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14-2-2019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984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14-2-2019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87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14-2-2019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908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14-2-2019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871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14-2-2019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5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14-2-2019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072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14-2-2019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969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14-2-2019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856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14-2-2019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437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14-2-2019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222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14-2-2019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89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DEABF-D7D1-4B6A-AFBC-E84D056D1B6C}" type="datetimeFigureOut">
              <a:rPr lang="nl-NL" smtClean="0"/>
              <a:t>14-2-2019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23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heerenveen.nl/trouwapp-bas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Convenant “Trouwen”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ctr"/>
            <a:r>
              <a:rPr lang="nl-NL" sz="2400" dirty="0"/>
              <a:t>Terugblik</a:t>
            </a:r>
          </a:p>
          <a:p>
            <a:pPr fontAlgn="ctr"/>
            <a:r>
              <a:rPr lang="nl-NL" sz="2400" dirty="0"/>
              <a:t>Resultaten</a:t>
            </a:r>
          </a:p>
          <a:p>
            <a:pPr fontAlgn="ctr"/>
            <a:r>
              <a:rPr lang="nl-NL" sz="2400" dirty="0" err="1"/>
              <a:t>Retrospective</a:t>
            </a:r>
            <a:endParaRPr lang="nl-NL" sz="2400" dirty="0"/>
          </a:p>
          <a:p>
            <a:pPr fontAlgn="ctr"/>
            <a:r>
              <a:rPr lang="nl-NL" sz="2400" dirty="0"/>
              <a:t>Productvisie</a:t>
            </a:r>
          </a:p>
          <a:p>
            <a:pPr fontAlgn="ctr"/>
            <a:r>
              <a:rPr lang="nl-NL" sz="2400" dirty="0"/>
              <a:t>Sprint 2</a:t>
            </a:r>
          </a:p>
          <a:p>
            <a:pPr fontAlgn="ctr"/>
            <a:r>
              <a:rPr lang="nl-NL" sz="2400" dirty="0"/>
              <a:t>Issues / (hulp)vragen</a:t>
            </a:r>
          </a:p>
          <a:p>
            <a:pPr fontAlgn="ctr"/>
            <a:endParaRPr lang="nl-NL" sz="2400" dirty="0"/>
          </a:p>
          <a:p>
            <a:pPr fontAlgn="ctr"/>
            <a:endParaRPr lang="nl-NL" sz="2400" dirty="0"/>
          </a:p>
        </p:txBody>
      </p:sp>
      <p:pic>
        <p:nvPicPr>
          <p:cNvPr id="4" name="Picture 2" descr="Afbeeldingsresultaat voor trouw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647012"/>
            <a:ext cx="1816482" cy="121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11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Terugblik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ctr"/>
            <a:r>
              <a:rPr lang="nl-NL" sz="2400" dirty="0"/>
              <a:t>Start 16 januari 2019</a:t>
            </a:r>
          </a:p>
          <a:p>
            <a:pPr fontAlgn="ctr"/>
            <a:r>
              <a:rPr lang="nl-NL" sz="2400" dirty="0"/>
              <a:t>Sprintdoelen bepaald</a:t>
            </a:r>
          </a:p>
          <a:p>
            <a:pPr marL="914400" lvl="1" indent="-457200" fontAlgn="ctr">
              <a:buFont typeface="+mj-lt"/>
              <a:buAutoNum type="arabicPeriod"/>
            </a:pPr>
            <a:r>
              <a:rPr lang="nl-NL" sz="1600" dirty="0"/>
              <a:t>Datum zoeken en vastleggen</a:t>
            </a:r>
          </a:p>
          <a:p>
            <a:pPr marL="914400" lvl="1" indent="-457200" fontAlgn="ctr">
              <a:buFont typeface="+mj-lt"/>
              <a:buAutoNum type="arabicPeriod"/>
            </a:pPr>
            <a:r>
              <a:rPr lang="nl-NL" sz="1600" dirty="0"/>
              <a:t>Digitale identificatie, geautomatiseerde controles (mag je trouwen) </a:t>
            </a:r>
          </a:p>
          <a:p>
            <a:pPr marL="914400" lvl="1" indent="-457200" fontAlgn="ctr">
              <a:buFont typeface="+mj-lt"/>
              <a:buAutoNum type="arabicPeriod"/>
            </a:pPr>
            <a:r>
              <a:rPr lang="nl-NL" sz="1600" dirty="0"/>
              <a:t>Betalen</a:t>
            </a:r>
          </a:p>
          <a:p>
            <a:pPr marL="914400" lvl="1" indent="-457200" fontAlgn="ctr">
              <a:buFont typeface="+mj-lt"/>
              <a:buAutoNum type="arabicPeriod"/>
            </a:pPr>
            <a:r>
              <a:rPr lang="nl-NL" sz="1600" dirty="0"/>
              <a:t>Opties toevoegen</a:t>
            </a:r>
          </a:p>
          <a:p>
            <a:pPr marL="914400" lvl="1" indent="-457200" fontAlgn="ctr">
              <a:buFont typeface="+mj-lt"/>
              <a:buAutoNum type="arabicPeriod"/>
            </a:pPr>
            <a:r>
              <a:rPr lang="nl-NL" sz="1600" dirty="0"/>
              <a:t>…..</a:t>
            </a:r>
            <a:endParaRPr lang="nl-NL" sz="2400" dirty="0"/>
          </a:p>
          <a:p>
            <a:pPr fontAlgn="ctr"/>
            <a:r>
              <a:rPr lang="nl-NL" sz="2400" dirty="0"/>
              <a:t>Voor burgerzaken mensen – </a:t>
            </a:r>
            <a:r>
              <a:rPr lang="nl-NL" sz="2400" dirty="0" err="1"/>
              <a:t>wohhh</a:t>
            </a:r>
            <a:r>
              <a:rPr lang="nl-NL" sz="2400" dirty="0"/>
              <a:t> !!??</a:t>
            </a:r>
          </a:p>
          <a:p>
            <a:pPr fontAlgn="ctr"/>
            <a:r>
              <a:rPr lang="nl-NL" sz="2400" dirty="0"/>
              <a:t>Sprint 1 samengesteld </a:t>
            </a:r>
          </a:p>
          <a:p>
            <a:pPr fontAlgn="ctr"/>
            <a:r>
              <a:rPr lang="nl-NL" sz="2400" dirty="0"/>
              <a:t>Elke week teleconferentie van half uur </a:t>
            </a:r>
          </a:p>
          <a:p>
            <a:pPr fontAlgn="ctr"/>
            <a:r>
              <a:rPr lang="nl-NL" sz="2400" dirty="0"/>
              <a:t>1 week na start sprint 1 aanwezig bij VNG </a:t>
            </a:r>
            <a:r>
              <a:rPr lang="nl-NL" sz="2400" dirty="0" err="1"/>
              <a:t>Fieldlab</a:t>
            </a:r>
            <a:r>
              <a:rPr lang="nl-NL" sz="2400" dirty="0"/>
              <a:t> Den Haag</a:t>
            </a:r>
          </a:p>
          <a:p>
            <a:pPr fontAlgn="ctr"/>
            <a:r>
              <a:rPr lang="nl-NL" sz="2400" dirty="0"/>
              <a:t>Sprint 1 afgerond (gister)</a:t>
            </a:r>
          </a:p>
        </p:txBody>
      </p:sp>
      <p:pic>
        <p:nvPicPr>
          <p:cNvPr id="4" name="Picture 2" descr="Afbeeldingsresultaat voor trouw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647012"/>
            <a:ext cx="1816482" cy="121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27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nl-NL" sz="2400" u="sng" dirty="0"/>
              <a:t>Inhoud: </a:t>
            </a:r>
            <a:r>
              <a:rPr lang="nl-NL" sz="2400" dirty="0"/>
              <a:t>Processen in kaart gebracht (overeenkomsten en controles/vragen) - opvallende dingen ….</a:t>
            </a:r>
          </a:p>
          <a:p>
            <a:pPr lvl="1" fontAlgn="ctr"/>
            <a:r>
              <a:rPr lang="nl-NL" sz="1700" dirty="0"/>
              <a:t>Geen enkele gemeente heeft een register met </a:t>
            </a:r>
            <a:r>
              <a:rPr lang="nl-NL" sz="1700" dirty="0" err="1"/>
              <a:t>BABS’n</a:t>
            </a:r>
            <a:endParaRPr lang="nl-NL" sz="1700" dirty="0"/>
          </a:p>
          <a:p>
            <a:pPr lvl="1" fontAlgn="ctr"/>
            <a:r>
              <a:rPr lang="nl-NL" sz="1700" dirty="0"/>
              <a:t>Gratis trouwen</a:t>
            </a:r>
          </a:p>
          <a:p>
            <a:pPr lvl="1" fontAlgn="ctr"/>
            <a:r>
              <a:rPr lang="nl-NL" sz="1700" dirty="0"/>
              <a:t>Niet alles geautomatiseerd te controleren (bloedverwantschap)</a:t>
            </a:r>
          </a:p>
          <a:p>
            <a:pPr lvl="1" fontAlgn="ctr"/>
            <a:r>
              <a:rPr lang="nl-NL" sz="1700" dirty="0"/>
              <a:t>Niet alle gemeenten werken digitaal</a:t>
            </a:r>
          </a:p>
          <a:p>
            <a:pPr fontAlgn="ctr"/>
            <a:r>
              <a:rPr lang="nl-NL" sz="2400" u="sng" dirty="0"/>
              <a:t>Front-end: </a:t>
            </a:r>
            <a:r>
              <a:rPr lang="nl-NL" sz="2400" dirty="0"/>
              <a:t>Demo kalender gebaseerd op i-burgerzaken</a:t>
            </a:r>
            <a:br>
              <a:rPr lang="nl-NL" sz="2400" dirty="0"/>
            </a:br>
            <a:r>
              <a:rPr lang="nl-NL" sz="2400" dirty="0">
                <a:hlinkClick r:id="rId2"/>
              </a:rPr>
              <a:t>https://www.heerenveen.nl/trouwapp-basing/</a:t>
            </a:r>
            <a:endParaRPr lang="nl-NL" sz="2400" dirty="0"/>
          </a:p>
          <a:p>
            <a:pPr fontAlgn="ctr"/>
            <a:r>
              <a:rPr lang="nl-NL" sz="2400" u="sng" dirty="0" err="1"/>
              <a:t>Back-end</a:t>
            </a:r>
            <a:r>
              <a:rPr lang="nl-NL" sz="2400" u="sng" dirty="0"/>
              <a:t>: </a:t>
            </a:r>
            <a:r>
              <a:rPr lang="nl-NL" sz="2400" dirty="0"/>
              <a:t>Eerste opzet van </a:t>
            </a:r>
            <a:r>
              <a:rPr lang="nl-NL" sz="2400" dirty="0" err="1"/>
              <a:t>API’s</a:t>
            </a:r>
            <a:endParaRPr lang="nl-NL" sz="2400" dirty="0"/>
          </a:p>
          <a:p>
            <a:pPr fontAlgn="ctr"/>
            <a:r>
              <a:rPr lang="nl-NL" sz="2400" dirty="0"/>
              <a:t>Eigen ontwikkelstraat opgezet in afwachting van hostingplatform (VNG?)</a:t>
            </a:r>
          </a:p>
          <a:p>
            <a:pPr fontAlgn="ctr"/>
            <a:r>
              <a:rPr lang="nl-NL" sz="2400" dirty="0"/>
              <a:t>Front- &amp; Backend nog niet samengebracht</a:t>
            </a:r>
          </a:p>
          <a:p>
            <a:pPr fontAlgn="ctr"/>
            <a:r>
              <a:rPr lang="nl-NL" sz="2400" u="sng" dirty="0"/>
              <a:t>Architectuur</a:t>
            </a:r>
            <a:r>
              <a:rPr lang="nl-NL" sz="2400" dirty="0"/>
              <a:t>: Eerste architectuurplaten - mogelijk ESB nodig (t.b.v. translatie naar </a:t>
            </a:r>
            <a:r>
              <a:rPr lang="nl-NL" sz="2400" dirty="0" err="1"/>
              <a:t>legacy</a:t>
            </a:r>
            <a:r>
              <a:rPr lang="nl-NL" sz="2400" dirty="0"/>
              <a:t>)</a:t>
            </a:r>
          </a:p>
        </p:txBody>
      </p:sp>
      <p:pic>
        <p:nvPicPr>
          <p:cNvPr id="4" name="Picture 2" descr="Afbeeldingsresultaat voor trouw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226" y="5648960"/>
            <a:ext cx="1813560" cy="120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35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Retrospective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nl-NL" sz="2400" b="1" dirty="0">
                <a:solidFill>
                  <a:srgbClr val="FF0000"/>
                </a:solidFill>
              </a:rPr>
              <a:t>Stoppen – Doorgaan - Starten</a:t>
            </a:r>
          </a:p>
          <a:p>
            <a:pPr fontAlgn="ctr"/>
            <a:r>
              <a:rPr lang="nl-NL" sz="2400" dirty="0"/>
              <a:t>Deelname aan wekelijkse call verbeteren</a:t>
            </a:r>
          </a:p>
          <a:p>
            <a:pPr fontAlgn="ctr"/>
            <a:r>
              <a:rPr lang="nl-NL" sz="2400" dirty="0"/>
              <a:t>Technische discussies minder relevant voor inhoudelijke mensen - voelen zich nutteloos - aan boord zien te houden</a:t>
            </a:r>
          </a:p>
          <a:p>
            <a:pPr fontAlgn="ctr"/>
            <a:r>
              <a:rPr lang="nl-NL" sz="2400" dirty="0"/>
              <a:t>Het gebruik van </a:t>
            </a:r>
            <a:r>
              <a:rPr lang="nl-NL" sz="2400" dirty="0" err="1"/>
              <a:t>tooling</a:t>
            </a:r>
            <a:r>
              <a:rPr lang="nl-NL" sz="2400" dirty="0"/>
              <a:t> als </a:t>
            </a:r>
            <a:r>
              <a:rPr lang="nl-NL" sz="2400" dirty="0" err="1"/>
              <a:t>trello</a:t>
            </a:r>
            <a:r>
              <a:rPr lang="nl-NL" sz="2400" dirty="0"/>
              <a:t>, </a:t>
            </a:r>
            <a:r>
              <a:rPr lang="nl-NL" sz="2400" dirty="0" err="1"/>
              <a:t>github</a:t>
            </a:r>
            <a:r>
              <a:rPr lang="nl-NL" sz="2400" dirty="0"/>
              <a:t> en </a:t>
            </a:r>
            <a:r>
              <a:rPr lang="nl-NL" sz="2400" dirty="0" err="1"/>
              <a:t>slack</a:t>
            </a:r>
            <a:r>
              <a:rPr lang="nl-NL" sz="2400" dirty="0"/>
              <a:t> is zoeken. </a:t>
            </a:r>
          </a:p>
          <a:p>
            <a:pPr fontAlgn="ctr"/>
            <a:r>
              <a:rPr lang="nl-NL" sz="2400" dirty="0"/>
              <a:t>Het werken met </a:t>
            </a:r>
            <a:r>
              <a:rPr lang="nl-NL" sz="2400" dirty="0" err="1"/>
              <a:t>userstories</a:t>
            </a:r>
            <a:r>
              <a:rPr lang="nl-NL" sz="2400" dirty="0"/>
              <a:t> is wennen. Verbeterpunten:</a:t>
            </a:r>
          </a:p>
          <a:p>
            <a:pPr lvl="1" fontAlgn="ctr"/>
            <a:r>
              <a:rPr lang="nl-NL" sz="2000" dirty="0"/>
              <a:t>Goede niveau zoeken </a:t>
            </a:r>
          </a:p>
          <a:p>
            <a:pPr lvl="1" fontAlgn="ctr"/>
            <a:r>
              <a:rPr lang="nl-NL" sz="2000" dirty="0"/>
              <a:t>Actief bijhouden: vraagt juiste detailniveau van een userstory (US). Nu nog te veel dingen buiten </a:t>
            </a:r>
            <a:r>
              <a:rPr lang="nl-NL" sz="2000" dirty="0" err="1"/>
              <a:t>trello</a:t>
            </a:r>
            <a:r>
              <a:rPr lang="nl-NL" sz="2000" dirty="0"/>
              <a:t> of US blijven lang “in </a:t>
            </a:r>
            <a:r>
              <a:rPr lang="nl-NL" sz="2000" dirty="0" err="1"/>
              <a:t>progress</a:t>
            </a:r>
            <a:r>
              <a:rPr lang="nl-NL" sz="2000" dirty="0"/>
              <a:t>”</a:t>
            </a:r>
          </a:p>
          <a:p>
            <a:pPr fontAlgn="ctr"/>
            <a:r>
              <a:rPr lang="nl-NL" sz="2400" dirty="0"/>
              <a:t>Techniek heeft behoefte aan vaker overleg. Gaan ze nu zelf organiseren</a:t>
            </a:r>
          </a:p>
        </p:txBody>
      </p:sp>
      <p:pic>
        <p:nvPicPr>
          <p:cNvPr id="4" name="Picture 2" descr="Afbeeldingsresultaat voor trouw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647012"/>
            <a:ext cx="1816482" cy="121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78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Productvisie 0.2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/>
              <a:t>We ontwikkelen een set aan generieke tools waarmee gemeenten hun inwoners in staat kunnen stellen om, </a:t>
            </a:r>
            <a:r>
              <a:rPr lang="nl-NL" dirty="0">
                <a:solidFill>
                  <a:srgbClr val="FF0000"/>
                </a:solidFill>
              </a:rPr>
              <a:t>in standaardsituaties</a:t>
            </a:r>
            <a:r>
              <a:rPr lang="nl-NL" dirty="0"/>
              <a:t>, hun huwelijk zoveel mogelijk digitaal te regelen</a:t>
            </a:r>
          </a:p>
          <a:p>
            <a:r>
              <a:rPr lang="nl-NL" dirty="0"/>
              <a:t>Het is gebaseerd op de principes van Common Ground</a:t>
            </a:r>
          </a:p>
          <a:p>
            <a:r>
              <a:rPr lang="nl-NL" dirty="0"/>
              <a:t>Het is ontwikkeld met Open Source Software</a:t>
            </a:r>
          </a:p>
          <a:p>
            <a:r>
              <a:rPr lang="nl-NL" dirty="0"/>
              <a:t>We ontwikkelen een </a:t>
            </a:r>
            <a:r>
              <a:rPr lang="nl-NL" dirty="0">
                <a:solidFill>
                  <a:srgbClr val="FF0000"/>
                </a:solidFill>
              </a:rPr>
              <a:t>demo</a:t>
            </a:r>
            <a:r>
              <a:rPr lang="nl-NL" dirty="0"/>
              <a:t> front-end </a:t>
            </a:r>
          </a:p>
          <a:p>
            <a:r>
              <a:rPr lang="nl-NL" dirty="0"/>
              <a:t>We maken dit zo dat het met een generieke API aan kan sluiten op een eigen front-end. Deze API is beschreven</a:t>
            </a:r>
          </a:p>
          <a:p>
            <a:r>
              <a:rPr lang="nl-NL" dirty="0"/>
              <a:t>We maken 3 verschillende connectoren om aan te kunnen sluiten op de meest gangbare Burgerzakenapplicaties in NL. Deze connectoren zijn beschreven en getest</a:t>
            </a:r>
          </a:p>
          <a:p>
            <a:r>
              <a:rPr lang="nl-NL" dirty="0"/>
              <a:t>We leveren een beschrijving voor gemeenten op:</a:t>
            </a:r>
          </a:p>
          <a:p>
            <a:pPr lvl="1"/>
            <a:r>
              <a:rPr lang="nl-NL" dirty="0"/>
              <a:t>Wat is de functionele werking van het trouwproduct</a:t>
            </a:r>
          </a:p>
          <a:p>
            <a:pPr lvl="1"/>
            <a:r>
              <a:rPr lang="nl-NL" dirty="0"/>
              <a:t>Wat ze moeten doen om ons hulpmiddel in te kunnen zetten. Welke registers hebben ze nodig etc.</a:t>
            </a:r>
          </a:p>
        </p:txBody>
      </p:sp>
      <p:pic>
        <p:nvPicPr>
          <p:cNvPr id="4" name="Picture 2" descr="Afbeeldingsresultaat voor trouw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51001"/>
            <a:ext cx="1960498" cy="13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20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Sprint 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/>
              <a:t>Oorspronkelijke sprintplanning was </a:t>
            </a:r>
            <a:r>
              <a:rPr lang="nl-NL" sz="2400" i="1" dirty="0">
                <a:solidFill>
                  <a:srgbClr val="FF0000"/>
                </a:solidFill>
              </a:rPr>
              <a:t>Digitale identificatie, geautomatiseerde controles</a:t>
            </a:r>
            <a:r>
              <a:rPr lang="nl-NL" sz="2400" dirty="0">
                <a:solidFill>
                  <a:srgbClr val="FF0000"/>
                </a:solidFill>
              </a:rPr>
              <a:t> </a:t>
            </a:r>
          </a:p>
          <a:p>
            <a:r>
              <a:rPr lang="nl-NL" sz="2400" dirty="0"/>
              <a:t>Sprint 2 ambities moeten worden terugschroeven omdat randvoorwaarden sprint 1 nog moeten worden opgepakt. </a:t>
            </a:r>
            <a:br>
              <a:rPr lang="nl-NL" sz="2400" dirty="0"/>
            </a:br>
            <a:r>
              <a:rPr lang="nl-NL" sz="2400" i="1" dirty="0"/>
              <a:t>Te vroeg gestart? Of te snel naar inhoudelijke US?</a:t>
            </a:r>
          </a:p>
          <a:p>
            <a:r>
              <a:rPr lang="nl-NL" sz="2400" dirty="0"/>
              <a:t>Demo 14 maart in Almere, wees welkom !</a:t>
            </a:r>
          </a:p>
          <a:p>
            <a:r>
              <a:rPr lang="nl-NL" sz="2400" dirty="0"/>
              <a:t>Stakeholders: </a:t>
            </a:r>
          </a:p>
          <a:p>
            <a:pPr lvl="1"/>
            <a:r>
              <a:rPr lang="nl-NL" sz="1600" dirty="0"/>
              <a:t>Jullie</a:t>
            </a:r>
          </a:p>
          <a:p>
            <a:pPr lvl="1"/>
            <a:r>
              <a:rPr lang="nl-NL" sz="1600" dirty="0"/>
              <a:t>Hoofden dienstverlening</a:t>
            </a:r>
          </a:p>
          <a:p>
            <a:pPr lvl="1"/>
            <a:r>
              <a:rPr lang="nl-NL" sz="1600" dirty="0"/>
              <a:t>GS</a:t>
            </a:r>
          </a:p>
          <a:p>
            <a:pPr lvl="1"/>
            <a:r>
              <a:rPr lang="nl-NL" sz="1600" dirty="0"/>
              <a:t>??</a:t>
            </a:r>
          </a:p>
          <a:p>
            <a:r>
              <a:rPr lang="nl-NL" sz="2400" dirty="0"/>
              <a:t>13 maart VNG Congres - stand bemannen</a:t>
            </a:r>
          </a:p>
        </p:txBody>
      </p:sp>
      <p:pic>
        <p:nvPicPr>
          <p:cNvPr id="4" name="Picture 2" descr="Afbeeldingsresultaat voor trouw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286" y="5715000"/>
            <a:ext cx="1714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78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lang="nl-NL" dirty="0"/>
              <a:t>Issues / Hulpvragen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nl-NL" sz="2400" dirty="0"/>
              <a:t>Hosting </a:t>
            </a:r>
          </a:p>
          <a:p>
            <a:pPr fontAlgn="ctr"/>
            <a:r>
              <a:rPr lang="nl-NL" sz="2400" dirty="0"/>
              <a:t>Extra ontwikkelcapaciteit </a:t>
            </a:r>
            <a:r>
              <a:rPr lang="nl-NL" sz="2400" dirty="0" err="1"/>
              <a:t>back-end</a:t>
            </a:r>
            <a:r>
              <a:rPr lang="nl-NL" sz="2400" dirty="0"/>
              <a:t> nodig als we sneller willen</a:t>
            </a:r>
          </a:p>
          <a:p>
            <a:pPr fontAlgn="ctr"/>
            <a:r>
              <a:rPr lang="nl-NL" sz="2400" dirty="0"/>
              <a:t>Kunnen we code-review organiseren ?</a:t>
            </a:r>
          </a:p>
          <a:p>
            <a:r>
              <a:rPr lang="nl-NL" sz="2400" dirty="0"/>
              <a:t>Welke invalshoek willen jullie voor architectuur</a:t>
            </a:r>
          </a:p>
          <a:p>
            <a:r>
              <a:rPr lang="nl-NL" sz="2400" dirty="0"/>
              <a:t>API </a:t>
            </a:r>
            <a:r>
              <a:rPr lang="nl-NL" sz="2400" dirty="0" err="1"/>
              <a:t>specs</a:t>
            </a:r>
            <a:r>
              <a:rPr lang="nl-NL" sz="2400" dirty="0"/>
              <a:t> leveranciers </a:t>
            </a:r>
          </a:p>
          <a:p>
            <a:endParaRPr lang="nl-NL" dirty="0"/>
          </a:p>
        </p:txBody>
      </p:sp>
      <p:pic>
        <p:nvPicPr>
          <p:cNvPr id="4" name="Picture 2" descr="Afbeeldingsresultaat voor trouw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286" y="5715000"/>
            <a:ext cx="1714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93632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396</Words>
  <Application>Microsoft Office PowerPoint</Application>
  <PresentationFormat>Diavoorstelling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Calibri</vt:lpstr>
      <vt:lpstr>Kantoorthema</vt:lpstr>
      <vt:lpstr>Convenant “Trouwen”</vt:lpstr>
      <vt:lpstr>Terugblik</vt:lpstr>
      <vt:lpstr>Resultaten</vt:lpstr>
      <vt:lpstr>Retrospective</vt:lpstr>
      <vt:lpstr>Productvisie 0.2</vt:lpstr>
      <vt:lpstr>Sprint 2</vt:lpstr>
      <vt:lpstr>Issues / Hulpvragen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Convenant Gemeenten “Trouwen”</dc:title>
  <dc:creator>KEngel</dc:creator>
  <cp:lastModifiedBy>Kim Engel</cp:lastModifiedBy>
  <cp:revision>15</cp:revision>
  <dcterms:created xsi:type="dcterms:W3CDTF">2019-01-11T13:25:52Z</dcterms:created>
  <dcterms:modified xsi:type="dcterms:W3CDTF">2019-02-14T13:54:56Z</dcterms:modified>
</cp:coreProperties>
</file>