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81" r:id="rId3"/>
    <p:sldId id="257" r:id="rId4"/>
    <p:sldId id="258" r:id="rId5"/>
    <p:sldId id="270" r:id="rId6"/>
    <p:sldId id="262" r:id="rId7"/>
    <p:sldId id="263" r:id="rId8"/>
    <p:sldId id="264" r:id="rId9"/>
    <p:sldId id="271" r:id="rId10"/>
    <p:sldId id="273" r:id="rId11"/>
    <p:sldId id="278" r:id="rId12"/>
    <p:sldId id="280" r:id="rId13"/>
    <p:sldId id="279" r:id="rId14"/>
    <p:sldId id="276" r:id="rId15"/>
    <p:sldId id="275" r:id="rId16"/>
    <p:sldId id="277" r:id="rId17"/>
    <p:sldId id="282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996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11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710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12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80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083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801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5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89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8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1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6" r:id="rId2"/>
    <p:sldLayoutId id="2147484035" r:id="rId3"/>
    <p:sldLayoutId id="2147484034" r:id="rId4"/>
    <p:sldLayoutId id="2147484033" r:id="rId5"/>
    <p:sldLayoutId id="2147484032" r:id="rId6"/>
    <p:sldLayoutId id="2147484031" r:id="rId7"/>
    <p:sldLayoutId id="2147484030" r:id="rId8"/>
    <p:sldLayoutId id="2147484029" r:id="rId9"/>
    <p:sldLayoutId id="2147484028" r:id="rId10"/>
    <p:sldLayoutId id="214748402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55D9E-EEE9-2234-AE9B-21021F6A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908" y="2177422"/>
            <a:ext cx="508558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5100" dirty="0"/>
              <a:t>Transfer Learning In MI-Brain Computer Interface (BCI)</a:t>
            </a:r>
          </a:p>
        </p:txBody>
      </p:sp>
      <p:sp>
        <p:nvSpPr>
          <p:cNvPr id="27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3" descr="An abstract genetic concept">
            <a:extLst>
              <a:ext uri="{FF2B5EF4-FFF2-40B4-BE49-F238E27FC236}">
                <a16:creationId xmlns:a16="http://schemas.microsoft.com/office/drawing/2014/main" id="{00879F35-A406-CE4C-E23E-1E34A1DCF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-4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99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152F-90F0-0ADB-91ED-8C52E001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850"/>
            <a:ext cx="10515600" cy="823912"/>
          </a:xfrm>
        </p:spPr>
        <p:txBody>
          <a:bodyPr/>
          <a:lstStyle/>
          <a:p>
            <a:r>
              <a:rPr lang="en-GB" b="1" dirty="0"/>
              <a:t>Transfer Learning Methodologies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96B5-B207-46DE-B5B3-D3BF30EF3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952911"/>
            <a:ext cx="5157787" cy="501598"/>
          </a:xfrm>
        </p:spPr>
        <p:txBody>
          <a:bodyPr>
            <a:normAutofit/>
          </a:bodyPr>
          <a:lstStyle/>
          <a:p>
            <a:r>
              <a:rPr lang="en-GB" sz="2800" dirty="0"/>
              <a:t>Naïve Transfer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DCC1-6AB7-7448-417D-EE15D38A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78838"/>
            <a:ext cx="5154611" cy="48694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Simplest form of transfer learning</a:t>
            </a:r>
          </a:p>
          <a:p>
            <a:pPr>
              <a:lnSpc>
                <a:spcPct val="150000"/>
              </a:lnSpc>
            </a:pPr>
            <a:r>
              <a:rPr lang="en-GB" dirty="0"/>
              <a:t>Motor-imagery data from right hand in source domain is added together with right hand data from target domain, similar in case of left hand.</a:t>
            </a:r>
          </a:p>
        </p:txBody>
      </p:sp>
      <p:pic>
        <p:nvPicPr>
          <p:cNvPr id="7" name="Picture 6" descr="Diagram">
            <a:extLst>
              <a:ext uri="{FF2B5EF4-FFF2-40B4-BE49-F238E27FC236}">
                <a16:creationId xmlns:a16="http://schemas.microsoft.com/office/drawing/2014/main" id="{AA20DD98-6E7A-5F55-CB0E-D888FBC59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5591"/>
            <a:ext cx="5830048" cy="44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8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B21E3E-249E-269F-6FF1-5A70E126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50"/>
            <a:ext cx="10515600" cy="823912"/>
          </a:xfrm>
        </p:spPr>
        <p:txBody>
          <a:bodyPr/>
          <a:lstStyle/>
          <a:p>
            <a:r>
              <a:rPr lang="en-GB" b="1" dirty="0"/>
              <a:t>Transfer Learning Methodologies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1EFBC94-9C60-80E2-A061-4F9E7B27E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2812" y="854926"/>
            <a:ext cx="5183188" cy="823912"/>
          </a:xfrm>
        </p:spPr>
        <p:txBody>
          <a:bodyPr>
            <a:noAutofit/>
          </a:bodyPr>
          <a:lstStyle/>
          <a:p>
            <a:r>
              <a:rPr lang="en-GB" sz="2800" dirty="0"/>
              <a:t>Co-relation based Transfer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5E0AF-A390-8D52-47D7-C99A8BEE8F1D}"/>
              </a:ext>
            </a:extLst>
          </p:cNvPr>
          <p:cNvSpPr txBox="1"/>
          <p:nvPr/>
        </p:nvSpPr>
        <p:spPr>
          <a:xfrm>
            <a:off x="912812" y="1678838"/>
            <a:ext cx="5183188" cy="388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Feature specific transfer.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Co-relation between trained features and class labels is calculated in order to test the validation dataset.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95E7AC3-5A8B-93FD-A434-2A4C0E9A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0342"/>
            <a:ext cx="5984344" cy="44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CE3BD0-0A59-D06D-E144-829A2833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850"/>
            <a:ext cx="10515600" cy="684960"/>
          </a:xfrm>
        </p:spPr>
        <p:txBody>
          <a:bodyPr/>
          <a:lstStyle/>
          <a:p>
            <a:r>
              <a:rPr lang="en-GB" b="1" dirty="0"/>
              <a:t>Transfer Learning Methodologies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82E14D-179C-903A-22C4-967543E4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42785"/>
            <a:ext cx="5157787" cy="466202"/>
          </a:xfrm>
        </p:spPr>
        <p:txBody>
          <a:bodyPr>
            <a:noAutofit/>
          </a:bodyPr>
          <a:lstStyle/>
          <a:p>
            <a:r>
              <a:rPr lang="en-GB" sz="2800" dirty="0"/>
              <a:t>Majority Voting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6C555-4967-DABF-2A1C-A76692D7964B}"/>
              </a:ext>
            </a:extLst>
          </p:cNvPr>
          <p:cNvSpPr txBox="1"/>
          <p:nvPr/>
        </p:nvSpPr>
        <p:spPr>
          <a:xfrm>
            <a:off x="839788" y="1408987"/>
            <a:ext cx="5256212" cy="324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u="sng" dirty="0"/>
              <a:t>Hard Voting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dirty="0">
                <a:sym typeface="Wingdings" panose="05000000000000000000" pitchFamily="2" charset="2"/>
              </a:rPr>
              <a:t>Non-weighted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dirty="0"/>
              <a:t>Predicts label with the highest number of votes in the ensemble model.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AF9902-97F8-147B-8CBC-FBA7C9BC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65" y="1008472"/>
            <a:ext cx="6347956" cy="48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4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44F7FBE-7264-0561-2039-93C808A9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850"/>
            <a:ext cx="10515600" cy="684960"/>
          </a:xfrm>
        </p:spPr>
        <p:txBody>
          <a:bodyPr/>
          <a:lstStyle/>
          <a:p>
            <a:r>
              <a:rPr lang="en-GB" b="1" dirty="0"/>
              <a:t>Transfer Learning Methodologies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786180-E096-45D8-F1A1-30B59533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42785"/>
            <a:ext cx="5157787" cy="466202"/>
          </a:xfrm>
        </p:spPr>
        <p:txBody>
          <a:bodyPr>
            <a:noAutofit/>
          </a:bodyPr>
          <a:lstStyle/>
          <a:p>
            <a:r>
              <a:rPr lang="en-GB" sz="2800" dirty="0"/>
              <a:t>Weighting Mechanism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37806AA-EC42-B883-E5C0-90929B39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19962"/>
            <a:ext cx="5157787" cy="4687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i="1" u="sng" dirty="0"/>
              <a:t>Soft Voting</a:t>
            </a:r>
            <a:r>
              <a:rPr lang="en-GB" dirty="0"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 Specific weights are given to each model in the ensemble architecture based on performance on validation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Labels are predicted based on highest probability.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532FC8B-550E-A921-DE6C-AED4E91C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61" y="1146947"/>
            <a:ext cx="6192694" cy="45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5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914D-0D9D-3523-519E-29783BC4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0790"/>
            <a:ext cx="10515600" cy="506886"/>
          </a:xfrm>
        </p:spPr>
        <p:txBody>
          <a:bodyPr>
            <a:noAutofit/>
          </a:bodyPr>
          <a:lstStyle/>
          <a:p>
            <a:r>
              <a:rPr lang="en-GB" b="1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B6DDB-BCE3-A3F0-0C6D-86EE955A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17676"/>
            <a:ext cx="5157787" cy="438307"/>
          </a:xfrm>
        </p:spPr>
        <p:txBody>
          <a:bodyPr>
            <a:noAutofit/>
          </a:bodyPr>
          <a:lstStyle/>
          <a:p>
            <a:r>
              <a:rPr lang="en-GB" sz="2800" dirty="0"/>
              <a:t>Impact of Training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3E3F4-48E7-C1AE-590A-39A8687C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35" y="1055983"/>
            <a:ext cx="9807329" cy="58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9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E427-DB67-DD17-6D16-16CF9E82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3251"/>
            <a:ext cx="10515600" cy="472583"/>
          </a:xfrm>
        </p:spPr>
        <p:txBody>
          <a:bodyPr>
            <a:noAutofit/>
          </a:bodyPr>
          <a:lstStyle/>
          <a:p>
            <a:r>
              <a:rPr lang="en-GB" b="1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6C97-50C5-3B9F-074E-28EB2AD7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595834"/>
            <a:ext cx="5157787" cy="472583"/>
          </a:xfrm>
        </p:spPr>
        <p:txBody>
          <a:bodyPr>
            <a:noAutofit/>
          </a:bodyPr>
          <a:lstStyle/>
          <a:p>
            <a:r>
              <a:rPr lang="en-GB" sz="2800" dirty="0"/>
              <a:t>Different Methodologies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FD27C-8B3E-0486-83A9-140E5334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52" y="1068417"/>
            <a:ext cx="9496695" cy="5847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A8706-250A-A612-7C1F-8DB927374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83" y="1719889"/>
            <a:ext cx="1906711" cy="10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8AB558A-8A6E-5D58-5985-50E52713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3251"/>
            <a:ext cx="10515600" cy="472583"/>
          </a:xfrm>
        </p:spPr>
        <p:txBody>
          <a:bodyPr>
            <a:noAutofit/>
          </a:bodyPr>
          <a:lstStyle/>
          <a:p>
            <a:r>
              <a:rPr lang="en-GB" b="1" dirty="0"/>
              <a:t>Results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ACC272E-7BE6-3FE4-9A59-83D12B06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595834"/>
            <a:ext cx="5157787" cy="472583"/>
          </a:xfrm>
        </p:spPr>
        <p:txBody>
          <a:bodyPr>
            <a:noAutofit/>
          </a:bodyPr>
          <a:lstStyle/>
          <a:p>
            <a:r>
              <a:rPr lang="en-GB" sz="2800" dirty="0"/>
              <a:t>Different Methodologies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819EE-F522-09B6-9206-3C715A46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01" y="1068417"/>
            <a:ext cx="9510196" cy="57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49B0-CBD4-5084-D18F-30D4FF91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740059"/>
            <a:ext cx="3018390" cy="531095"/>
          </a:xfrm>
        </p:spPr>
        <p:txBody>
          <a:bodyPr/>
          <a:lstStyle/>
          <a:p>
            <a:r>
              <a:rPr lang="en-US" dirty="0"/>
              <a:t>Data Modelling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A1719-5D3F-CF41-E64B-D39128141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449089"/>
            <a:ext cx="3018390" cy="46688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process required data.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machine learning algorithms.</a:t>
            </a:r>
          </a:p>
          <a:p>
            <a:pPr>
              <a:lnSpc>
                <a:spcPct val="150000"/>
              </a:lnSpc>
            </a:pPr>
            <a:r>
              <a:rPr lang="en-US" dirty="0"/>
              <a:t>Practical Projects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BA42E7-6253-0597-6A47-624087B6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0792"/>
            <a:ext cx="4682009" cy="934815"/>
          </a:xfrm>
        </p:spPr>
        <p:txBody>
          <a:bodyPr>
            <a:noAutofit/>
          </a:bodyPr>
          <a:lstStyle/>
          <a:p>
            <a:r>
              <a:rPr lang="en-GB" b="1" dirty="0"/>
              <a:t>Related Coursework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53DEA4-4372-0307-8D52-A7D3B16CA20F}"/>
              </a:ext>
            </a:extLst>
          </p:cNvPr>
          <p:cNvSpPr txBox="1">
            <a:spLocks/>
          </p:cNvSpPr>
          <p:nvPr/>
        </p:nvSpPr>
        <p:spPr>
          <a:xfrm>
            <a:off x="4586805" y="740059"/>
            <a:ext cx="3018390" cy="53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Learning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301143-B297-8688-FBD0-49A8C7356359}"/>
              </a:ext>
            </a:extLst>
          </p:cNvPr>
          <p:cNvSpPr txBox="1">
            <a:spLocks/>
          </p:cNvSpPr>
          <p:nvPr/>
        </p:nvSpPr>
        <p:spPr>
          <a:xfrm>
            <a:off x="8333823" y="740058"/>
            <a:ext cx="3018390" cy="53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BCI Experiment</a:t>
            </a:r>
            <a:endParaRPr lang="en-GB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4847379-02ED-41C5-BCDE-C0A20303CDBF}"/>
              </a:ext>
            </a:extLst>
          </p:cNvPr>
          <p:cNvSpPr txBox="1">
            <a:spLocks/>
          </p:cNvSpPr>
          <p:nvPr/>
        </p:nvSpPr>
        <p:spPr>
          <a:xfrm>
            <a:off x="8333823" y="1449088"/>
            <a:ext cx="3018390" cy="466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How BCI experiments are conducted.</a:t>
            </a:r>
          </a:p>
          <a:p>
            <a:pPr>
              <a:lnSpc>
                <a:spcPct val="150000"/>
              </a:lnSpc>
            </a:pPr>
            <a:r>
              <a:rPr lang="en-US" dirty="0"/>
              <a:t>Difficulties in gathering huge amount of data.</a:t>
            </a:r>
            <a:endParaRPr lang="en-GB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00D8034-F802-127C-A0FE-97D01E91B0C6}"/>
              </a:ext>
            </a:extLst>
          </p:cNvPr>
          <p:cNvSpPr txBox="1">
            <a:spLocks/>
          </p:cNvSpPr>
          <p:nvPr/>
        </p:nvSpPr>
        <p:spPr>
          <a:xfrm>
            <a:off x="4586805" y="1449087"/>
            <a:ext cx="3018390" cy="466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Deep Neural networks, CNN, RNN, Q Learning.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types of optimization techniques.</a:t>
            </a:r>
          </a:p>
          <a:p>
            <a:pPr>
              <a:lnSpc>
                <a:spcPct val="150000"/>
              </a:lnSpc>
            </a:pPr>
            <a:r>
              <a:rPr lang="en-US" dirty="0"/>
              <a:t>Practical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99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8C89-A087-2833-F93A-DA7C1553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50"/>
            <a:ext cx="10515600" cy="807508"/>
          </a:xfrm>
        </p:spPr>
        <p:txBody>
          <a:bodyPr/>
          <a:lstStyle/>
          <a:p>
            <a:r>
              <a:rPr lang="en-GB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5D6D-3EA2-D578-1C03-826B47EE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358"/>
            <a:ext cx="10515600" cy="542284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Objectives mentioned above have been achieved.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Results obtained are quite satisfactory.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Proposed Transfer Learning methodologies performed better than simple motor-imagery BCI algorithms.</a:t>
            </a:r>
          </a:p>
          <a:p>
            <a:pPr>
              <a:lnSpc>
                <a:spcPct val="150000"/>
              </a:lnSpc>
            </a:pPr>
            <a:r>
              <a:rPr lang="en-GB" sz="2800" i="1" u="sng" dirty="0"/>
              <a:t>Future Work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dirty="0">
                <a:sym typeface="Wingdings" panose="05000000000000000000" pitchFamily="2" charset="2"/>
              </a:rPr>
              <a:t>Transfer Learning based of Distribution Matching methods.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dirty="0">
                <a:sym typeface="Wingdings" panose="05000000000000000000" pitchFamily="2" charset="2"/>
              </a:rPr>
              <a:t>Testing the proposed methodologies in an online scenario.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553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CA58B-863B-B5DB-171C-08E0FEDCCAAC}"/>
              </a:ext>
            </a:extLst>
          </p:cNvPr>
          <p:cNvSpPr txBox="1"/>
          <p:nvPr/>
        </p:nvSpPr>
        <p:spPr>
          <a:xfrm>
            <a:off x="2503293" y="2147365"/>
            <a:ext cx="7185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132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D9B4-7A6D-571D-1F90-BFF6BDDB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52"/>
            <a:ext cx="10515600" cy="696759"/>
          </a:xfrm>
        </p:spPr>
        <p:txBody>
          <a:bodyPr/>
          <a:lstStyle/>
          <a:p>
            <a:r>
              <a:rPr lang="en-GB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3B61-86E4-75CE-38D4-240E4A5A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923"/>
            <a:ext cx="10515600" cy="5572167"/>
          </a:xfrm>
        </p:spPr>
        <p:txBody>
          <a:bodyPr>
            <a:normAutofit/>
          </a:bodyPr>
          <a:lstStyle/>
          <a:p>
            <a:r>
              <a:rPr lang="en-GB" sz="2800" dirty="0"/>
              <a:t>Introduction</a:t>
            </a:r>
          </a:p>
          <a:p>
            <a:r>
              <a:rPr lang="en-GB" sz="2800" dirty="0"/>
              <a:t>Aims and Objectives</a:t>
            </a:r>
          </a:p>
          <a:p>
            <a:r>
              <a:rPr lang="en-GB" sz="2800" dirty="0"/>
              <a:t>Motor-Imagery BCI</a:t>
            </a:r>
          </a:p>
          <a:p>
            <a:r>
              <a:rPr lang="en-GB" sz="2800" dirty="0"/>
              <a:t>Transfer Learning</a:t>
            </a:r>
          </a:p>
          <a:p>
            <a:r>
              <a:rPr lang="en-GB" sz="2800" dirty="0"/>
              <a:t>Data</a:t>
            </a:r>
          </a:p>
          <a:p>
            <a:r>
              <a:rPr lang="en-GB" sz="2800" dirty="0"/>
              <a:t>Signal Processing</a:t>
            </a:r>
          </a:p>
          <a:p>
            <a:r>
              <a:rPr lang="en-GB" sz="2800" dirty="0"/>
              <a:t>Classification</a:t>
            </a:r>
          </a:p>
          <a:p>
            <a:r>
              <a:rPr lang="en-GB" sz="2800" dirty="0"/>
              <a:t>Transfer Learning Methodologies</a:t>
            </a:r>
          </a:p>
          <a:p>
            <a:r>
              <a:rPr lang="en-GB" sz="2800" dirty="0"/>
              <a:t>Results</a:t>
            </a:r>
          </a:p>
          <a:p>
            <a:r>
              <a:rPr lang="en-GB" sz="28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75167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AD83-FDA0-DAF0-A42F-80622A5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23886"/>
            <a:ext cx="10515600" cy="566339"/>
          </a:xfrm>
        </p:spPr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165E-021D-3D09-70BC-156E1AB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6" y="690225"/>
            <a:ext cx="11173378" cy="57577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200" i="1" u="sng" dirty="0"/>
              <a:t>Background</a:t>
            </a:r>
            <a:r>
              <a:rPr lang="en-GB" sz="2200" dirty="0">
                <a:sym typeface="Wingdings" panose="05000000000000000000" pitchFamily="2" charset="2"/>
              </a:rPr>
              <a:t> </a:t>
            </a:r>
            <a:r>
              <a:rPr lang="en-GB" sz="2200" dirty="0"/>
              <a:t>Motor imagery-based brain computer interface (BCI) is a novel human-computer interface technology helpful for those with severe motor limitation.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/>
              <a:t>Neurorehabilitation.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/>
              <a:t>Positive effects on repetitive use. </a:t>
            </a:r>
          </a:p>
          <a:p>
            <a:pPr>
              <a:lnSpc>
                <a:spcPct val="150000"/>
              </a:lnSpc>
            </a:pPr>
            <a:r>
              <a:rPr lang="en-GB" sz="2200" i="1" u="sng" dirty="0"/>
              <a:t>Motivation</a:t>
            </a:r>
            <a:r>
              <a:rPr lang="en-GB" sz="2200" dirty="0">
                <a:sym typeface="Wingdings" panose="05000000000000000000" pitchFamily="2" charset="2"/>
              </a:rPr>
              <a:t> Due to non-stationary behaviour and uniqueness of EEG signal, 10-20 mins is required to calibrate the system before every session.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cs typeface="Times New Roman" panose="02020603050405020304" pitchFamily="18" charset="0"/>
                <a:sym typeface="Wingdings" panose="05000000000000000000" pitchFamily="2" charset="2"/>
              </a:rPr>
              <a:t>Need  A </a:t>
            </a:r>
            <a:r>
              <a:rPr lang="en-GB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BCI system with higher accuracy and less calibration time through transfer learning. </a:t>
            </a:r>
            <a:endParaRPr lang="en-GB" sz="2200" i="1" u="sng" dirty="0"/>
          </a:p>
          <a:p>
            <a:endParaRPr lang="en-GB" sz="2200" i="1" u="sng" dirty="0"/>
          </a:p>
        </p:txBody>
      </p:sp>
    </p:spTree>
    <p:extLst>
      <p:ext uri="{BB962C8B-B14F-4D97-AF65-F5344CB8AC3E}">
        <p14:creationId xmlns:p14="http://schemas.microsoft.com/office/powerpoint/2010/main" val="162191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C75B-A130-9FFB-12D1-31EF64E1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46"/>
            <a:ext cx="10515600" cy="755752"/>
          </a:xfrm>
        </p:spPr>
        <p:txBody>
          <a:bodyPr/>
          <a:lstStyle/>
          <a:p>
            <a:r>
              <a:rPr lang="en-GB" b="1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D560-7F8F-C46B-94AC-CACD7D29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932098"/>
            <a:ext cx="10515600" cy="55217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500" dirty="0"/>
              <a:t>Literature review on Motor-Imagery BCI and Transfer Learning</a:t>
            </a:r>
          </a:p>
          <a:p>
            <a:pPr>
              <a:lnSpc>
                <a:spcPct val="150000"/>
              </a:lnSpc>
            </a:pPr>
            <a:r>
              <a:rPr lang="en-GB" sz="2500" dirty="0"/>
              <a:t>State of the art classifier with robust feature extraction</a:t>
            </a:r>
          </a:p>
          <a:p>
            <a:pPr>
              <a:lnSpc>
                <a:spcPct val="150000"/>
              </a:lnSpc>
            </a:pPr>
            <a:r>
              <a:rPr lang="en-GB" sz="2500" dirty="0"/>
              <a:t>Effect of training size on the performance of Motor-Imagery BCI</a:t>
            </a:r>
          </a:p>
          <a:p>
            <a:pPr>
              <a:lnSpc>
                <a:spcPct val="150000"/>
              </a:lnSpc>
            </a:pPr>
            <a:r>
              <a:rPr lang="en-GB" sz="2500" dirty="0">
                <a:cs typeface="Times New Roman" panose="02020603050405020304" pitchFamily="18" charset="0"/>
              </a:rPr>
              <a:t>N</a:t>
            </a:r>
            <a:r>
              <a:rPr lang="en-GB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ovel transfer learning algorithm to Improve performance of BCI based on ensemble learning while keeping the calibration time as low as possible</a:t>
            </a:r>
          </a:p>
          <a:p>
            <a:pPr>
              <a:lnSpc>
                <a:spcPct val="150000"/>
              </a:lnSpc>
            </a:pPr>
            <a:r>
              <a:rPr lang="en-GB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 of weighting mechanism on the performance of developed transfer learning model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677635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B5A3-B755-C29E-7D22-B4050EA5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0792"/>
            <a:ext cx="3932237" cy="934815"/>
          </a:xfrm>
        </p:spPr>
        <p:txBody>
          <a:bodyPr>
            <a:noAutofit/>
          </a:bodyPr>
          <a:lstStyle/>
          <a:p>
            <a:r>
              <a:rPr lang="en-GB" b="1" dirty="0"/>
              <a:t>Motor-Imagery (BCI)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5419E-3D56-FB8E-13D9-71E043A4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05607"/>
            <a:ext cx="3932237" cy="569606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rocess by which brain signals of a person imagining motor movements measured with the help of electroencephalogram (EEG) is known as Motor Imagery.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D31202-927D-1C0F-F39A-443287FE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39" y="237574"/>
            <a:ext cx="3158939" cy="2464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AF148-F3DE-9685-F964-DFEA9965B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39" y="237574"/>
            <a:ext cx="3211974" cy="2464331"/>
          </a:xfrm>
          <a:prstGeom prst="rect">
            <a:avLst/>
          </a:prstGeom>
        </p:spPr>
      </p:pic>
      <p:pic>
        <p:nvPicPr>
          <p:cNvPr id="3" name="Picture 2" descr="Diagram">
            <a:extLst>
              <a:ext uri="{FF2B5EF4-FFF2-40B4-BE49-F238E27FC236}">
                <a16:creationId xmlns:a16="http://schemas.microsoft.com/office/drawing/2014/main" id="{B9BD2C66-E77D-284C-B532-80B674B3FA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62" y="2777666"/>
            <a:ext cx="5530954" cy="39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893C-ECA3-BB96-5DEF-98000044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037"/>
            <a:ext cx="3932237" cy="531812"/>
          </a:xfrm>
        </p:spPr>
        <p:txBody>
          <a:bodyPr/>
          <a:lstStyle/>
          <a:p>
            <a:r>
              <a:rPr lang="en-GB" b="1" dirty="0"/>
              <a:t>Transfer Learning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329A1-BC39-0EDD-93CD-4B7847A68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46849"/>
            <a:ext cx="3932237" cy="597222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Solving knowledge gained solving one problem and applying it to different but related problem.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i="1" u="sng" dirty="0"/>
              <a:t>Categories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endParaRPr lang="en-GB" sz="2400" i="1" u="sng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ym typeface="Wingdings" panose="05000000000000000000" pitchFamily="2" charset="2"/>
              </a:rPr>
              <a:t>Inductive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>
                <a:sym typeface="Wingdings" panose="05000000000000000000" pitchFamily="2" charset="2"/>
              </a:rPr>
              <a:t>Transductive</a:t>
            </a:r>
            <a:endParaRPr lang="en-GB" sz="24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ym typeface="Wingdings" panose="05000000000000000000" pitchFamily="2" charset="2"/>
              </a:rPr>
              <a:t>Unsupervised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CCB78F1-E0BC-D98C-69B1-E467F60D1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01" y="902289"/>
            <a:ext cx="7392527" cy="49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E0F-1F2B-8320-3360-49EB50F4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2232"/>
            <a:ext cx="3932237" cy="531812"/>
          </a:xfrm>
        </p:spPr>
        <p:txBody>
          <a:bodyPr/>
          <a:lstStyle/>
          <a:p>
            <a:r>
              <a:rPr lang="en-GB" b="1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7E62F-19F2-C56C-56EF-7DA65ADD2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694044"/>
            <a:ext cx="3932237" cy="5922953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/>
              <a:t>9 subjects consists of 4 different motor-imagery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/>
              <a:t>2 sessions</a:t>
            </a:r>
            <a:r>
              <a:rPr lang="en-GB" sz="2100" dirty="0">
                <a:sym typeface="Wingdings" panose="05000000000000000000" pitchFamily="2" charset="2"/>
              </a:rPr>
              <a:t> 6 runs 48 trials.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i="1" u="sng" dirty="0">
                <a:sym typeface="Wingdings" panose="05000000000000000000" pitchFamily="2" charset="2"/>
              </a:rPr>
              <a:t>Data Recording</a:t>
            </a:r>
            <a:r>
              <a:rPr lang="en-GB" sz="2100" dirty="0">
                <a:sym typeface="Wingdings" panose="05000000000000000000" pitchFamily="2" charset="2"/>
              </a:rPr>
              <a:t>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100" dirty="0">
                <a:sym typeface="Wingdings" panose="05000000000000000000" pitchFamily="2" charset="2"/>
              </a:rPr>
              <a:t>International 10-20 system with 25 Ag/AgCl electrodes (22 EEG, 3 </a:t>
            </a:r>
            <a:r>
              <a:rPr lang="en-GB" sz="2100" dirty="0" err="1">
                <a:sym typeface="Wingdings" panose="05000000000000000000" pitchFamily="2" charset="2"/>
              </a:rPr>
              <a:t>EoG</a:t>
            </a:r>
            <a:r>
              <a:rPr lang="en-GB" sz="2100" dirty="0">
                <a:sym typeface="Wingdings" panose="05000000000000000000" pitchFamily="2" charset="2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100" dirty="0">
                <a:sym typeface="Wingdings" panose="05000000000000000000" pitchFamily="2" charset="2"/>
              </a:rPr>
              <a:t>Sampling rate of 250 Hz.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A7527-062D-3E56-D109-B20657C1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31" y="1722611"/>
            <a:ext cx="6319882" cy="820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1845B8-D00F-5F57-5648-F8457575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4" y="2913845"/>
            <a:ext cx="6910880" cy="26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4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0A72-44EF-29A5-2255-355CBE88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937"/>
            <a:ext cx="3932237" cy="531812"/>
          </a:xfrm>
        </p:spPr>
        <p:txBody>
          <a:bodyPr/>
          <a:lstStyle/>
          <a:p>
            <a:r>
              <a:rPr lang="en-GB" b="1" dirty="0"/>
              <a:t>Signal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8E90-18DB-EF9F-473C-209EF3DDC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652749"/>
            <a:ext cx="3932237" cy="5930931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i="1" u="sng" dirty="0"/>
              <a:t>Pre-Processing</a:t>
            </a:r>
            <a:r>
              <a:rPr lang="en-GB" sz="1900" dirty="0">
                <a:sym typeface="Wingdings" panose="05000000000000000000" pitchFamily="2" charset="2"/>
              </a:rPr>
              <a:t>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900" dirty="0">
                <a:sym typeface="Wingdings" panose="05000000000000000000" pitchFamily="2" charset="2"/>
              </a:rPr>
              <a:t>Increase SNR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900" dirty="0">
                <a:sym typeface="Wingdings" panose="05000000000000000000" pitchFamily="2" charset="2"/>
              </a:rPr>
              <a:t>Right and Left hand imagery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900" dirty="0">
                <a:sym typeface="Wingdings" panose="05000000000000000000" pitchFamily="2" charset="2"/>
              </a:rPr>
              <a:t>Band-pass filtering (8-35 Hz)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i="1" u="sng" dirty="0">
                <a:sym typeface="Wingdings" panose="05000000000000000000" pitchFamily="2" charset="2"/>
              </a:rPr>
              <a:t>Spatial Filtering &amp; Feature Extraction</a:t>
            </a:r>
            <a:r>
              <a:rPr lang="en-GB" sz="1900" dirty="0">
                <a:sym typeface="Wingdings" panose="05000000000000000000" pitchFamily="2" charset="2"/>
              </a:rPr>
              <a:t>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900" i="1" dirty="0"/>
              <a:t>CSP</a:t>
            </a:r>
            <a:r>
              <a:rPr lang="en-GB" sz="1900" dirty="0"/>
              <a:t> algorithm</a:t>
            </a:r>
            <a:r>
              <a:rPr lang="en-GB" sz="1900" dirty="0">
                <a:sym typeface="Wingdings" panose="05000000000000000000" pitchFamily="2" charset="2"/>
              </a:rPr>
              <a:t></a:t>
            </a:r>
            <a:r>
              <a:rPr lang="en-GB" sz="1900" dirty="0"/>
              <a:t> Maximizes variance for one class while minimizing the other class.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900" i="1" dirty="0"/>
              <a:t>Features</a:t>
            </a:r>
            <a:r>
              <a:rPr lang="en-GB" sz="1900" dirty="0">
                <a:sym typeface="Wingdings" panose="05000000000000000000" pitchFamily="2" charset="2"/>
              </a:rPr>
              <a:t> </a:t>
            </a:r>
            <a:r>
              <a:rPr lang="en-GB" sz="1900" dirty="0"/>
              <a:t>Variance of CSP filtered signals.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A93308D-2326-06E9-C001-F6F7DE25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14" y="1526609"/>
            <a:ext cx="6972016" cy="41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1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BC7B-18D1-2058-674C-099F23D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4697"/>
            <a:ext cx="3932237" cy="531812"/>
          </a:xfrm>
        </p:spPr>
        <p:txBody>
          <a:bodyPr/>
          <a:lstStyle/>
          <a:p>
            <a:r>
              <a:rPr lang="en-GB" b="1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4393CF6-A3DA-2D26-14C2-59A312A25DB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763009"/>
                <a:ext cx="3873797" cy="4971164"/>
              </a:xfrm>
            </p:spPr>
            <p:txBody>
              <a:bodyPr>
                <a:normAutofit fontScale="85000" lnSpcReduction="20000"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600" i="1" u="sng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FLD</a:t>
                </a:r>
                <a:r>
                  <a:rPr lang="en-GB" sz="2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GB" sz="2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Focuses on maximizing the separability among known features.</a:t>
                </a: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GB" sz="2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Maximizing the distance between the two means (</a:t>
                </a:r>
                <a14:m>
                  <m:oMath xmlns:m="http://schemas.openxmlformats.org/officeDocument/2006/math">
                    <m:r>
                      <a:rPr lang="en-GB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GB" sz="2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q"/>
                </a:pPr>
                <a:r>
                  <a:rPr lang="en-GB" sz="2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Minimizing the variation (“scatter” [s]) within each feature.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4393CF6-A3DA-2D26-14C2-59A312A25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763009"/>
                <a:ext cx="3873797" cy="4971164"/>
              </a:xfrm>
              <a:blipFill>
                <a:blip r:embed="rId2"/>
                <a:stretch>
                  <a:fillRect l="-1890" r="-3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2CE113F8-F7A4-FC0D-BD92-BC3D35470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1761"/>
            <a:ext cx="5342206" cy="24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8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Basis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4425</TotalTime>
  <Words>583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Wingdings</vt:lpstr>
      <vt:lpstr>ShapesVTI</vt:lpstr>
      <vt:lpstr>Transfer Learning In MI-Brain Computer Interface (BCI)</vt:lpstr>
      <vt:lpstr>Table of Contents</vt:lpstr>
      <vt:lpstr>Introduction</vt:lpstr>
      <vt:lpstr>Aims and Objectives</vt:lpstr>
      <vt:lpstr>Motor-Imagery (BCI)</vt:lpstr>
      <vt:lpstr>Transfer Learning</vt:lpstr>
      <vt:lpstr>Data</vt:lpstr>
      <vt:lpstr>Signal Processing</vt:lpstr>
      <vt:lpstr>Classification</vt:lpstr>
      <vt:lpstr>Transfer Learning Methodologies</vt:lpstr>
      <vt:lpstr>Transfer Learning Methodologies</vt:lpstr>
      <vt:lpstr>Transfer Learning Methodologies</vt:lpstr>
      <vt:lpstr>Transfer Learning Methodologies</vt:lpstr>
      <vt:lpstr>Results </vt:lpstr>
      <vt:lpstr>Results</vt:lpstr>
      <vt:lpstr>Results</vt:lpstr>
      <vt:lpstr>Related Coursework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In Brain Computer Interface (BCI)</dc:title>
  <dc:creator>Sourojit Goswami</dc:creator>
  <cp:lastModifiedBy>goswamisourojit@gmail.com</cp:lastModifiedBy>
  <cp:revision>33</cp:revision>
  <dcterms:created xsi:type="dcterms:W3CDTF">2022-09-01T23:15:52Z</dcterms:created>
  <dcterms:modified xsi:type="dcterms:W3CDTF">2022-11-17T16:20:30Z</dcterms:modified>
</cp:coreProperties>
</file>