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6" r:id="rId1"/>
  </p:sldMasterIdLst>
  <p:notesMasterIdLst>
    <p:notesMasterId r:id="rId33"/>
  </p:notesMasterIdLst>
  <p:handoutMasterIdLst>
    <p:handoutMasterId r:id="rId34"/>
  </p:handoutMasterIdLst>
  <p:sldIdLst>
    <p:sldId id="256" r:id="rId2"/>
    <p:sldId id="292" r:id="rId3"/>
    <p:sldId id="257" r:id="rId4"/>
    <p:sldId id="300" r:id="rId5"/>
    <p:sldId id="301" r:id="rId6"/>
    <p:sldId id="302" r:id="rId7"/>
    <p:sldId id="303" r:id="rId8"/>
    <p:sldId id="304" r:id="rId9"/>
    <p:sldId id="305" r:id="rId10"/>
    <p:sldId id="260" r:id="rId11"/>
    <p:sldId id="307" r:id="rId12"/>
    <p:sldId id="277" r:id="rId13"/>
    <p:sldId id="278" r:id="rId14"/>
    <p:sldId id="279" r:id="rId15"/>
    <p:sldId id="280" r:id="rId16"/>
    <p:sldId id="299" r:id="rId17"/>
    <p:sldId id="283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61" r:id="rId27"/>
    <p:sldId id="293" r:id="rId28"/>
    <p:sldId id="294" r:id="rId29"/>
    <p:sldId id="308" r:id="rId30"/>
    <p:sldId id="271" r:id="rId31"/>
    <p:sldId id="27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3FB0C5-844B-4673-A7DA-7EDADB9C476A}">
          <p14:sldIdLst>
            <p14:sldId id="256"/>
            <p14:sldId id="292"/>
            <p14:sldId id="257"/>
            <p14:sldId id="300"/>
            <p14:sldId id="301"/>
            <p14:sldId id="302"/>
            <p14:sldId id="303"/>
            <p14:sldId id="304"/>
            <p14:sldId id="305"/>
            <p14:sldId id="260"/>
            <p14:sldId id="307"/>
            <p14:sldId id="277"/>
            <p14:sldId id="278"/>
            <p14:sldId id="279"/>
            <p14:sldId id="280"/>
            <p14:sldId id="299"/>
            <p14:sldId id="283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61"/>
            <p14:sldId id="293"/>
            <p14:sldId id="294"/>
            <p14:sldId id="308"/>
            <p14:sldId id="271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B14027-D20A-4D53-968C-B81750DE86B5}" type="doc">
      <dgm:prSet loTypeId="urn:microsoft.com/office/officeart/2005/8/layout/hChevron3" loCatId="process" qsTypeId="urn:microsoft.com/office/officeart/2005/8/quickstyle/3d1" qsCatId="3D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654C9EBE-9EE0-4B65-8CD6-D772F0B9F838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4000" b="1" dirty="0" smtClean="0">
              <a:latin typeface="Goudy Old Style" panose="02020502050305020303" pitchFamily="18" charset="0"/>
            </a:rPr>
            <a:t>Enhanced Thyroid Disease Prediction Through Machine Learning and Deep Learning: A Comparative Approach</a:t>
          </a:r>
          <a:endParaRPr lang="en-US" sz="4000" b="1" dirty="0">
            <a:latin typeface="Goudy Old Style" panose="02020502050305020303" pitchFamily="18" charset="0"/>
          </a:endParaRPr>
        </a:p>
      </dgm:t>
    </dgm:pt>
    <dgm:pt modelId="{2705352C-96C4-4DFF-8ACC-E37D663F1EC9}" type="parTrans" cxnId="{7675102E-648B-4C5A-8585-F37907D8DB5E}">
      <dgm:prSet/>
      <dgm:spPr/>
      <dgm:t>
        <a:bodyPr/>
        <a:lstStyle/>
        <a:p>
          <a:endParaRPr lang="en-US"/>
        </a:p>
      </dgm:t>
    </dgm:pt>
    <dgm:pt modelId="{1AD22F06-2B59-4F8F-BABC-E666F4E52BD5}" type="sibTrans" cxnId="{7675102E-648B-4C5A-8585-F37907D8DB5E}">
      <dgm:prSet/>
      <dgm:spPr/>
      <dgm:t>
        <a:bodyPr/>
        <a:lstStyle/>
        <a:p>
          <a:endParaRPr lang="en-US"/>
        </a:p>
      </dgm:t>
    </dgm:pt>
    <dgm:pt modelId="{2187B3DA-961F-475F-9B0B-AEF2AF8871BC}" type="pres">
      <dgm:prSet presAssocID="{CFB14027-D20A-4D53-968C-B81750DE86B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ABE8FD-A890-4CC5-90B0-8C41A7546D65}" type="pres">
      <dgm:prSet presAssocID="{654C9EBE-9EE0-4B65-8CD6-D772F0B9F838}" presName="parTxOnly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75102E-648B-4C5A-8585-F37907D8DB5E}" srcId="{CFB14027-D20A-4D53-968C-B81750DE86B5}" destId="{654C9EBE-9EE0-4B65-8CD6-D772F0B9F838}" srcOrd="0" destOrd="0" parTransId="{2705352C-96C4-4DFF-8ACC-E37D663F1EC9}" sibTransId="{1AD22F06-2B59-4F8F-BABC-E666F4E52BD5}"/>
    <dgm:cxn modelId="{70C01D58-5F7A-4009-8457-5AC433FE6EEB}" type="presOf" srcId="{CFB14027-D20A-4D53-968C-B81750DE86B5}" destId="{2187B3DA-961F-475F-9B0B-AEF2AF8871BC}" srcOrd="0" destOrd="0" presId="urn:microsoft.com/office/officeart/2005/8/layout/hChevron3"/>
    <dgm:cxn modelId="{B2FDC41F-312E-4AA8-92F8-9D9324E34046}" type="presOf" srcId="{654C9EBE-9EE0-4B65-8CD6-D772F0B9F838}" destId="{25ABE8FD-A890-4CC5-90B0-8C41A7546D65}" srcOrd="0" destOrd="0" presId="urn:microsoft.com/office/officeart/2005/8/layout/hChevron3"/>
    <dgm:cxn modelId="{6A0388D8-CC29-4543-975D-E2F7BBBA24DF}" type="presParOf" srcId="{2187B3DA-961F-475F-9B0B-AEF2AF8871BC}" destId="{25ABE8FD-A890-4CC5-90B0-8C41A7546D65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ABE8FD-A890-4CC5-90B0-8C41A7546D65}">
      <dsp:nvSpPr>
        <dsp:cNvPr id="0" name=""/>
        <dsp:cNvSpPr/>
      </dsp:nvSpPr>
      <dsp:spPr>
        <a:xfrm>
          <a:off x="0" y="25789"/>
          <a:ext cx="8689976" cy="3475990"/>
        </a:xfrm>
        <a:prstGeom prst="homePlate">
          <a:avLst/>
        </a:prstGeom>
        <a:gradFill rotWithShape="0">
          <a:gsLst>
            <a:gs pos="0">
              <a:schemeClr val="accent4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chemeClr val="accent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06680" rIns="53340" bIns="10668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latin typeface="Goudy Old Style" panose="02020502050305020303" pitchFamily="18" charset="0"/>
            </a:rPr>
            <a:t>Enhanced Thyroid Disease Prediction Through Machine Learning and Deep Learning: A Comparative Approach</a:t>
          </a:r>
          <a:endParaRPr lang="en-US" sz="4000" b="1" kern="1200" dirty="0">
            <a:latin typeface="Goudy Old Style" panose="02020502050305020303" pitchFamily="18" charset="0"/>
          </a:endParaRPr>
        </a:p>
      </dsp:txBody>
      <dsp:txXfrm>
        <a:off x="0" y="25789"/>
        <a:ext cx="7820979" cy="3475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E6F49-8447-4180-A79B-133A06DAD8F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A34AD-0143-4802-889D-F8C9BDCB3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78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AD310-B12E-4A1B-A694-62080346D8DA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C497B-9D47-4D69-B3AC-C403D903D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543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C497B-9D47-4D69-B3AC-C403D903D1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77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05703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9767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01353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8991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9977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536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1595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7958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D3AA-DD4A-4F6A-9912-042CD9BD3853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0962-591D-4B63-92B1-59C564974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AD93-F5A4-41F2-A83E-A10EA1531067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0962-591D-4B63-92B1-59C564974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5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5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6BF3-DCFD-44CC-9791-48FB1DB479E4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0962-591D-4B63-92B1-59C564974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1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216B-19D1-4F5B-A646-04BC69BCD162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0962-591D-4B63-92B1-59C564974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3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6480A-4AD0-4536-B440-33C92318F4FF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0962-591D-4B63-92B1-59C564974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85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F6B4-A16A-4301-871A-EAB30F2738B9}" type="datetime1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0962-591D-4B63-92B1-59C564974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34835-DB96-4D5C-B272-C3EAF2900B59}" type="datetime1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0962-591D-4B63-92B1-59C564974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4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8532-CAC9-40A3-B394-7BA8A1341A35}" type="datetime1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0962-591D-4B63-92B1-59C564974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03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1D11-9845-44DF-A16F-4514495B4F9A}" type="datetime1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0962-591D-4B63-92B1-59C564974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9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2BDB-68CF-43F5-B082-DF2E63D10F15}" type="datetime1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0962-591D-4B63-92B1-59C564974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67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E555-B9B8-45F5-838D-9E7C942267FC}" type="datetime1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0962-591D-4B63-92B1-59C564974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9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6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9E8BA-B53B-4221-9B74-ACD16B8094F5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6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6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10962-591D-4B63-92B1-59C564974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31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s.indianastate.edu/uhp-fac/22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code/yashmehta648/thyroid-detection/notebook/" TargetMode="External"/><Relationship Id="rId5" Type="http://schemas.openxmlformats.org/officeDocument/2006/relationships/hyperlink" Target="https://pmc.ncbi.nlm.nih.gov/articles/PMC11007481/" TargetMode="External"/><Relationship Id="rId4" Type="http://schemas.openxmlformats.org/officeDocument/2006/relationships/hyperlink" Target="https://dailyasianage.com/news/268513/thyroid-disorders-bangladeshs-emerging-health-threa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751012" y="4185633"/>
            <a:ext cx="8515205" cy="2202287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entury Schoolbook" panose="02040604050505020304" pitchFamily="18" charset="0"/>
              </a:rPr>
              <a:t>Registration No:</a:t>
            </a:r>
            <a:r>
              <a:rPr lang="en-US" sz="2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             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entury Schoolbook" panose="02040604050505020304" pitchFamily="18" charset="0"/>
              </a:rPr>
              <a:t>Author’s Name:</a:t>
            </a:r>
          </a:p>
          <a:p>
            <a:pPr algn="l"/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entury Schoolbook" panose="02040604050505020304" pitchFamily="18" charset="0"/>
              </a:rPr>
              <a:t>              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18502003701</a:t>
            </a:r>
            <a:r>
              <a:rPr lang="en-US" sz="2800" dirty="0" smtClean="0"/>
              <a:t>                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Century Schoolbook" pitchFamily="18" charset="0"/>
                <a:cs typeface="Times New Roman" panose="02020603050405020304" pitchFamily="18" charset="0"/>
              </a:rPr>
              <a:t>Rehnuma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Century Schoolbook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Century Schoolbook" pitchFamily="18" charset="0"/>
                <a:cs typeface="Times New Roman" panose="02020603050405020304" pitchFamily="18" charset="0"/>
              </a:rPr>
              <a:t>Tarannum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entury Schoolbook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Century Schoolbook" pitchFamily="18" charset="0"/>
                <a:cs typeface="Times New Roman" panose="02020603050405020304" pitchFamily="18" charset="0"/>
              </a:rPr>
              <a:t>         </a:t>
            </a:r>
          </a:p>
          <a:p>
            <a:pPr algn="l"/>
            <a:r>
              <a:rPr lang="en-US" sz="2200" b="1" cap="none" dirty="0">
                <a:solidFill>
                  <a:schemeClr val="accent1">
                    <a:lumMod val="75000"/>
                  </a:schemeClr>
                </a:solidFill>
                <a:latin typeface="Century Schoolbook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cap="none" dirty="0" smtClean="0">
                <a:solidFill>
                  <a:schemeClr val="accent1">
                    <a:lumMod val="75000"/>
                  </a:schemeClr>
                </a:solidFill>
                <a:latin typeface="Century Schoolbook" pitchFamily="18" charset="0"/>
                <a:cs typeface="Times New Roman" panose="02020603050405020304" pitchFamily="18" charset="0"/>
              </a:rPr>
              <a:t>              </a:t>
            </a:r>
          </a:p>
          <a:p>
            <a:pPr algn="l"/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entury Schoolbook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Century Schoolbook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2200" b="1" cap="none" dirty="0" smtClean="0">
                <a:solidFill>
                  <a:schemeClr val="accent1">
                    <a:lumMod val="75000"/>
                  </a:schemeClr>
                </a:solidFill>
                <a:latin typeface="Century Schoolbook" pitchFamily="18" charset="0"/>
                <a:cs typeface="Times New Roman" panose="02020603050405020304" pitchFamily="18" charset="0"/>
              </a:rPr>
              <a:t>18502003735</a:t>
            </a:r>
            <a:r>
              <a:rPr lang="en-US" sz="2000" b="1" cap="none" dirty="0" smtClean="0">
                <a:solidFill>
                  <a:schemeClr val="accent1">
                    <a:lumMod val="75000"/>
                  </a:schemeClr>
                </a:solidFill>
                <a:latin typeface="Century Schoolbook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2200" b="1" cap="none" dirty="0" err="1" smtClean="0">
                <a:solidFill>
                  <a:schemeClr val="accent1">
                    <a:lumMod val="75000"/>
                  </a:schemeClr>
                </a:solidFill>
                <a:latin typeface="Century Schoolbook" pitchFamily="18" charset="0"/>
                <a:cs typeface="Times New Roman" panose="02020603050405020304" pitchFamily="18" charset="0"/>
              </a:rPr>
              <a:t>Sharmin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Century Schoolbook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cap="none" dirty="0" err="1" smtClean="0">
                <a:solidFill>
                  <a:schemeClr val="accent1">
                    <a:lumMod val="75000"/>
                  </a:schemeClr>
                </a:solidFill>
                <a:latin typeface="Century Schoolbook" pitchFamily="18" charset="0"/>
                <a:cs typeface="Times New Roman" panose="02020603050405020304" pitchFamily="18" charset="0"/>
              </a:rPr>
              <a:t>Akter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Century Schoolbook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cap="none" dirty="0" err="1" smtClean="0">
                <a:solidFill>
                  <a:schemeClr val="accent1">
                    <a:lumMod val="75000"/>
                  </a:schemeClr>
                </a:solidFill>
                <a:latin typeface="Century Schoolbook" pitchFamily="18" charset="0"/>
                <a:cs typeface="Times New Roman" panose="02020603050405020304" pitchFamily="18" charset="0"/>
              </a:rPr>
              <a:t>Reka</a:t>
            </a:r>
            <a:endParaRPr lang="en-US" sz="2200" b="1" cap="none" dirty="0" smtClean="0">
              <a:solidFill>
                <a:schemeClr val="accent1">
                  <a:lumMod val="75000"/>
                </a:schemeClr>
              </a:solidFill>
              <a:latin typeface="Century Schoolbook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229705455"/>
              </p:ext>
            </p:extLst>
          </p:nvPr>
        </p:nvGraphicFramePr>
        <p:xfrm>
          <a:off x="1751012" y="561109"/>
          <a:ext cx="8689976" cy="3527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0856890" y="6387920"/>
            <a:ext cx="1174840" cy="321973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</a:rPr>
              <a:t>01</a:t>
            </a: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03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338" y="90151"/>
            <a:ext cx="10874062" cy="1313645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sz="4000" b="1" dirty="0" smtClean="0">
                <a:solidFill>
                  <a:schemeClr val="accent4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sz="4000" b="1" dirty="0" smtClean="0">
                <a:solidFill>
                  <a:schemeClr val="accent4">
                    <a:lumMod val="50000"/>
                  </a:schemeClr>
                </a:solidFill>
                <a:latin typeface="Century Schoolbook" panose="02040604050505020304" pitchFamily="18" charset="0"/>
              </a:rPr>
              <a:t>Methodology</a:t>
            </a:r>
            <a:endParaRPr lang="en-US" sz="4000" b="1" dirty="0">
              <a:solidFill>
                <a:schemeClr val="accent4">
                  <a:lumMod val="50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6331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en-US" dirty="0" smtClean="0"/>
              <a:t>                                          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Figure:   Architecture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Thyroid disease prediction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976" y="1600207"/>
            <a:ext cx="9454460" cy="421870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84079" y="6233375"/>
            <a:ext cx="698321" cy="365125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</a:rPr>
              <a:t>10</a:t>
            </a: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43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5DFE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151"/>
              </a:buClr>
              <a:buSzPts val="3600"/>
              <a:buFont typeface="Century Schoolbook"/>
              <a:buNone/>
            </a:pPr>
            <a:r>
              <a:rPr lang="en-US" sz="3600" b="1">
                <a:solidFill>
                  <a:srgbClr val="3F315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Dataset Description</a:t>
            </a:r>
            <a:endParaRPr sz="3600"/>
          </a:p>
        </p:txBody>
      </p:sp>
      <p:sp>
        <p:nvSpPr>
          <p:cNvPr id="164" name="Google Shape;164;p11"/>
          <p:cNvSpPr txBox="1"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Thyroid Dataset selection and preparation</a:t>
            </a:r>
            <a:endParaRPr dirty="0"/>
          </a:p>
          <a:p>
            <a:pPr marL="1143000" lvl="2" indent="-228600" algn="l" rtl="0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Sourced from </a:t>
            </a:r>
            <a:r>
              <a:rPr lang="en-US" sz="2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Kaggle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.[13]</a:t>
            </a:r>
            <a:endParaRPr dirty="0"/>
          </a:p>
          <a:p>
            <a:pPr marL="1143000" lvl="2" indent="-228600" algn="l" rtl="0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 Includes </a:t>
            </a: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3,772 observations and 30 attributes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1143000" lvl="2" indent="-228600" algn="l" rtl="0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Target class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: Binary classification (sick or healthy). 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0" lvl="2" indent="-228600" algn="l" rtl="0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Attributes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: Include hormone levels (T3, T4), age, gender, etc.</a:t>
            </a:r>
            <a:endParaRPr dirty="0"/>
          </a:p>
          <a:p>
            <a:pPr marL="1143000" lvl="2" indent="-228600" algn="l" rtl="0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  Importance of dataset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: Key to the accuracy and robustness of the models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.       </a:t>
            </a:r>
            <a:endParaRPr dirty="0"/>
          </a:p>
        </p:txBody>
      </p:sp>
      <p:sp>
        <p:nvSpPr>
          <p:cNvPr id="165" name="Google Shape;165;p11"/>
          <p:cNvSpPr txBox="1">
            <a:spLocks noGrp="1"/>
          </p:cNvSpPr>
          <p:nvPr>
            <p:ph type="ftr" idx="11"/>
          </p:nvPr>
        </p:nvSpPr>
        <p:spPr>
          <a:xfrm>
            <a:off x="10539211" y="6126174"/>
            <a:ext cx="10431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3F3151"/>
                </a:solidFill>
              </a:rPr>
              <a:t>11</a:t>
            </a:r>
            <a:endParaRPr sz="2000" b="1">
              <a:solidFill>
                <a:srgbClr val="3F315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090523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4">
                    <a:lumMod val="50000"/>
                  </a:schemeClr>
                </a:solidFill>
                <a:latin typeface="Century Schoolbook" panose="02040604050505020304" pitchFamily="18" charset="0"/>
              </a:rPr>
              <a:t>Dataset </a:t>
            </a:r>
            <a:r>
              <a:rPr lang="en-US" sz="3600" b="1" dirty="0" smtClean="0">
                <a:solidFill>
                  <a:schemeClr val="accent4">
                    <a:lumMod val="50000"/>
                  </a:schemeClr>
                </a:solidFill>
                <a:latin typeface="Century Schoolbook" panose="02040604050505020304" pitchFamily="18" charset="0"/>
              </a:rPr>
              <a:t>Description </a:t>
            </a:r>
            <a:r>
              <a:rPr lang="en-US" sz="3600" b="1" dirty="0">
                <a:solidFill>
                  <a:schemeClr val="accent4">
                    <a:lumMod val="50000"/>
                  </a:schemeClr>
                </a:solidFill>
                <a:latin typeface="Century Schoolbook" panose="02040604050505020304" pitchFamily="18" charset="0"/>
              </a:rPr>
              <a:t>(Cont.)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174" y="1365161"/>
            <a:ext cx="10972800" cy="4800594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clean and prepare the dataset for accurate model training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Involved:</a:t>
            </a:r>
          </a:p>
          <a:p>
            <a:pPr lvl="2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Missing values are imputed or removed to avoid bias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Only the most relevant features, like hormone levels (T3, T4, TSH), are retained for analysis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Normalization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Scaling features to standardize ranges for better model convergence.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102760" y="6272011"/>
            <a:ext cx="1204890" cy="423719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</a:rPr>
              <a:t>12</a:t>
            </a: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75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4">
                    <a:lumMod val="50000"/>
                  </a:schemeClr>
                </a:solidFill>
                <a:latin typeface="Century Schoolbook" panose="02040604050505020304" pitchFamily="18" charset="0"/>
              </a:rPr>
              <a:t>Dataset </a:t>
            </a:r>
            <a:r>
              <a:rPr lang="en-US" sz="3600" b="1" dirty="0" smtClean="0">
                <a:solidFill>
                  <a:schemeClr val="accent4">
                    <a:lumMod val="50000"/>
                  </a:schemeClr>
                </a:solidFill>
                <a:latin typeface="Century Schoolbook" panose="02040604050505020304" pitchFamily="18" charset="0"/>
              </a:rPr>
              <a:t>Description </a:t>
            </a:r>
            <a:r>
              <a:rPr lang="en-US" sz="3600" b="1" dirty="0">
                <a:solidFill>
                  <a:schemeClr val="accent4">
                    <a:lumMod val="50000"/>
                  </a:schemeClr>
                </a:solidFill>
                <a:latin typeface="Century Schoolbook" panose="02040604050505020304" pitchFamily="18" charset="0"/>
              </a:rPr>
              <a:t>(Cont.)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Balancing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dataset has an imbalance between the two target classes (healthy vs. thyroid-disease-affected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SMOTE (Synthetic Minority Over-sampling Technique)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applied to generate synthetic examples for the minority class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Helps avoid model bias toward the majority class, improving accuracy for detecting thyroid disease.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341735" y="6308737"/>
            <a:ext cx="1043188" cy="365125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</a:rPr>
              <a:t>13</a:t>
            </a: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18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4">
                    <a:lumMod val="50000"/>
                  </a:schemeClr>
                </a:solidFill>
                <a:latin typeface="Century Schoolbook" panose="02040604050505020304" pitchFamily="18" charset="0"/>
              </a:rPr>
              <a:t>Dataset </a:t>
            </a:r>
            <a:r>
              <a:rPr lang="en-US" sz="3600" b="1" dirty="0" smtClean="0">
                <a:solidFill>
                  <a:schemeClr val="accent4">
                    <a:lumMod val="50000"/>
                  </a:schemeClr>
                </a:solidFill>
                <a:latin typeface="Century Schoolbook" panose="02040604050505020304" pitchFamily="18" charset="0"/>
              </a:rPr>
              <a:t>Description </a:t>
            </a:r>
            <a:r>
              <a:rPr lang="en-US" sz="3600" b="1" dirty="0">
                <a:solidFill>
                  <a:schemeClr val="accent4">
                    <a:lumMod val="50000"/>
                  </a:schemeClr>
                </a:solidFill>
                <a:latin typeface="Century Schoolbook" panose="02040604050505020304" pitchFamily="18" charset="0"/>
              </a:rPr>
              <a:t>(Cont.)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62689"/>
            <a:ext cx="10972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Purpose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model performance on unseen data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 separated from the target variable (y), which predicts the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thyroid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disease class (sick or healthy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train_size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70% of the data was allocated for training and 30% for testing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Set to 42 to ensure reproducibility across different runs.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599313" y="6310648"/>
            <a:ext cx="1133341" cy="363214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</a:rPr>
              <a:t>14</a:t>
            </a: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17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023" y="193183"/>
            <a:ext cx="11114467" cy="1300765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accent4">
                    <a:lumMod val="50000"/>
                  </a:schemeClr>
                </a:solidFill>
                <a:latin typeface="Century Schoolbook" panose="02040604050505020304" pitchFamily="18" charset="0"/>
              </a:rPr>
              <a:t>Model Description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3" y="1171977"/>
            <a:ext cx="10972800" cy="525458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6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of Training 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High-quality, well-prepared data is essential for effective training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Selection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Choosing the right algorithm is critical for achieving optimal performance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the following models to evaluate their performance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Regression, Decision Tree, Support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Machine (Linear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Kernel), Support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Machine (RBF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Kernel), Random Forest, Recurrent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(RNN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Testing Accuracy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Each model was trained and evaluated to determine its accuracy on both training and testing datasets.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436180" y="6243995"/>
            <a:ext cx="1030310" cy="365125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</a:rPr>
              <a:t>15</a:t>
            </a: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50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763876" y="6163180"/>
            <a:ext cx="818524" cy="365125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</a:rPr>
              <a:t>16</a:t>
            </a: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accent4">
                    <a:lumMod val="50000"/>
                  </a:schemeClr>
                </a:solidFill>
                <a:latin typeface="Century Schoolbook" panose="02040604050505020304" pitchFamily="18" charset="0"/>
              </a:rPr>
              <a:t>Model Description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6975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Figure: Model Description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769" y="1365161"/>
            <a:ext cx="8487178" cy="401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5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4">
                    <a:lumMod val="50000"/>
                  </a:schemeClr>
                </a:solidFill>
                <a:latin typeface="Century Schoolbook" panose="02040604050505020304" pitchFamily="18" charset="0"/>
              </a:rPr>
              <a:t>Model </a:t>
            </a:r>
            <a:r>
              <a:rPr lang="en-US" sz="3600" b="1" dirty="0" smtClean="0">
                <a:solidFill>
                  <a:schemeClr val="accent4">
                    <a:lumMod val="50000"/>
                  </a:schemeClr>
                </a:solidFill>
                <a:latin typeface="Century Schoolbook" panose="02040604050505020304" pitchFamily="18" charset="0"/>
              </a:rPr>
              <a:t>Description</a:t>
            </a:r>
            <a:r>
              <a:rPr lang="en-US" sz="3600" dirty="0"/>
              <a:t> </a:t>
            </a:r>
            <a:r>
              <a:rPr lang="en-US" sz="3600" b="1" dirty="0" smtClean="0">
                <a:solidFill>
                  <a:schemeClr val="accent4">
                    <a:lumMod val="50000"/>
                  </a:schemeClr>
                </a:solidFill>
                <a:latin typeface="Century Schoolbook" panose="02040604050505020304" pitchFamily="18" charset="0"/>
              </a:rPr>
              <a:t>(Cont.)</a:t>
            </a:r>
            <a:endParaRPr lang="en-US" sz="3600" b="1" dirty="0">
              <a:solidFill>
                <a:schemeClr val="accent4">
                  <a:lumMod val="50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801082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/>
              <a:t>Purpose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evaluate model performance by comparing actual vs. predicted outcomes.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Components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Positives (TP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(11)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Correctly predicted thyroid cases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Negatives (TN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(00)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Correctly predicted healthy cases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Positives (FP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(01)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Incorrectly predicted thyroid cases (Type I error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2"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Negatives (FN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(10):</a:t>
            </a:r>
            <a:r>
              <a:rPr lang="en-US" sz="2000" dirty="0" smtClean="0"/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Incorrectly predicted healthy cases (Type II error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Confusion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helps to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explores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recall, F-1 score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325995" y="6308737"/>
            <a:ext cx="1084687" cy="365125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</a:rPr>
              <a:t>17</a:t>
            </a: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92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697" y="412460"/>
            <a:ext cx="10364451" cy="1236037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accent4">
                    <a:lumMod val="50000"/>
                  </a:schemeClr>
                </a:solidFill>
                <a:latin typeface="Century Schoolbook" panose="02040604050505020304" pitchFamily="18" charset="0"/>
              </a:rPr>
              <a:t>Result of ML Algorithms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3" y="1489166"/>
            <a:ext cx="10790547" cy="5068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         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955214"/>
              </p:ext>
            </p:extLst>
          </p:nvPr>
        </p:nvGraphicFramePr>
        <p:xfrm>
          <a:off x="1496294" y="2006528"/>
          <a:ext cx="9170128" cy="377456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528355"/>
                <a:gridCol w="1528355"/>
                <a:gridCol w="1533944"/>
                <a:gridCol w="1522764"/>
                <a:gridCol w="1528355"/>
                <a:gridCol w="1528355"/>
              </a:tblGrid>
              <a:tr h="618107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 (Linear Kernel)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SVM(RBF Kernel)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1810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Accuracy (%)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96.69%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98.44%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96.78%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97.15%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98.25%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1810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Accuracy (%)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91.19%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99.73%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91.61%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99.33%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100%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1810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 (%)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77.97%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88.24%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80.36%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82.76%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87.88%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1810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 (%)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66.67%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86.96%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65.22%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69%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84.06%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1810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 (%)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71.88%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87.59%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72%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75.59%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85.93%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419008" y="6374991"/>
            <a:ext cx="926140" cy="365125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</a:rPr>
              <a:t>18</a:t>
            </a: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54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8" y="244699"/>
            <a:ext cx="10363825" cy="1213294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accent4">
                    <a:lumMod val="50000"/>
                  </a:schemeClr>
                </a:solidFill>
                <a:latin typeface="Century Schoolbook" panose="02040604050505020304" pitchFamily="18" charset="0"/>
              </a:rPr>
              <a:t>Plotting of ML Algorithms </a:t>
            </a:r>
            <a:r>
              <a:rPr lang="en-US" sz="3600" b="1" dirty="0">
                <a:solidFill>
                  <a:schemeClr val="accent4">
                    <a:lumMod val="50000"/>
                  </a:schemeClr>
                </a:solidFill>
                <a:latin typeface="Century Schoolbook" panose="02040604050505020304" pitchFamily="18" charset="0"/>
              </a:rPr>
              <a:t>R</a:t>
            </a:r>
            <a:r>
              <a:rPr lang="en-US" sz="3600" b="1" dirty="0" smtClean="0">
                <a:solidFill>
                  <a:schemeClr val="accent4">
                    <a:lumMod val="50000"/>
                  </a:schemeClr>
                </a:solidFill>
                <a:latin typeface="Century Schoolbook" panose="02040604050505020304" pitchFamily="18" charset="0"/>
              </a:rPr>
              <a:t>esults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767" y="1463041"/>
            <a:ext cx="11064240" cy="48650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   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buNone/>
            </a:pP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buNone/>
            </a:pPr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overall performance in system, the decision tree algorithm represents the ideal model for dataset.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8" y="1457993"/>
            <a:ext cx="10725229" cy="415719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77341" y="6328064"/>
            <a:ext cx="1262130" cy="365125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</a:rPr>
              <a:t>19</a:t>
            </a: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84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accent4">
                    <a:lumMod val="50000"/>
                  </a:schemeClr>
                </a:solidFill>
                <a:latin typeface="Century Schoolbook" panose="02040604050505020304" pitchFamily="18" charset="0"/>
              </a:rPr>
              <a:t>Contents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96801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                                                     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Goal</a:t>
            </a:r>
            <a:endParaRPr lang="en-US" sz="2400" b="1" dirty="0" smtClean="0">
              <a:solidFill>
                <a:srgbClr val="3F315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Century Schoolbook"/>
              </a:rPr>
              <a:t>Literature Review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Century Schoolbook"/>
              </a:rPr>
              <a:t>Methodology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Century Schoolbook"/>
              </a:rPr>
              <a:t>Dataset Description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Century Schoolbook"/>
              </a:rPr>
              <a:t>Model Description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Century Schoolbook"/>
              </a:rPr>
              <a:t>Result of ML Algorithms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708531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Century Schoolbook"/>
              </a:rPr>
              <a:t>Plotting of ML Algorithms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Century Schoolbook"/>
              </a:rPr>
              <a:t>Results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Accuracy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2200" dirty="0"/>
              <a:t>Mean Squared Error (MSE</a:t>
            </a:r>
            <a:r>
              <a:rPr lang="en-US" sz="2200" dirty="0" smtClean="0"/>
              <a:t>)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2200" dirty="0"/>
              <a:t>Root Mean Squared </a:t>
            </a:r>
            <a:r>
              <a:rPr lang="en-US" sz="2200" dirty="0" smtClean="0"/>
              <a:t>Error (RMSE)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ML and DL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489127" y="6308737"/>
            <a:ext cx="1230648" cy="365125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</a:rPr>
              <a:t>02</a:t>
            </a: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67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7" y="476519"/>
            <a:ext cx="10364451" cy="93427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accent4">
                    <a:lumMod val="50000"/>
                  </a:schemeClr>
                </a:solidFill>
                <a:latin typeface="Century Schoolbook" panose="02040604050505020304" pitchFamily="18" charset="0"/>
              </a:rPr>
              <a:t>Confusion Matrix</a:t>
            </a:r>
            <a:endParaRPr lang="en-US" sz="36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91" y="2130136"/>
            <a:ext cx="5049982" cy="3768387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718" y="2140526"/>
            <a:ext cx="4977246" cy="3616329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315977" y="6220497"/>
            <a:ext cx="1107584" cy="448656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</a:rPr>
              <a:t>20</a:t>
            </a: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5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248" y="425003"/>
            <a:ext cx="10364451" cy="103638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accent4">
                    <a:lumMod val="50000"/>
                  </a:schemeClr>
                </a:solidFill>
                <a:latin typeface="Century Schoolbook" panose="02040604050505020304" pitchFamily="18" charset="0"/>
              </a:rPr>
              <a:t>Confusion Matrix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36" y="1867438"/>
            <a:ext cx="4980709" cy="409548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408" y="1867437"/>
            <a:ext cx="4925291" cy="3992450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514347" y="6265935"/>
            <a:ext cx="801352" cy="365125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</a:rPr>
              <a:t>21</a:t>
            </a: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88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7" y="528034"/>
            <a:ext cx="10364451" cy="112046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accent4">
                    <a:lumMod val="50000"/>
                  </a:schemeClr>
                </a:solidFill>
                <a:latin typeface="Century Schoolbook" panose="02040604050505020304" pitchFamily="18" charset="0"/>
              </a:rPr>
              <a:t>Confusion Matrix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1648497"/>
            <a:ext cx="6231657" cy="4274322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605037" y="6201816"/>
            <a:ext cx="857160" cy="365125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</a:rPr>
              <a:t>22</a:t>
            </a: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38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7" y="270457"/>
            <a:ext cx="10364451" cy="113334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accent4">
                    <a:lumMod val="50000"/>
                  </a:schemeClr>
                </a:solidFill>
                <a:latin typeface="Century Schoolbook" panose="02040604050505020304" pitchFamily="18" charset="0"/>
              </a:rPr>
              <a:t>Confusion Matrix Accuracy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965" y="1292304"/>
            <a:ext cx="11834936" cy="48463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463696"/>
              </p:ext>
            </p:extLst>
          </p:nvPr>
        </p:nvGraphicFramePr>
        <p:xfrm>
          <a:off x="673937" y="1793070"/>
          <a:ext cx="5376496" cy="416547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688248"/>
                <a:gridCol w="2688248"/>
              </a:tblGrid>
              <a:tr h="764142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endParaRPr lang="en-US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 </a:t>
                      </a:r>
                      <a:r>
                        <a:rPr lang="en-US" sz="200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Confusion Matrix              Accuracy </a:t>
                      </a:r>
                      <a:endParaRPr lang="en-US" sz="20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53275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0.96688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3275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0.98436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03893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Machine (Linear Kernel)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0.96780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6414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Machine (RBF Kernel)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0.97148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3275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Random Forest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0.98252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254" y="1911927"/>
            <a:ext cx="5602309" cy="3927764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362484" y="6233375"/>
            <a:ext cx="1035319" cy="413379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</a:rPr>
              <a:t>23</a:t>
            </a: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16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7" y="399246"/>
            <a:ext cx="10364451" cy="1040384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accent4">
                    <a:lumMod val="50000"/>
                  </a:schemeClr>
                </a:solidFill>
                <a:latin typeface="Century Schoolbook" panose="02040604050505020304" pitchFamily="18" charset="0"/>
              </a:rPr>
              <a:t>Mean Squared Error (MSE)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32" y="1439629"/>
            <a:ext cx="11956869" cy="5196302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 smtClean="0"/>
              <a:t> </a:t>
            </a:r>
            <a:r>
              <a:rPr lang="en-US" dirty="0"/>
              <a:t>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507021"/>
              </p:ext>
            </p:extLst>
          </p:nvPr>
        </p:nvGraphicFramePr>
        <p:xfrm>
          <a:off x="618109" y="2001311"/>
          <a:ext cx="5760720" cy="3773961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880360"/>
                <a:gridCol w="2880360"/>
              </a:tblGrid>
              <a:tr h="70458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 </a:t>
                      </a:r>
                      <a:endParaRPr lang="en-US" sz="20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Squared Error (MSE)</a:t>
                      </a:r>
                      <a:endParaRPr lang="en-US" sz="20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5534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Logistic Regression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0.03312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534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 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0.01564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0458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Machine (Linear Kernel)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0.03220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0458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Support Vector Machine (RBF Kernel)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0.02852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534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Random Forest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0.01748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77" y="1893194"/>
            <a:ext cx="5151549" cy="410236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238704" y="6356363"/>
            <a:ext cx="1313644" cy="365125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</a:rPr>
              <a:t>24</a:t>
            </a: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67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7" y="321972"/>
            <a:ext cx="10364451" cy="1210614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accent4">
                    <a:lumMod val="50000"/>
                  </a:schemeClr>
                </a:solidFill>
                <a:latin typeface="Century Schoolbook" panose="02040604050505020304" pitchFamily="18" charset="0"/>
              </a:rPr>
              <a:t>Root Mean Squared Error (RMSE)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693" y="1436914"/>
            <a:ext cx="11913327" cy="49900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 </a:t>
            </a:r>
            <a:r>
              <a:rPr lang="en-US" dirty="0"/>
              <a:t> 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630702"/>
              </p:ext>
            </p:extLst>
          </p:nvPr>
        </p:nvGraphicFramePr>
        <p:xfrm>
          <a:off x="399245" y="1868904"/>
          <a:ext cx="5480212" cy="4126653"/>
        </p:xfrm>
        <a:graphic>
          <a:graphicData uri="http://schemas.openxmlformats.org/drawingml/2006/table">
            <a:tbl>
              <a:tblPr firstRow="1" bandRow="1"/>
              <a:tblGrid>
                <a:gridCol w="2740106"/>
                <a:gridCol w="2740106"/>
              </a:tblGrid>
              <a:tr h="81136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Root Mean Squared Error  (RMSE)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6419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0.18199 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6419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0.12506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81136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Machine (Linear Kernel)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0.17944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81136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Machine (RBF Kernel)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0.16888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6419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0.13221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457" y="1868904"/>
            <a:ext cx="6312543" cy="4126653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077003" y="6200766"/>
            <a:ext cx="1423831" cy="341701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</a:rPr>
              <a:t>25</a:t>
            </a: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10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428" y="218942"/>
            <a:ext cx="10955141" cy="129712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accent4">
                    <a:lumMod val="50000"/>
                  </a:schemeClr>
                </a:solidFill>
                <a:latin typeface="Century Schoolbook" panose="02040604050505020304" pitchFamily="18" charset="0"/>
              </a:rPr>
              <a:t>Comparison of ML and DL</a:t>
            </a:r>
            <a:endParaRPr lang="en-US" sz="3600" b="1" dirty="0">
              <a:solidFill>
                <a:schemeClr val="accent4">
                  <a:lumMod val="50000"/>
                </a:schemeClr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9133" y="1751527"/>
            <a:ext cx="5932867" cy="4546086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type="body" sz="half" idx="4294967295"/>
          </p:nvPr>
        </p:nvSpPr>
        <p:spPr>
          <a:xfrm>
            <a:off x="346075" y="1516063"/>
            <a:ext cx="11845925" cy="47815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013068"/>
              </p:ext>
            </p:extLst>
          </p:nvPr>
        </p:nvGraphicFramePr>
        <p:xfrm>
          <a:off x="346073" y="1870363"/>
          <a:ext cx="5913060" cy="394107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56530"/>
                <a:gridCol w="2956530"/>
              </a:tblGrid>
              <a:tr h="528717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endParaRPr lang="en-US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47320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Logistic Regression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96.69%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66135">
                <a:tc>
                  <a:txBody>
                    <a:bodyPr/>
                    <a:lstStyle/>
                    <a:p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98.44%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66896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Machine (Linear Kernel)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96.78%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6896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Machine (RBF Kernel)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97.15%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6613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98.25%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6896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Recurrent neural network (RNN)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97.7%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784854" y="6297613"/>
            <a:ext cx="762715" cy="365125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</a:rPr>
              <a:t>26</a:t>
            </a: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43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7425"/>
            <a:ext cx="10972800" cy="1184857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accent4">
                    <a:lumMod val="50000"/>
                  </a:schemeClr>
                </a:solidFill>
                <a:latin typeface="Century Schoolbook" panose="02040604050505020304" pitchFamily="18" charset="0"/>
              </a:rPr>
              <a:t>Conclusion</a:t>
            </a:r>
            <a:endParaRPr lang="en-US" sz="3600" b="1" dirty="0">
              <a:solidFill>
                <a:schemeClr val="accent4">
                  <a:lumMod val="50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17713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algorithm achieved the highest accuracy in machine learning models with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98.44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Networks (RNNs) demonstrated strong performance in deep learning with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97.7%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accuracy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integration of AI can reduce undiagnosed thyroid cases, improving patient outcomes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295944" y="6143223"/>
            <a:ext cx="1127617" cy="462356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</a:rPr>
              <a:t>27</a:t>
            </a: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49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1668"/>
            <a:ext cx="10972800" cy="1240323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accent4">
                    <a:lumMod val="50000"/>
                  </a:schemeClr>
                </a:solidFill>
                <a:latin typeface="Lucida Calligraphy" panose="03010101010101010101" pitchFamily="66" charset="0"/>
              </a:rPr>
              <a:t>References</a:t>
            </a:r>
            <a:endParaRPr lang="en-US" sz="3600" b="1" dirty="0">
              <a:latin typeface="Lucida Calligraphy" panose="03010101010101010101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81991"/>
            <a:ext cx="10972800" cy="50811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[1]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Obermeyer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Z, Emanuel EJ. Predicting the future— big data, machine learning, and clinical medicine. 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Engl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J Med. 2016; 375:12161219.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2]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Ghahramani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Z. Probabilistic machine learning and artificial intelligence. Nature. 2015;521: 452-459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Chaubey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Arjaria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V.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Yadav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“Thyroid Disease Prediction Using Machine Learning Approaches”, Natl. Acad. Sci.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Lett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(2020).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[4]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Scheepers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F., &amp;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Spruit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(2018). Comparing deep learning and classical machine learning approaches, for predicting inpatient violence incidents from clinical text. Applied Sciences, 8, 981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[5]  Prasad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Srinivasa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Rao, T., &amp;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Surendra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Prasad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Babu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(2016). Thyroid disease diagnosis via hybrid architecture composing rough data sets theory and machine learning algorithms. Soft Computing, 20(3), 1179–1189.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[6]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Raghuraman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T.,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Sailatha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Gunasekaran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(2019). Efficient thyroid disease prediction and comparative study using machine learning algorithms. International Journal of Information and Computing Science. 6(6), 617–624.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483403" y="6233375"/>
            <a:ext cx="759854" cy="358941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</a:rPr>
              <a:t>28</a:t>
            </a: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76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8"/>
          <p:cNvSpPr>
            <a:spLocks noGrp="1"/>
          </p:cNvSpPr>
          <p:nvPr>
            <p:ph type="title"/>
          </p:nvPr>
        </p:nvSpPr>
        <p:spPr>
          <a:xfrm>
            <a:off x="609600" y="103031"/>
            <a:ext cx="10972800" cy="131460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5DFE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151"/>
              </a:buClr>
              <a:buSzPts val="3600"/>
              <a:buFont typeface="Quintessential"/>
              <a:buNone/>
            </a:pPr>
            <a:r>
              <a:rPr lang="en-US" sz="3600" b="1" dirty="0">
                <a:solidFill>
                  <a:srgbClr val="3F3151"/>
                </a:solidFill>
                <a:latin typeface="Lucida Calligraphy" panose="03010101010101010101" pitchFamily="66" charset="0"/>
                <a:ea typeface="Quintessential"/>
                <a:cs typeface="Quintessential"/>
                <a:sym typeface="Quintessential"/>
              </a:rPr>
              <a:t>References</a:t>
            </a:r>
            <a:endParaRPr sz="3600" b="1" dirty="0">
              <a:latin typeface="Lucida Calligraphy" panose="03010101010101010101" pitchFamily="66" charset="0"/>
              <a:ea typeface="Quintessential"/>
              <a:cs typeface="Quintessential"/>
              <a:sym typeface="Quintessential"/>
            </a:endParaRPr>
          </a:p>
        </p:txBody>
      </p:sp>
      <p:sp>
        <p:nvSpPr>
          <p:cNvPr id="295" name="Google Shape;295;p28"/>
          <p:cNvSpPr txBox="1"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[7] 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Dharmarajan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, K.,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Balasree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, K.,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Arunachalam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, A. S., &amp;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Abirmai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, K. (2020). Thyroid disease classification using decision tree and SVM. Indian Journal of Public Health Research &amp; Development, 11(03), 229–234.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[8]  Yadav, D. C., &amp; Pal, S. (2020). Prediction of thyroid disease using decision tree ensemble method. Human-Intelligent Systems Integration, 2, 89–95.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[9]  K.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Geetha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and C. S. S.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Baboo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, “An Empirical Model for Thyroid Disease Classification using Evolutionary Multivariate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Bayseian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Prediction Method”, Glob. J.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Comput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. Sci. Technol. E Network, Web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Secur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., 16:1, 242-250, (2016).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[10]  </a:t>
            </a:r>
            <a:r>
              <a:rPr lang="en-US" sz="20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https://scholars.indianastate.edu/uhp-fac/22/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[11]  </a:t>
            </a:r>
            <a:r>
              <a:rPr lang="en-US" sz="20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https://dailyasianage.com/news/268513/thyroid-disorders-bangladeshs-emerging-health-threat/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[12]  </a:t>
            </a:r>
            <a:r>
              <a:rPr lang="en-US" sz="20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https://pmc.ncbi.nlm.nih.gov/articles/PMC11007481/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[13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]  </a:t>
            </a:r>
            <a:r>
              <a:rPr lang="en-US" sz="2000" u="sng" dirty="0" smtClean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</a:t>
            </a:r>
            <a:r>
              <a:rPr lang="en-US" sz="20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://www.kaggle.com/code/yashmehta648/thyroid-detection/notebook/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28"/>
          <p:cNvSpPr txBox="1">
            <a:spLocks noGrp="1"/>
          </p:cNvSpPr>
          <p:nvPr>
            <p:ph type="ftr" idx="11"/>
          </p:nvPr>
        </p:nvSpPr>
        <p:spPr>
          <a:xfrm>
            <a:off x="10540643" y="6126169"/>
            <a:ext cx="754130" cy="412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3F3151"/>
                </a:solidFill>
              </a:rPr>
              <a:t>29</a:t>
            </a:r>
            <a:endParaRPr sz="2000" b="1" dirty="0">
              <a:solidFill>
                <a:srgbClr val="3F315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7" y="231821"/>
            <a:ext cx="10490099" cy="110758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b="1" dirty="0" smtClean="0">
                <a:solidFill>
                  <a:schemeClr val="accent4">
                    <a:lumMod val="50000"/>
                  </a:schemeClr>
                </a:solidFill>
                <a:latin typeface="Century Schoolbook" panose="02040604050505020304" pitchFamily="18" charset="0"/>
              </a:rPr>
              <a:t>Overview</a:t>
            </a:r>
            <a:endParaRPr lang="en-US" sz="4000" b="1" dirty="0">
              <a:solidFill>
                <a:schemeClr val="accent4">
                  <a:lumMod val="50000"/>
                </a:schemeClr>
              </a:solidFill>
              <a:latin typeface="Lucida Calligraphy" panose="030101010101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3773" y="1429556"/>
            <a:ext cx="10363827" cy="5022759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en-US" sz="4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research focuses on the comparative analysis of </a:t>
            </a:r>
            <a:r>
              <a:rPr lang="en-US" sz="42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(ML) and deep learning (DL)</a:t>
            </a:r>
            <a:r>
              <a:rPr lang="en-US" sz="4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techniques in the context of predicting thyroid disease</a:t>
            </a:r>
            <a:r>
              <a:rPr lang="en-US" sz="4200" cap="none" dirty="0" smtClean="0"/>
              <a:t>.</a:t>
            </a:r>
          </a:p>
          <a:p>
            <a:pPr>
              <a:lnSpc>
                <a:spcPct val="170000"/>
              </a:lnSpc>
            </a:pPr>
            <a:r>
              <a:rPr lang="en-US" sz="4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Explores several machine learning algorithms, including </a:t>
            </a:r>
            <a:r>
              <a:rPr lang="en-US" sz="42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regression, decision trees, support vector machines (SVM), and random forests</a:t>
            </a:r>
            <a:r>
              <a:rPr lang="en-US" sz="4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Each of these techniques offers unique advantages in terms of interpretability and accuracy.</a:t>
            </a:r>
          </a:p>
          <a:p>
            <a:pPr>
              <a:lnSpc>
                <a:spcPct val="170000"/>
              </a:lnSpc>
            </a:pPr>
            <a:r>
              <a:rPr lang="en-US" sz="4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study deep learning approaches, particularly </a:t>
            </a:r>
            <a:r>
              <a:rPr lang="en-US" sz="42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networks (RNN), </a:t>
            </a:r>
            <a:r>
              <a:rPr lang="en-US" sz="4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are known for their capability to handle complex  data and improve predictive performance.</a:t>
            </a:r>
          </a:p>
          <a:p>
            <a:pPr>
              <a:lnSpc>
                <a:spcPct val="170000"/>
              </a:lnSpc>
            </a:pPr>
            <a:r>
              <a:rPr lang="en-US" sz="4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evaluating and comparing the effectiveness of these methodologies, the study aims to enhance diagnostic accuracy for thyroid disease, ultimately contributing to better patient outcomes in healthcare.</a:t>
            </a:r>
          </a:p>
          <a:p>
            <a:endParaRPr lang="en-US" sz="42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753860" y="6359905"/>
            <a:ext cx="749836" cy="365125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</a:rPr>
              <a:t>03</a:t>
            </a: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41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7" y="1571222"/>
            <a:ext cx="10364451" cy="3258355"/>
          </a:xfrm>
          <a:prstGeom prst="ribbon">
            <a:avLst>
              <a:gd name="adj1" fmla="val 20575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9600" cap="none" dirty="0" smtClean="0">
                <a:solidFill>
                  <a:schemeClr val="accent4">
                    <a:lumMod val="50000"/>
                  </a:schemeClr>
                </a:solidFill>
                <a:latin typeface="Script MT Bold" panose="03040602040607080904" pitchFamily="66" charset="0"/>
              </a:rPr>
              <a:t>Thank You     </a:t>
            </a:r>
            <a:endParaRPr lang="en-US" sz="9600" cap="none" dirty="0">
              <a:solidFill>
                <a:schemeClr val="accent4">
                  <a:lumMod val="50000"/>
                </a:schemeClr>
              </a:solidFill>
              <a:latin typeface="Script MT Bold" panose="03040602040607080904" pitchFamily="66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444766" y="6111665"/>
            <a:ext cx="1368022" cy="365125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</a:rPr>
              <a:t>30</a:t>
            </a: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24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842" y="1403797"/>
            <a:ext cx="10972800" cy="3593206"/>
          </a:xfrm>
          <a:prstGeom prst="horizontalScroll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i="1" dirty="0">
                <a:solidFill>
                  <a:schemeClr val="tx2">
                    <a:lumMod val="75000"/>
                  </a:schemeClr>
                </a:solidFill>
                <a:latin typeface="Lucida Calligraphy" panose="03010101010101010101" pitchFamily="66" charset="0"/>
              </a:rPr>
              <a:t>We look forward to answering your questions.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753859" y="5982876"/>
            <a:ext cx="943020" cy="365125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</a:rPr>
              <a:t>31</a:t>
            </a: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55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>
            <a:spLocks noGrp="1"/>
          </p:cNvSpPr>
          <p:nvPr>
            <p:ph type="title"/>
          </p:nvPr>
        </p:nvSpPr>
        <p:spPr>
          <a:xfrm>
            <a:off x="740100" y="274637"/>
            <a:ext cx="10842300" cy="121931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5DFE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3600" b="1">
                <a:solidFill>
                  <a:srgbClr val="3F315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Introduction</a:t>
            </a:r>
            <a:endParaRPr sz="3600" b="1">
              <a:solidFill>
                <a:srgbClr val="3F315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4" name="Google Shape;114;p4"/>
          <p:cNvSpPr txBox="1">
            <a:spLocks noGrp="1"/>
          </p:cNvSpPr>
          <p:nvPr>
            <p:ph type="body" idx="1"/>
          </p:nvPr>
        </p:nvSpPr>
        <p:spPr>
          <a:xfrm>
            <a:off x="740100" y="1378038"/>
            <a:ext cx="10972800" cy="5164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8800" b="1" dirty="0">
                <a:latin typeface="Times New Roman"/>
                <a:ea typeface="Times New Roman"/>
                <a:cs typeface="Times New Roman"/>
                <a:sym typeface="Times New Roman"/>
              </a:rPr>
              <a:t>Thyroid diseases</a:t>
            </a:r>
            <a:r>
              <a:rPr lang="en-US" sz="8800" dirty="0">
                <a:latin typeface="Times New Roman"/>
                <a:ea typeface="Times New Roman"/>
                <a:cs typeface="Times New Roman"/>
                <a:sym typeface="Times New Roman"/>
              </a:rPr>
              <a:t> impact millions globally, crucial for metabolism and overall health.</a:t>
            </a:r>
            <a:endParaRPr dirty="0"/>
          </a:p>
          <a:p>
            <a:pPr marL="342900" lvl="0" indent="-2190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41666"/>
              <a:buChar char="•"/>
            </a:pPr>
            <a:endParaRPr sz="2400" dirty="0"/>
          </a:p>
          <a:p>
            <a:pPr marL="342900" lvl="0" indent="-31988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8800" b="1" dirty="0">
                <a:latin typeface="Times New Roman"/>
                <a:ea typeface="Times New Roman"/>
                <a:cs typeface="Times New Roman"/>
                <a:sym typeface="Times New Roman"/>
              </a:rPr>
              <a:t>World Health Organization (WHO)</a:t>
            </a:r>
            <a:r>
              <a:rPr lang="en-US" sz="8800" dirty="0">
                <a:latin typeface="Times New Roman"/>
                <a:ea typeface="Times New Roman"/>
                <a:cs typeface="Times New Roman"/>
                <a:sym typeface="Times New Roman"/>
              </a:rPr>
              <a:t> estimating that </a:t>
            </a:r>
            <a:r>
              <a:rPr lang="en-US" sz="8800" b="1" dirty="0">
                <a:latin typeface="Times New Roman"/>
                <a:ea typeface="Times New Roman"/>
                <a:cs typeface="Times New Roman"/>
                <a:sym typeface="Times New Roman"/>
              </a:rPr>
              <a:t>750 million people worldwide</a:t>
            </a:r>
            <a:r>
              <a:rPr lang="en-US" sz="8800" dirty="0">
                <a:latin typeface="Times New Roman"/>
                <a:ea typeface="Times New Roman"/>
                <a:cs typeface="Times New Roman"/>
                <a:sym typeface="Times New Roman"/>
              </a:rPr>
              <a:t> suffer from some form of thyroid disorder.[10]</a:t>
            </a:r>
            <a:endParaRPr sz="8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19881" algn="l" rtl="0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8800" dirty="0">
                <a:latin typeface="Times New Roman"/>
                <a:ea typeface="Times New Roman"/>
                <a:cs typeface="Times New Roman"/>
                <a:sym typeface="Times New Roman"/>
              </a:rPr>
              <a:t>In </a:t>
            </a:r>
            <a:r>
              <a:rPr lang="en-US" sz="8800" b="1" dirty="0">
                <a:latin typeface="Times New Roman"/>
                <a:ea typeface="Times New Roman"/>
                <a:cs typeface="Times New Roman"/>
                <a:sym typeface="Times New Roman"/>
              </a:rPr>
              <a:t>Bangladesh</a:t>
            </a:r>
            <a:r>
              <a:rPr lang="en-US" sz="8800" dirty="0">
                <a:latin typeface="Times New Roman"/>
                <a:ea typeface="Times New Roman"/>
                <a:cs typeface="Times New Roman"/>
                <a:sym typeface="Times New Roman"/>
              </a:rPr>
              <a:t>, the situation is particularly concerning. With an estimated </a:t>
            </a:r>
            <a:r>
              <a:rPr lang="en-US" sz="8800" b="1" dirty="0">
                <a:latin typeface="Times New Roman"/>
                <a:ea typeface="Times New Roman"/>
                <a:cs typeface="Times New Roman"/>
                <a:sym typeface="Times New Roman"/>
              </a:rPr>
              <a:t>50 million people</a:t>
            </a:r>
            <a:r>
              <a:rPr lang="en-US" sz="8800" dirty="0">
                <a:latin typeface="Times New Roman"/>
                <a:ea typeface="Times New Roman"/>
                <a:cs typeface="Times New Roman"/>
                <a:sym typeface="Times New Roman"/>
              </a:rPr>
              <a:t> affected by thyroid disorders, nearly </a:t>
            </a:r>
            <a:r>
              <a:rPr lang="en-US" sz="8800" b="1" dirty="0">
                <a:latin typeface="Times New Roman"/>
                <a:ea typeface="Times New Roman"/>
                <a:cs typeface="Times New Roman"/>
                <a:sym typeface="Times New Roman"/>
              </a:rPr>
              <a:t>30 million remain undiagnosed</a:t>
            </a:r>
            <a:r>
              <a:rPr lang="en-US" sz="8800" dirty="0">
                <a:latin typeface="Times New Roman"/>
                <a:ea typeface="Times New Roman"/>
                <a:cs typeface="Times New Roman"/>
                <a:sym typeface="Times New Roman"/>
              </a:rPr>
              <a:t>, causing avoidable complications due to the lack of early diagnosis.[11]</a:t>
            </a:r>
            <a:endParaRPr sz="8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0" algn="l" rtl="0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None/>
            </a:pP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19881" algn="l" rtl="0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88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According to the sources, around </a:t>
            </a:r>
            <a:r>
              <a:rPr lang="en-US" sz="8800" b="1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10% of Bangladeshi </a:t>
            </a:r>
            <a:r>
              <a:rPr lang="en-US" sz="88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people suffer from clinically evident thyroid disorders</a:t>
            </a:r>
            <a:r>
              <a:rPr lang="en-US" sz="8800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8800" dirty="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0" algn="l" rtl="0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None/>
            </a:pPr>
            <a:endParaRPr sz="2000" dirty="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19881" algn="l" rtl="0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8800" dirty="0">
                <a:latin typeface="Times New Roman"/>
                <a:ea typeface="Times New Roman"/>
                <a:cs typeface="Times New Roman"/>
                <a:sym typeface="Times New Roman"/>
              </a:rPr>
              <a:t>The disease disproportionately affects women, with </a:t>
            </a:r>
            <a:r>
              <a:rPr lang="en-US" sz="8800" b="1" dirty="0">
                <a:latin typeface="Times New Roman"/>
                <a:ea typeface="Times New Roman"/>
                <a:cs typeface="Times New Roman"/>
                <a:sym typeface="Times New Roman"/>
              </a:rPr>
              <a:t>20-30% of women</a:t>
            </a:r>
            <a:r>
              <a:rPr lang="en-US" sz="8800" dirty="0">
                <a:latin typeface="Times New Roman"/>
                <a:ea typeface="Times New Roman"/>
                <a:cs typeface="Times New Roman"/>
                <a:sym typeface="Times New Roman"/>
              </a:rPr>
              <a:t> in Bangladesh at risk of developing thyroid-related issues.</a:t>
            </a:r>
            <a:endParaRPr sz="8800" dirty="0"/>
          </a:p>
          <a:p>
            <a:pPr marL="342900" lvl="0" indent="0" algn="l" rtl="0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34290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4"/>
          <p:cNvSpPr txBox="1">
            <a:spLocks noGrp="1"/>
          </p:cNvSpPr>
          <p:nvPr>
            <p:ph type="ftr" idx="11"/>
          </p:nvPr>
        </p:nvSpPr>
        <p:spPr>
          <a:xfrm>
            <a:off x="10882647" y="6359904"/>
            <a:ext cx="930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3F3151"/>
                </a:solidFill>
              </a:rPr>
              <a:t>04</a:t>
            </a:r>
            <a:endParaRPr sz="2000" b="1">
              <a:solidFill>
                <a:srgbClr val="3F315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>
            <a:spLocks noGrp="1"/>
          </p:cNvSpPr>
          <p:nvPr>
            <p:ph type="title"/>
          </p:nvPr>
        </p:nvSpPr>
        <p:spPr>
          <a:xfrm>
            <a:off x="759854" y="231820"/>
            <a:ext cx="10822546" cy="136838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5DFE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Calibri"/>
              <a:buNone/>
            </a:pPr>
            <a:endParaRPr sz="2880" b="1">
              <a:solidFill>
                <a:srgbClr val="3F315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151"/>
              </a:buClr>
              <a:buSzPts val="3600"/>
              <a:buFont typeface="Century Schoolbook"/>
              <a:buNone/>
            </a:pPr>
            <a:r>
              <a:rPr lang="en-US" sz="3600" b="1">
                <a:solidFill>
                  <a:srgbClr val="3F315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Motivation</a:t>
            </a:r>
            <a:endParaRPr sz="3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endParaRPr sz="3959"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1"/>
          </p:nvPr>
        </p:nvSpPr>
        <p:spPr>
          <a:xfrm>
            <a:off x="609600" y="1600206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30530">
              <a:spcBef>
                <a:spcPts val="360"/>
              </a:spcBef>
              <a:buClr>
                <a:schemeClr val="dk1"/>
              </a:buClr>
              <a:buSzPct val="1000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Traditional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diagnostic approaches often lack the precision 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necessary for accurate detection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957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9570" algn="l" rtl="0">
              <a:lnSpc>
                <a:spcPct val="13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This research is motivated by the 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urgent need to address the diagnostic challenges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associated with thyroid disease, both globally and within Bangladesh.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0" algn="l" rtl="0">
              <a:lnSpc>
                <a:spcPct val="130000"/>
              </a:lnSpc>
              <a:spcBef>
                <a:spcPts val="440"/>
              </a:spcBef>
              <a:spcAft>
                <a:spcPts val="0"/>
              </a:spcAft>
              <a:buNone/>
            </a:pPr>
            <a:endParaRPr sz="1102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9570" algn="l" rtl="0">
              <a:lnSpc>
                <a:spcPct val="13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comparative analysis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contributes to medical informatics and ensures better outcomes for those affected by thyroid disorders.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5"/>
          <p:cNvSpPr txBox="1">
            <a:spLocks noGrp="1"/>
          </p:cNvSpPr>
          <p:nvPr>
            <p:ph type="ftr" idx="11"/>
          </p:nvPr>
        </p:nvSpPr>
        <p:spPr>
          <a:xfrm>
            <a:off x="10547797" y="6126306"/>
            <a:ext cx="10346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3F3151"/>
                </a:solidFill>
              </a:rPr>
              <a:t>05</a:t>
            </a:r>
            <a:endParaRPr sz="2000" b="1">
              <a:solidFill>
                <a:srgbClr val="3F315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>
            <a:spLocks noGrp="1"/>
          </p:cNvSpPr>
          <p:nvPr>
            <p:ph type="title"/>
          </p:nvPr>
        </p:nvSpPr>
        <p:spPr>
          <a:xfrm>
            <a:off x="746975" y="384463"/>
            <a:ext cx="10400450" cy="114300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5DFE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151"/>
              </a:buClr>
              <a:buSzPts val="3200"/>
              <a:buFont typeface="Century Schoolbook"/>
              <a:buNone/>
            </a:pPr>
            <a:r>
              <a:rPr lang="en-US" sz="3600" b="1">
                <a:solidFill>
                  <a:srgbClr val="3F315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Research Goal</a:t>
            </a:r>
            <a:endParaRPr sz="3600" b="1">
              <a:solidFill>
                <a:srgbClr val="3F315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8" name="Google Shape;128;p6"/>
          <p:cNvSpPr txBox="1">
            <a:spLocks noGrp="1"/>
          </p:cNvSpPr>
          <p:nvPr>
            <p:ph type="body" idx="1"/>
          </p:nvPr>
        </p:nvSpPr>
        <p:spPr>
          <a:xfrm>
            <a:off x="640773" y="1527469"/>
            <a:ext cx="10972800" cy="4757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To address the diagnostic challenges of thyroid disease both globally and in Bangladesh.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To utilize machine learning (ML) and deep learning (DL) models for developing an effective predictive system.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To improve early detection rates and reduce the number of undiagnosed thyroid disease cases.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To explore the application of AI technologies in healthcare for better disease management.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6"/>
          <p:cNvSpPr txBox="1">
            <a:spLocks noGrp="1"/>
          </p:cNvSpPr>
          <p:nvPr>
            <p:ph type="ftr" idx="11"/>
          </p:nvPr>
        </p:nvSpPr>
        <p:spPr>
          <a:xfrm>
            <a:off x="10408683" y="6102327"/>
            <a:ext cx="12048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3F3151"/>
                </a:solidFill>
              </a:rPr>
              <a:t>06</a:t>
            </a:r>
            <a:endParaRPr sz="2000" b="1">
              <a:solidFill>
                <a:srgbClr val="3F315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>
            <a:spLocks noGrp="1"/>
          </p:cNvSpPr>
          <p:nvPr>
            <p:ph type="title"/>
          </p:nvPr>
        </p:nvSpPr>
        <p:spPr>
          <a:xfrm>
            <a:off x="1015952" y="347730"/>
            <a:ext cx="10364451" cy="115909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5DFE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151"/>
              </a:buClr>
              <a:buSzPts val="3600"/>
              <a:buFont typeface="Century Schoolbook"/>
              <a:buNone/>
            </a:pPr>
            <a:r>
              <a:rPr lang="en-US" sz="3600" b="1">
                <a:solidFill>
                  <a:srgbClr val="3F315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Literature Review</a:t>
            </a:r>
            <a:endParaRPr sz="3600"/>
          </a:p>
        </p:txBody>
      </p:sp>
      <p:graphicFrame>
        <p:nvGraphicFramePr>
          <p:cNvPr id="135" name="Google Shape;135;p7"/>
          <p:cNvGraphicFramePr/>
          <p:nvPr>
            <p:extLst>
              <p:ext uri="{D42A27DB-BD31-4B8C-83A1-F6EECF244321}">
                <p14:modId xmlns:p14="http://schemas.microsoft.com/office/powerpoint/2010/main" val="2279393490"/>
              </p:ext>
            </p:extLst>
          </p:nvPr>
        </p:nvGraphicFramePr>
        <p:xfrm>
          <a:off x="872837" y="1629816"/>
          <a:ext cx="10650675" cy="4667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725"/>
                <a:gridCol w="1859975"/>
                <a:gridCol w="4218700"/>
                <a:gridCol w="3356275"/>
              </a:tblGrid>
              <a:tr h="670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Year</a:t>
                      </a:r>
                      <a:endParaRPr sz="1700" u="none" strike="noStrike" cap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Authors</a:t>
                      </a:r>
                      <a:endParaRPr sz="1700" u="none" strike="noStrike" cap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Key Findings</a:t>
                      </a:r>
                      <a:endParaRPr sz="1700" u="none" strike="noStrike" cap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Research Gap</a:t>
                      </a:r>
                      <a:endParaRPr sz="1700" u="none" strike="noStrike" cap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1380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2016</a:t>
                      </a:r>
                      <a:endParaRPr sz="1700" u="none" strike="noStrike" cap="none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Obermeyer et al.[1]</a:t>
                      </a:r>
                      <a:endParaRPr sz="1700" u="none" strike="noStrike" cap="none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Machine learning (ML) and artificial intelligence (AI) are vital in medical data processing, showing potential for future healthcare integration.</a:t>
                      </a:r>
                      <a:endParaRPr sz="1700" u="none" strike="noStrike" cap="none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General focus on AI in healthcare, but specific thyroid-related AI research is limited.</a:t>
                      </a:r>
                      <a:endParaRPr sz="1700" u="none" strike="noStrike" cap="none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1115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2015</a:t>
                      </a:r>
                      <a:endParaRPr sz="1700" b="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Ghahramani et al.[2] </a:t>
                      </a:r>
                      <a:endParaRPr sz="1700" b="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Introduced unsupervised learning for discovering hidden patterns in complex, unlabeled medical datasets.</a:t>
                      </a:r>
                      <a:endParaRPr sz="1700" b="0" u="none" strike="noStrike" cap="none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Limited application of unsupervised learning for thyroid disease detection.</a:t>
                      </a:r>
                      <a:endParaRPr sz="1700" b="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150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2020</a:t>
                      </a:r>
                      <a:endParaRPr sz="1700" b="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Chaubey et al.[3]</a:t>
                      </a:r>
                      <a:endParaRPr sz="1700" b="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Compared logistic regression, decision trees, and k-nearest neighbor (k-NN) for thyroid disease prediction, with k-NN achieving 96.875% accuracy using the UCI dataset.</a:t>
                      </a:r>
                      <a:endParaRPr sz="1700" b="0" u="none" strike="noStrike" cap="none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No exploration of deep learning techniques. Focused on basic ML models.</a:t>
                      </a:r>
                      <a:endParaRPr sz="1700" b="0" u="none" strike="noStrike" cap="none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sp>
        <p:nvSpPr>
          <p:cNvPr id="136" name="Google Shape;136;p7"/>
          <p:cNvSpPr txBox="1">
            <a:spLocks noGrp="1"/>
          </p:cNvSpPr>
          <p:nvPr>
            <p:ph type="ftr" idx="11"/>
          </p:nvPr>
        </p:nvSpPr>
        <p:spPr>
          <a:xfrm>
            <a:off x="10573555" y="6387922"/>
            <a:ext cx="949964" cy="397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3F3151"/>
                </a:solidFill>
              </a:rPr>
              <a:t>07</a:t>
            </a:r>
            <a:endParaRPr sz="2000" b="1">
              <a:solidFill>
                <a:srgbClr val="3F315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>
            <a:spLocks noGrp="1"/>
          </p:cNvSpPr>
          <p:nvPr>
            <p:ph type="title"/>
          </p:nvPr>
        </p:nvSpPr>
        <p:spPr>
          <a:xfrm>
            <a:off x="935181" y="296214"/>
            <a:ext cx="10307783" cy="11462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5DFE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151"/>
              </a:buClr>
              <a:buSzPts val="3600"/>
              <a:buFont typeface="Century Schoolbook"/>
              <a:buNone/>
            </a:pPr>
            <a:r>
              <a:rPr lang="en-US" sz="3600" b="1">
                <a:solidFill>
                  <a:srgbClr val="3F315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Literature Review</a:t>
            </a:r>
            <a:endParaRPr sz="3600"/>
          </a:p>
        </p:txBody>
      </p:sp>
      <p:graphicFrame>
        <p:nvGraphicFramePr>
          <p:cNvPr id="142" name="Google Shape;142;p8"/>
          <p:cNvGraphicFramePr/>
          <p:nvPr>
            <p:extLst>
              <p:ext uri="{D42A27DB-BD31-4B8C-83A1-F6EECF244321}">
                <p14:modId xmlns:p14="http://schemas.microsoft.com/office/powerpoint/2010/main" val="3321650962"/>
              </p:ext>
            </p:extLst>
          </p:nvPr>
        </p:nvGraphicFramePr>
        <p:xfrm>
          <a:off x="631065" y="1596980"/>
          <a:ext cx="10951375" cy="4668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700"/>
                <a:gridCol w="2360425"/>
                <a:gridCol w="3916150"/>
                <a:gridCol w="3258100"/>
              </a:tblGrid>
              <a:tr h="706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Year</a:t>
                      </a:r>
                      <a:endParaRPr sz="1700" u="none" strike="noStrike" cap="none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Authors</a:t>
                      </a:r>
                      <a:endParaRPr sz="1700" u="none" strike="noStrike" cap="none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Key Findings</a:t>
                      </a:r>
                      <a:endParaRPr sz="170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Research Gap</a:t>
                      </a:r>
                      <a:endParaRPr sz="170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1477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2019</a:t>
                      </a:r>
                      <a:endParaRPr sz="1700" b="0" u="none" strike="noStrike" cap="none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Raghuraman</a:t>
                      </a:r>
                      <a:r>
                        <a:rPr lang="en-US" sz="17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 et al.[6] </a:t>
                      </a:r>
                      <a:endParaRPr sz="1700" b="0" u="none" strike="noStrike" cap="none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Applied SVM, Multiple Linear Regression, and Decision Trees for thyroid disease diagnosis, with Decision Tree achieving the highest accuracy of 97.97%.</a:t>
                      </a:r>
                      <a:endParaRPr sz="1700" b="0" u="none" strike="noStrike" cap="none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 Focused on traditional ML methods    with limited exploration of DL.</a:t>
                      </a:r>
                      <a:endParaRPr sz="1700" b="0" u="none" strike="noStrike" cap="none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9525" marR="9525" marT="9525" marB="9525" anchor="ctr"/>
                </a:tc>
              </a:tr>
              <a:tr h="123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2020</a:t>
                      </a:r>
                      <a:endParaRPr sz="1700" b="0" u="none" strike="noStrike" cap="none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Dharmarajan</a:t>
                      </a:r>
                      <a:r>
                        <a:rPr lang="en-US" sz="17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 et al.[7]</a:t>
                      </a:r>
                      <a:endParaRPr sz="1700" b="0" u="none" strike="noStrike" cap="none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Applied decision trees and SVM for thyroid disease classification, achieving 97.35% accuracy with decision trees.</a:t>
                      </a:r>
                      <a:endParaRPr sz="1700" b="0" u="none" strike="noStrike" cap="none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Limited focus on deep learning techniques.</a:t>
                      </a:r>
                      <a:endParaRPr sz="1700" b="0" u="none" strike="noStrike" cap="none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9525" marR="9525" marT="9525" marB="9525" anchor="ctr"/>
                </a:tc>
              </a:tr>
              <a:tr h="1248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2020</a:t>
                      </a:r>
                      <a:endParaRPr sz="1700" b="0" u="none" strike="noStrike" cap="none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Dhyan</a:t>
                      </a:r>
                      <a:r>
                        <a:rPr lang="en-US" sz="17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 Chandra Yadav </a:t>
                      </a:r>
                      <a:r>
                        <a:rPr lang="en-US" sz="1700" u="none" strike="noStrike" cap="non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et </a:t>
                      </a:r>
                      <a:r>
                        <a:rPr lang="en-US" sz="1700" u="none" strike="noStrike" cap="none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al.</a:t>
                      </a:r>
                      <a:r>
                        <a:rPr lang="en-US" sz="1700" u="none" strike="noStrike" cap="none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 </a:t>
                      </a:r>
                      <a:r>
                        <a:rPr lang="en-US" sz="17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[</a:t>
                      </a:r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8]</a:t>
                      </a:r>
                      <a:endParaRPr sz="1700" b="0" u="none" strike="noStrike" cap="none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Proposed a decision tree ensemble with 99.95% accuracy using dimensionality reduction and data augmentation techniques.</a:t>
                      </a:r>
                      <a:endParaRPr sz="1700" b="0" u="none" strike="noStrike" cap="none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Despite high accuracy, deep learning models were not evaluated.</a:t>
                      </a:r>
                      <a:endParaRPr sz="1700" b="0" u="none" strike="noStrike" cap="none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sp>
        <p:nvSpPr>
          <p:cNvPr id="143" name="Google Shape;143;p8"/>
          <p:cNvSpPr txBox="1">
            <a:spLocks noGrp="1"/>
          </p:cNvSpPr>
          <p:nvPr>
            <p:ph type="ftr" idx="11"/>
          </p:nvPr>
        </p:nvSpPr>
        <p:spPr>
          <a:xfrm>
            <a:off x="10350325" y="6420264"/>
            <a:ext cx="12020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3F3151"/>
                </a:solidFill>
              </a:rPr>
              <a:t>08</a:t>
            </a:r>
            <a:endParaRPr sz="2000" b="1">
              <a:solidFill>
                <a:srgbClr val="3F315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>
            <a:spLocks noGrp="1"/>
          </p:cNvSpPr>
          <p:nvPr>
            <p:ph type="title"/>
          </p:nvPr>
        </p:nvSpPr>
        <p:spPr>
          <a:xfrm>
            <a:off x="1120462" y="257577"/>
            <a:ext cx="10018592" cy="118485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5DFE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151"/>
              </a:buClr>
              <a:buSzPts val="3600"/>
              <a:buFont typeface="Century Schoolbook"/>
              <a:buNone/>
            </a:pPr>
            <a:r>
              <a:rPr lang="en-US" sz="3600" b="1">
                <a:solidFill>
                  <a:srgbClr val="3F315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Literature Review</a:t>
            </a:r>
            <a:endParaRPr sz="3600"/>
          </a:p>
        </p:txBody>
      </p:sp>
      <p:graphicFrame>
        <p:nvGraphicFramePr>
          <p:cNvPr id="149" name="Google Shape;149;p9"/>
          <p:cNvGraphicFramePr/>
          <p:nvPr>
            <p:extLst>
              <p:ext uri="{D42A27DB-BD31-4B8C-83A1-F6EECF244321}">
                <p14:modId xmlns:p14="http://schemas.microsoft.com/office/powerpoint/2010/main" val="1467459918"/>
              </p:ext>
            </p:extLst>
          </p:nvPr>
        </p:nvGraphicFramePr>
        <p:xfrm>
          <a:off x="997526" y="1610591"/>
          <a:ext cx="10577950" cy="4521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/>
                <a:gridCol w="2379525"/>
                <a:gridCol w="3598850"/>
                <a:gridCol w="3113675"/>
              </a:tblGrid>
              <a:tr h="633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Year</a:t>
                      </a:r>
                      <a:endParaRPr sz="1700" u="none" strike="noStrike" cap="none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Authors</a:t>
                      </a:r>
                      <a:endParaRPr sz="1700" u="none" strike="noStrike" cap="none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Key Findings</a:t>
                      </a:r>
                      <a:endParaRPr sz="170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Research Gap</a:t>
                      </a:r>
                      <a:endParaRPr sz="170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1420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2016</a:t>
                      </a:r>
                      <a:endParaRPr sz="1700" b="0" u="none" strike="noStrike" cap="none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Geetha</a:t>
                      </a:r>
                      <a:r>
                        <a:rPr lang="en-US" sz="17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 and </a:t>
                      </a:r>
                      <a:r>
                        <a:rPr lang="en-US" sz="1700" u="none" strike="noStrike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Baboo</a:t>
                      </a:r>
                      <a:r>
                        <a:rPr lang="en-US" sz="17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 et al.[9]</a:t>
                      </a:r>
                      <a:endParaRPr sz="1700" b="0" u="none" strike="noStrike" cap="none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Used dimensionality reduction with Hybrid Differential Evolution Kernel Based Naïve Bayes for thyroid disease classification, achieving 97.97% accuracy.</a:t>
                      </a:r>
                      <a:endParaRPr sz="1700" b="0" u="none" strike="noStrike" cap="none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Did not explore deep learning techniques or advanced hybrid models.</a:t>
                      </a:r>
                      <a:endParaRPr sz="1700" b="0" u="none" strike="noStrike" cap="none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9525" marR="9525" marT="9525" marB="9525" anchor="ctr"/>
                </a:tc>
              </a:tr>
              <a:tr h="1378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2018</a:t>
                      </a:r>
                      <a:endParaRPr sz="1700" b="0" u="none" strike="noStrike" cap="none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Menger et al.[4]</a:t>
                      </a:r>
                      <a:endParaRPr sz="1700" b="0" u="none" strike="noStrike" cap="none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Demonstrated the superior performance of deep learning (DL) in time-variable data predictions. Applied it to violence prediction in clinical settings, not thyroid disease.</a:t>
                      </a:r>
                      <a:endParaRPr sz="1700" b="0" u="none" strike="noStrike" cap="none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Limited application of DL to thyroid disease prediction. DL’s potential is underexplored in this domain.</a:t>
                      </a:r>
                      <a:endParaRPr sz="1700" b="0" u="none" strike="noStrike" cap="none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9525" marR="9525" marT="9525" marB="9525" anchor="ctr"/>
                </a:tc>
              </a:tr>
              <a:tr h="1088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2016</a:t>
                      </a:r>
                      <a:endParaRPr sz="1700" b="0" u="none" strike="noStrike" cap="none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Prasad et al.[5]</a:t>
                      </a:r>
                      <a:endParaRPr sz="1700" b="0" u="none" strike="noStrike" cap="none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Developed a hybrid architecture system using rough data sets and ML algorithms to predict thyroid diseases.</a:t>
                      </a:r>
                      <a:endParaRPr sz="1700" b="0" u="none" strike="noStrike" cap="none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Hybrid models are promising, but no integration with DL methods was explored.</a:t>
                      </a:r>
                      <a:endParaRPr sz="1700" b="0" u="none" strike="noStrike" cap="none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sp>
        <p:nvSpPr>
          <p:cNvPr id="150" name="Google Shape;150;p9"/>
          <p:cNvSpPr txBox="1">
            <a:spLocks noGrp="1"/>
          </p:cNvSpPr>
          <p:nvPr>
            <p:ph type="ftr" idx="11"/>
          </p:nvPr>
        </p:nvSpPr>
        <p:spPr>
          <a:xfrm>
            <a:off x="10483402" y="6300122"/>
            <a:ext cx="978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3F3151"/>
                </a:solidFill>
              </a:rPr>
              <a:t>09</a:t>
            </a:r>
            <a:endParaRPr sz="2000" b="1">
              <a:solidFill>
                <a:srgbClr val="3F315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5164</TotalTime>
  <Words>2148</Words>
  <Application>Microsoft Office PowerPoint</Application>
  <PresentationFormat>Widescreen</PresentationFormat>
  <Paragraphs>329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Arial</vt:lpstr>
      <vt:lpstr>Calibri</vt:lpstr>
      <vt:lpstr>Century</vt:lpstr>
      <vt:lpstr>Century Schoolbook</vt:lpstr>
      <vt:lpstr>Goudy Old Style</vt:lpstr>
      <vt:lpstr>Lucida Calligraphy</vt:lpstr>
      <vt:lpstr>Noto Sans Symbols</vt:lpstr>
      <vt:lpstr>Quintessential</vt:lpstr>
      <vt:lpstr>Script MT Bold</vt:lpstr>
      <vt:lpstr>Times New Roman</vt:lpstr>
      <vt:lpstr>Wingdings</vt:lpstr>
      <vt:lpstr>Office Theme</vt:lpstr>
      <vt:lpstr>PowerPoint Presentation</vt:lpstr>
      <vt:lpstr>Contents</vt:lpstr>
      <vt:lpstr>  Overview</vt:lpstr>
      <vt:lpstr>  Introduction</vt:lpstr>
      <vt:lpstr> Motivation </vt:lpstr>
      <vt:lpstr>Research Goal</vt:lpstr>
      <vt:lpstr>Literature Review</vt:lpstr>
      <vt:lpstr>Literature Review</vt:lpstr>
      <vt:lpstr>Literature Review</vt:lpstr>
      <vt:lpstr>  Methodology</vt:lpstr>
      <vt:lpstr>Dataset Description</vt:lpstr>
      <vt:lpstr>Dataset Description (Cont.)</vt:lpstr>
      <vt:lpstr>Dataset Description (Cont.)</vt:lpstr>
      <vt:lpstr>Dataset Description (Cont.)</vt:lpstr>
      <vt:lpstr>Model Description</vt:lpstr>
      <vt:lpstr>Model Description</vt:lpstr>
      <vt:lpstr>Model Description (Cont.)</vt:lpstr>
      <vt:lpstr>Result of ML Algorithms</vt:lpstr>
      <vt:lpstr>Plotting of ML Algorithms Results</vt:lpstr>
      <vt:lpstr>Confusion Matrix</vt:lpstr>
      <vt:lpstr>Confusion Matrix</vt:lpstr>
      <vt:lpstr>Confusion Matrix</vt:lpstr>
      <vt:lpstr>Confusion Matrix Accuracy</vt:lpstr>
      <vt:lpstr>Mean Squared Error (MSE)</vt:lpstr>
      <vt:lpstr>Root Mean Squared Error (RMSE)</vt:lpstr>
      <vt:lpstr>Comparison of ML and DL</vt:lpstr>
      <vt:lpstr>Conclusion</vt:lpstr>
      <vt:lpstr>References</vt:lpstr>
      <vt:lpstr>References</vt:lpstr>
      <vt:lpstr>Thank You     </vt:lpstr>
      <vt:lpstr>We look forward to answering your questions.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Reka;Anokhee</dc:creator>
  <cp:lastModifiedBy>PC</cp:lastModifiedBy>
  <cp:revision>124</cp:revision>
  <dcterms:created xsi:type="dcterms:W3CDTF">2024-10-17T09:56:20Z</dcterms:created>
  <dcterms:modified xsi:type="dcterms:W3CDTF">2024-10-21T11:23:20Z</dcterms:modified>
</cp:coreProperties>
</file>