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94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1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6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9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9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8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</a:t>
            </a:r>
            <a:r>
              <a:rPr lang="en-US" sz="1600" b="1" baseline="0" dirty="0" smtClean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6/30/2018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Data</a:t>
            </a:r>
            <a:r>
              <a:rPr lang="en-US" sz="1600" b="1" baseline="0" dirty="0" smtClean="0">
                <a:solidFill>
                  <a:schemeClr val="tx1"/>
                </a:solidFill>
              </a:rPr>
              <a:t> Structures and Algorithms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</a:t>
            </a:r>
            <a:r>
              <a:rPr lang="en-US" sz="1600" b="1" baseline="0" dirty="0" smtClean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Subject Group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360436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err="1" smtClean="0"/>
              <a:t>Malabe</a:t>
            </a:r>
            <a:r>
              <a:rPr lang="en-US" b="1" dirty="0" smtClean="0"/>
              <a:t> Campus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Mr. Samantha </a:t>
            </a:r>
            <a:r>
              <a:rPr lang="en-US" sz="2000" dirty="0" err="1" smtClean="0"/>
              <a:t>Rajapaksha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Ms. Namalie Walgampaya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Dr</a:t>
            </a:r>
            <a:r>
              <a:rPr lang="en-US" sz="2000" dirty="0" smtClean="0"/>
              <a:t> </a:t>
            </a:r>
            <a:r>
              <a:rPr lang="en-US" sz="2000" dirty="0" err="1" smtClean="0"/>
              <a:t>Jeewani</a:t>
            </a:r>
            <a:r>
              <a:rPr lang="en-US" sz="2000" dirty="0" smtClean="0"/>
              <a:t> </a:t>
            </a:r>
            <a:r>
              <a:rPr lang="en-US" sz="2000" dirty="0" err="1" smtClean="0"/>
              <a:t>Bamunusinghe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Ms. </a:t>
            </a:r>
            <a:r>
              <a:rPr lang="en-US" sz="2000" dirty="0" err="1" smtClean="0"/>
              <a:t>Sanjeewi</a:t>
            </a:r>
            <a:r>
              <a:rPr lang="en-US" sz="2000" dirty="0" smtClean="0"/>
              <a:t> </a:t>
            </a:r>
            <a:r>
              <a:rPr lang="en-US" sz="2000" dirty="0" err="1" smtClean="0"/>
              <a:t>Chandrasiri</a:t>
            </a:r>
            <a:endParaRPr lang="en-US" sz="2000" dirty="0" smtClean="0"/>
          </a:p>
          <a:p>
            <a:pPr algn="l"/>
            <a:r>
              <a:rPr lang="en-US" sz="2000" b="1" dirty="0" smtClean="0"/>
              <a:t>Metro Campus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Mr. Samantha </a:t>
            </a:r>
            <a:r>
              <a:rPr lang="en-US" sz="2000" dirty="0" err="1"/>
              <a:t>Rajapaksha</a:t>
            </a:r>
            <a:endParaRPr lang="en-US" sz="2000" dirty="0"/>
          </a:p>
          <a:p>
            <a:pPr algn="l"/>
            <a:r>
              <a:rPr lang="en-US" sz="2000" b="1" dirty="0" err="1" smtClean="0"/>
              <a:t>Matara</a:t>
            </a:r>
            <a:r>
              <a:rPr lang="en-US" sz="2000" b="1" dirty="0" smtClean="0"/>
              <a:t> Center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Ms. </a:t>
            </a:r>
            <a:r>
              <a:rPr lang="en-US" sz="2000" dirty="0" err="1" smtClean="0"/>
              <a:t>Chamari</a:t>
            </a:r>
            <a:r>
              <a:rPr lang="en-US" sz="2000" smtClean="0"/>
              <a:t> Silva</a:t>
            </a:r>
            <a:endParaRPr lang="en-US" sz="2000" dirty="0"/>
          </a:p>
          <a:p>
            <a:pPr algn="l"/>
            <a:r>
              <a:rPr lang="en-US" sz="2000" b="1" dirty="0" smtClean="0"/>
              <a:t>Kandy Cente</a:t>
            </a:r>
            <a:r>
              <a:rPr lang="en-US" sz="2100" b="1" dirty="0" smtClean="0"/>
              <a:t>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00" dirty="0" smtClean="0"/>
              <a:t>Ms. </a:t>
            </a:r>
            <a:r>
              <a:rPr lang="en-US" sz="2100" dirty="0" err="1" smtClean="0"/>
              <a:t>Sachini</a:t>
            </a:r>
            <a:r>
              <a:rPr lang="en-US" sz="2100" dirty="0" smtClean="0"/>
              <a:t> </a:t>
            </a:r>
            <a:r>
              <a:rPr lang="en-US" sz="2100" dirty="0" err="1" smtClean="0"/>
              <a:t>Rajapakse</a:t>
            </a:r>
            <a:endParaRPr lang="en-US" sz="21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+mn-lt"/>
              </a:rPr>
              <a:t>Teaching Methods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3604364"/>
          </a:xfrm>
        </p:spPr>
        <p:txBody>
          <a:bodyPr/>
          <a:lstStyle/>
          <a:p>
            <a:endParaRPr lang="en-US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Lectures – 2 hours/week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 smtClean="0"/>
              <a:t>Tutorials </a:t>
            </a:r>
            <a:r>
              <a:rPr lang="en-US" altLang="en-US" dirty="0"/>
              <a:t>– </a:t>
            </a:r>
            <a:r>
              <a:rPr lang="en-US" altLang="en-US" dirty="0" smtClean="0"/>
              <a:t>1 hour/week</a:t>
            </a:r>
            <a:endParaRPr lang="en-US" alt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/>
              <a:t>Labs        – 2 hours /week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+mn-lt"/>
              </a:rPr>
              <a:t>Student Evaluation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36043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Assignments</a:t>
            </a:r>
            <a:r>
              <a:rPr lang="en-US" altLang="en-US" sz="2000" dirty="0">
                <a:solidFill>
                  <a:schemeClr val="tx2"/>
                </a:solidFill>
              </a:rPr>
              <a:t>	 (</a:t>
            </a:r>
            <a:r>
              <a:rPr lang="en-US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exams) </a:t>
            </a:r>
            <a:r>
              <a:rPr lang="en-US" altLang="en-US" sz="2000" dirty="0">
                <a:solidFill>
                  <a:schemeClr val="tx2"/>
                </a:solidFill>
              </a:rPr>
              <a:t>	-  </a:t>
            </a:r>
            <a:r>
              <a:rPr lang="en-US" altLang="en-US" sz="2000" dirty="0" smtClean="0">
                <a:solidFill>
                  <a:schemeClr val="tx2"/>
                </a:solidFill>
              </a:rPr>
              <a:t>40 %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       </a:t>
            </a: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Final </a:t>
            </a:r>
            <a:r>
              <a:rPr lang="en-US" altLang="en-US" sz="2000" dirty="0">
                <a:solidFill>
                  <a:schemeClr val="tx2"/>
                </a:solidFill>
              </a:rPr>
              <a:t>Examination  	</a:t>
            </a:r>
            <a:r>
              <a:rPr lang="en-US" altLang="en-US" sz="2000" dirty="0" smtClean="0">
                <a:solidFill>
                  <a:schemeClr val="tx2"/>
                </a:solidFill>
              </a:rPr>
              <a:t>	-  </a:t>
            </a:r>
            <a:r>
              <a:rPr lang="en-US" altLang="en-US" sz="2000" dirty="0">
                <a:solidFill>
                  <a:schemeClr val="tx2"/>
                </a:solidFill>
              </a:rPr>
              <a:t>60 %</a:t>
            </a:r>
          </a:p>
          <a:p>
            <a:pPr>
              <a:defRPr/>
            </a:pPr>
            <a:r>
              <a:rPr lang="en-US" altLang="en-US" sz="2000" dirty="0"/>
              <a:t>	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+mn-lt"/>
              </a:rPr>
              <a:t>Lectures will cover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3604364"/>
          </a:xfrm>
        </p:spPr>
        <p:txBody>
          <a:bodyPr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altLang="en-US" dirty="0" smtClean="0"/>
              <a:t>Data Structures</a:t>
            </a:r>
          </a:p>
          <a:p>
            <a:pPr marL="800100" lvl="1" indent="-342900" algn="l">
              <a:buFontTx/>
              <a:buChar char="-"/>
              <a:defRPr/>
            </a:pPr>
            <a:r>
              <a:rPr lang="en-US" altLang="en-US" sz="2200" dirty="0" smtClean="0"/>
              <a:t>Stack </a:t>
            </a:r>
            <a:r>
              <a:rPr lang="en-US" altLang="en-US" sz="2200" dirty="0"/>
              <a:t>data </a:t>
            </a:r>
            <a:r>
              <a:rPr lang="en-US" altLang="en-US" sz="2200" dirty="0" smtClean="0"/>
              <a:t>structure</a:t>
            </a:r>
          </a:p>
          <a:p>
            <a:pPr marL="800100" lvl="1" indent="-342900" algn="l">
              <a:buFontTx/>
              <a:buChar char="-"/>
              <a:defRPr/>
            </a:pPr>
            <a:r>
              <a:rPr lang="en-US" altLang="en-US" sz="2200" dirty="0" smtClean="0"/>
              <a:t>Queue data structure</a:t>
            </a:r>
          </a:p>
          <a:p>
            <a:pPr marL="800100" lvl="1" indent="-342900" algn="l">
              <a:buFontTx/>
              <a:buChar char="-"/>
              <a:defRPr/>
            </a:pPr>
            <a:r>
              <a:rPr lang="en-US" altLang="en-US" sz="2200" dirty="0" smtClean="0"/>
              <a:t>Linked list data structure</a:t>
            </a:r>
          </a:p>
          <a:p>
            <a:pPr marL="800100" lvl="1" indent="-342900" algn="l">
              <a:buFontTx/>
              <a:buChar char="-"/>
              <a:defRPr/>
            </a:pPr>
            <a:r>
              <a:rPr lang="en-US" altLang="en-US" sz="2200" dirty="0" smtClean="0"/>
              <a:t>Tree data structure</a:t>
            </a:r>
          </a:p>
          <a:p>
            <a:pPr lvl="1" algn="l">
              <a:defRPr/>
            </a:pPr>
            <a:endParaRPr lang="en-US" altLang="en-US" dirty="0" smtClean="0"/>
          </a:p>
          <a:p>
            <a:pPr lvl="1" indent="-457200" algn="l">
              <a:defRPr/>
            </a:pPr>
            <a:r>
              <a:rPr lang="en-US" altLang="en-US" sz="2400" dirty="0" smtClean="0"/>
              <a:t>Algorithms</a:t>
            </a:r>
          </a:p>
          <a:p>
            <a:pPr lvl="1" indent="-457200" algn="l">
              <a:defRPr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	-	</a:t>
            </a:r>
            <a:r>
              <a:rPr lang="en-US" altLang="en-US" sz="2200" dirty="0" smtClean="0"/>
              <a:t>Asymptotic </a:t>
            </a:r>
            <a:r>
              <a:rPr lang="en-US" altLang="en-US" sz="2200" dirty="0"/>
              <a:t>Notations </a:t>
            </a:r>
            <a:endParaRPr lang="en-US" altLang="en-US" sz="2200" dirty="0" smtClean="0"/>
          </a:p>
          <a:p>
            <a:pPr lvl="1" indent="-457200" algn="l">
              <a:defRPr/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-	Algorithm </a:t>
            </a:r>
            <a:r>
              <a:rPr lang="en-US" altLang="en-US" sz="2200" dirty="0"/>
              <a:t>designing techniques </a:t>
            </a:r>
            <a:endParaRPr lang="en-US" altLang="en-US" sz="2200" dirty="0" smtClean="0"/>
          </a:p>
          <a:p>
            <a:pPr lvl="1" indent="-457200" algn="l">
              <a:defRPr/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-	Heaps</a:t>
            </a:r>
          </a:p>
          <a:p>
            <a:pPr lvl="1" indent="-457200" algn="l">
              <a:defRPr/>
            </a:pPr>
            <a:r>
              <a:rPr lang="en-US" altLang="en-US" sz="2200" dirty="0"/>
              <a:t>	</a:t>
            </a:r>
            <a:r>
              <a:rPr lang="en-US" altLang="en-US" sz="2200" dirty="0" smtClean="0"/>
              <a:t>-	Searching </a:t>
            </a:r>
            <a:r>
              <a:rPr lang="en-US" altLang="en-US" sz="2200" dirty="0"/>
              <a:t>and </a:t>
            </a:r>
            <a:r>
              <a:rPr lang="en-US" altLang="en-US" sz="2200" dirty="0" smtClean="0"/>
              <a:t>Sorting </a:t>
            </a:r>
            <a:r>
              <a:rPr lang="en-US" altLang="en-US" sz="2200" dirty="0"/>
              <a:t>algorithms </a:t>
            </a:r>
          </a:p>
          <a:p>
            <a:pPr marL="342900" indent="-342900" algn="l" fontAlgn="auto">
              <a:spcAft>
                <a:spcPts val="0"/>
              </a:spcAft>
              <a:buFontTx/>
              <a:buChar char="-"/>
              <a:defRPr/>
            </a:pPr>
            <a:endParaRPr lang="en-US" alt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+mn-lt"/>
              </a:rPr>
              <a:t>Tutorials  and Labs will cover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85" y="1653436"/>
            <a:ext cx="8718115" cy="3604364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endParaRPr lang="en-US" altLang="en-US" dirty="0"/>
          </a:p>
          <a:p>
            <a:pPr algn="l"/>
            <a:r>
              <a:rPr lang="en-US" altLang="en-US" dirty="0" smtClean="0"/>
              <a:t>-	</a:t>
            </a:r>
            <a:r>
              <a:rPr lang="en-US" altLang="en-US" sz="2000" dirty="0" smtClean="0"/>
              <a:t>Solve </a:t>
            </a:r>
            <a:r>
              <a:rPr lang="en-US" altLang="en-US" sz="2000" dirty="0"/>
              <a:t>problems using the knowledge acquired in </a:t>
            </a:r>
            <a:r>
              <a:rPr lang="en-US" altLang="en-US" sz="2000" dirty="0" smtClean="0"/>
              <a:t>the lecture</a:t>
            </a:r>
            <a:endParaRPr lang="en-US" altLang="en-US" sz="2000" dirty="0"/>
          </a:p>
          <a:p>
            <a:pPr algn="l"/>
            <a:r>
              <a:rPr lang="en-US" altLang="en-US" sz="2000" dirty="0" smtClean="0"/>
              <a:t>-	Get </a:t>
            </a:r>
            <a:r>
              <a:rPr lang="en-US" altLang="en-US" sz="2000" dirty="0"/>
              <a:t>hands on experience in writing </a:t>
            </a:r>
            <a:r>
              <a:rPr lang="en-US" altLang="en-US" sz="2000" dirty="0" smtClean="0"/>
              <a:t>programs</a:t>
            </a:r>
          </a:p>
          <a:p>
            <a:pPr algn="l"/>
            <a:r>
              <a:rPr lang="en-US" altLang="en-US" sz="2000" dirty="0"/>
              <a:t>	</a:t>
            </a:r>
            <a:r>
              <a:rPr lang="en-US" altLang="en-US" sz="2000" dirty="0" smtClean="0"/>
              <a:t>	- Java  , Eclipse</a:t>
            </a:r>
          </a:p>
          <a:p>
            <a:pPr algn="l"/>
            <a:r>
              <a:rPr lang="en-US" altLang="en-US" sz="2000" dirty="0" smtClean="0"/>
              <a:t>		- Python</a:t>
            </a:r>
            <a:endParaRPr lang="en-US" altLang="en-US" sz="2000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Academic Integrity Policy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85" y="1653436"/>
            <a:ext cx="8718115" cy="4702914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dirty="0" smtClean="0">
                <a:solidFill>
                  <a:srgbClr val="FF0000"/>
                </a:solidFill>
              </a:rPr>
              <a:t>Are </a:t>
            </a:r>
            <a:r>
              <a:rPr lang="en-US" sz="2200" dirty="0">
                <a:solidFill>
                  <a:srgbClr val="FF0000"/>
                </a:solidFill>
              </a:rPr>
              <a:t>you aware that following are not accepted in SLIIT</a:t>
            </a:r>
            <a:r>
              <a:rPr lang="en-US" sz="2200" dirty="0" smtClean="0">
                <a:solidFill>
                  <a:srgbClr val="FF0000"/>
                </a:solidFill>
              </a:rPr>
              <a:t>???</a:t>
            </a:r>
          </a:p>
          <a:p>
            <a:pPr algn="l"/>
            <a:endParaRPr lang="en-US" sz="2200" dirty="0">
              <a:solidFill>
                <a:srgbClr val="FF0000"/>
              </a:solidFill>
            </a:endParaRPr>
          </a:p>
          <a:p>
            <a:pPr algn="l"/>
            <a:r>
              <a:rPr lang="en-US" sz="2200" dirty="0" smtClean="0">
                <a:solidFill>
                  <a:srgbClr val="0070C0"/>
                </a:solidFill>
              </a:rPr>
              <a:t>Plagiarism</a:t>
            </a:r>
            <a:r>
              <a:rPr lang="en-US" sz="2200" dirty="0" smtClean="0"/>
              <a:t> </a:t>
            </a:r>
            <a:r>
              <a:rPr lang="en-US" sz="2200" dirty="0"/>
              <a:t>- using work and ideas of other individuals intentionally or unintentionally </a:t>
            </a:r>
            <a:endParaRPr lang="en-US" sz="2200" dirty="0" smtClean="0"/>
          </a:p>
          <a:p>
            <a:pPr algn="l"/>
            <a:r>
              <a:rPr lang="en-US" sz="2200" dirty="0" smtClean="0">
                <a:solidFill>
                  <a:srgbClr val="0070C0"/>
                </a:solidFill>
              </a:rPr>
              <a:t>Collusion</a:t>
            </a:r>
            <a:r>
              <a:rPr lang="en-US" sz="2200" dirty="0" smtClean="0"/>
              <a:t> </a:t>
            </a:r>
            <a:r>
              <a:rPr lang="en-US" sz="2200" dirty="0"/>
              <a:t>- preparing individual assignments together and submitting similar work for assessment. </a:t>
            </a:r>
            <a:endParaRPr lang="en-US" sz="2200" dirty="0" smtClean="0"/>
          </a:p>
          <a:p>
            <a:pPr algn="l"/>
            <a:r>
              <a:rPr lang="en-US" sz="2200" dirty="0" smtClean="0">
                <a:solidFill>
                  <a:srgbClr val="0070C0"/>
                </a:solidFill>
              </a:rPr>
              <a:t>Cheating</a:t>
            </a:r>
            <a:r>
              <a:rPr lang="en-US" sz="2200" dirty="0" smtClean="0"/>
              <a:t> </a:t>
            </a:r>
            <a:r>
              <a:rPr lang="en-US" sz="2200" dirty="0"/>
              <a:t>- obtaining or giving assistance during the course of an examination or assessment without </a:t>
            </a:r>
            <a:r>
              <a:rPr lang="en-US" sz="2200" dirty="0" smtClean="0"/>
              <a:t>approval</a:t>
            </a:r>
          </a:p>
          <a:p>
            <a:pPr algn="l"/>
            <a:r>
              <a:rPr lang="en-US" sz="2200" dirty="0" smtClean="0">
                <a:solidFill>
                  <a:srgbClr val="0070C0"/>
                </a:solidFill>
              </a:rPr>
              <a:t>Falsification</a:t>
            </a:r>
            <a:r>
              <a:rPr lang="en-US" sz="2200" dirty="0" smtClean="0"/>
              <a:t> </a:t>
            </a:r>
            <a:r>
              <a:rPr lang="en-US" sz="2200" dirty="0"/>
              <a:t>– providing fabricated information or making use of such materials</a:t>
            </a:r>
          </a:p>
          <a:p>
            <a:endParaRPr lang="en-US" sz="2200" dirty="0" smtClean="0"/>
          </a:p>
          <a:p>
            <a:r>
              <a:rPr lang="en-US" sz="2200" dirty="0" smtClean="0"/>
              <a:t>From </a:t>
            </a:r>
            <a:r>
              <a:rPr lang="en-US" sz="2200" dirty="0"/>
              <a:t>year 2018 the committing above offenses come with serious consequences !</a:t>
            </a:r>
          </a:p>
          <a:p>
            <a:r>
              <a:rPr lang="en-US" sz="2200" dirty="0"/>
              <a:t>See General support section of </a:t>
            </a:r>
            <a:r>
              <a:rPr lang="en-US" sz="2200" dirty="0" err="1"/>
              <a:t>Courseweb</a:t>
            </a:r>
            <a:r>
              <a:rPr lang="en-US" sz="2200" dirty="0"/>
              <a:t> for full information.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Progression Criteria</a:t>
            </a:r>
            <a:endParaRPr lang="en-US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885" y="1653436"/>
            <a:ext cx="8718115" cy="4702914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 order to progress from one academic year to the next, you must maintain the following minimum academic standard.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/>
              <a:t>year 1 to year 2 – No more than </a:t>
            </a:r>
            <a:r>
              <a:rPr lang="en-US" b="1" dirty="0"/>
              <a:t>5 failed or incomplete </a:t>
            </a:r>
            <a:r>
              <a:rPr lang="en-US" dirty="0"/>
              <a:t>modules</a:t>
            </a:r>
          </a:p>
          <a:p>
            <a:pPr lvl="1"/>
            <a:r>
              <a:rPr lang="en-US" dirty="0"/>
              <a:t>From year 2 to year 3 – No more than </a:t>
            </a:r>
            <a:r>
              <a:rPr lang="en-US" b="1" dirty="0"/>
              <a:t>3 failed or incomplete </a:t>
            </a:r>
            <a:r>
              <a:rPr lang="en-US" dirty="0"/>
              <a:t>modules</a:t>
            </a:r>
          </a:p>
          <a:p>
            <a:pPr lvl="1"/>
            <a:r>
              <a:rPr lang="en-US" dirty="0"/>
              <a:t>From year 3 to year 4 – No more than </a:t>
            </a:r>
            <a:r>
              <a:rPr lang="en-US" b="1" dirty="0"/>
              <a:t>2 failed or incomplete </a:t>
            </a:r>
            <a:r>
              <a:rPr lang="en-US" dirty="0"/>
              <a:t>modules</a:t>
            </a:r>
          </a:p>
          <a:p>
            <a:endParaRPr lang="en-US" sz="2000" dirty="0" smtClean="0"/>
          </a:p>
          <a:p>
            <a:pPr algn="l"/>
            <a:r>
              <a:rPr lang="en-US" sz="2000" dirty="0" smtClean="0"/>
              <a:t>If </a:t>
            </a:r>
            <a:r>
              <a:rPr lang="en-US" sz="2000" dirty="0"/>
              <a:t>you do not meet the above criteria, you will not be able to progress to the next year.</a:t>
            </a:r>
          </a:p>
          <a:p>
            <a:pPr algn="l"/>
            <a:r>
              <a:rPr lang="en-US" sz="2000" dirty="0"/>
              <a:t>For those who have started studies at SLIIT prior to 2018, the above requirement may be waived based on parental requests.</a:t>
            </a:r>
          </a:p>
          <a:p>
            <a:pPr algn="l"/>
            <a:r>
              <a:rPr lang="en-US" sz="2000" b="1" dirty="0"/>
              <a:t>For those who have started studies at SLIIT in 2018 onwards, the above requirement will not be waived.</a:t>
            </a:r>
          </a:p>
          <a:p>
            <a:endParaRPr lang="en-US" altLang="en-US" sz="20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1249"/>
            <a:ext cx="6858000" cy="80166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References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53436"/>
            <a:ext cx="6858000" cy="4702914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endParaRPr lang="en-US" altLang="en-US" dirty="0"/>
          </a:p>
          <a:p>
            <a:pPr marL="457200" indent="-457200" algn="just">
              <a:buAutoNum type="arabicPeriod"/>
            </a:pPr>
            <a:r>
              <a:rPr lang="en-US" sz="2000" dirty="0" smtClean="0"/>
              <a:t>Mitchell </a:t>
            </a:r>
            <a:r>
              <a:rPr lang="en-US" sz="2000" dirty="0" err="1"/>
              <a:t>Waite,Robert</a:t>
            </a:r>
            <a:r>
              <a:rPr lang="en-US" sz="2000" dirty="0"/>
              <a:t> </a:t>
            </a:r>
            <a:r>
              <a:rPr lang="en-US" sz="2000" dirty="0" err="1"/>
              <a:t>Lafore</a:t>
            </a:r>
            <a:r>
              <a:rPr lang="en-US" sz="2000" dirty="0"/>
              <a:t>, Data Structures and Algorithms in Java,2nd Edition, Waite Group Press,1998. </a:t>
            </a: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/>
              <a:t>T.H. </a:t>
            </a:r>
            <a:r>
              <a:rPr lang="en-US" sz="2000" dirty="0" err="1"/>
              <a:t>Cormen</a:t>
            </a:r>
            <a:r>
              <a:rPr lang="en-US" sz="2000" dirty="0"/>
              <a:t>, C.E. </a:t>
            </a:r>
            <a:r>
              <a:rPr lang="en-US" sz="2000" dirty="0" err="1"/>
              <a:t>Leiserson</a:t>
            </a:r>
            <a:r>
              <a:rPr lang="en-US" sz="2000" dirty="0"/>
              <a:t>, R.L. </a:t>
            </a:r>
            <a:r>
              <a:rPr lang="en-US" sz="2000" dirty="0" err="1"/>
              <a:t>Rivest</a:t>
            </a:r>
            <a:r>
              <a:rPr lang="en-US" sz="2000" dirty="0"/>
              <a:t>, Introduction to Algorithms,3rd Edition, MIT Press, 2009. </a:t>
            </a:r>
          </a:p>
          <a:p>
            <a:r>
              <a:rPr lang="en-US" sz="2000" dirty="0"/>
              <a:t>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0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101057"/>
            <a:ext cx="1587500" cy="192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75" y="4088357"/>
            <a:ext cx="1606398" cy="19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2.xml><?xml version="1.0" encoding="utf-8"?>
<a:theme xmlns:a="http://schemas.openxmlformats.org/drawingml/2006/main" name="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401F985E-0293-41C8-8C9F-C12C54DD4161}" vid="{CD74E18F-C672-456A-83A3-0778133BEA75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356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Custom Design</vt:lpstr>
      <vt:lpstr>lecture</vt:lpstr>
      <vt:lpstr>1_Custom Design</vt:lpstr>
      <vt:lpstr>Data Structures and Algorithms</vt:lpstr>
      <vt:lpstr>Subject Group</vt:lpstr>
      <vt:lpstr>Teaching Methods</vt:lpstr>
      <vt:lpstr>Student Evaluation</vt:lpstr>
      <vt:lpstr>Lectures will cover</vt:lpstr>
      <vt:lpstr>Tutorials  and Labs will cover</vt:lpstr>
      <vt:lpstr>Academic Integrity Policy</vt:lpstr>
      <vt:lpstr>Progression Criteria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Namalie Walgampaya</dc:creator>
  <cp:lastModifiedBy>Namalie Walgampaya</cp:lastModifiedBy>
  <cp:revision>17</cp:revision>
  <dcterms:created xsi:type="dcterms:W3CDTF">2018-05-27T05:47:50Z</dcterms:created>
  <dcterms:modified xsi:type="dcterms:W3CDTF">2018-06-30T07:33:57Z</dcterms:modified>
</cp:coreProperties>
</file>