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Lst>
  <p:sldIdLst>
    <p:sldId id="256" r:id="rId4"/>
    <p:sldId id="257" r:id="rId5"/>
    <p:sldId id="258" r:id="rId6"/>
    <p:sldId id="259" r:id="rId7"/>
    <p:sldId id="263" r:id="rId8"/>
    <p:sldId id="264" r:id="rId9"/>
    <p:sldId id="265" r:id="rId10"/>
    <p:sldId id="276" r:id="rId11"/>
    <p:sldId id="266" r:id="rId12"/>
    <p:sldId id="268" r:id="rId13"/>
    <p:sldId id="269" r:id="rId14"/>
    <p:sldId id="270" r:id="rId15"/>
    <p:sldId id="271" r:id="rId16"/>
    <p:sldId id="272" r:id="rId17"/>
    <p:sldId id="273" r:id="rId18"/>
    <p:sldId id="274" r:id="rId19"/>
    <p:sldId id="275" r:id="rId20"/>
    <p:sldId id="262"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showGuides="1">
      <p:cViewPr varScale="1">
        <p:scale>
          <a:sx n="76" d="100"/>
          <a:sy n="76" d="100"/>
        </p:scale>
        <p:origin x="94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9622F-DC27-6E4D-80EB-5A6117330FAE}"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6227353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1DCC7-F5A3-F54A-8412-78F07FF2601F}"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97430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FF6D2-335C-6748-BEAD-B38E52C128C7}"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69439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9622F-DC27-6E4D-80EB-5A6117330FAE}" type="datetime1">
              <a:rPr lang="en-US" smtClean="0"/>
              <a:t>7/2/2018</a:t>
            </a:fld>
            <a:endParaRPr lang="en-US"/>
          </a:p>
        </p:txBody>
      </p:sp>
      <p:sp>
        <p:nvSpPr>
          <p:cNvPr id="6" name="Slide Number Placeholder 5"/>
          <p:cNvSpPr>
            <a:spLocks noGrp="1"/>
          </p:cNvSpPr>
          <p:nvPr>
            <p:ph type="sldNum" sz="quarter" idx="12"/>
          </p:nvPr>
        </p:nvSpPr>
        <p:spPr>
          <a:xfrm>
            <a:off x="8610600" y="6385719"/>
            <a:ext cx="457200" cy="365125"/>
          </a:xfrm>
          <a:prstGeom prst="rect">
            <a:avLst/>
          </a:prstGeom>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9374843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9622F-DC27-6E4D-80EB-5A6117330FAE}"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9729517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6A6B0-E07D-7A4E-9C17-34F6E529FF07}"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409596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2446265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8AE71E-C708-8048-B873-9764252AFD88}"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173606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E2E0B2-8F0E-E541-A881-26952164E626}" type="datetime1">
              <a:rPr lang="en-US" smtClean="0"/>
              <a:t>7/2/2018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0170319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28D78-157E-6441-A2E9-690CAD17061D}" type="datetime1">
              <a:rPr lang="en-US" smtClean="0"/>
              <a:t>7/2/2018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28221766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7/2/2018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2846996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6A6B0-E07D-7A4E-9C17-34F6E529FF07}"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0228595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09296313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95199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1DCC7-F5A3-F54A-8412-78F07FF2601F}"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83784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FF6D2-335C-6748-BEAD-B38E52C128C7}"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72285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6328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8AE71E-C708-8048-B873-9764252AFD88}"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6365596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E2E0B2-8F0E-E541-A881-26952164E626}" type="datetime1">
              <a:rPr lang="en-US" smtClean="0"/>
              <a:t>7/2/2018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256497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28D78-157E-6441-A2E9-690CAD17061D}" type="datetime1">
              <a:rPr lang="en-US" smtClean="0"/>
              <a:t>7/2/2018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7560250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7/2/2018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0161937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3109671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0232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7/2/2018</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p:nvSpPr>
        <p:spPr>
          <a:xfrm>
            <a:off x="0" y="6553200"/>
            <a:ext cx="9144000" cy="338554"/>
          </a:xfrm>
          <a:prstGeom prst="rect">
            <a:avLst/>
          </a:prstGeom>
          <a:noFill/>
        </p:spPr>
        <p:txBody>
          <a:bodyPr wrap="square" rtlCol="0">
            <a:spAutoFit/>
          </a:bodyPr>
          <a:lstStyle/>
          <a:p>
            <a:pPr algn="r"/>
            <a:r>
              <a:rPr lang="en-US" sz="1600" b="1" dirty="0" smtClean="0">
                <a:solidFill>
                  <a:srgbClr val="E87A23"/>
                </a:solidFill>
              </a:rPr>
              <a:t>SLIIT </a:t>
            </a:r>
            <a:r>
              <a:rPr lang="en-US" sz="1600" b="1" baseline="0" dirty="0" smtClean="0">
                <a:solidFill>
                  <a:srgbClr val="E87A23"/>
                </a:solidFill>
              </a:rPr>
              <a:t> - Faculty of Computing</a:t>
            </a:r>
            <a:endParaRPr lang="en-US" sz="1600" b="1" dirty="0">
              <a:solidFill>
                <a:srgbClr val="E87A23"/>
              </a:solidFill>
            </a:endParaRPr>
          </a:p>
        </p:txBody>
      </p:sp>
      <p:pic>
        <p:nvPicPr>
          <p:cNvPr id="12" name="Picture 11"/>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p:nvSpPr>
        <p:spPr>
          <a:xfrm>
            <a:off x="0" y="-76200"/>
            <a:ext cx="4419600" cy="338554"/>
          </a:xfrm>
          <a:prstGeom prst="rect">
            <a:avLst/>
          </a:prstGeom>
          <a:noFill/>
        </p:spPr>
        <p:txBody>
          <a:bodyPr wrap="square" rtlCol="0">
            <a:spAutoFit/>
          </a:bodyPr>
          <a:lstStyle/>
          <a:p>
            <a:r>
              <a:rPr lang="en-US" sz="1600" b="1" dirty="0" smtClean="0">
                <a:solidFill>
                  <a:schemeClr val="bg1"/>
                </a:solidFill>
              </a:rPr>
              <a:t>Data</a:t>
            </a:r>
            <a:r>
              <a:rPr lang="en-US" sz="1600" b="1" baseline="0" dirty="0" smtClean="0">
                <a:solidFill>
                  <a:schemeClr val="bg1"/>
                </a:solidFill>
              </a:rPr>
              <a:t> Structures and Algorithms</a:t>
            </a:r>
            <a:endParaRPr lang="en-US" sz="1600" b="1" dirty="0">
              <a:solidFill>
                <a:schemeClr val="bg1"/>
              </a:solidFill>
            </a:endParaRPr>
          </a:p>
        </p:txBody>
      </p:sp>
      <p:cxnSp>
        <p:nvCxnSpPr>
          <p:cNvPr id="17" name="Straight Connector 16"/>
          <p:cNvCxnSpPr/>
          <p:nvPr/>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377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78333" r="73809"/>
          <a:stretch/>
        </p:blipFill>
        <p:spPr>
          <a:xfrm>
            <a:off x="0" y="5410200"/>
            <a:ext cx="2450123" cy="14478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7/2/2018</a:t>
            </a:fld>
            <a:endParaRPr lang="en-US"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73810" b="76667"/>
          <a:stretch/>
        </p:blipFill>
        <p:spPr>
          <a:xfrm>
            <a:off x="6690091" y="0"/>
            <a:ext cx="2453909" cy="1561578"/>
          </a:xfrm>
          <a:prstGeom prst="rect">
            <a:avLst/>
          </a:prstGeom>
        </p:spPr>
      </p:pic>
      <p:sp>
        <p:nvSpPr>
          <p:cNvPr id="3" name="TextBox 2"/>
          <p:cNvSpPr txBox="1"/>
          <p:nvPr/>
        </p:nvSpPr>
        <p:spPr>
          <a:xfrm>
            <a:off x="0" y="0"/>
            <a:ext cx="9144000" cy="338554"/>
          </a:xfrm>
          <a:prstGeom prst="rect">
            <a:avLst/>
          </a:prstGeom>
          <a:noFill/>
        </p:spPr>
        <p:txBody>
          <a:bodyPr wrap="square" rtlCol="0">
            <a:spAutoFit/>
          </a:bodyPr>
          <a:lstStyle/>
          <a:p>
            <a:r>
              <a:rPr lang="en-US" sz="1600" b="1" dirty="0" smtClean="0">
                <a:solidFill>
                  <a:schemeClr val="tx1"/>
                </a:solidFill>
              </a:rPr>
              <a:t>Data</a:t>
            </a:r>
            <a:r>
              <a:rPr lang="en-US" sz="1600" b="1" baseline="0" dirty="0" smtClean="0">
                <a:solidFill>
                  <a:schemeClr val="tx1"/>
                </a:solidFill>
              </a:rPr>
              <a:t> Structures and Algorithms</a:t>
            </a:r>
            <a:endParaRPr lang="en-US" sz="1600" b="1" dirty="0">
              <a:solidFill>
                <a:schemeClr val="tx1"/>
              </a:solidFill>
            </a:endParaRPr>
          </a:p>
        </p:txBody>
      </p:sp>
      <p:sp>
        <p:nvSpPr>
          <p:cNvPr id="7" name="TextBox 6"/>
          <p:cNvSpPr txBox="1"/>
          <p:nvPr/>
        </p:nvSpPr>
        <p:spPr>
          <a:xfrm>
            <a:off x="0" y="6519446"/>
            <a:ext cx="9144000" cy="338554"/>
          </a:xfrm>
          <a:prstGeom prst="rect">
            <a:avLst/>
          </a:prstGeom>
          <a:noFill/>
        </p:spPr>
        <p:txBody>
          <a:bodyPr wrap="square" rtlCol="0">
            <a:spAutoFit/>
          </a:bodyPr>
          <a:lstStyle/>
          <a:p>
            <a:pPr algn="r"/>
            <a:r>
              <a:rPr lang="en-US" sz="1600" b="1" dirty="0" smtClean="0">
                <a:solidFill>
                  <a:schemeClr val="tx1"/>
                </a:solidFill>
              </a:rPr>
              <a:t>SLIIT </a:t>
            </a:r>
            <a:r>
              <a:rPr lang="en-US" sz="1600" b="1" baseline="0" dirty="0" smtClean="0">
                <a:solidFill>
                  <a:schemeClr val="tx1"/>
                </a:solidFill>
              </a:rPr>
              <a:t> - Faculty of Computing</a:t>
            </a:r>
            <a:endParaRPr lang="en-US" sz="1600" b="1" dirty="0">
              <a:solidFill>
                <a:schemeClr val="tx1"/>
              </a:solidFill>
            </a:endParaRPr>
          </a:p>
        </p:txBody>
      </p:sp>
      <p:sp>
        <p:nvSpPr>
          <p:cNvPr id="5" name="Rectangle 4"/>
          <p:cNvSpPr/>
          <p:nvPr/>
        </p:nvSpPr>
        <p:spPr>
          <a:xfrm>
            <a:off x="6248400" y="76200"/>
            <a:ext cx="2743200" cy="9144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29997" b="23330"/>
          <a:stretch/>
        </p:blipFill>
        <p:spPr>
          <a:xfrm>
            <a:off x="6248400" y="76200"/>
            <a:ext cx="2742857" cy="914400"/>
          </a:xfrm>
          <a:prstGeom prst="rect">
            <a:avLst/>
          </a:prstGeom>
        </p:spPr>
      </p:pic>
    </p:spTree>
    <p:extLst>
      <p:ext uri="{BB962C8B-B14F-4D97-AF65-F5344CB8AC3E}">
        <p14:creationId xmlns:p14="http://schemas.microsoft.com/office/powerpoint/2010/main" val="4229572875"/>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7/2/2018</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p:nvSpPr>
        <p:spPr>
          <a:xfrm>
            <a:off x="0" y="6553200"/>
            <a:ext cx="9144000" cy="338554"/>
          </a:xfrm>
          <a:prstGeom prst="rect">
            <a:avLst/>
          </a:prstGeom>
          <a:noFill/>
        </p:spPr>
        <p:txBody>
          <a:bodyPr wrap="square" rtlCol="0">
            <a:spAutoFit/>
          </a:bodyPr>
          <a:lstStyle/>
          <a:p>
            <a:pPr algn="r"/>
            <a:r>
              <a:rPr lang="en-US" sz="1600" b="1" dirty="0" smtClean="0">
                <a:solidFill>
                  <a:srgbClr val="E87A23"/>
                </a:solidFill>
              </a:rPr>
              <a:t>SLIIT </a:t>
            </a:r>
            <a:r>
              <a:rPr lang="en-US" sz="1600" b="1" baseline="0" dirty="0" smtClean="0">
                <a:solidFill>
                  <a:srgbClr val="E87A23"/>
                </a:solidFill>
              </a:rPr>
              <a:t> - Faculty of Computing</a:t>
            </a:r>
            <a:endParaRPr lang="en-US" sz="1600" b="1" dirty="0">
              <a:solidFill>
                <a:srgbClr val="E87A23"/>
              </a:solidFill>
            </a:endParaRPr>
          </a:p>
        </p:txBody>
      </p:sp>
      <p:pic>
        <p:nvPicPr>
          <p:cNvPr id="12" name="Picture 11"/>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userDrawn="1"/>
        </p:nvSpPr>
        <p:spPr>
          <a:xfrm>
            <a:off x="0" y="-76200"/>
            <a:ext cx="4419600" cy="338554"/>
          </a:xfrm>
          <a:prstGeom prst="rect">
            <a:avLst/>
          </a:prstGeom>
          <a:noFill/>
        </p:spPr>
        <p:txBody>
          <a:bodyPr wrap="square" rtlCol="0">
            <a:spAutoFit/>
          </a:bodyPr>
          <a:lstStyle/>
          <a:p>
            <a:r>
              <a:rPr lang="en-US" sz="1600" b="1" dirty="0" smtClean="0">
                <a:solidFill>
                  <a:schemeClr val="bg1"/>
                </a:solidFill>
              </a:rPr>
              <a:t>Data</a:t>
            </a:r>
            <a:r>
              <a:rPr lang="en-US" sz="1600" b="1" baseline="0" dirty="0" smtClean="0">
                <a:solidFill>
                  <a:schemeClr val="bg1"/>
                </a:solidFill>
              </a:rPr>
              <a:t> Structures and Algorithms</a:t>
            </a:r>
            <a:endParaRPr lang="en-US" sz="1600" b="1" dirty="0">
              <a:solidFill>
                <a:schemeClr val="bg1"/>
              </a:solidFill>
            </a:endParaRPr>
          </a:p>
        </p:txBody>
      </p:sp>
      <p:cxnSp>
        <p:nvCxnSpPr>
          <p:cNvPr id="17" name="Straight Connector 16"/>
          <p:cNvCxnSpPr/>
          <p:nvPr/>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4964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and Algorithms</a:t>
            </a:r>
            <a:endParaRPr lang="en-US" dirty="0"/>
          </a:p>
        </p:txBody>
      </p:sp>
      <p:sp>
        <p:nvSpPr>
          <p:cNvPr id="3" name="Subtitle 2"/>
          <p:cNvSpPr>
            <a:spLocks noGrp="1"/>
          </p:cNvSpPr>
          <p:nvPr>
            <p:ph type="subTitle" idx="1"/>
          </p:nvPr>
        </p:nvSpPr>
        <p:spPr>
          <a:xfrm>
            <a:off x="1371600" y="3898726"/>
            <a:ext cx="6400800" cy="1752600"/>
          </a:xfrm>
        </p:spPr>
        <p:txBody>
          <a:bodyPr/>
          <a:lstStyle/>
          <a:p>
            <a:r>
              <a:rPr lang="en-US" dirty="0" smtClean="0"/>
              <a:t>Stacks</a:t>
            </a:r>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a:t>
            </a:fld>
            <a:endParaRPr lang="en-US"/>
          </a:p>
        </p:txBody>
      </p:sp>
    </p:spTree>
    <p:extLst>
      <p:ext uri="{BB962C8B-B14F-4D97-AF65-F5344CB8AC3E}">
        <p14:creationId xmlns:p14="http://schemas.microsoft.com/office/powerpoint/2010/main" val="2003131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 Implementation - push</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10</a:t>
            </a:fld>
            <a:endParaRPr lang="en-US"/>
          </a:p>
        </p:txBody>
      </p:sp>
      <p:sp>
        <p:nvSpPr>
          <p:cNvPr id="18" name="TextBox 17"/>
          <p:cNvSpPr txBox="1"/>
          <p:nvPr/>
        </p:nvSpPr>
        <p:spPr>
          <a:xfrm>
            <a:off x="631158" y="1555036"/>
            <a:ext cx="4642300" cy="5078313"/>
          </a:xfrm>
          <a:prstGeom prst="rect">
            <a:avLst/>
          </a:prstGeom>
          <a:solidFill>
            <a:schemeClr val="bg1">
              <a:lumMod val="85000"/>
            </a:schemeClr>
          </a:solidFill>
        </p:spPr>
        <p:txBody>
          <a:bodyPr wrap="square" rtlCol="0">
            <a:spAutoFit/>
          </a:bodyPr>
          <a:lstStyle/>
          <a:p>
            <a:r>
              <a:rPr lang="en-US" dirty="0"/>
              <a:t>c</a:t>
            </a:r>
            <a:r>
              <a:rPr lang="en-US" dirty="0" smtClean="0"/>
              <a:t>lass </a:t>
            </a:r>
            <a:r>
              <a:rPr lang="en-US" dirty="0" err="1" smtClean="0"/>
              <a:t>StackX</a:t>
            </a:r>
            <a:r>
              <a:rPr lang="en-US" dirty="0" smtClean="0"/>
              <a:t>{</a:t>
            </a:r>
          </a:p>
          <a:p>
            <a:endParaRPr lang="en-US" dirty="0" smtClean="0"/>
          </a:p>
          <a:p>
            <a:r>
              <a:rPr lang="en-US" dirty="0"/>
              <a:t> </a:t>
            </a:r>
            <a:r>
              <a:rPr lang="en-US" dirty="0" smtClean="0"/>
              <a:t>      </a:t>
            </a:r>
            <a:r>
              <a:rPr lang="en-US" sz="1400" dirty="0" smtClean="0"/>
              <a:t>private </a:t>
            </a:r>
            <a:r>
              <a:rPr lang="en-US" sz="1400" dirty="0" err="1" smtClean="0"/>
              <a:t>int</a:t>
            </a:r>
            <a:r>
              <a:rPr lang="en-US" sz="1400" dirty="0" smtClean="0"/>
              <a:t> </a:t>
            </a:r>
            <a:r>
              <a:rPr lang="en-US" sz="1400" dirty="0" err="1" smtClean="0"/>
              <a:t>maxSize</a:t>
            </a:r>
            <a:r>
              <a:rPr lang="en-US" sz="1400" dirty="0" smtClean="0"/>
              <a:t>;    // size of stack array</a:t>
            </a:r>
          </a:p>
          <a:p>
            <a:r>
              <a:rPr lang="en-US" sz="1400" dirty="0"/>
              <a:t> </a:t>
            </a:r>
            <a:r>
              <a:rPr lang="en-US" sz="1400" dirty="0" smtClean="0"/>
              <a:t>        private double[] </a:t>
            </a:r>
            <a:r>
              <a:rPr lang="en-US" sz="1400" dirty="0" err="1" smtClean="0"/>
              <a:t>stackArray</a:t>
            </a:r>
            <a:r>
              <a:rPr lang="en-US" sz="1400" dirty="0" smtClean="0"/>
              <a:t>;</a:t>
            </a:r>
          </a:p>
          <a:p>
            <a:r>
              <a:rPr lang="en-US" sz="1400" dirty="0" smtClean="0"/>
              <a:t>         private </a:t>
            </a:r>
            <a:r>
              <a:rPr lang="en-US" sz="1400" dirty="0" err="1" smtClean="0"/>
              <a:t>int</a:t>
            </a:r>
            <a:r>
              <a:rPr lang="en-US" sz="1400" dirty="0" smtClean="0"/>
              <a:t> top;           //top of the stack</a:t>
            </a:r>
          </a:p>
          <a:p>
            <a:r>
              <a:rPr lang="en-US" sz="1400" dirty="0" smtClean="0"/>
              <a:t> </a:t>
            </a:r>
            <a:endParaRPr lang="en-US" sz="1400" dirty="0"/>
          </a:p>
          <a:p>
            <a:r>
              <a:rPr lang="en-US" sz="1400" dirty="0" smtClean="0"/>
              <a:t>         </a:t>
            </a:r>
            <a:r>
              <a:rPr lang="en-US" sz="1400" dirty="0" err="1" smtClean="0"/>
              <a:t>publc</a:t>
            </a:r>
            <a:r>
              <a:rPr lang="en-US" sz="1400" dirty="0" smtClean="0"/>
              <a:t> </a:t>
            </a:r>
            <a:r>
              <a:rPr lang="en-US" sz="1400" dirty="0" err="1" smtClean="0"/>
              <a:t>StackX</a:t>
            </a:r>
            <a:r>
              <a:rPr lang="en-US" sz="1400" dirty="0" smtClean="0"/>
              <a:t>(</a:t>
            </a:r>
            <a:r>
              <a:rPr lang="en-US" sz="1400" dirty="0" err="1" smtClean="0"/>
              <a:t>int</a:t>
            </a:r>
            <a:r>
              <a:rPr lang="en-US" sz="1400" dirty="0" smtClean="0"/>
              <a:t> s) { // constructor</a:t>
            </a:r>
          </a:p>
          <a:p>
            <a:r>
              <a:rPr lang="en-US" sz="1400" dirty="0"/>
              <a:t> </a:t>
            </a:r>
            <a:r>
              <a:rPr lang="en-US" sz="1400" dirty="0" smtClean="0"/>
              <a:t>           </a:t>
            </a:r>
          </a:p>
          <a:p>
            <a:r>
              <a:rPr lang="en-US" sz="1400" dirty="0"/>
              <a:t>	 </a:t>
            </a:r>
            <a:r>
              <a:rPr lang="en-US" sz="1400" dirty="0" err="1" smtClean="0"/>
              <a:t>maxSize</a:t>
            </a:r>
            <a:r>
              <a:rPr lang="en-US" sz="1400" dirty="0" smtClean="0"/>
              <a:t> = s;       // set array size</a:t>
            </a:r>
          </a:p>
          <a:p>
            <a:r>
              <a:rPr lang="en-US" sz="1400" dirty="0"/>
              <a:t>	</a:t>
            </a:r>
            <a:r>
              <a:rPr lang="en-US" sz="1400" dirty="0" smtClean="0"/>
              <a:t> </a:t>
            </a:r>
            <a:r>
              <a:rPr lang="en-US" sz="1400" dirty="0" err="1" smtClean="0"/>
              <a:t>stackArray</a:t>
            </a:r>
            <a:r>
              <a:rPr lang="en-US" sz="1400" dirty="0" smtClean="0"/>
              <a:t> = new double[</a:t>
            </a:r>
            <a:r>
              <a:rPr lang="en-US" sz="1400" dirty="0" err="1" smtClean="0"/>
              <a:t>maxSize</a:t>
            </a:r>
            <a:r>
              <a:rPr lang="en-US" sz="1400" dirty="0" smtClean="0"/>
              <a:t>];</a:t>
            </a:r>
          </a:p>
          <a:p>
            <a:r>
              <a:rPr lang="en-US" sz="1400" dirty="0"/>
              <a:t>	</a:t>
            </a:r>
            <a:r>
              <a:rPr lang="en-US" sz="1400" dirty="0" smtClean="0"/>
              <a:t> top = -1;             // no items</a:t>
            </a:r>
          </a:p>
          <a:p>
            <a:r>
              <a:rPr lang="en-US" sz="1400" dirty="0"/>
              <a:t> </a:t>
            </a:r>
            <a:r>
              <a:rPr lang="en-US" sz="1400" dirty="0" smtClean="0"/>
              <a:t>        }</a:t>
            </a:r>
          </a:p>
          <a:p>
            <a:r>
              <a:rPr lang="en-US" dirty="0" smtClean="0"/>
              <a:t>      public void push(double j) {</a:t>
            </a:r>
          </a:p>
          <a:p>
            <a:r>
              <a:rPr lang="en-US" dirty="0"/>
              <a:t> </a:t>
            </a:r>
            <a:r>
              <a:rPr lang="en-US" dirty="0" smtClean="0"/>
              <a:t>     </a:t>
            </a:r>
            <a:endParaRPr lang="en-US" dirty="0"/>
          </a:p>
          <a:p>
            <a:r>
              <a:rPr lang="en-US" dirty="0" smtClean="0"/>
              <a:t>	// increment top </a:t>
            </a:r>
          </a:p>
          <a:p>
            <a:r>
              <a:rPr lang="en-US" dirty="0"/>
              <a:t>	</a:t>
            </a:r>
            <a:r>
              <a:rPr lang="en-US" dirty="0" smtClean="0"/>
              <a:t>// insert item</a:t>
            </a:r>
          </a:p>
          <a:p>
            <a:r>
              <a:rPr lang="en-US" dirty="0"/>
              <a:t> </a:t>
            </a:r>
            <a:r>
              <a:rPr lang="en-US" dirty="0" smtClean="0"/>
              <a:t>     }</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676565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 Implementation - push</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11</a:t>
            </a:fld>
            <a:endParaRPr lang="en-US"/>
          </a:p>
        </p:txBody>
      </p:sp>
      <p:sp>
        <p:nvSpPr>
          <p:cNvPr id="18" name="TextBox 17"/>
          <p:cNvSpPr txBox="1"/>
          <p:nvPr/>
        </p:nvSpPr>
        <p:spPr>
          <a:xfrm>
            <a:off x="631158" y="1555036"/>
            <a:ext cx="4642300" cy="4801314"/>
          </a:xfrm>
          <a:prstGeom prst="rect">
            <a:avLst/>
          </a:prstGeom>
          <a:solidFill>
            <a:schemeClr val="bg1">
              <a:lumMod val="85000"/>
            </a:schemeClr>
          </a:solidFill>
        </p:spPr>
        <p:txBody>
          <a:bodyPr wrap="square" rtlCol="0">
            <a:spAutoFit/>
          </a:bodyPr>
          <a:lstStyle/>
          <a:p>
            <a:r>
              <a:rPr lang="en-US" dirty="0"/>
              <a:t>c</a:t>
            </a:r>
            <a:r>
              <a:rPr lang="en-US" dirty="0" smtClean="0"/>
              <a:t>lass </a:t>
            </a:r>
            <a:r>
              <a:rPr lang="en-US" dirty="0" err="1" smtClean="0"/>
              <a:t>StackX</a:t>
            </a:r>
            <a:r>
              <a:rPr lang="en-US" dirty="0" smtClean="0"/>
              <a:t> {</a:t>
            </a:r>
          </a:p>
          <a:p>
            <a:r>
              <a:rPr lang="en-US" dirty="0"/>
              <a:t> </a:t>
            </a:r>
            <a:r>
              <a:rPr lang="en-US" dirty="0" smtClean="0"/>
              <a:t>      </a:t>
            </a:r>
            <a:r>
              <a:rPr lang="en-US" sz="1400" dirty="0" smtClean="0"/>
              <a:t>private </a:t>
            </a:r>
            <a:r>
              <a:rPr lang="en-US" sz="1400" dirty="0" err="1" smtClean="0"/>
              <a:t>int</a:t>
            </a:r>
            <a:r>
              <a:rPr lang="en-US" sz="1400" dirty="0" smtClean="0"/>
              <a:t> </a:t>
            </a:r>
            <a:r>
              <a:rPr lang="en-US" sz="1400" dirty="0" err="1" smtClean="0"/>
              <a:t>maxSize</a:t>
            </a:r>
            <a:r>
              <a:rPr lang="en-US" sz="1400" dirty="0" smtClean="0"/>
              <a:t>;    // size of stack array</a:t>
            </a:r>
          </a:p>
          <a:p>
            <a:r>
              <a:rPr lang="en-US" sz="1400" dirty="0"/>
              <a:t> </a:t>
            </a:r>
            <a:r>
              <a:rPr lang="en-US" sz="1400" dirty="0" smtClean="0"/>
              <a:t>        private double[] </a:t>
            </a:r>
            <a:r>
              <a:rPr lang="en-US" sz="1400" dirty="0" err="1" smtClean="0"/>
              <a:t>stackArray</a:t>
            </a:r>
            <a:r>
              <a:rPr lang="en-US" sz="1400" dirty="0" smtClean="0"/>
              <a:t>;</a:t>
            </a:r>
          </a:p>
          <a:p>
            <a:r>
              <a:rPr lang="en-US" sz="1400" dirty="0" smtClean="0"/>
              <a:t>         private </a:t>
            </a:r>
            <a:r>
              <a:rPr lang="en-US" sz="1400" dirty="0" err="1" smtClean="0"/>
              <a:t>int</a:t>
            </a:r>
            <a:r>
              <a:rPr lang="en-US" sz="1400" dirty="0" smtClean="0"/>
              <a:t> top;           //top of the stack</a:t>
            </a:r>
          </a:p>
          <a:p>
            <a:r>
              <a:rPr lang="en-US" sz="1400" dirty="0" smtClean="0"/>
              <a:t> </a:t>
            </a:r>
            <a:endParaRPr lang="en-US" sz="1400" dirty="0"/>
          </a:p>
          <a:p>
            <a:r>
              <a:rPr lang="en-US" sz="1400" dirty="0" smtClean="0"/>
              <a:t>         </a:t>
            </a:r>
            <a:r>
              <a:rPr lang="en-US" sz="1400" dirty="0" err="1" smtClean="0"/>
              <a:t>publc</a:t>
            </a:r>
            <a:r>
              <a:rPr lang="en-US" sz="1400" dirty="0" smtClean="0"/>
              <a:t> </a:t>
            </a:r>
            <a:r>
              <a:rPr lang="en-US" sz="1400" dirty="0" err="1" smtClean="0"/>
              <a:t>StackX</a:t>
            </a:r>
            <a:r>
              <a:rPr lang="en-US" sz="1400" dirty="0" smtClean="0"/>
              <a:t>(</a:t>
            </a:r>
            <a:r>
              <a:rPr lang="en-US" sz="1400" dirty="0" err="1" smtClean="0"/>
              <a:t>int</a:t>
            </a:r>
            <a:r>
              <a:rPr lang="en-US" sz="1400" dirty="0" smtClean="0"/>
              <a:t> s) {// constructor</a:t>
            </a:r>
          </a:p>
          <a:p>
            <a:r>
              <a:rPr lang="en-US" sz="1400" dirty="0"/>
              <a:t> </a:t>
            </a:r>
            <a:r>
              <a:rPr lang="en-US" sz="1400" dirty="0" smtClean="0"/>
              <a:t>          </a:t>
            </a:r>
          </a:p>
          <a:p>
            <a:r>
              <a:rPr lang="en-US" sz="1400" dirty="0"/>
              <a:t>	 </a:t>
            </a:r>
            <a:r>
              <a:rPr lang="en-US" sz="1400" dirty="0" err="1" smtClean="0"/>
              <a:t>maxSize</a:t>
            </a:r>
            <a:r>
              <a:rPr lang="en-US" sz="1400" dirty="0" smtClean="0"/>
              <a:t> = s;       // set array size</a:t>
            </a:r>
          </a:p>
          <a:p>
            <a:r>
              <a:rPr lang="en-US" sz="1400" dirty="0"/>
              <a:t>	</a:t>
            </a:r>
            <a:r>
              <a:rPr lang="en-US" sz="1400" dirty="0" smtClean="0"/>
              <a:t> </a:t>
            </a:r>
            <a:r>
              <a:rPr lang="en-US" sz="1400" dirty="0" err="1" smtClean="0"/>
              <a:t>stackArray</a:t>
            </a:r>
            <a:r>
              <a:rPr lang="en-US" sz="1400" dirty="0" smtClean="0"/>
              <a:t> = new double[</a:t>
            </a:r>
            <a:r>
              <a:rPr lang="en-US" sz="1400" dirty="0" err="1" smtClean="0"/>
              <a:t>maxSize</a:t>
            </a:r>
            <a:r>
              <a:rPr lang="en-US" sz="1400" dirty="0" smtClean="0"/>
              <a:t>];</a:t>
            </a:r>
          </a:p>
          <a:p>
            <a:r>
              <a:rPr lang="en-US" sz="1400" dirty="0"/>
              <a:t>	</a:t>
            </a:r>
            <a:r>
              <a:rPr lang="en-US" sz="1400" dirty="0" smtClean="0"/>
              <a:t> top = -1;             // no items</a:t>
            </a:r>
          </a:p>
          <a:p>
            <a:r>
              <a:rPr lang="en-US" sz="1400" dirty="0"/>
              <a:t> </a:t>
            </a:r>
            <a:r>
              <a:rPr lang="en-US" sz="1400" dirty="0" smtClean="0"/>
              <a:t>        }</a:t>
            </a:r>
          </a:p>
          <a:p>
            <a:r>
              <a:rPr lang="en-US" dirty="0" smtClean="0"/>
              <a:t>      public void push(double j) {</a:t>
            </a:r>
          </a:p>
          <a:p>
            <a:r>
              <a:rPr lang="en-US" dirty="0"/>
              <a:t> </a:t>
            </a:r>
            <a:r>
              <a:rPr lang="en-US" dirty="0" smtClean="0"/>
              <a:t>     </a:t>
            </a:r>
            <a:endParaRPr lang="en-US" dirty="0"/>
          </a:p>
          <a:p>
            <a:r>
              <a:rPr lang="en-US" dirty="0" smtClean="0"/>
              <a:t>	// increment top.  insert item</a:t>
            </a:r>
          </a:p>
          <a:p>
            <a:r>
              <a:rPr lang="en-US" dirty="0"/>
              <a:t>	</a:t>
            </a:r>
            <a:r>
              <a:rPr lang="en-US" dirty="0" err="1" smtClean="0"/>
              <a:t>stackArray</a:t>
            </a:r>
            <a:r>
              <a:rPr lang="en-US" dirty="0"/>
              <a:t>[</a:t>
            </a:r>
            <a:r>
              <a:rPr lang="en-US" dirty="0" smtClean="0"/>
              <a:t>++top</a:t>
            </a:r>
            <a:r>
              <a:rPr lang="en-US" dirty="0"/>
              <a:t>]</a:t>
            </a:r>
            <a:r>
              <a:rPr lang="en-US" dirty="0" smtClean="0"/>
              <a:t> = j;</a:t>
            </a:r>
            <a:endParaRPr lang="en-US" dirty="0" smtClean="0"/>
          </a:p>
          <a:p>
            <a:r>
              <a:rPr lang="en-US" dirty="0"/>
              <a:t> </a:t>
            </a:r>
            <a:r>
              <a:rPr lang="en-US" dirty="0" smtClean="0"/>
              <a:t>     }</a:t>
            </a:r>
            <a:endParaRPr lang="en-US" dirty="0"/>
          </a:p>
          <a:p>
            <a:endParaRPr lang="en-US" dirty="0" smtClean="0"/>
          </a:p>
          <a:p>
            <a:endParaRPr lang="en-US" dirty="0"/>
          </a:p>
          <a:p>
            <a:endParaRPr lang="en-US" dirty="0" smtClean="0"/>
          </a:p>
        </p:txBody>
      </p:sp>
      <p:grpSp>
        <p:nvGrpSpPr>
          <p:cNvPr id="6" name="Group 5"/>
          <p:cNvGrpSpPr/>
          <p:nvPr/>
        </p:nvGrpSpPr>
        <p:grpSpPr>
          <a:xfrm>
            <a:off x="4384108" y="3281819"/>
            <a:ext cx="3219189" cy="3060533"/>
            <a:chOff x="5135671" y="2450919"/>
            <a:chExt cx="3219189" cy="3060533"/>
          </a:xfrm>
          <a:solidFill>
            <a:schemeClr val="accent1">
              <a:lumMod val="20000"/>
              <a:lumOff val="80000"/>
            </a:schemeClr>
          </a:solidFill>
        </p:grpSpPr>
        <p:sp>
          <p:nvSpPr>
            <p:cNvPr id="8" name="Explosion 2 7"/>
            <p:cNvSpPr/>
            <p:nvPr/>
          </p:nvSpPr>
          <p:spPr>
            <a:xfrm>
              <a:off x="5135671" y="2450919"/>
              <a:ext cx="3219189" cy="3060533"/>
            </a:xfrm>
            <a:prstGeom prst="irregularSeal2">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19175794">
              <a:off x="5352331" y="3954617"/>
              <a:ext cx="2487667" cy="369332"/>
            </a:xfrm>
            <a:prstGeom prst="rect">
              <a:avLst/>
            </a:prstGeom>
            <a:grpFill/>
          </p:spPr>
          <p:txBody>
            <a:bodyPr wrap="square" rtlCol="0">
              <a:spAutoFit/>
            </a:bodyPr>
            <a:lstStyle/>
            <a:p>
              <a:r>
                <a:rPr lang="en-US" dirty="0" smtClean="0"/>
                <a:t>What if the stack is full ?</a:t>
              </a:r>
              <a:endParaRPr lang="en-US" dirty="0"/>
            </a:p>
          </p:txBody>
        </p:sp>
      </p:grpSp>
    </p:spTree>
    <p:extLst>
      <p:ext uri="{BB962C8B-B14F-4D97-AF65-F5344CB8AC3E}">
        <p14:creationId xmlns:p14="http://schemas.microsoft.com/office/powerpoint/2010/main" val="21030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 Implementation - push</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12</a:t>
            </a:fld>
            <a:endParaRPr lang="en-US"/>
          </a:p>
        </p:txBody>
      </p:sp>
      <p:sp>
        <p:nvSpPr>
          <p:cNvPr id="18" name="TextBox 17"/>
          <p:cNvSpPr txBox="1"/>
          <p:nvPr/>
        </p:nvSpPr>
        <p:spPr>
          <a:xfrm>
            <a:off x="631157" y="1555036"/>
            <a:ext cx="5431439" cy="5078313"/>
          </a:xfrm>
          <a:prstGeom prst="rect">
            <a:avLst/>
          </a:prstGeom>
          <a:solidFill>
            <a:schemeClr val="bg1">
              <a:lumMod val="85000"/>
            </a:schemeClr>
          </a:solidFill>
        </p:spPr>
        <p:txBody>
          <a:bodyPr wrap="square" rtlCol="0">
            <a:spAutoFit/>
          </a:bodyPr>
          <a:lstStyle/>
          <a:p>
            <a:r>
              <a:rPr lang="en-US" dirty="0"/>
              <a:t>c</a:t>
            </a:r>
            <a:r>
              <a:rPr lang="en-US" dirty="0" smtClean="0"/>
              <a:t>lass </a:t>
            </a:r>
            <a:r>
              <a:rPr lang="en-US" dirty="0" err="1" smtClean="0"/>
              <a:t>StackX</a:t>
            </a:r>
            <a:endParaRPr lang="en-US" dirty="0" smtClean="0"/>
          </a:p>
          <a:p>
            <a:r>
              <a:rPr lang="en-US" dirty="0" smtClean="0"/>
              <a:t>{</a:t>
            </a:r>
          </a:p>
          <a:p>
            <a:r>
              <a:rPr lang="en-US" dirty="0"/>
              <a:t> </a:t>
            </a:r>
            <a:r>
              <a:rPr lang="en-US" dirty="0" smtClean="0"/>
              <a:t>      </a:t>
            </a:r>
            <a:r>
              <a:rPr lang="en-US" sz="1400" dirty="0" smtClean="0"/>
              <a:t>private </a:t>
            </a:r>
            <a:r>
              <a:rPr lang="en-US" sz="1400" dirty="0" err="1" smtClean="0"/>
              <a:t>int</a:t>
            </a:r>
            <a:r>
              <a:rPr lang="en-US" sz="1400" dirty="0" smtClean="0"/>
              <a:t> </a:t>
            </a:r>
            <a:r>
              <a:rPr lang="en-US" sz="1400" dirty="0" err="1" smtClean="0"/>
              <a:t>maxSize</a:t>
            </a:r>
            <a:r>
              <a:rPr lang="en-US" sz="1400" dirty="0" smtClean="0"/>
              <a:t>;    // size of stack array</a:t>
            </a:r>
          </a:p>
          <a:p>
            <a:r>
              <a:rPr lang="en-US" sz="1400" dirty="0"/>
              <a:t> </a:t>
            </a:r>
            <a:r>
              <a:rPr lang="en-US" sz="1400" dirty="0" smtClean="0"/>
              <a:t>        private double[] </a:t>
            </a:r>
            <a:r>
              <a:rPr lang="en-US" sz="1400" dirty="0" err="1" smtClean="0"/>
              <a:t>stackArray</a:t>
            </a:r>
            <a:r>
              <a:rPr lang="en-US" sz="1400" dirty="0" smtClean="0"/>
              <a:t>;</a:t>
            </a:r>
          </a:p>
          <a:p>
            <a:r>
              <a:rPr lang="en-US" sz="1400" dirty="0" smtClean="0"/>
              <a:t>         private </a:t>
            </a:r>
            <a:r>
              <a:rPr lang="en-US" sz="1400" dirty="0" err="1" smtClean="0"/>
              <a:t>int</a:t>
            </a:r>
            <a:r>
              <a:rPr lang="en-US" sz="1400" dirty="0" smtClean="0"/>
              <a:t> top;           //top of the stack</a:t>
            </a:r>
          </a:p>
          <a:p>
            <a:r>
              <a:rPr lang="en-US" sz="1400" dirty="0" smtClean="0"/>
              <a:t> </a:t>
            </a:r>
            <a:endParaRPr lang="en-US" sz="1400" dirty="0"/>
          </a:p>
          <a:p>
            <a:r>
              <a:rPr lang="en-US" sz="1400" dirty="0" smtClean="0"/>
              <a:t>         public </a:t>
            </a:r>
            <a:r>
              <a:rPr lang="en-US" sz="1400" dirty="0" err="1" smtClean="0"/>
              <a:t>StackX</a:t>
            </a:r>
            <a:r>
              <a:rPr lang="en-US" sz="1400" dirty="0" smtClean="0"/>
              <a:t>(</a:t>
            </a:r>
            <a:r>
              <a:rPr lang="en-US" sz="1400" dirty="0" err="1" smtClean="0"/>
              <a:t>int</a:t>
            </a:r>
            <a:r>
              <a:rPr lang="en-US" sz="1400" dirty="0" smtClean="0"/>
              <a:t> s) {// constructor</a:t>
            </a:r>
          </a:p>
          <a:p>
            <a:r>
              <a:rPr lang="en-US" sz="1400" dirty="0"/>
              <a:t> </a:t>
            </a:r>
            <a:r>
              <a:rPr lang="en-US" sz="1400" dirty="0" smtClean="0"/>
              <a:t>             </a:t>
            </a:r>
          </a:p>
          <a:p>
            <a:r>
              <a:rPr lang="en-US" sz="1400" dirty="0"/>
              <a:t>	 </a:t>
            </a:r>
            <a:r>
              <a:rPr lang="en-US" sz="1400" dirty="0" err="1" smtClean="0"/>
              <a:t>maxSize</a:t>
            </a:r>
            <a:r>
              <a:rPr lang="en-US" sz="1400" dirty="0" smtClean="0"/>
              <a:t> = s;       // set array size</a:t>
            </a:r>
          </a:p>
          <a:p>
            <a:r>
              <a:rPr lang="en-US" sz="1400" dirty="0"/>
              <a:t>	</a:t>
            </a:r>
            <a:r>
              <a:rPr lang="en-US" sz="1400" dirty="0" smtClean="0"/>
              <a:t> </a:t>
            </a:r>
            <a:r>
              <a:rPr lang="en-US" sz="1400" dirty="0" err="1" smtClean="0"/>
              <a:t>stackArray</a:t>
            </a:r>
            <a:r>
              <a:rPr lang="en-US" sz="1400" dirty="0" smtClean="0"/>
              <a:t> = new double[</a:t>
            </a:r>
            <a:r>
              <a:rPr lang="en-US" sz="1400" dirty="0" err="1" smtClean="0"/>
              <a:t>maxSize</a:t>
            </a:r>
            <a:r>
              <a:rPr lang="en-US" sz="1400" dirty="0" smtClean="0"/>
              <a:t>];</a:t>
            </a:r>
          </a:p>
          <a:p>
            <a:r>
              <a:rPr lang="en-US" sz="1400" dirty="0"/>
              <a:t>	</a:t>
            </a:r>
            <a:r>
              <a:rPr lang="en-US" sz="1400" dirty="0" smtClean="0"/>
              <a:t> top = -1;             // no items</a:t>
            </a:r>
          </a:p>
          <a:p>
            <a:r>
              <a:rPr lang="en-US" sz="1400" dirty="0"/>
              <a:t> </a:t>
            </a:r>
            <a:r>
              <a:rPr lang="en-US" sz="1400" dirty="0" smtClean="0"/>
              <a:t>        }</a:t>
            </a:r>
          </a:p>
          <a:p>
            <a:r>
              <a:rPr lang="en-US" dirty="0" smtClean="0"/>
              <a:t>      public void push(double j) {</a:t>
            </a:r>
          </a:p>
          <a:p>
            <a:r>
              <a:rPr lang="en-US" dirty="0"/>
              <a:t> </a:t>
            </a:r>
            <a:r>
              <a:rPr lang="en-US" dirty="0" smtClean="0"/>
              <a:t>     </a:t>
            </a:r>
            <a:endParaRPr lang="en-US" dirty="0"/>
          </a:p>
          <a:p>
            <a:r>
              <a:rPr lang="en-US" dirty="0" smtClean="0"/>
              <a:t>	// check whether stack is full</a:t>
            </a:r>
          </a:p>
          <a:p>
            <a:r>
              <a:rPr lang="en-US" dirty="0"/>
              <a:t>	</a:t>
            </a:r>
            <a:r>
              <a:rPr lang="en-US" b="1" dirty="0" smtClean="0"/>
              <a:t>if (top == </a:t>
            </a:r>
            <a:r>
              <a:rPr lang="en-US" b="1" dirty="0" err="1" smtClean="0"/>
              <a:t>maxSize</a:t>
            </a:r>
            <a:r>
              <a:rPr lang="en-US" b="1" dirty="0" smtClean="0"/>
              <a:t> – 1)</a:t>
            </a:r>
          </a:p>
          <a:p>
            <a:r>
              <a:rPr lang="en-US" dirty="0"/>
              <a:t>	</a:t>
            </a:r>
            <a:r>
              <a:rPr lang="en-US" dirty="0" smtClean="0"/>
              <a:t>	</a:t>
            </a:r>
            <a:r>
              <a:rPr lang="en-US" dirty="0" err="1" smtClean="0"/>
              <a:t>System.out.println</a:t>
            </a:r>
            <a:r>
              <a:rPr lang="en-US" dirty="0" smtClean="0"/>
              <a:t>(“Stack is full”);</a:t>
            </a:r>
          </a:p>
          <a:p>
            <a:r>
              <a:rPr lang="en-US" dirty="0"/>
              <a:t>	</a:t>
            </a:r>
            <a:r>
              <a:rPr lang="en-US" dirty="0" smtClean="0"/>
              <a:t>else</a:t>
            </a:r>
          </a:p>
          <a:p>
            <a:r>
              <a:rPr lang="en-US" dirty="0"/>
              <a:t>	</a:t>
            </a:r>
            <a:r>
              <a:rPr lang="en-US" dirty="0" smtClean="0"/>
              <a:t>	</a:t>
            </a:r>
            <a:r>
              <a:rPr lang="en-US" dirty="0" err="1" smtClean="0"/>
              <a:t>stackArray</a:t>
            </a:r>
            <a:r>
              <a:rPr lang="en-US" dirty="0"/>
              <a:t>[</a:t>
            </a:r>
            <a:r>
              <a:rPr lang="en-US" dirty="0" smtClean="0"/>
              <a:t>++top] = j;</a:t>
            </a:r>
          </a:p>
          <a:p>
            <a:r>
              <a:rPr lang="en-US" dirty="0"/>
              <a:t> </a:t>
            </a:r>
            <a:r>
              <a:rPr lang="en-US" dirty="0" smtClean="0"/>
              <a:t>     }</a:t>
            </a:r>
            <a:endParaRPr lang="en-US" dirty="0"/>
          </a:p>
        </p:txBody>
      </p:sp>
    </p:spTree>
    <p:extLst>
      <p:ext uri="{BB962C8B-B14F-4D97-AF65-F5344CB8AC3E}">
        <p14:creationId xmlns:p14="http://schemas.microsoft.com/office/powerpoint/2010/main" val="427187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 Implementation – pop/peek</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13</a:t>
            </a:fld>
            <a:endParaRPr lang="en-US"/>
          </a:p>
        </p:txBody>
      </p:sp>
      <p:sp>
        <p:nvSpPr>
          <p:cNvPr id="18" name="TextBox 17"/>
          <p:cNvSpPr txBox="1"/>
          <p:nvPr/>
        </p:nvSpPr>
        <p:spPr>
          <a:xfrm>
            <a:off x="631158" y="1555036"/>
            <a:ext cx="3652743" cy="4247317"/>
          </a:xfrm>
          <a:prstGeom prst="rect">
            <a:avLst/>
          </a:prstGeom>
          <a:solidFill>
            <a:schemeClr val="bg1">
              <a:lumMod val="85000"/>
            </a:schemeClr>
          </a:solidFill>
        </p:spPr>
        <p:txBody>
          <a:bodyPr wrap="square" rtlCol="0">
            <a:spAutoFit/>
          </a:bodyPr>
          <a:lstStyle/>
          <a:p>
            <a:r>
              <a:rPr lang="en-US" dirty="0"/>
              <a:t>c</a:t>
            </a:r>
            <a:r>
              <a:rPr lang="en-US" dirty="0" smtClean="0"/>
              <a:t>lass </a:t>
            </a:r>
            <a:r>
              <a:rPr lang="en-US" dirty="0" err="1" smtClean="0"/>
              <a:t>StackX</a:t>
            </a:r>
            <a:endParaRPr lang="en-US" dirty="0" smtClean="0"/>
          </a:p>
          <a:p>
            <a:r>
              <a:rPr lang="en-US" dirty="0" smtClean="0"/>
              <a:t>{</a:t>
            </a:r>
          </a:p>
          <a:p>
            <a:r>
              <a:rPr lang="en-US" dirty="0"/>
              <a:t> </a:t>
            </a:r>
            <a:r>
              <a:rPr lang="en-US" dirty="0" smtClean="0"/>
              <a:t>     </a:t>
            </a:r>
            <a:r>
              <a:rPr lang="en-US" sz="1200" dirty="0" smtClean="0"/>
              <a:t>private </a:t>
            </a:r>
            <a:r>
              <a:rPr lang="en-US" sz="1200" dirty="0" err="1" smtClean="0"/>
              <a:t>int</a:t>
            </a:r>
            <a:r>
              <a:rPr lang="en-US" sz="1200" dirty="0" smtClean="0"/>
              <a:t> </a:t>
            </a:r>
            <a:r>
              <a:rPr lang="en-US" sz="1200" dirty="0" err="1" smtClean="0"/>
              <a:t>maxSize</a:t>
            </a:r>
            <a:r>
              <a:rPr lang="en-US" sz="1200" dirty="0" smtClean="0"/>
              <a:t>;    // size of stack array</a:t>
            </a:r>
          </a:p>
          <a:p>
            <a:r>
              <a:rPr lang="en-US" sz="1200" dirty="0"/>
              <a:t> </a:t>
            </a:r>
            <a:r>
              <a:rPr lang="en-US" sz="1200" dirty="0" smtClean="0"/>
              <a:t>        private double[] </a:t>
            </a:r>
            <a:r>
              <a:rPr lang="en-US" sz="1200" dirty="0" err="1" smtClean="0"/>
              <a:t>stackArray</a:t>
            </a:r>
            <a:r>
              <a:rPr lang="en-US" sz="1200" dirty="0" smtClean="0"/>
              <a:t>;</a:t>
            </a:r>
          </a:p>
          <a:p>
            <a:r>
              <a:rPr lang="en-US" sz="1200" dirty="0" smtClean="0"/>
              <a:t>         private </a:t>
            </a:r>
            <a:r>
              <a:rPr lang="en-US" sz="1200" dirty="0" err="1" smtClean="0"/>
              <a:t>int</a:t>
            </a:r>
            <a:r>
              <a:rPr lang="en-US" sz="1200" dirty="0" smtClean="0"/>
              <a:t> top;           //top of the stack</a:t>
            </a:r>
          </a:p>
          <a:p>
            <a:r>
              <a:rPr lang="en-US" sz="1200" dirty="0" smtClean="0"/>
              <a:t> </a:t>
            </a:r>
            <a:endParaRPr lang="en-US" sz="1200" dirty="0"/>
          </a:p>
          <a:p>
            <a:r>
              <a:rPr lang="en-US" sz="1200" dirty="0" smtClean="0"/>
              <a:t>         public </a:t>
            </a:r>
            <a:r>
              <a:rPr lang="en-US" sz="1200" dirty="0" err="1" smtClean="0"/>
              <a:t>StackX</a:t>
            </a:r>
            <a:r>
              <a:rPr lang="en-US" sz="1200" dirty="0" smtClean="0"/>
              <a:t>(</a:t>
            </a:r>
            <a:r>
              <a:rPr lang="en-US" sz="1200" dirty="0" err="1" smtClean="0"/>
              <a:t>int</a:t>
            </a:r>
            <a:r>
              <a:rPr lang="en-US" sz="1200" dirty="0" smtClean="0"/>
              <a:t> s) {// constructor</a:t>
            </a:r>
          </a:p>
          <a:p>
            <a:r>
              <a:rPr lang="en-US" sz="1200" dirty="0"/>
              <a:t> </a:t>
            </a:r>
            <a:r>
              <a:rPr lang="en-US" sz="1200" dirty="0" smtClean="0"/>
              <a:t>            </a:t>
            </a:r>
          </a:p>
          <a:p>
            <a:r>
              <a:rPr lang="en-US" sz="1200" dirty="0"/>
              <a:t>	 </a:t>
            </a:r>
            <a:r>
              <a:rPr lang="en-US" sz="1200" dirty="0" err="1" smtClean="0"/>
              <a:t>maxSize</a:t>
            </a:r>
            <a:r>
              <a:rPr lang="en-US" sz="1200" dirty="0" smtClean="0"/>
              <a:t> = s;       // set array size</a:t>
            </a:r>
          </a:p>
          <a:p>
            <a:r>
              <a:rPr lang="en-US" sz="1200" dirty="0"/>
              <a:t>	</a:t>
            </a:r>
            <a:r>
              <a:rPr lang="en-US" sz="1200" dirty="0" smtClean="0"/>
              <a:t> </a:t>
            </a:r>
            <a:r>
              <a:rPr lang="en-US" sz="1200" dirty="0" err="1" smtClean="0"/>
              <a:t>stackArray</a:t>
            </a:r>
            <a:r>
              <a:rPr lang="en-US" sz="1200" dirty="0" smtClean="0"/>
              <a:t> = new double[</a:t>
            </a:r>
            <a:r>
              <a:rPr lang="en-US" sz="1200" dirty="0" err="1" smtClean="0"/>
              <a:t>maxSize</a:t>
            </a:r>
            <a:r>
              <a:rPr lang="en-US" sz="1200" dirty="0" smtClean="0"/>
              <a:t>];</a:t>
            </a:r>
          </a:p>
          <a:p>
            <a:r>
              <a:rPr lang="en-US" sz="1200" dirty="0"/>
              <a:t>	</a:t>
            </a:r>
            <a:r>
              <a:rPr lang="en-US" sz="1200" dirty="0" smtClean="0"/>
              <a:t> top = -1;             // no items</a:t>
            </a:r>
          </a:p>
          <a:p>
            <a:r>
              <a:rPr lang="en-US" sz="1200" dirty="0"/>
              <a:t> </a:t>
            </a:r>
            <a:r>
              <a:rPr lang="en-US" sz="1200" dirty="0" smtClean="0"/>
              <a:t>        }</a:t>
            </a:r>
          </a:p>
          <a:p>
            <a:r>
              <a:rPr lang="en-US" sz="1200" dirty="0" smtClean="0"/>
              <a:t>         public void push(double j) {</a:t>
            </a:r>
          </a:p>
          <a:p>
            <a:r>
              <a:rPr lang="en-US" sz="1200" dirty="0"/>
              <a:t> </a:t>
            </a:r>
            <a:r>
              <a:rPr lang="en-US" sz="1200" dirty="0" smtClean="0"/>
              <a:t>        </a:t>
            </a:r>
            <a:endParaRPr lang="en-US" sz="1200" dirty="0"/>
          </a:p>
          <a:p>
            <a:r>
              <a:rPr lang="en-US" sz="1200" dirty="0" smtClean="0"/>
              <a:t>	// check whether stack is full</a:t>
            </a:r>
          </a:p>
          <a:p>
            <a:r>
              <a:rPr lang="en-US" sz="1200" dirty="0"/>
              <a:t>	</a:t>
            </a:r>
            <a:r>
              <a:rPr lang="en-US" sz="1200" b="1" dirty="0" smtClean="0"/>
              <a:t>if (top == </a:t>
            </a:r>
            <a:r>
              <a:rPr lang="en-US" sz="1200" b="1" dirty="0" err="1" smtClean="0"/>
              <a:t>maxSize</a:t>
            </a:r>
            <a:r>
              <a:rPr lang="en-US" sz="1200" b="1" dirty="0" smtClean="0"/>
              <a:t> – 1)</a:t>
            </a:r>
          </a:p>
          <a:p>
            <a:r>
              <a:rPr lang="en-US" sz="1200" dirty="0"/>
              <a:t>	</a:t>
            </a:r>
            <a:r>
              <a:rPr lang="en-US" sz="1200" dirty="0" smtClean="0"/>
              <a:t>	</a:t>
            </a:r>
            <a:r>
              <a:rPr lang="en-US" sz="1200" dirty="0" err="1" smtClean="0"/>
              <a:t>System.out.println</a:t>
            </a:r>
            <a:r>
              <a:rPr lang="en-US" sz="1200" dirty="0" smtClean="0"/>
              <a:t>(“Stack is full”);</a:t>
            </a:r>
          </a:p>
          <a:p>
            <a:r>
              <a:rPr lang="en-US" sz="1200" dirty="0"/>
              <a:t>	</a:t>
            </a:r>
            <a:r>
              <a:rPr lang="en-US" sz="1200" dirty="0" smtClean="0"/>
              <a:t>else</a:t>
            </a:r>
          </a:p>
          <a:p>
            <a:r>
              <a:rPr lang="en-US" sz="1200" dirty="0"/>
              <a:t>	</a:t>
            </a:r>
            <a:r>
              <a:rPr lang="en-US" sz="1200" dirty="0" smtClean="0"/>
              <a:t>	</a:t>
            </a:r>
            <a:r>
              <a:rPr lang="en-US" sz="1200" dirty="0" err="1" smtClean="0"/>
              <a:t>stackArray</a:t>
            </a:r>
            <a:r>
              <a:rPr lang="en-US" sz="1200" dirty="0"/>
              <a:t>[</a:t>
            </a:r>
            <a:r>
              <a:rPr lang="en-US" sz="1200" dirty="0" smtClean="0"/>
              <a:t>++top] = j;</a:t>
            </a:r>
          </a:p>
          <a:p>
            <a:r>
              <a:rPr lang="en-US" sz="1200" dirty="0"/>
              <a:t> </a:t>
            </a:r>
            <a:r>
              <a:rPr lang="en-US" sz="1200" dirty="0" smtClean="0"/>
              <a:t>       }</a:t>
            </a:r>
            <a:endParaRPr lang="en-US" sz="1200" dirty="0"/>
          </a:p>
        </p:txBody>
      </p:sp>
      <p:sp>
        <p:nvSpPr>
          <p:cNvPr id="5" name="TextBox 4"/>
          <p:cNvSpPr txBox="1"/>
          <p:nvPr/>
        </p:nvSpPr>
        <p:spPr>
          <a:xfrm>
            <a:off x="4902532" y="1555036"/>
            <a:ext cx="4241468" cy="3693319"/>
          </a:xfrm>
          <a:prstGeom prst="rect">
            <a:avLst/>
          </a:prstGeom>
          <a:solidFill>
            <a:schemeClr val="bg1">
              <a:lumMod val="85000"/>
            </a:schemeClr>
          </a:solidFill>
        </p:spPr>
        <p:txBody>
          <a:bodyPr wrap="square" rtlCol="0">
            <a:spAutoFit/>
          </a:bodyPr>
          <a:lstStyle/>
          <a:p>
            <a:r>
              <a:rPr lang="en-US" dirty="0" smtClean="0"/>
              <a:t>public double pop() {</a:t>
            </a:r>
            <a:endParaRPr lang="en-US" dirty="0"/>
          </a:p>
          <a:p>
            <a:r>
              <a:rPr lang="en-US" dirty="0" smtClean="0"/>
              <a:t>	// check whether stack is empty</a:t>
            </a:r>
          </a:p>
          <a:p>
            <a:r>
              <a:rPr lang="en-US" dirty="0"/>
              <a:t>	</a:t>
            </a:r>
            <a:r>
              <a:rPr lang="en-US" dirty="0" smtClean="0"/>
              <a:t>// if not </a:t>
            </a:r>
          </a:p>
          <a:p>
            <a:r>
              <a:rPr lang="en-US" dirty="0"/>
              <a:t> </a:t>
            </a:r>
            <a:r>
              <a:rPr lang="en-US" dirty="0" smtClean="0"/>
              <a:t>                // access item and decrement top</a:t>
            </a:r>
          </a:p>
          <a:p>
            <a:r>
              <a:rPr lang="en-US" dirty="0" smtClean="0"/>
              <a:t>      }</a:t>
            </a:r>
          </a:p>
          <a:p>
            <a:endParaRPr lang="en-US" dirty="0"/>
          </a:p>
          <a:p>
            <a:r>
              <a:rPr lang="en-US" dirty="0"/>
              <a:t>public double </a:t>
            </a:r>
            <a:r>
              <a:rPr lang="en-US" dirty="0" smtClean="0"/>
              <a:t>peek() {</a:t>
            </a:r>
            <a:endParaRPr lang="en-US" dirty="0"/>
          </a:p>
          <a:p>
            <a:r>
              <a:rPr lang="en-US" dirty="0"/>
              <a:t>      </a:t>
            </a:r>
          </a:p>
          <a:p>
            <a:r>
              <a:rPr lang="en-US" dirty="0"/>
              <a:t>	// check whether stack is empty</a:t>
            </a:r>
          </a:p>
          <a:p>
            <a:r>
              <a:rPr lang="en-US" dirty="0"/>
              <a:t>	// if not </a:t>
            </a:r>
          </a:p>
          <a:p>
            <a:r>
              <a:rPr lang="en-US" dirty="0"/>
              <a:t>                 // access item </a:t>
            </a:r>
          </a:p>
          <a:p>
            <a:r>
              <a:rPr lang="en-US" dirty="0"/>
              <a:t>      }</a:t>
            </a:r>
          </a:p>
          <a:p>
            <a:endParaRPr lang="en-US" dirty="0"/>
          </a:p>
        </p:txBody>
      </p:sp>
    </p:spTree>
    <p:extLst>
      <p:ext uri="{BB962C8B-B14F-4D97-AF65-F5344CB8AC3E}">
        <p14:creationId xmlns:p14="http://schemas.microsoft.com/office/powerpoint/2010/main" val="675067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 Implementation – pop/peek</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14</a:t>
            </a:fld>
            <a:endParaRPr lang="en-US"/>
          </a:p>
        </p:txBody>
      </p:sp>
      <p:sp>
        <p:nvSpPr>
          <p:cNvPr id="18" name="TextBox 17"/>
          <p:cNvSpPr txBox="1"/>
          <p:nvPr/>
        </p:nvSpPr>
        <p:spPr>
          <a:xfrm>
            <a:off x="631158" y="1555036"/>
            <a:ext cx="3652743" cy="3970318"/>
          </a:xfrm>
          <a:prstGeom prst="rect">
            <a:avLst/>
          </a:prstGeom>
          <a:solidFill>
            <a:schemeClr val="bg1">
              <a:lumMod val="85000"/>
            </a:schemeClr>
          </a:solidFill>
        </p:spPr>
        <p:txBody>
          <a:bodyPr wrap="square" rtlCol="0">
            <a:spAutoFit/>
          </a:bodyPr>
          <a:lstStyle/>
          <a:p>
            <a:r>
              <a:rPr lang="en-US" dirty="0"/>
              <a:t>c</a:t>
            </a:r>
            <a:r>
              <a:rPr lang="en-US" dirty="0" smtClean="0"/>
              <a:t>lass </a:t>
            </a:r>
            <a:r>
              <a:rPr lang="en-US" dirty="0" err="1" smtClean="0"/>
              <a:t>StackX</a:t>
            </a:r>
            <a:r>
              <a:rPr lang="en-US" dirty="0" smtClean="0"/>
              <a:t> {</a:t>
            </a:r>
          </a:p>
          <a:p>
            <a:r>
              <a:rPr lang="en-US" dirty="0"/>
              <a:t> </a:t>
            </a:r>
            <a:r>
              <a:rPr lang="en-US" dirty="0" smtClean="0"/>
              <a:t>     </a:t>
            </a:r>
            <a:r>
              <a:rPr lang="en-US" sz="1200" dirty="0" smtClean="0"/>
              <a:t>private </a:t>
            </a:r>
            <a:r>
              <a:rPr lang="en-US" sz="1200" dirty="0" err="1" smtClean="0"/>
              <a:t>int</a:t>
            </a:r>
            <a:r>
              <a:rPr lang="en-US" sz="1200" dirty="0" smtClean="0"/>
              <a:t> </a:t>
            </a:r>
            <a:r>
              <a:rPr lang="en-US" sz="1200" dirty="0" err="1" smtClean="0"/>
              <a:t>maxSize</a:t>
            </a:r>
            <a:r>
              <a:rPr lang="en-US" sz="1200" dirty="0" smtClean="0"/>
              <a:t>;    // size of stack array</a:t>
            </a:r>
          </a:p>
          <a:p>
            <a:r>
              <a:rPr lang="en-US" sz="1200" dirty="0"/>
              <a:t> </a:t>
            </a:r>
            <a:r>
              <a:rPr lang="en-US" sz="1200" dirty="0" smtClean="0"/>
              <a:t>        private double[] </a:t>
            </a:r>
            <a:r>
              <a:rPr lang="en-US" sz="1200" dirty="0" err="1" smtClean="0"/>
              <a:t>stackArray</a:t>
            </a:r>
            <a:r>
              <a:rPr lang="en-US" sz="1200" dirty="0" smtClean="0"/>
              <a:t>;</a:t>
            </a:r>
          </a:p>
          <a:p>
            <a:r>
              <a:rPr lang="en-US" sz="1200" dirty="0" smtClean="0"/>
              <a:t>         private </a:t>
            </a:r>
            <a:r>
              <a:rPr lang="en-US" sz="1200" dirty="0" err="1" smtClean="0"/>
              <a:t>int</a:t>
            </a:r>
            <a:r>
              <a:rPr lang="en-US" sz="1200" dirty="0" smtClean="0"/>
              <a:t> top;           //top of the stack</a:t>
            </a:r>
          </a:p>
          <a:p>
            <a:r>
              <a:rPr lang="en-US" sz="1200" dirty="0" smtClean="0"/>
              <a:t> </a:t>
            </a:r>
            <a:endParaRPr lang="en-US" sz="1200" dirty="0"/>
          </a:p>
          <a:p>
            <a:r>
              <a:rPr lang="en-US" sz="1200" dirty="0" smtClean="0"/>
              <a:t>         public </a:t>
            </a:r>
            <a:r>
              <a:rPr lang="en-US" sz="1200" dirty="0" err="1" smtClean="0"/>
              <a:t>StackX</a:t>
            </a:r>
            <a:r>
              <a:rPr lang="en-US" sz="1200" dirty="0" smtClean="0"/>
              <a:t>(</a:t>
            </a:r>
            <a:r>
              <a:rPr lang="en-US" sz="1200" dirty="0" err="1" smtClean="0"/>
              <a:t>int</a:t>
            </a:r>
            <a:r>
              <a:rPr lang="en-US" sz="1200" dirty="0" smtClean="0"/>
              <a:t> s) { // constructor</a:t>
            </a:r>
          </a:p>
          <a:p>
            <a:r>
              <a:rPr lang="en-US" sz="1200" dirty="0"/>
              <a:t> </a:t>
            </a:r>
            <a:r>
              <a:rPr lang="en-US" sz="1200" dirty="0" smtClean="0"/>
              <a:t>            </a:t>
            </a:r>
          </a:p>
          <a:p>
            <a:r>
              <a:rPr lang="en-US" sz="1200" dirty="0"/>
              <a:t>	 </a:t>
            </a:r>
            <a:r>
              <a:rPr lang="en-US" sz="1200" dirty="0" err="1" smtClean="0"/>
              <a:t>maxSize</a:t>
            </a:r>
            <a:r>
              <a:rPr lang="en-US" sz="1200" dirty="0" smtClean="0"/>
              <a:t> = s;       // set array size</a:t>
            </a:r>
          </a:p>
          <a:p>
            <a:r>
              <a:rPr lang="en-US" sz="1200" dirty="0"/>
              <a:t>	</a:t>
            </a:r>
            <a:r>
              <a:rPr lang="en-US" sz="1200" dirty="0" smtClean="0"/>
              <a:t> </a:t>
            </a:r>
            <a:r>
              <a:rPr lang="en-US" sz="1200" dirty="0" err="1" smtClean="0"/>
              <a:t>stackArray</a:t>
            </a:r>
            <a:r>
              <a:rPr lang="en-US" sz="1200" dirty="0" smtClean="0"/>
              <a:t> = new double[</a:t>
            </a:r>
            <a:r>
              <a:rPr lang="en-US" sz="1200" dirty="0" err="1" smtClean="0"/>
              <a:t>maxSize</a:t>
            </a:r>
            <a:r>
              <a:rPr lang="en-US" sz="1200" dirty="0" smtClean="0"/>
              <a:t>];</a:t>
            </a:r>
          </a:p>
          <a:p>
            <a:r>
              <a:rPr lang="en-US" sz="1200" dirty="0"/>
              <a:t>	</a:t>
            </a:r>
            <a:r>
              <a:rPr lang="en-US" sz="1200" dirty="0" smtClean="0"/>
              <a:t> top = -1;             // no items</a:t>
            </a:r>
          </a:p>
          <a:p>
            <a:r>
              <a:rPr lang="en-US" sz="1200" dirty="0"/>
              <a:t> </a:t>
            </a:r>
            <a:r>
              <a:rPr lang="en-US" sz="1200" dirty="0" smtClean="0"/>
              <a:t>        }</a:t>
            </a:r>
          </a:p>
          <a:p>
            <a:r>
              <a:rPr lang="en-US" sz="1200" dirty="0" smtClean="0"/>
              <a:t>         public void push(double j) {</a:t>
            </a:r>
          </a:p>
          <a:p>
            <a:r>
              <a:rPr lang="en-US" sz="1200" dirty="0"/>
              <a:t> </a:t>
            </a:r>
            <a:r>
              <a:rPr lang="en-US" sz="1200" dirty="0" smtClean="0"/>
              <a:t>       </a:t>
            </a:r>
            <a:endParaRPr lang="en-US" sz="1200" dirty="0"/>
          </a:p>
          <a:p>
            <a:r>
              <a:rPr lang="en-US" sz="1200" dirty="0" smtClean="0"/>
              <a:t>	// check whether stack is full</a:t>
            </a:r>
          </a:p>
          <a:p>
            <a:r>
              <a:rPr lang="en-US" sz="1200" dirty="0"/>
              <a:t>	</a:t>
            </a:r>
            <a:r>
              <a:rPr lang="en-US" sz="1200" b="1" dirty="0" smtClean="0"/>
              <a:t>if (top == </a:t>
            </a:r>
            <a:r>
              <a:rPr lang="en-US" sz="1200" b="1" dirty="0" err="1" smtClean="0"/>
              <a:t>maxSize</a:t>
            </a:r>
            <a:r>
              <a:rPr lang="en-US" sz="1200" b="1" dirty="0" smtClean="0"/>
              <a:t> – 1)</a:t>
            </a:r>
          </a:p>
          <a:p>
            <a:r>
              <a:rPr lang="en-US" sz="1200" dirty="0"/>
              <a:t>	</a:t>
            </a:r>
            <a:r>
              <a:rPr lang="en-US" sz="1200" dirty="0" smtClean="0"/>
              <a:t>	</a:t>
            </a:r>
            <a:r>
              <a:rPr lang="en-US" sz="1200" dirty="0" err="1" smtClean="0"/>
              <a:t>System.out.println</a:t>
            </a:r>
            <a:r>
              <a:rPr lang="en-US" sz="1200" dirty="0" smtClean="0"/>
              <a:t>(“Stack is full”);</a:t>
            </a:r>
          </a:p>
          <a:p>
            <a:r>
              <a:rPr lang="en-US" sz="1200" dirty="0"/>
              <a:t>	</a:t>
            </a:r>
            <a:r>
              <a:rPr lang="en-US" sz="1200" dirty="0" smtClean="0"/>
              <a:t>else</a:t>
            </a:r>
          </a:p>
          <a:p>
            <a:r>
              <a:rPr lang="en-US" sz="1200" dirty="0"/>
              <a:t>	</a:t>
            </a:r>
            <a:r>
              <a:rPr lang="en-US" sz="1200" dirty="0" smtClean="0"/>
              <a:t>	</a:t>
            </a:r>
            <a:r>
              <a:rPr lang="en-US" sz="1200" dirty="0" err="1" smtClean="0"/>
              <a:t>stackArray</a:t>
            </a:r>
            <a:r>
              <a:rPr lang="en-US" sz="1200" dirty="0"/>
              <a:t>[</a:t>
            </a:r>
            <a:r>
              <a:rPr lang="en-US" sz="1200" dirty="0" smtClean="0"/>
              <a:t>++top] = j;</a:t>
            </a:r>
          </a:p>
          <a:p>
            <a:r>
              <a:rPr lang="en-US" sz="1200" dirty="0"/>
              <a:t> </a:t>
            </a:r>
            <a:r>
              <a:rPr lang="en-US" sz="1200" dirty="0" smtClean="0"/>
              <a:t>       }</a:t>
            </a:r>
            <a:endParaRPr lang="en-US" sz="1200" dirty="0"/>
          </a:p>
        </p:txBody>
      </p:sp>
      <p:sp>
        <p:nvSpPr>
          <p:cNvPr id="5" name="TextBox 4"/>
          <p:cNvSpPr txBox="1"/>
          <p:nvPr/>
        </p:nvSpPr>
        <p:spPr>
          <a:xfrm>
            <a:off x="4902532" y="1555036"/>
            <a:ext cx="4241468" cy="3970318"/>
          </a:xfrm>
          <a:prstGeom prst="rect">
            <a:avLst/>
          </a:prstGeom>
          <a:solidFill>
            <a:schemeClr val="bg1">
              <a:lumMod val="85000"/>
            </a:schemeClr>
          </a:solidFill>
        </p:spPr>
        <p:txBody>
          <a:bodyPr wrap="square" rtlCol="0">
            <a:spAutoFit/>
          </a:bodyPr>
          <a:lstStyle/>
          <a:p>
            <a:r>
              <a:rPr lang="en-US" dirty="0" smtClean="0"/>
              <a:t>public double pop() {</a:t>
            </a:r>
            <a:endParaRPr lang="en-US" dirty="0"/>
          </a:p>
          <a:p>
            <a:r>
              <a:rPr lang="en-US" dirty="0" smtClean="0"/>
              <a:t>	if (top == -1)</a:t>
            </a:r>
          </a:p>
          <a:p>
            <a:r>
              <a:rPr lang="en-US" dirty="0"/>
              <a:t>	</a:t>
            </a:r>
            <a:r>
              <a:rPr lang="en-US" dirty="0" smtClean="0"/>
              <a:t>      return -99;</a:t>
            </a:r>
          </a:p>
          <a:p>
            <a:r>
              <a:rPr lang="en-US" dirty="0"/>
              <a:t> </a:t>
            </a:r>
            <a:r>
              <a:rPr lang="en-US" dirty="0" smtClean="0"/>
              <a:t>             	else</a:t>
            </a:r>
          </a:p>
          <a:p>
            <a:r>
              <a:rPr lang="en-US" dirty="0"/>
              <a:t>	 </a:t>
            </a:r>
            <a:r>
              <a:rPr lang="en-US" dirty="0" smtClean="0"/>
              <a:t>     return </a:t>
            </a:r>
            <a:r>
              <a:rPr lang="en-US" dirty="0" err="1" smtClean="0"/>
              <a:t>stackArray</a:t>
            </a:r>
            <a:r>
              <a:rPr lang="en-US" dirty="0"/>
              <a:t>[</a:t>
            </a:r>
            <a:r>
              <a:rPr lang="en-US" dirty="0" smtClean="0"/>
              <a:t>top--];</a:t>
            </a:r>
          </a:p>
          <a:p>
            <a:r>
              <a:rPr lang="en-US" dirty="0" smtClean="0"/>
              <a:t>      }</a:t>
            </a:r>
          </a:p>
          <a:p>
            <a:endParaRPr lang="en-US" dirty="0"/>
          </a:p>
          <a:p>
            <a:r>
              <a:rPr lang="en-US" dirty="0"/>
              <a:t>public double </a:t>
            </a:r>
            <a:r>
              <a:rPr lang="en-US" dirty="0" smtClean="0"/>
              <a:t>peek() {</a:t>
            </a:r>
            <a:endParaRPr lang="en-US" dirty="0"/>
          </a:p>
          <a:p>
            <a:r>
              <a:rPr lang="en-US" dirty="0"/>
              <a:t>	if (top == -1)</a:t>
            </a:r>
          </a:p>
          <a:p>
            <a:r>
              <a:rPr lang="en-US" dirty="0"/>
              <a:t>	      return -99;</a:t>
            </a:r>
          </a:p>
          <a:p>
            <a:r>
              <a:rPr lang="en-US" dirty="0"/>
              <a:t>              	else</a:t>
            </a:r>
          </a:p>
          <a:p>
            <a:r>
              <a:rPr lang="en-US" dirty="0"/>
              <a:t>	      return </a:t>
            </a:r>
            <a:r>
              <a:rPr lang="en-US" dirty="0" err="1" smtClean="0"/>
              <a:t>stackArray</a:t>
            </a:r>
            <a:r>
              <a:rPr lang="en-US" dirty="0" smtClean="0"/>
              <a:t>[top</a:t>
            </a:r>
            <a:r>
              <a:rPr lang="en-US" dirty="0"/>
              <a:t>]</a:t>
            </a:r>
            <a:r>
              <a:rPr lang="en-US" dirty="0" smtClean="0"/>
              <a:t>;</a:t>
            </a:r>
            <a:endParaRPr lang="en-US" dirty="0"/>
          </a:p>
          <a:p>
            <a:r>
              <a:rPr lang="en-US" dirty="0" smtClean="0"/>
              <a:t>      </a:t>
            </a:r>
            <a:r>
              <a:rPr lang="en-US" dirty="0"/>
              <a:t>}</a:t>
            </a:r>
          </a:p>
          <a:p>
            <a:endParaRPr lang="en-US" dirty="0"/>
          </a:p>
        </p:txBody>
      </p:sp>
    </p:spTree>
    <p:extLst>
      <p:ext uri="{BB962C8B-B14F-4D97-AF65-F5344CB8AC3E}">
        <p14:creationId xmlns:p14="http://schemas.microsoft.com/office/powerpoint/2010/main" val="789610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Question</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15</a:t>
            </a:fld>
            <a:endParaRPr lang="en-US"/>
          </a:p>
        </p:txBody>
      </p:sp>
      <p:sp>
        <p:nvSpPr>
          <p:cNvPr id="3" name="TextBox 2"/>
          <p:cNvSpPr txBox="1"/>
          <p:nvPr/>
        </p:nvSpPr>
        <p:spPr>
          <a:xfrm>
            <a:off x="572316" y="1787870"/>
            <a:ext cx="8522782" cy="923330"/>
          </a:xfrm>
          <a:prstGeom prst="rect">
            <a:avLst/>
          </a:prstGeom>
          <a:noFill/>
        </p:spPr>
        <p:txBody>
          <a:bodyPr wrap="none" rtlCol="0">
            <a:spAutoFit/>
          </a:bodyPr>
          <a:lstStyle/>
          <a:p>
            <a:r>
              <a:rPr lang="en-US" dirty="0" err="1" smtClean="0"/>
              <a:t>isEmpty</a:t>
            </a:r>
            <a:r>
              <a:rPr lang="en-US" dirty="0" smtClean="0"/>
              <a:t>() method returns true if the stack is empty and </a:t>
            </a:r>
            <a:r>
              <a:rPr lang="en-US" dirty="0" err="1" smtClean="0"/>
              <a:t>isFull</a:t>
            </a:r>
            <a:r>
              <a:rPr lang="en-US" dirty="0" smtClean="0"/>
              <a:t>() method return true if the </a:t>
            </a:r>
          </a:p>
          <a:p>
            <a:r>
              <a:rPr lang="en-US" dirty="0" smtClean="0"/>
              <a:t>Stack is full. </a:t>
            </a:r>
          </a:p>
          <a:p>
            <a:r>
              <a:rPr lang="en-US" dirty="0" smtClean="0"/>
              <a:t>Implement </a:t>
            </a:r>
            <a:r>
              <a:rPr lang="en-US" dirty="0" err="1" smtClean="0"/>
              <a:t>isEmpty</a:t>
            </a:r>
            <a:r>
              <a:rPr lang="en-US" dirty="0" smtClean="0"/>
              <a:t>() and </a:t>
            </a:r>
            <a:r>
              <a:rPr lang="en-US" dirty="0" err="1" smtClean="0"/>
              <a:t>isFull</a:t>
            </a:r>
            <a:r>
              <a:rPr lang="en-US" dirty="0" smtClean="0"/>
              <a:t>() methods of the stack class. </a:t>
            </a:r>
            <a:endParaRPr lang="en-US" dirty="0"/>
          </a:p>
        </p:txBody>
      </p:sp>
    </p:spTree>
    <p:extLst>
      <p:ext uri="{BB962C8B-B14F-4D97-AF65-F5344CB8AC3E}">
        <p14:creationId xmlns:p14="http://schemas.microsoft.com/office/powerpoint/2010/main" val="2391028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Creating a stack</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16</a:t>
            </a:fld>
            <a:endParaRPr lang="en-US"/>
          </a:p>
        </p:txBody>
      </p:sp>
      <p:sp>
        <p:nvSpPr>
          <p:cNvPr id="3" name="TextBox 2"/>
          <p:cNvSpPr txBox="1"/>
          <p:nvPr/>
        </p:nvSpPr>
        <p:spPr>
          <a:xfrm>
            <a:off x="572316" y="1787870"/>
            <a:ext cx="7295267" cy="2677656"/>
          </a:xfrm>
          <a:prstGeom prst="rect">
            <a:avLst/>
          </a:prstGeom>
          <a:noFill/>
        </p:spPr>
        <p:txBody>
          <a:bodyPr wrap="none" rtlCol="0">
            <a:spAutoFit/>
          </a:bodyPr>
          <a:lstStyle/>
          <a:p>
            <a:r>
              <a:rPr lang="en-US" sz="2400" dirty="0" smtClean="0"/>
              <a:t>Question</a:t>
            </a:r>
          </a:p>
          <a:p>
            <a:endParaRPr lang="en-US" dirty="0" smtClean="0"/>
          </a:p>
          <a:p>
            <a:endParaRPr lang="en-US" dirty="0"/>
          </a:p>
          <a:p>
            <a:r>
              <a:rPr lang="en-US" dirty="0" smtClean="0"/>
              <a:t>Using the implemented </a:t>
            </a:r>
            <a:r>
              <a:rPr lang="en-US" dirty="0" err="1" smtClean="0"/>
              <a:t>StackX</a:t>
            </a:r>
            <a:r>
              <a:rPr lang="en-US" dirty="0" smtClean="0"/>
              <a:t> class, Write a program to create a stack with </a:t>
            </a:r>
          </a:p>
          <a:p>
            <a:r>
              <a:rPr lang="en-US" dirty="0" smtClean="0"/>
              <a:t>maximum size 10 and insert the following items to the stack.</a:t>
            </a:r>
          </a:p>
          <a:p>
            <a:endParaRPr lang="en-US" dirty="0"/>
          </a:p>
          <a:p>
            <a:pPr marL="342900" indent="-342900">
              <a:buAutoNum type="arabicPlain" startAt="30"/>
            </a:pPr>
            <a:r>
              <a:rPr lang="en-US" dirty="0" smtClean="0"/>
              <a:t>   80     100    25</a:t>
            </a:r>
          </a:p>
          <a:p>
            <a:pPr marL="342900" indent="-342900">
              <a:buAutoNum type="arabicPlain" startAt="30"/>
            </a:pPr>
            <a:endParaRPr lang="en-US" dirty="0"/>
          </a:p>
          <a:p>
            <a:r>
              <a:rPr lang="en-US" dirty="0" smtClean="0"/>
              <a:t>Delete all the items from the stack and display the deleted items.</a:t>
            </a:r>
            <a:endParaRPr lang="en-US" dirty="0"/>
          </a:p>
        </p:txBody>
      </p:sp>
    </p:spTree>
    <p:extLst>
      <p:ext uri="{BB962C8B-B14F-4D97-AF65-F5344CB8AC3E}">
        <p14:creationId xmlns:p14="http://schemas.microsoft.com/office/powerpoint/2010/main" val="2196828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Creating a stack</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17</a:t>
            </a:fld>
            <a:endParaRPr lang="en-US"/>
          </a:p>
        </p:txBody>
      </p:sp>
      <p:sp>
        <p:nvSpPr>
          <p:cNvPr id="3" name="TextBox 2"/>
          <p:cNvSpPr txBox="1"/>
          <p:nvPr/>
        </p:nvSpPr>
        <p:spPr>
          <a:xfrm>
            <a:off x="533679" y="1402915"/>
            <a:ext cx="8835752" cy="5078313"/>
          </a:xfrm>
          <a:prstGeom prst="rect">
            <a:avLst/>
          </a:prstGeom>
          <a:noFill/>
        </p:spPr>
        <p:txBody>
          <a:bodyPr wrap="none" rtlCol="0">
            <a:spAutoFit/>
          </a:bodyPr>
          <a:lstStyle/>
          <a:p>
            <a:r>
              <a:rPr lang="en-US" dirty="0" smtClean="0"/>
              <a:t>class </a:t>
            </a:r>
            <a:r>
              <a:rPr lang="en-US" dirty="0" err="1" smtClean="0"/>
              <a:t>StackApp</a:t>
            </a:r>
            <a:r>
              <a:rPr lang="en-US" dirty="0" smtClean="0"/>
              <a:t> {</a:t>
            </a:r>
          </a:p>
          <a:p>
            <a:r>
              <a:rPr lang="en-US" dirty="0"/>
              <a:t>	</a:t>
            </a:r>
            <a:r>
              <a:rPr lang="en-US" dirty="0" smtClean="0"/>
              <a:t>public static void main(String[] </a:t>
            </a:r>
            <a:r>
              <a:rPr lang="en-US" dirty="0" err="1" smtClean="0"/>
              <a:t>args</a:t>
            </a:r>
            <a:r>
              <a:rPr lang="en-US" dirty="0" smtClean="0"/>
              <a:t>) {</a:t>
            </a:r>
          </a:p>
          <a:p>
            <a:r>
              <a:rPr lang="en-US" dirty="0"/>
              <a:t>	</a:t>
            </a:r>
            <a:r>
              <a:rPr lang="en-US" dirty="0" smtClean="0"/>
              <a:t>	</a:t>
            </a:r>
            <a:r>
              <a:rPr lang="en-US" dirty="0" err="1" smtClean="0"/>
              <a:t>StackX</a:t>
            </a:r>
            <a:r>
              <a:rPr lang="en-US" dirty="0" smtClean="0"/>
              <a:t>  </a:t>
            </a:r>
            <a:r>
              <a:rPr lang="en-US" dirty="0" err="1" smtClean="0"/>
              <a:t>theStack</a:t>
            </a:r>
            <a:r>
              <a:rPr lang="en-US" dirty="0" smtClean="0"/>
              <a:t> = new </a:t>
            </a:r>
            <a:r>
              <a:rPr lang="en-US" dirty="0" err="1" smtClean="0"/>
              <a:t>StackX</a:t>
            </a:r>
            <a:r>
              <a:rPr lang="en-US" dirty="0" smtClean="0"/>
              <a:t>(10);  // create a stack with max size 10</a:t>
            </a:r>
          </a:p>
          <a:p>
            <a:r>
              <a:rPr lang="en-US" dirty="0"/>
              <a:t>	</a:t>
            </a:r>
            <a:r>
              <a:rPr lang="en-US" dirty="0" smtClean="0"/>
              <a:t>	</a:t>
            </a:r>
          </a:p>
          <a:p>
            <a:r>
              <a:rPr lang="en-US" dirty="0"/>
              <a:t>	</a:t>
            </a:r>
            <a:r>
              <a:rPr lang="en-US" dirty="0" smtClean="0"/>
              <a:t>	</a:t>
            </a:r>
            <a:r>
              <a:rPr lang="en-US" dirty="0" err="1" smtClean="0"/>
              <a:t>theStack.push</a:t>
            </a:r>
            <a:r>
              <a:rPr lang="en-US" dirty="0" smtClean="0"/>
              <a:t>(30);  // insert given items</a:t>
            </a:r>
          </a:p>
          <a:p>
            <a:r>
              <a:rPr lang="en-US" dirty="0"/>
              <a:t>	</a:t>
            </a:r>
            <a:r>
              <a:rPr lang="en-US" dirty="0" smtClean="0"/>
              <a:t>	</a:t>
            </a:r>
            <a:r>
              <a:rPr lang="en-US" dirty="0" err="1" smtClean="0"/>
              <a:t>theStack.push</a:t>
            </a:r>
            <a:r>
              <a:rPr lang="en-US" dirty="0" smtClean="0"/>
              <a:t>(80);</a:t>
            </a:r>
          </a:p>
          <a:p>
            <a:r>
              <a:rPr lang="en-US" dirty="0"/>
              <a:t>	</a:t>
            </a:r>
            <a:r>
              <a:rPr lang="en-US" dirty="0" smtClean="0"/>
              <a:t>	</a:t>
            </a:r>
            <a:r>
              <a:rPr lang="en-US" dirty="0" err="1" smtClean="0"/>
              <a:t>theStack.push</a:t>
            </a:r>
            <a:r>
              <a:rPr lang="en-US" dirty="0" smtClean="0"/>
              <a:t>(100);</a:t>
            </a:r>
          </a:p>
          <a:p>
            <a:r>
              <a:rPr lang="en-US" dirty="0"/>
              <a:t>	</a:t>
            </a:r>
            <a:r>
              <a:rPr lang="en-US" dirty="0" smtClean="0"/>
              <a:t>	</a:t>
            </a:r>
            <a:r>
              <a:rPr lang="en-US" dirty="0" err="1" smtClean="0"/>
              <a:t>theStack.push</a:t>
            </a:r>
            <a:r>
              <a:rPr lang="en-US" dirty="0" smtClean="0"/>
              <a:t>(25);</a:t>
            </a:r>
          </a:p>
          <a:p>
            <a:r>
              <a:rPr lang="en-US" dirty="0"/>
              <a:t>	</a:t>
            </a:r>
            <a:r>
              <a:rPr lang="en-US" dirty="0" smtClean="0"/>
              <a:t>	</a:t>
            </a:r>
          </a:p>
          <a:p>
            <a:r>
              <a:rPr lang="en-US" dirty="0"/>
              <a:t>	</a:t>
            </a:r>
            <a:r>
              <a:rPr lang="en-US" dirty="0" smtClean="0"/>
              <a:t>	while( !</a:t>
            </a:r>
            <a:r>
              <a:rPr lang="en-US" dirty="0" err="1" smtClean="0"/>
              <a:t>theStack.isEmpty</a:t>
            </a:r>
            <a:r>
              <a:rPr lang="en-US" dirty="0" smtClean="0"/>
              <a:t>() ) {    // until it is empty, delete item from stack</a:t>
            </a:r>
          </a:p>
          <a:p>
            <a:r>
              <a:rPr lang="en-US" dirty="0"/>
              <a:t>	</a:t>
            </a:r>
            <a:r>
              <a:rPr lang="en-US" dirty="0" smtClean="0"/>
              <a:t>	</a:t>
            </a:r>
          </a:p>
          <a:p>
            <a:r>
              <a:rPr lang="en-US" dirty="0"/>
              <a:t>	</a:t>
            </a:r>
            <a:r>
              <a:rPr lang="en-US" dirty="0" smtClean="0"/>
              <a:t>		double </a:t>
            </a:r>
            <a:r>
              <a:rPr lang="en-US" dirty="0" err="1" smtClean="0"/>
              <a:t>val</a:t>
            </a:r>
            <a:r>
              <a:rPr lang="en-US" dirty="0" smtClean="0"/>
              <a:t> = </a:t>
            </a:r>
            <a:r>
              <a:rPr lang="en-US" dirty="0" err="1" smtClean="0"/>
              <a:t>theStack.pop</a:t>
            </a:r>
            <a:r>
              <a:rPr lang="en-US" dirty="0" smtClean="0"/>
              <a:t>();</a:t>
            </a:r>
          </a:p>
          <a:p>
            <a:r>
              <a:rPr lang="en-US" dirty="0"/>
              <a:t>	</a:t>
            </a:r>
            <a:r>
              <a:rPr lang="en-US" dirty="0" smtClean="0"/>
              <a:t>		</a:t>
            </a:r>
            <a:r>
              <a:rPr lang="en-US" dirty="0" err="1" smtClean="0"/>
              <a:t>System.out.print</a:t>
            </a:r>
            <a:r>
              <a:rPr lang="en-US" dirty="0" smtClean="0"/>
              <a:t>(</a:t>
            </a:r>
            <a:r>
              <a:rPr lang="en-US" dirty="0" err="1" smtClean="0"/>
              <a:t>val</a:t>
            </a:r>
            <a:r>
              <a:rPr lang="en-US" dirty="0" smtClean="0"/>
              <a:t>);</a:t>
            </a:r>
          </a:p>
          <a:p>
            <a:r>
              <a:rPr lang="en-US" dirty="0"/>
              <a:t>	</a:t>
            </a:r>
            <a:r>
              <a:rPr lang="en-US" dirty="0" smtClean="0"/>
              <a:t>		</a:t>
            </a:r>
            <a:r>
              <a:rPr lang="en-US" dirty="0" err="1" smtClean="0"/>
              <a:t>System.out.print</a:t>
            </a:r>
            <a:r>
              <a:rPr lang="en-US" dirty="0" smtClean="0"/>
              <a:t>(“ “);</a:t>
            </a:r>
          </a:p>
          <a:p>
            <a:r>
              <a:rPr lang="en-US" dirty="0"/>
              <a:t>	</a:t>
            </a:r>
            <a:r>
              <a:rPr lang="en-US" dirty="0" smtClean="0"/>
              <a:t>	}</a:t>
            </a:r>
          </a:p>
          <a:p>
            <a:r>
              <a:rPr lang="en-US" dirty="0"/>
              <a:t>	</a:t>
            </a:r>
            <a:r>
              <a:rPr lang="en-US" dirty="0" smtClean="0"/>
              <a:t>}</a:t>
            </a:r>
          </a:p>
          <a:p>
            <a:r>
              <a:rPr lang="en-US" dirty="0" smtClean="0"/>
              <a:t>} // end of class</a:t>
            </a:r>
          </a:p>
          <a:p>
            <a:endParaRPr lang="en-US" dirty="0"/>
          </a:p>
        </p:txBody>
      </p:sp>
    </p:spTree>
    <p:extLst>
      <p:ext uri="{BB962C8B-B14F-4D97-AF65-F5344CB8AC3E}">
        <p14:creationId xmlns:p14="http://schemas.microsoft.com/office/powerpoint/2010/main" val="488336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References</a:t>
            </a:r>
            <a:endParaRPr lang="en-US" sz="3200" dirty="0">
              <a:latin typeface="+mn-lt"/>
            </a:endParaRPr>
          </a:p>
        </p:txBody>
      </p:sp>
      <p:sp>
        <p:nvSpPr>
          <p:cNvPr id="3" name="Subtitle 2"/>
          <p:cNvSpPr>
            <a:spLocks noGrp="1"/>
          </p:cNvSpPr>
          <p:nvPr>
            <p:ph type="subTitle" idx="1"/>
          </p:nvPr>
        </p:nvSpPr>
        <p:spPr>
          <a:xfrm>
            <a:off x="1143000" y="1653436"/>
            <a:ext cx="6858000" cy="4702914"/>
          </a:xfrm>
        </p:spPr>
        <p:txBody>
          <a:bodyPr>
            <a:normAutofit/>
          </a:bodyPr>
          <a:lstStyle/>
          <a:p>
            <a:pPr algn="l" fontAlgn="auto">
              <a:spcAft>
                <a:spcPts val="0"/>
              </a:spcAft>
              <a:defRPr/>
            </a:pPr>
            <a:endParaRPr lang="en-US" altLang="en-US" dirty="0"/>
          </a:p>
          <a:p>
            <a:pPr marL="457200" indent="-457200" algn="just">
              <a:buAutoNum type="arabicPeriod"/>
            </a:pPr>
            <a:r>
              <a:rPr lang="en-US" sz="2000" dirty="0" smtClean="0"/>
              <a:t>Mitchell </a:t>
            </a:r>
            <a:r>
              <a:rPr lang="en-US" sz="2000" dirty="0" err="1"/>
              <a:t>Waite,Robert</a:t>
            </a:r>
            <a:r>
              <a:rPr lang="en-US" sz="2000" dirty="0"/>
              <a:t> </a:t>
            </a:r>
            <a:r>
              <a:rPr lang="en-US" sz="2000" dirty="0" err="1"/>
              <a:t>Lafore</a:t>
            </a:r>
            <a:r>
              <a:rPr lang="en-US" sz="2000" dirty="0"/>
              <a:t>, Data Structures and Algorithms in Java,2nd Edition, Waite Group Press,1998. </a:t>
            </a:r>
            <a:endParaRPr lang="en-US" sz="2000" dirty="0" smtClean="0"/>
          </a:p>
          <a:p>
            <a:pPr marL="457200" indent="-457200">
              <a:buAutoNum type="arabicPeriod"/>
            </a:pPr>
            <a:endParaRPr lang="en-US" sz="2000"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18</a:t>
            </a:fld>
            <a:endParaRPr lang="en-US"/>
          </a:p>
        </p:txBody>
      </p:sp>
      <p:pic>
        <p:nvPicPr>
          <p:cNvPr id="6" name="Picture 5"/>
          <p:cNvPicPr>
            <a:picLocks noChangeAspect="1"/>
          </p:cNvPicPr>
          <p:nvPr/>
        </p:nvPicPr>
        <p:blipFill>
          <a:blip r:embed="rId2"/>
          <a:stretch>
            <a:fillRect/>
          </a:stretch>
        </p:blipFill>
        <p:spPr>
          <a:xfrm>
            <a:off x="2965602" y="2885859"/>
            <a:ext cx="1606398" cy="1927678"/>
          </a:xfrm>
          <a:prstGeom prst="rect">
            <a:avLst/>
          </a:prstGeom>
        </p:spPr>
      </p:pic>
    </p:spTree>
    <p:extLst>
      <p:ext uri="{BB962C8B-B14F-4D97-AF65-F5344CB8AC3E}">
        <p14:creationId xmlns:p14="http://schemas.microsoft.com/office/powerpoint/2010/main" val="2326675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a:t>
            </a:r>
            <a:endParaRPr lang="en-US" sz="3200" dirty="0">
              <a:latin typeface="+mn-lt"/>
            </a:endParaRPr>
          </a:p>
        </p:txBody>
      </p:sp>
      <p:sp>
        <p:nvSpPr>
          <p:cNvPr id="3" name="Subtitle 2"/>
          <p:cNvSpPr>
            <a:spLocks noGrp="1"/>
          </p:cNvSpPr>
          <p:nvPr>
            <p:ph type="subTitle" idx="1"/>
          </p:nvPr>
        </p:nvSpPr>
        <p:spPr>
          <a:xfrm>
            <a:off x="1143000" y="1653436"/>
            <a:ext cx="6858000" cy="3604364"/>
          </a:xfrm>
        </p:spPr>
        <p:txBody>
          <a:bodyPr/>
          <a:lstStyle/>
          <a:p>
            <a:endParaRPr lang="en-US" dirty="0" smtClean="0"/>
          </a:p>
          <a:p>
            <a:pPr algn="l"/>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2811DF7-A42A-4107-A9E6-6C3947535C56}" type="slidenum">
              <a:rPr lang="en-US" smtClean="0"/>
              <a:pPr/>
              <a:t>2</a:t>
            </a:fld>
            <a:endParaRPr lang="en-US"/>
          </a:p>
        </p:txBody>
      </p:sp>
      <p:pic>
        <p:nvPicPr>
          <p:cNvPr id="6" name="Picture 5"/>
          <p:cNvPicPr>
            <a:picLocks noChangeAspect="1"/>
          </p:cNvPicPr>
          <p:nvPr/>
        </p:nvPicPr>
        <p:blipFill>
          <a:blip r:embed="rId2"/>
          <a:stretch>
            <a:fillRect/>
          </a:stretch>
        </p:blipFill>
        <p:spPr>
          <a:xfrm>
            <a:off x="1143000" y="1896715"/>
            <a:ext cx="3057525" cy="1285875"/>
          </a:xfrm>
          <a:prstGeom prst="rect">
            <a:avLst/>
          </a:prstGeom>
        </p:spPr>
      </p:pic>
      <p:pic>
        <p:nvPicPr>
          <p:cNvPr id="8" name="Picture 7"/>
          <p:cNvPicPr>
            <a:picLocks noChangeAspect="1"/>
          </p:cNvPicPr>
          <p:nvPr/>
        </p:nvPicPr>
        <p:blipFill>
          <a:blip r:embed="rId3"/>
          <a:stretch>
            <a:fillRect/>
          </a:stretch>
        </p:blipFill>
        <p:spPr>
          <a:xfrm>
            <a:off x="4835046" y="1554733"/>
            <a:ext cx="2032935" cy="1944786"/>
          </a:xfrm>
          <a:prstGeom prst="rect">
            <a:avLst/>
          </a:prstGeom>
        </p:spPr>
      </p:pic>
      <p:sp>
        <p:nvSpPr>
          <p:cNvPr id="9" name="TextBox 8"/>
          <p:cNvSpPr txBox="1"/>
          <p:nvPr/>
        </p:nvSpPr>
        <p:spPr>
          <a:xfrm>
            <a:off x="867124" y="4136404"/>
            <a:ext cx="7422417" cy="923330"/>
          </a:xfrm>
          <a:prstGeom prst="rect">
            <a:avLst/>
          </a:prstGeom>
          <a:noFill/>
        </p:spPr>
        <p:txBody>
          <a:bodyPr wrap="none" rtlCol="0">
            <a:spAutoFit/>
          </a:bodyPr>
          <a:lstStyle/>
          <a:p>
            <a:pPr marL="285750" indent="-285750">
              <a:buFont typeface="Wingdings" panose="05000000000000000000" pitchFamily="2" charset="2"/>
              <a:buChar char="§"/>
            </a:pPr>
            <a:r>
              <a:rPr lang="en-US" dirty="0" smtClean="0"/>
              <a:t>Allows access to only one data item; the last item inserted</a:t>
            </a:r>
          </a:p>
          <a:p>
            <a:endParaRPr lang="en-US" dirty="0"/>
          </a:p>
          <a:p>
            <a:pPr marL="285750" indent="-285750">
              <a:buFont typeface="Wingdings" panose="05000000000000000000" pitchFamily="2" charset="2"/>
              <a:buChar char="§"/>
            </a:pPr>
            <a:r>
              <a:rPr lang="en-US" dirty="0" smtClean="0"/>
              <a:t>If you remove this item, then you can access the next-to-last item inserted</a:t>
            </a:r>
            <a:endParaRPr lang="en-US" dirty="0"/>
          </a:p>
        </p:txBody>
      </p:sp>
    </p:spTree>
    <p:extLst>
      <p:ext uri="{BB962C8B-B14F-4D97-AF65-F5344CB8AC3E}">
        <p14:creationId xmlns:p14="http://schemas.microsoft.com/office/powerpoint/2010/main" val="275538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a:t>
            </a:r>
            <a:endParaRPr lang="en-US" sz="3200" dirty="0">
              <a:latin typeface="+mn-lt"/>
            </a:endParaRPr>
          </a:p>
        </p:txBody>
      </p:sp>
      <p:sp>
        <p:nvSpPr>
          <p:cNvPr id="3" name="Subtitle 2"/>
          <p:cNvSpPr>
            <a:spLocks noGrp="1"/>
          </p:cNvSpPr>
          <p:nvPr>
            <p:ph type="subTitle" idx="1"/>
          </p:nvPr>
        </p:nvSpPr>
        <p:spPr>
          <a:xfrm>
            <a:off x="1143000" y="1653436"/>
            <a:ext cx="6858000" cy="3604364"/>
          </a:xfrm>
        </p:spPr>
        <p:txBody>
          <a:bodyPr/>
          <a:lstStyle/>
          <a:p>
            <a:endParaRPr lang="en-US" dirty="0" smtClean="0"/>
          </a:p>
          <a:p>
            <a:pPr marL="342900" indent="-342900">
              <a:buFont typeface="Arial" panose="020B0604020202020204" pitchFamily="34" charset="0"/>
              <a:buChar char="•"/>
            </a:pPr>
            <a:endParaRPr lang="en-US" alt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2811DF7-A42A-4107-A9E6-6C3947535C56}" type="slidenum">
              <a:rPr lang="en-US" smtClean="0"/>
              <a:pPr/>
              <a:t>3</a:t>
            </a:fld>
            <a:endParaRPr lang="en-US"/>
          </a:p>
        </p:txBody>
      </p:sp>
      <p:sp>
        <p:nvSpPr>
          <p:cNvPr id="8" name="TextBox 7"/>
          <p:cNvSpPr txBox="1"/>
          <p:nvPr/>
        </p:nvSpPr>
        <p:spPr>
          <a:xfrm>
            <a:off x="313151" y="3657601"/>
            <a:ext cx="8845067" cy="2862322"/>
          </a:xfrm>
          <a:prstGeom prst="rect">
            <a:avLst/>
          </a:prstGeom>
          <a:noFill/>
        </p:spPr>
        <p:txBody>
          <a:bodyPr wrap="square" rtlCol="0">
            <a:spAutoFit/>
          </a:bodyPr>
          <a:lstStyle/>
          <a:p>
            <a:pPr marL="285750" indent="-285750">
              <a:buFont typeface="Wingdings" panose="05000000000000000000" pitchFamily="2" charset="2"/>
              <a:buChar char="§"/>
            </a:pPr>
            <a:r>
              <a:rPr lang="en-GB" dirty="0" smtClean="0">
                <a:cs typeface="Times New Roman" panose="02020603050405020304" pitchFamily="18" charset="0"/>
              </a:rPr>
              <a:t>In a stack all </a:t>
            </a:r>
            <a:r>
              <a:rPr lang="en-GB" dirty="0">
                <a:cs typeface="Times New Roman" panose="02020603050405020304" pitchFamily="18" charset="0"/>
              </a:rPr>
              <a:t>insertions</a:t>
            </a:r>
            <a:r>
              <a:rPr lang="en-GB" u="sng" dirty="0">
                <a:cs typeface="Times New Roman" panose="02020603050405020304" pitchFamily="18" charset="0"/>
              </a:rPr>
              <a:t> </a:t>
            </a:r>
            <a:r>
              <a:rPr lang="en-GB" dirty="0">
                <a:cs typeface="Times New Roman" panose="02020603050405020304" pitchFamily="18" charset="0"/>
              </a:rPr>
              <a:t>and deletions are made at one </a:t>
            </a:r>
            <a:r>
              <a:rPr lang="en-GB" dirty="0" smtClean="0">
                <a:cs typeface="Times New Roman" panose="02020603050405020304" pitchFamily="18" charset="0"/>
              </a:rPr>
              <a:t>end (</a:t>
            </a:r>
            <a:r>
              <a:rPr lang="en-GB" dirty="0" smtClean="0">
                <a:solidFill>
                  <a:srgbClr val="FF0000"/>
                </a:solidFill>
                <a:effectLst>
                  <a:outerShdw blurRad="38100" dist="38100" dir="2700000" algn="tl">
                    <a:srgbClr val="000000">
                      <a:alpha val="43137"/>
                    </a:srgbClr>
                  </a:outerShdw>
                </a:effectLst>
                <a:cs typeface="Times New Roman" panose="02020603050405020304" pitchFamily="18" charset="0"/>
              </a:rPr>
              <a:t>Top</a:t>
            </a:r>
            <a:r>
              <a:rPr lang="en-GB" dirty="0" smtClean="0">
                <a:cs typeface="Times New Roman" panose="02020603050405020304" pitchFamily="18" charset="0"/>
              </a:rPr>
              <a:t>). Insertions </a:t>
            </a:r>
            <a:r>
              <a:rPr lang="en-GB" dirty="0">
                <a:cs typeface="Times New Roman" panose="02020603050405020304" pitchFamily="18" charset="0"/>
              </a:rPr>
              <a:t>and </a:t>
            </a:r>
            <a:r>
              <a:rPr lang="en-GB" dirty="0" smtClean="0">
                <a:cs typeface="Times New Roman" panose="02020603050405020304" pitchFamily="18" charset="0"/>
              </a:rPr>
              <a:t>deletions </a:t>
            </a:r>
            <a:r>
              <a:rPr lang="en-GB" dirty="0">
                <a:cs typeface="Times New Roman" panose="02020603050405020304" pitchFamily="18" charset="0"/>
              </a:rPr>
              <a:t>are restricted from the Middle and at the End of a </a:t>
            </a:r>
            <a:r>
              <a:rPr lang="en-GB" dirty="0" smtClean="0">
                <a:cs typeface="Times New Roman" panose="02020603050405020304" pitchFamily="18" charset="0"/>
              </a:rPr>
              <a:t>Stack</a:t>
            </a:r>
          </a:p>
          <a:p>
            <a:endParaRPr lang="en-GB" dirty="0">
              <a:cs typeface="Times New Roman" panose="02020603050405020304" pitchFamily="18" charset="0"/>
            </a:endParaRPr>
          </a:p>
          <a:p>
            <a:pPr marL="285750" indent="-285750">
              <a:buFont typeface="Wingdings" panose="05000000000000000000" pitchFamily="2" charset="2"/>
              <a:buChar char="§"/>
            </a:pPr>
            <a:r>
              <a:rPr lang="en-GB" dirty="0" smtClean="0">
                <a:cs typeface="Times New Roman" panose="02020603050405020304" pitchFamily="18" charset="0"/>
              </a:rPr>
              <a:t>Adding an item is called  </a:t>
            </a:r>
            <a:r>
              <a:rPr lang="en-GB" dirty="0" smtClean="0">
                <a:solidFill>
                  <a:srgbClr val="FF0000"/>
                </a:solidFill>
                <a:effectLst>
                  <a:outerShdw blurRad="38100" dist="38100" dir="2700000" algn="tl">
                    <a:srgbClr val="000000">
                      <a:alpha val="43137"/>
                    </a:srgbClr>
                  </a:outerShdw>
                </a:effectLst>
                <a:cs typeface="Times New Roman" panose="02020603050405020304" pitchFamily="18" charset="0"/>
              </a:rPr>
              <a:t>Push</a:t>
            </a:r>
            <a:endParaRPr lang="en-GB" dirty="0">
              <a:solidFill>
                <a:srgbClr val="FF0000"/>
              </a:solidFill>
              <a:effectLst>
                <a:outerShdw blurRad="38100" dist="38100" dir="2700000" algn="tl">
                  <a:srgbClr val="000000">
                    <a:alpha val="43137"/>
                  </a:srgbClr>
                </a:outerShdw>
              </a:effectLst>
              <a:cs typeface="Times New Roman" panose="02020603050405020304" pitchFamily="18" charset="0"/>
            </a:endParaRPr>
          </a:p>
          <a:p>
            <a:pPr marL="285750" indent="-285750">
              <a:buFont typeface="Wingdings" panose="05000000000000000000" pitchFamily="2" charset="2"/>
              <a:buChar char="§"/>
            </a:pPr>
            <a:r>
              <a:rPr lang="en-GB" dirty="0" smtClean="0">
                <a:cs typeface="Times New Roman" panose="02020603050405020304" pitchFamily="18" charset="0"/>
              </a:rPr>
              <a:t>Removing </a:t>
            </a:r>
            <a:r>
              <a:rPr lang="en-GB" dirty="0">
                <a:cs typeface="Times New Roman" panose="02020603050405020304" pitchFamily="18" charset="0"/>
              </a:rPr>
              <a:t>an item is called  </a:t>
            </a:r>
            <a:r>
              <a:rPr lang="en-GB" dirty="0" smtClean="0">
                <a:solidFill>
                  <a:srgbClr val="FF0000"/>
                </a:solidFill>
                <a:effectLst>
                  <a:outerShdw blurRad="38100" dist="38100" dir="2700000" algn="tl">
                    <a:srgbClr val="000000">
                      <a:alpha val="43137"/>
                    </a:srgbClr>
                  </a:outerShdw>
                </a:effectLst>
                <a:cs typeface="Times New Roman" panose="02020603050405020304" pitchFamily="18" charset="0"/>
              </a:rPr>
              <a:t>Pop</a:t>
            </a:r>
          </a:p>
          <a:p>
            <a:endParaRPr lang="en-GB" dirty="0" smtClean="0">
              <a:solidFill>
                <a:srgbClr val="FF0000"/>
              </a:solidFill>
              <a:effectLst>
                <a:outerShdw blurRad="38100" dist="38100" dir="2700000" algn="tl">
                  <a:srgbClr val="000000">
                    <a:alpha val="43137"/>
                  </a:srgbClr>
                </a:outerShdw>
              </a:effectLst>
              <a:cs typeface="Times New Roman" panose="02020603050405020304" pitchFamily="18" charset="0"/>
            </a:endParaRPr>
          </a:p>
          <a:p>
            <a:pPr marL="285750" indent="-285750">
              <a:buFont typeface="Wingdings" panose="05000000000000000000" pitchFamily="2" charset="2"/>
              <a:buChar char="§"/>
            </a:pPr>
            <a:r>
              <a:rPr lang="en-GB" dirty="0" smtClean="0">
                <a:cs typeface="Times New Roman" panose="02020603050405020304" pitchFamily="18" charset="0"/>
              </a:rPr>
              <a:t>Elements are removed from a Stack in the reverse order of that in which the elements</a:t>
            </a:r>
          </a:p>
          <a:p>
            <a:r>
              <a:rPr lang="en-GB" dirty="0" smtClean="0">
                <a:cs typeface="Times New Roman" panose="02020603050405020304" pitchFamily="18" charset="0"/>
              </a:rPr>
              <a:t>      were </a:t>
            </a:r>
            <a:r>
              <a:rPr lang="en-GB" dirty="0">
                <a:cs typeface="Times New Roman" panose="02020603050405020304" pitchFamily="18" charset="0"/>
              </a:rPr>
              <a:t>inserted into the </a:t>
            </a:r>
            <a:r>
              <a:rPr lang="en-GB" dirty="0" smtClean="0">
                <a:cs typeface="Times New Roman" panose="02020603050405020304" pitchFamily="18" charset="0"/>
              </a:rPr>
              <a:t>Stack</a:t>
            </a:r>
          </a:p>
          <a:p>
            <a:pPr marL="285750" indent="-285750">
              <a:buFont typeface="Wingdings" panose="05000000000000000000" pitchFamily="2" charset="2"/>
              <a:buChar char="§"/>
            </a:pPr>
            <a:r>
              <a:rPr lang="en-GB" dirty="0">
                <a:cs typeface="Times New Roman" panose="02020603050405020304" pitchFamily="18" charset="0"/>
              </a:rPr>
              <a:t>The elements are inserted and removed according to the </a:t>
            </a:r>
            <a:r>
              <a:rPr lang="en-GB" dirty="0">
                <a:solidFill>
                  <a:srgbClr val="FF0000"/>
                </a:solidFill>
                <a:effectLst>
                  <a:outerShdw blurRad="38100" dist="38100" dir="2700000" algn="tl">
                    <a:srgbClr val="000000">
                      <a:alpha val="43137"/>
                    </a:srgbClr>
                  </a:outerShdw>
                </a:effectLst>
                <a:cs typeface="Times New Roman" panose="02020603050405020304" pitchFamily="18" charset="0"/>
              </a:rPr>
              <a:t>Last-In-First-Out</a:t>
            </a:r>
            <a:r>
              <a:rPr lang="en-GB" dirty="0">
                <a:cs typeface="Times New Roman" panose="02020603050405020304" pitchFamily="18" charset="0"/>
              </a:rPr>
              <a:t> </a:t>
            </a:r>
            <a:r>
              <a:rPr lang="en-GB" dirty="0">
                <a:solidFill>
                  <a:srgbClr val="FF0000"/>
                </a:solidFill>
                <a:effectLst>
                  <a:outerShdw blurRad="38100" dist="38100" dir="2700000" algn="tl">
                    <a:srgbClr val="000000">
                      <a:alpha val="43137"/>
                    </a:srgbClr>
                  </a:outerShdw>
                </a:effectLst>
                <a:cs typeface="Times New Roman" panose="02020603050405020304" pitchFamily="18" charset="0"/>
              </a:rPr>
              <a:t>(LIFO) </a:t>
            </a:r>
            <a:r>
              <a:rPr lang="en-GB" dirty="0">
                <a:cs typeface="Times New Roman" panose="02020603050405020304" pitchFamily="18" charset="0"/>
              </a:rPr>
              <a:t>principle.</a:t>
            </a:r>
            <a:endParaRPr lang="en-US" dirty="0">
              <a:cs typeface="Times New Roman" panose="02020603050405020304" pitchFamily="18" charset="0"/>
            </a:endParaRPr>
          </a:p>
          <a:p>
            <a:endParaRPr lang="en-GB" dirty="0">
              <a:effectLst>
                <a:outerShdw blurRad="38100" dist="38100" dir="2700000" algn="tl">
                  <a:srgbClr val="000000">
                    <a:alpha val="43137"/>
                  </a:srgbClr>
                </a:outerShdw>
              </a:effectLst>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3122595" y="1872828"/>
            <a:ext cx="1914525" cy="1800225"/>
          </a:xfrm>
          <a:prstGeom prst="rect">
            <a:avLst/>
          </a:prstGeom>
        </p:spPr>
      </p:pic>
      <p:grpSp>
        <p:nvGrpSpPr>
          <p:cNvPr id="12" name="Group 11"/>
          <p:cNvGrpSpPr/>
          <p:nvPr/>
        </p:nvGrpSpPr>
        <p:grpSpPr>
          <a:xfrm>
            <a:off x="1553227" y="1853853"/>
            <a:ext cx="1866378" cy="369332"/>
            <a:chOff x="1553227" y="1853853"/>
            <a:chExt cx="1866378" cy="369332"/>
          </a:xfrm>
        </p:grpSpPr>
        <p:cxnSp>
          <p:nvCxnSpPr>
            <p:cNvPr id="10" name="Straight Arrow Connector 9"/>
            <p:cNvCxnSpPr/>
            <p:nvPr/>
          </p:nvCxnSpPr>
          <p:spPr>
            <a:xfrm>
              <a:off x="1991638" y="2079321"/>
              <a:ext cx="14279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553227" y="1853853"/>
              <a:ext cx="520014" cy="369332"/>
            </a:xfrm>
            <a:prstGeom prst="rect">
              <a:avLst/>
            </a:prstGeom>
            <a:noFill/>
          </p:spPr>
          <p:txBody>
            <a:bodyPr wrap="none" rtlCol="0">
              <a:spAutoFit/>
            </a:bodyPr>
            <a:lstStyle/>
            <a:p>
              <a:r>
                <a:rPr lang="en-US" dirty="0" smtClean="0"/>
                <a:t>Top</a:t>
              </a:r>
              <a:endParaRPr lang="en-US" dirty="0"/>
            </a:p>
          </p:txBody>
        </p:sp>
      </p:grpSp>
      <p:pic>
        <p:nvPicPr>
          <p:cNvPr id="14" name="Picture 13"/>
          <p:cNvPicPr>
            <a:picLocks noChangeAspect="1"/>
          </p:cNvPicPr>
          <p:nvPr/>
        </p:nvPicPr>
        <p:blipFill>
          <a:blip r:embed="rId3"/>
          <a:stretch>
            <a:fillRect/>
          </a:stretch>
        </p:blipFill>
        <p:spPr>
          <a:xfrm>
            <a:off x="2483468" y="1493633"/>
            <a:ext cx="1114425" cy="390525"/>
          </a:xfrm>
          <a:prstGeom prst="rect">
            <a:avLst/>
          </a:prstGeom>
        </p:spPr>
      </p:pic>
      <p:pic>
        <p:nvPicPr>
          <p:cNvPr id="15" name="Picture 14"/>
          <p:cNvPicPr>
            <a:picLocks noChangeAspect="1"/>
          </p:cNvPicPr>
          <p:nvPr/>
        </p:nvPicPr>
        <p:blipFill>
          <a:blip r:embed="rId4"/>
          <a:stretch>
            <a:fillRect/>
          </a:stretch>
        </p:blipFill>
        <p:spPr>
          <a:xfrm>
            <a:off x="3818142" y="1503158"/>
            <a:ext cx="1219200" cy="381000"/>
          </a:xfrm>
          <a:prstGeom prst="rect">
            <a:avLst/>
          </a:prstGeom>
        </p:spPr>
      </p:pic>
    </p:spTree>
    <p:extLst>
      <p:ext uri="{BB962C8B-B14F-4D97-AF65-F5344CB8AC3E}">
        <p14:creationId xmlns:p14="http://schemas.microsoft.com/office/powerpoint/2010/main" val="407872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1000"/>
                                        <p:tgtEl>
                                          <p:spTgt spid="8">
                                            <p:txEl>
                                              <p:pRg st="2" end="2"/>
                                            </p:txEl>
                                          </p:spTgt>
                                        </p:tgtEl>
                                      </p:cBhvr>
                                    </p:animEffect>
                                    <p:anim calcmode="lin" valueType="num">
                                      <p:cBhvr>
                                        <p:cTn id="1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1000"/>
                                        <p:tgtEl>
                                          <p:spTgt spid="8">
                                            <p:txEl>
                                              <p:pRg st="3" end="3"/>
                                            </p:txEl>
                                          </p:spTgt>
                                        </p:tgtEl>
                                      </p:cBhvr>
                                    </p:animEffect>
                                    <p:anim calcmode="lin" valueType="num">
                                      <p:cBhvr>
                                        <p:cTn id="3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1000"/>
                                        <p:tgtEl>
                                          <p:spTgt spid="8">
                                            <p:txEl>
                                              <p:pRg st="5" end="5"/>
                                            </p:txEl>
                                          </p:spTgt>
                                        </p:tgtEl>
                                      </p:cBhvr>
                                    </p:animEffect>
                                    <p:anim calcmode="lin" valueType="num">
                                      <p:cBhvr>
                                        <p:cTn id="4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Effect transition="in" filter="fade">
                                      <p:cBhvr>
                                        <p:cTn id="45" dur="1000"/>
                                        <p:tgtEl>
                                          <p:spTgt spid="8">
                                            <p:txEl>
                                              <p:pRg st="6" end="6"/>
                                            </p:txEl>
                                          </p:spTgt>
                                        </p:tgtEl>
                                      </p:cBhvr>
                                    </p:animEffect>
                                    <p:anim calcmode="lin" valueType="num">
                                      <p:cBhvr>
                                        <p:cTn id="4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fade">
                                      <p:cBhvr>
                                        <p:cTn id="52" dur="1000"/>
                                        <p:tgtEl>
                                          <p:spTgt spid="8">
                                            <p:txEl>
                                              <p:pRg st="7" end="7"/>
                                            </p:txEl>
                                          </p:spTgt>
                                        </p:tgtEl>
                                      </p:cBhvr>
                                    </p:animEffect>
                                    <p:anim calcmode="lin" valueType="num">
                                      <p:cBhvr>
                                        <p:cTn id="5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 Push</a:t>
            </a:r>
            <a:endParaRPr lang="en-US" sz="3200" dirty="0">
              <a:latin typeface="+mn-lt"/>
            </a:endParaRPr>
          </a:p>
        </p:txBody>
      </p:sp>
      <p:sp>
        <p:nvSpPr>
          <p:cNvPr id="3" name="Subtitle 2"/>
          <p:cNvSpPr>
            <a:spLocks noGrp="1"/>
          </p:cNvSpPr>
          <p:nvPr>
            <p:ph type="subTitle" idx="1"/>
          </p:nvPr>
        </p:nvSpPr>
        <p:spPr>
          <a:xfrm>
            <a:off x="1143000" y="1653436"/>
            <a:ext cx="6858000" cy="3604364"/>
          </a:xfrm>
        </p:spPr>
        <p:txBody>
          <a:bodyPr>
            <a:normAutofit/>
          </a:bodyPr>
          <a:lstStyle/>
          <a:p>
            <a:pPr algn="l"/>
            <a:endParaRPr lang="en-US" altLang="en-US" sz="2000" dirty="0"/>
          </a:p>
          <a:p>
            <a:pPr algn="l"/>
            <a:endParaRPr lang="en-US" dirty="0" smtClean="0"/>
          </a:p>
        </p:txBody>
      </p:sp>
      <p:sp>
        <p:nvSpPr>
          <p:cNvPr id="4" name="Slide Number Placeholder 3"/>
          <p:cNvSpPr>
            <a:spLocks noGrp="1"/>
          </p:cNvSpPr>
          <p:nvPr>
            <p:ph type="sldNum" sz="quarter" idx="12"/>
          </p:nvPr>
        </p:nvSpPr>
        <p:spPr/>
        <p:txBody>
          <a:bodyPr/>
          <a:lstStyle/>
          <a:p>
            <a:fld id="{82811DF7-A42A-4107-A9E6-6C3947535C56}" type="slidenum">
              <a:rPr lang="en-US" smtClean="0"/>
              <a:pPr/>
              <a:t>4</a:t>
            </a:fld>
            <a:endParaRPr lang="en-US"/>
          </a:p>
        </p:txBody>
      </p:sp>
      <p:pic>
        <p:nvPicPr>
          <p:cNvPr id="5" name="Picture 4"/>
          <p:cNvPicPr>
            <a:picLocks noChangeAspect="1"/>
          </p:cNvPicPr>
          <p:nvPr/>
        </p:nvPicPr>
        <p:blipFill>
          <a:blip r:embed="rId2"/>
          <a:stretch>
            <a:fillRect/>
          </a:stretch>
        </p:blipFill>
        <p:spPr>
          <a:xfrm>
            <a:off x="397766" y="2427592"/>
            <a:ext cx="2081268" cy="1893887"/>
          </a:xfrm>
          <a:prstGeom prst="rect">
            <a:avLst/>
          </a:prstGeom>
        </p:spPr>
      </p:pic>
      <p:grpSp>
        <p:nvGrpSpPr>
          <p:cNvPr id="9" name="Group 8"/>
          <p:cNvGrpSpPr/>
          <p:nvPr/>
        </p:nvGrpSpPr>
        <p:grpSpPr>
          <a:xfrm>
            <a:off x="2417525" y="2968669"/>
            <a:ext cx="947276" cy="460331"/>
            <a:chOff x="2705623" y="2968669"/>
            <a:chExt cx="1266116" cy="460331"/>
          </a:xfrm>
        </p:grpSpPr>
        <p:sp>
          <p:nvSpPr>
            <p:cNvPr id="6" name="TextBox 5"/>
            <p:cNvSpPr txBox="1"/>
            <p:nvPr/>
          </p:nvSpPr>
          <p:spPr>
            <a:xfrm>
              <a:off x="2705623" y="2968669"/>
              <a:ext cx="1266116" cy="338554"/>
            </a:xfrm>
            <a:prstGeom prst="rect">
              <a:avLst/>
            </a:prstGeom>
            <a:noFill/>
          </p:spPr>
          <p:txBody>
            <a:bodyPr wrap="none" rtlCol="0">
              <a:spAutoFit/>
            </a:bodyPr>
            <a:lstStyle/>
            <a:p>
              <a:r>
                <a:rPr lang="en-US" sz="1600" dirty="0" smtClean="0"/>
                <a:t>Push item 49</a:t>
              </a:r>
              <a:endParaRPr lang="en-US" sz="1600" dirty="0"/>
            </a:p>
          </p:txBody>
        </p:sp>
        <p:cxnSp>
          <p:nvCxnSpPr>
            <p:cNvPr id="8" name="Straight Arrow Connector 7"/>
            <p:cNvCxnSpPr/>
            <p:nvPr/>
          </p:nvCxnSpPr>
          <p:spPr>
            <a:xfrm>
              <a:off x="2906038" y="3429000"/>
              <a:ext cx="914400"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p:nvPicPr>
        <p:blipFill>
          <a:blip r:embed="rId3"/>
          <a:stretch>
            <a:fillRect/>
          </a:stretch>
        </p:blipFill>
        <p:spPr>
          <a:xfrm>
            <a:off x="6457950" y="2142093"/>
            <a:ext cx="1892597" cy="2330260"/>
          </a:xfrm>
          <a:prstGeom prst="rect">
            <a:avLst/>
          </a:prstGeom>
        </p:spPr>
      </p:pic>
      <p:pic>
        <p:nvPicPr>
          <p:cNvPr id="11" name="Picture 10"/>
          <p:cNvPicPr>
            <a:picLocks noChangeAspect="1"/>
          </p:cNvPicPr>
          <p:nvPr/>
        </p:nvPicPr>
        <p:blipFill>
          <a:blip r:embed="rId4"/>
          <a:stretch>
            <a:fillRect/>
          </a:stretch>
        </p:blipFill>
        <p:spPr>
          <a:xfrm>
            <a:off x="3616394" y="1837775"/>
            <a:ext cx="1911211" cy="2528496"/>
          </a:xfrm>
          <a:prstGeom prst="rect">
            <a:avLst/>
          </a:prstGeom>
        </p:spPr>
      </p:pic>
      <p:cxnSp>
        <p:nvCxnSpPr>
          <p:cNvPr id="13" name="Straight Arrow Connector 12"/>
          <p:cNvCxnSpPr/>
          <p:nvPr/>
        </p:nvCxnSpPr>
        <p:spPr>
          <a:xfrm>
            <a:off x="5718718" y="3429000"/>
            <a:ext cx="619452"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890729" y="4536128"/>
            <a:ext cx="1676741" cy="369332"/>
          </a:xfrm>
          <a:prstGeom prst="rect">
            <a:avLst/>
          </a:prstGeom>
          <a:noFill/>
        </p:spPr>
        <p:txBody>
          <a:bodyPr wrap="none" rtlCol="0">
            <a:spAutoFit/>
          </a:bodyPr>
          <a:lstStyle/>
          <a:p>
            <a:r>
              <a:rPr lang="en-US" dirty="0" smtClean="0"/>
              <a:t>Before inserting</a:t>
            </a:r>
            <a:endParaRPr lang="en-US" dirty="0"/>
          </a:p>
        </p:txBody>
      </p:sp>
      <p:sp>
        <p:nvSpPr>
          <p:cNvPr id="15" name="TextBox 14"/>
          <p:cNvSpPr txBox="1"/>
          <p:nvPr/>
        </p:nvSpPr>
        <p:spPr>
          <a:xfrm>
            <a:off x="3616394" y="4616792"/>
            <a:ext cx="2591543" cy="369332"/>
          </a:xfrm>
          <a:prstGeom prst="rect">
            <a:avLst/>
          </a:prstGeom>
          <a:noFill/>
        </p:spPr>
        <p:txBody>
          <a:bodyPr wrap="none" rtlCol="0">
            <a:spAutoFit/>
          </a:bodyPr>
          <a:lstStyle/>
          <a:p>
            <a:r>
              <a:rPr lang="en-US" dirty="0" smtClean="0"/>
              <a:t>Item 49 is inserted on top</a:t>
            </a:r>
            <a:endParaRPr lang="en-US" dirty="0"/>
          </a:p>
        </p:txBody>
      </p:sp>
      <p:sp>
        <p:nvSpPr>
          <p:cNvPr id="16" name="TextBox 15"/>
          <p:cNvSpPr txBox="1"/>
          <p:nvPr/>
        </p:nvSpPr>
        <p:spPr>
          <a:xfrm>
            <a:off x="6552457" y="4616792"/>
            <a:ext cx="1531894" cy="369332"/>
          </a:xfrm>
          <a:prstGeom prst="rect">
            <a:avLst/>
          </a:prstGeom>
          <a:noFill/>
        </p:spPr>
        <p:txBody>
          <a:bodyPr wrap="none" rtlCol="0">
            <a:spAutoFit/>
          </a:bodyPr>
          <a:lstStyle/>
          <a:p>
            <a:r>
              <a:rPr lang="en-US" dirty="0" smtClean="0"/>
              <a:t>After inserting</a:t>
            </a:r>
            <a:endParaRPr lang="en-US" dirty="0"/>
          </a:p>
        </p:txBody>
      </p:sp>
    </p:spTree>
    <p:extLst>
      <p:ext uri="{BB962C8B-B14F-4D97-AF65-F5344CB8AC3E}">
        <p14:creationId xmlns:p14="http://schemas.microsoft.com/office/powerpoint/2010/main" val="1337434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 Pop</a:t>
            </a:r>
            <a:endParaRPr lang="en-US" sz="3200" dirty="0">
              <a:latin typeface="+mn-lt"/>
            </a:endParaRPr>
          </a:p>
        </p:txBody>
      </p:sp>
      <p:sp>
        <p:nvSpPr>
          <p:cNvPr id="3" name="Subtitle 2"/>
          <p:cNvSpPr>
            <a:spLocks noGrp="1"/>
          </p:cNvSpPr>
          <p:nvPr>
            <p:ph type="subTitle" idx="1"/>
          </p:nvPr>
        </p:nvSpPr>
        <p:spPr>
          <a:xfrm>
            <a:off x="3831228" y="1501036"/>
            <a:ext cx="6858000" cy="3604364"/>
          </a:xfrm>
        </p:spPr>
        <p:txBody>
          <a:bodyPr>
            <a:normAutofit/>
          </a:bodyPr>
          <a:lstStyle/>
          <a:p>
            <a:pPr algn="l"/>
            <a:endParaRPr lang="en-US" altLang="en-US" sz="2000" dirty="0"/>
          </a:p>
          <a:p>
            <a:pPr algn="l"/>
            <a:endParaRPr lang="en-US" dirty="0" smtClean="0"/>
          </a:p>
        </p:txBody>
      </p:sp>
      <p:sp>
        <p:nvSpPr>
          <p:cNvPr id="4" name="Slide Number Placeholder 3"/>
          <p:cNvSpPr>
            <a:spLocks noGrp="1"/>
          </p:cNvSpPr>
          <p:nvPr>
            <p:ph type="sldNum" sz="quarter" idx="12"/>
          </p:nvPr>
        </p:nvSpPr>
        <p:spPr/>
        <p:txBody>
          <a:bodyPr/>
          <a:lstStyle/>
          <a:p>
            <a:fld id="{82811DF7-A42A-4107-A9E6-6C3947535C56}" type="slidenum">
              <a:rPr lang="en-US" smtClean="0"/>
              <a:pPr/>
              <a:t>5</a:t>
            </a:fld>
            <a:endParaRPr lang="en-US"/>
          </a:p>
        </p:txBody>
      </p:sp>
      <p:pic>
        <p:nvPicPr>
          <p:cNvPr id="5" name="Picture 4"/>
          <p:cNvPicPr>
            <a:picLocks noChangeAspect="1"/>
          </p:cNvPicPr>
          <p:nvPr/>
        </p:nvPicPr>
        <p:blipFill>
          <a:blip r:embed="rId2"/>
          <a:stretch>
            <a:fillRect/>
          </a:stretch>
        </p:blipFill>
        <p:spPr>
          <a:xfrm>
            <a:off x="6502162" y="2609401"/>
            <a:ext cx="2081268" cy="1893887"/>
          </a:xfrm>
          <a:prstGeom prst="rect">
            <a:avLst/>
          </a:prstGeom>
        </p:spPr>
      </p:pic>
      <p:grpSp>
        <p:nvGrpSpPr>
          <p:cNvPr id="9" name="Group 8"/>
          <p:cNvGrpSpPr/>
          <p:nvPr/>
        </p:nvGrpSpPr>
        <p:grpSpPr>
          <a:xfrm>
            <a:off x="2492679" y="2968669"/>
            <a:ext cx="746391" cy="460331"/>
            <a:chOff x="2705623" y="2968669"/>
            <a:chExt cx="997617" cy="460331"/>
          </a:xfrm>
        </p:grpSpPr>
        <p:sp>
          <p:nvSpPr>
            <p:cNvPr id="6" name="TextBox 5"/>
            <p:cNvSpPr txBox="1"/>
            <p:nvPr/>
          </p:nvSpPr>
          <p:spPr>
            <a:xfrm>
              <a:off x="2705623" y="2968669"/>
              <a:ext cx="734123" cy="338554"/>
            </a:xfrm>
            <a:prstGeom prst="rect">
              <a:avLst/>
            </a:prstGeom>
            <a:noFill/>
          </p:spPr>
          <p:txBody>
            <a:bodyPr wrap="none" rtlCol="0">
              <a:spAutoFit/>
            </a:bodyPr>
            <a:lstStyle/>
            <a:p>
              <a:r>
                <a:rPr lang="en-US" sz="1600" dirty="0" smtClean="0"/>
                <a:t>Pop </a:t>
              </a:r>
              <a:endParaRPr lang="en-US" sz="1600" dirty="0"/>
            </a:p>
          </p:txBody>
        </p:sp>
        <p:cxnSp>
          <p:nvCxnSpPr>
            <p:cNvPr id="8" name="Straight Arrow Connector 7"/>
            <p:cNvCxnSpPr/>
            <p:nvPr/>
          </p:nvCxnSpPr>
          <p:spPr>
            <a:xfrm>
              <a:off x="2788844" y="3429000"/>
              <a:ext cx="914396"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p:nvPicPr>
        <p:blipFill>
          <a:blip r:embed="rId3"/>
          <a:stretch>
            <a:fillRect/>
          </a:stretch>
        </p:blipFill>
        <p:spPr>
          <a:xfrm>
            <a:off x="620996" y="2142093"/>
            <a:ext cx="1892597" cy="2330260"/>
          </a:xfrm>
          <a:prstGeom prst="rect">
            <a:avLst/>
          </a:prstGeom>
        </p:spPr>
      </p:pic>
      <p:cxnSp>
        <p:nvCxnSpPr>
          <p:cNvPr id="13" name="Straight Arrow Connector 12"/>
          <p:cNvCxnSpPr/>
          <p:nvPr/>
        </p:nvCxnSpPr>
        <p:spPr>
          <a:xfrm>
            <a:off x="5718718" y="3429000"/>
            <a:ext cx="619452"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stretch>
            <a:fillRect/>
          </a:stretch>
        </p:blipFill>
        <p:spPr>
          <a:xfrm>
            <a:off x="3398563" y="2593364"/>
            <a:ext cx="1314650" cy="1925962"/>
          </a:xfrm>
          <a:prstGeom prst="rect">
            <a:avLst/>
          </a:prstGeom>
        </p:spPr>
      </p:pic>
      <p:pic>
        <p:nvPicPr>
          <p:cNvPr id="14" name="Picture 13"/>
          <p:cNvPicPr>
            <a:picLocks noChangeAspect="1"/>
          </p:cNvPicPr>
          <p:nvPr/>
        </p:nvPicPr>
        <p:blipFill>
          <a:blip r:embed="rId5"/>
          <a:stretch>
            <a:fillRect/>
          </a:stretch>
        </p:blipFill>
        <p:spPr>
          <a:xfrm>
            <a:off x="4055888" y="1751925"/>
            <a:ext cx="1446992" cy="590918"/>
          </a:xfrm>
          <a:prstGeom prst="rect">
            <a:avLst/>
          </a:prstGeom>
        </p:spPr>
      </p:pic>
      <p:sp>
        <p:nvSpPr>
          <p:cNvPr id="15" name="TextBox 14"/>
          <p:cNvSpPr txBox="1"/>
          <p:nvPr/>
        </p:nvSpPr>
        <p:spPr>
          <a:xfrm>
            <a:off x="439792" y="4591678"/>
            <a:ext cx="1741631" cy="369332"/>
          </a:xfrm>
          <a:prstGeom prst="rect">
            <a:avLst/>
          </a:prstGeom>
          <a:noFill/>
        </p:spPr>
        <p:txBody>
          <a:bodyPr wrap="none" rtlCol="0">
            <a:spAutoFit/>
          </a:bodyPr>
          <a:lstStyle/>
          <a:p>
            <a:r>
              <a:rPr lang="en-US" dirty="0" smtClean="0"/>
              <a:t>Before removing</a:t>
            </a:r>
            <a:endParaRPr lang="en-US" dirty="0"/>
          </a:p>
        </p:txBody>
      </p:sp>
      <p:sp>
        <p:nvSpPr>
          <p:cNvPr id="16" name="TextBox 15"/>
          <p:cNvSpPr txBox="1"/>
          <p:nvPr/>
        </p:nvSpPr>
        <p:spPr>
          <a:xfrm>
            <a:off x="3250992" y="4591678"/>
            <a:ext cx="2085379" cy="369332"/>
          </a:xfrm>
          <a:prstGeom prst="rect">
            <a:avLst/>
          </a:prstGeom>
          <a:noFill/>
        </p:spPr>
        <p:txBody>
          <a:bodyPr wrap="none" rtlCol="0">
            <a:spAutoFit/>
          </a:bodyPr>
          <a:lstStyle/>
          <a:p>
            <a:r>
              <a:rPr lang="en-US" dirty="0" smtClean="0"/>
              <a:t>Top item is removed</a:t>
            </a:r>
            <a:endParaRPr lang="en-US" dirty="0"/>
          </a:p>
        </p:txBody>
      </p:sp>
      <p:sp>
        <p:nvSpPr>
          <p:cNvPr id="17" name="TextBox 16"/>
          <p:cNvSpPr txBox="1"/>
          <p:nvPr/>
        </p:nvSpPr>
        <p:spPr>
          <a:xfrm>
            <a:off x="6896996" y="4638402"/>
            <a:ext cx="1596784" cy="369332"/>
          </a:xfrm>
          <a:prstGeom prst="rect">
            <a:avLst/>
          </a:prstGeom>
          <a:noFill/>
        </p:spPr>
        <p:txBody>
          <a:bodyPr wrap="none" rtlCol="0">
            <a:spAutoFit/>
          </a:bodyPr>
          <a:lstStyle/>
          <a:p>
            <a:r>
              <a:rPr lang="en-US" dirty="0" smtClean="0"/>
              <a:t>After removing</a:t>
            </a:r>
            <a:endParaRPr lang="en-US" dirty="0"/>
          </a:p>
        </p:txBody>
      </p:sp>
    </p:spTree>
    <p:extLst>
      <p:ext uri="{BB962C8B-B14F-4D97-AF65-F5344CB8AC3E}">
        <p14:creationId xmlns:p14="http://schemas.microsoft.com/office/powerpoint/2010/main" val="301030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 Peek</a:t>
            </a:r>
            <a:endParaRPr lang="en-US" sz="3200" dirty="0">
              <a:latin typeface="+mn-lt"/>
            </a:endParaRPr>
          </a:p>
        </p:txBody>
      </p:sp>
      <p:sp>
        <p:nvSpPr>
          <p:cNvPr id="3" name="Subtitle 2"/>
          <p:cNvSpPr>
            <a:spLocks noGrp="1"/>
          </p:cNvSpPr>
          <p:nvPr>
            <p:ph type="subTitle" idx="1"/>
          </p:nvPr>
        </p:nvSpPr>
        <p:spPr>
          <a:xfrm>
            <a:off x="1143000" y="1653436"/>
            <a:ext cx="6858000" cy="3604364"/>
          </a:xfrm>
        </p:spPr>
        <p:txBody>
          <a:bodyPr>
            <a:normAutofit/>
          </a:bodyPr>
          <a:lstStyle/>
          <a:p>
            <a:pPr algn="l"/>
            <a:endParaRPr lang="en-US" altLang="en-US" sz="2000" dirty="0"/>
          </a:p>
          <a:p>
            <a:pPr algn="l"/>
            <a:endParaRPr lang="en-US" dirty="0" smtClean="0"/>
          </a:p>
        </p:txBody>
      </p:sp>
      <p:sp>
        <p:nvSpPr>
          <p:cNvPr id="4" name="Slide Number Placeholder 3"/>
          <p:cNvSpPr>
            <a:spLocks noGrp="1"/>
          </p:cNvSpPr>
          <p:nvPr>
            <p:ph type="sldNum" sz="quarter" idx="12"/>
          </p:nvPr>
        </p:nvSpPr>
        <p:spPr/>
        <p:txBody>
          <a:bodyPr/>
          <a:lstStyle/>
          <a:p>
            <a:fld id="{82811DF7-A42A-4107-A9E6-6C3947535C56}" type="slidenum">
              <a:rPr lang="en-US" smtClean="0"/>
              <a:pPr/>
              <a:t>6</a:t>
            </a:fld>
            <a:endParaRPr lang="en-US"/>
          </a:p>
        </p:txBody>
      </p:sp>
      <p:grpSp>
        <p:nvGrpSpPr>
          <p:cNvPr id="9" name="Group 8"/>
          <p:cNvGrpSpPr/>
          <p:nvPr/>
        </p:nvGrpSpPr>
        <p:grpSpPr>
          <a:xfrm>
            <a:off x="3970747" y="2968669"/>
            <a:ext cx="746391" cy="460331"/>
            <a:chOff x="2705623" y="2968669"/>
            <a:chExt cx="997617" cy="460331"/>
          </a:xfrm>
        </p:grpSpPr>
        <p:sp>
          <p:nvSpPr>
            <p:cNvPr id="6" name="TextBox 5"/>
            <p:cNvSpPr txBox="1"/>
            <p:nvPr/>
          </p:nvSpPr>
          <p:spPr>
            <a:xfrm>
              <a:off x="2705623" y="2968669"/>
              <a:ext cx="843396" cy="338554"/>
            </a:xfrm>
            <a:prstGeom prst="rect">
              <a:avLst/>
            </a:prstGeom>
            <a:noFill/>
          </p:spPr>
          <p:txBody>
            <a:bodyPr wrap="none" rtlCol="0">
              <a:spAutoFit/>
            </a:bodyPr>
            <a:lstStyle/>
            <a:p>
              <a:r>
                <a:rPr lang="en-US" sz="1600" dirty="0" smtClean="0"/>
                <a:t>Peek </a:t>
              </a:r>
              <a:endParaRPr lang="en-US" sz="1600" dirty="0"/>
            </a:p>
          </p:txBody>
        </p:sp>
        <p:cxnSp>
          <p:nvCxnSpPr>
            <p:cNvPr id="8" name="Straight Arrow Connector 7"/>
            <p:cNvCxnSpPr/>
            <p:nvPr/>
          </p:nvCxnSpPr>
          <p:spPr>
            <a:xfrm>
              <a:off x="2788844" y="3429000"/>
              <a:ext cx="914396"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p:nvPicPr>
        <p:blipFill>
          <a:blip r:embed="rId2"/>
          <a:stretch>
            <a:fillRect/>
          </a:stretch>
        </p:blipFill>
        <p:spPr>
          <a:xfrm>
            <a:off x="1272348" y="2142093"/>
            <a:ext cx="1892597" cy="2330260"/>
          </a:xfrm>
          <a:prstGeom prst="rect">
            <a:avLst/>
          </a:prstGeom>
        </p:spPr>
      </p:pic>
      <p:pic>
        <p:nvPicPr>
          <p:cNvPr id="15" name="Picture 14"/>
          <p:cNvPicPr>
            <a:picLocks noChangeAspect="1"/>
          </p:cNvPicPr>
          <p:nvPr/>
        </p:nvPicPr>
        <p:blipFill>
          <a:blip r:embed="rId2"/>
          <a:stretch>
            <a:fillRect/>
          </a:stretch>
        </p:blipFill>
        <p:spPr>
          <a:xfrm>
            <a:off x="5796322" y="2244389"/>
            <a:ext cx="1892597" cy="2330260"/>
          </a:xfrm>
          <a:prstGeom prst="rect">
            <a:avLst/>
          </a:prstGeom>
        </p:spPr>
      </p:pic>
      <p:sp>
        <p:nvSpPr>
          <p:cNvPr id="11" name="TextBox 10"/>
          <p:cNvSpPr txBox="1"/>
          <p:nvPr/>
        </p:nvSpPr>
        <p:spPr>
          <a:xfrm>
            <a:off x="964504" y="5398718"/>
            <a:ext cx="6814159" cy="923330"/>
          </a:xfrm>
          <a:prstGeom prst="rect">
            <a:avLst/>
          </a:prstGeom>
          <a:noFill/>
        </p:spPr>
        <p:txBody>
          <a:bodyPr wrap="square" rtlCol="0">
            <a:spAutoFit/>
          </a:bodyPr>
          <a:lstStyle/>
          <a:p>
            <a:r>
              <a:rPr lang="en-US" dirty="0" smtClean="0"/>
              <a:t>Peek is used to read the value from the top of the stack without removing it. You can peek only the Top item, all the other items are invisible to the stack user.</a:t>
            </a:r>
            <a:endParaRPr lang="en-US" dirty="0"/>
          </a:p>
        </p:txBody>
      </p:sp>
      <p:grpSp>
        <p:nvGrpSpPr>
          <p:cNvPr id="20" name="Group 19"/>
          <p:cNvGrpSpPr/>
          <p:nvPr/>
        </p:nvGrpSpPr>
        <p:grpSpPr>
          <a:xfrm>
            <a:off x="4045909" y="1878903"/>
            <a:ext cx="598155" cy="876824"/>
            <a:chOff x="4246325" y="1878903"/>
            <a:chExt cx="598155" cy="876824"/>
          </a:xfrm>
        </p:grpSpPr>
        <p:sp>
          <p:nvSpPr>
            <p:cNvPr id="18" name="TextBox 17"/>
            <p:cNvSpPr txBox="1"/>
            <p:nvPr/>
          </p:nvSpPr>
          <p:spPr>
            <a:xfrm>
              <a:off x="4246325" y="1878903"/>
              <a:ext cx="598155" cy="369332"/>
            </a:xfrm>
            <a:prstGeom prst="rect">
              <a:avLst/>
            </a:prstGeom>
            <a:noFill/>
          </p:spPr>
          <p:txBody>
            <a:bodyPr wrap="square" rtlCol="0">
              <a:spAutoFit/>
            </a:bodyPr>
            <a:lstStyle/>
            <a:p>
              <a:r>
                <a:rPr lang="en-US" dirty="0" smtClean="0"/>
                <a:t>49</a:t>
              </a:r>
              <a:endParaRPr lang="en-US" dirty="0"/>
            </a:p>
          </p:txBody>
        </p:sp>
        <p:sp>
          <p:nvSpPr>
            <p:cNvPr id="19" name="Up Arrow 18"/>
            <p:cNvSpPr/>
            <p:nvPr/>
          </p:nvSpPr>
          <p:spPr>
            <a:xfrm>
              <a:off x="4359513" y="2330451"/>
              <a:ext cx="212487" cy="425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1" name="TextBox 20"/>
          <p:cNvSpPr txBox="1"/>
          <p:nvPr/>
        </p:nvSpPr>
        <p:spPr>
          <a:xfrm>
            <a:off x="5256852" y="4715567"/>
            <a:ext cx="2402196" cy="369332"/>
          </a:xfrm>
          <a:prstGeom prst="rect">
            <a:avLst/>
          </a:prstGeom>
          <a:noFill/>
        </p:spPr>
        <p:txBody>
          <a:bodyPr wrap="none" rtlCol="0">
            <a:spAutoFit/>
          </a:bodyPr>
          <a:lstStyle/>
          <a:p>
            <a:r>
              <a:rPr lang="en-US" dirty="0" smtClean="0"/>
              <a:t>Stack remains the same</a:t>
            </a:r>
            <a:endParaRPr lang="en-US" dirty="0"/>
          </a:p>
        </p:txBody>
      </p:sp>
    </p:spTree>
    <p:extLst>
      <p:ext uri="{BB962C8B-B14F-4D97-AF65-F5344CB8AC3E}">
        <p14:creationId xmlns:p14="http://schemas.microsoft.com/office/powerpoint/2010/main" val="1387037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Question</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7</a:t>
            </a:fld>
            <a:endParaRPr lang="en-US"/>
          </a:p>
        </p:txBody>
      </p:sp>
      <p:sp>
        <p:nvSpPr>
          <p:cNvPr id="11" name="TextBox 10"/>
          <p:cNvSpPr txBox="1"/>
          <p:nvPr/>
        </p:nvSpPr>
        <p:spPr>
          <a:xfrm>
            <a:off x="576197" y="1590806"/>
            <a:ext cx="8229599" cy="369332"/>
          </a:xfrm>
          <a:prstGeom prst="rect">
            <a:avLst/>
          </a:prstGeom>
          <a:noFill/>
        </p:spPr>
        <p:txBody>
          <a:bodyPr wrap="square" rtlCol="0">
            <a:spAutoFit/>
          </a:bodyPr>
          <a:lstStyle/>
          <a:p>
            <a:r>
              <a:rPr lang="en-US" dirty="0" smtClean="0"/>
              <a:t>Draw the stack frame after performing the below operations to the stack given below.</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35448155"/>
              </p:ext>
            </p:extLst>
          </p:nvPr>
        </p:nvGraphicFramePr>
        <p:xfrm>
          <a:off x="1143000" y="2126990"/>
          <a:ext cx="1181621" cy="1463040"/>
        </p:xfrm>
        <a:graphic>
          <a:graphicData uri="http://schemas.openxmlformats.org/drawingml/2006/table">
            <a:tbl>
              <a:tblPr firstRow="1" bandRow="1">
                <a:tableStyleId>{5C22544A-7EE6-4342-B048-85BDC9FD1C3A}</a:tableStyleId>
              </a:tblPr>
              <a:tblGrid>
                <a:gridCol w="1181621"/>
              </a:tblGrid>
              <a:tr h="250926">
                <a:tc>
                  <a:txBody>
                    <a:bodyPr/>
                    <a:lstStyle/>
                    <a:p>
                      <a:pPr algn="ctr"/>
                      <a:endParaRPr lang="en-US" dirty="0">
                        <a:solidFill>
                          <a:schemeClr val="tx1"/>
                        </a:solidFill>
                      </a:endParaRP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tr>
              <a:tr h="250926">
                <a:tc>
                  <a:txBody>
                    <a:bodyPr/>
                    <a:lstStyle/>
                    <a:p>
                      <a:pPr algn="ctr"/>
                      <a:endParaRPr lang="en-US" dirty="0">
                        <a:solidFill>
                          <a:schemeClr val="tx1"/>
                        </a:solidFill>
                      </a:endParaRP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tr>
              <a:tr h="250926">
                <a:tc>
                  <a:txBody>
                    <a:bodyPr/>
                    <a:lstStyle/>
                    <a:p>
                      <a:pPr algn="ctr"/>
                      <a:r>
                        <a:rPr lang="en-US" dirty="0" smtClean="0">
                          <a:solidFill>
                            <a:schemeClr val="tx1"/>
                          </a:solidFill>
                        </a:rPr>
                        <a:t>25</a:t>
                      </a:r>
                      <a:endParaRPr lang="en-US" dirty="0">
                        <a:solidFill>
                          <a:schemeClr val="tx1"/>
                        </a:solidFill>
                      </a:endParaRP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tr>
              <a:tr h="250926">
                <a:tc>
                  <a:txBody>
                    <a:bodyPr/>
                    <a:lstStyle/>
                    <a:p>
                      <a:pPr algn="ctr"/>
                      <a:r>
                        <a:rPr lang="en-US" dirty="0" smtClean="0"/>
                        <a:t>300</a:t>
                      </a:r>
                      <a:endParaRPr lang="en-US" dirty="0"/>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tr>
            </a:tbl>
          </a:graphicData>
        </a:graphic>
      </p:graphicFrame>
      <p:sp>
        <p:nvSpPr>
          <p:cNvPr id="16" name="TextBox 15"/>
          <p:cNvSpPr txBox="1"/>
          <p:nvPr/>
        </p:nvSpPr>
        <p:spPr>
          <a:xfrm>
            <a:off x="728597" y="4248406"/>
            <a:ext cx="8229599" cy="2308324"/>
          </a:xfrm>
          <a:prstGeom prst="rect">
            <a:avLst/>
          </a:prstGeom>
          <a:noFill/>
        </p:spPr>
        <p:txBody>
          <a:bodyPr wrap="square" rtlCol="0">
            <a:spAutoFit/>
          </a:bodyPr>
          <a:lstStyle/>
          <a:p>
            <a:pPr marL="400050" indent="-400050">
              <a:buAutoNum type="romanLcParenR"/>
            </a:pPr>
            <a:r>
              <a:rPr lang="en-US" dirty="0" smtClean="0"/>
              <a:t>Push item 50</a:t>
            </a:r>
          </a:p>
          <a:p>
            <a:pPr marL="400050" indent="-400050">
              <a:buAutoNum type="romanLcParenR"/>
            </a:pPr>
            <a:r>
              <a:rPr lang="en-US" dirty="0" smtClean="0"/>
              <a:t>Push item 500</a:t>
            </a:r>
          </a:p>
          <a:p>
            <a:pPr marL="400050" indent="-400050">
              <a:buAutoNum type="romanLcParenR"/>
            </a:pPr>
            <a:r>
              <a:rPr lang="en-US" dirty="0" smtClean="0"/>
              <a:t>Peek</a:t>
            </a:r>
          </a:p>
          <a:p>
            <a:pPr marL="400050" indent="-400050">
              <a:buAutoNum type="romanLcParenR"/>
            </a:pPr>
            <a:r>
              <a:rPr lang="en-US" dirty="0" smtClean="0"/>
              <a:t>Push item 100</a:t>
            </a:r>
          </a:p>
          <a:p>
            <a:pPr marL="400050" indent="-400050">
              <a:buAutoNum type="romanLcParenR"/>
            </a:pPr>
            <a:r>
              <a:rPr lang="en-US" dirty="0" smtClean="0"/>
              <a:t>Pop</a:t>
            </a:r>
          </a:p>
          <a:p>
            <a:pPr marL="400050" indent="-400050">
              <a:buAutoNum type="romanLcParenR"/>
            </a:pPr>
            <a:r>
              <a:rPr lang="en-US" dirty="0" smtClean="0"/>
              <a:t>Pop</a:t>
            </a:r>
          </a:p>
          <a:p>
            <a:pPr marL="400050" indent="-400050">
              <a:buAutoNum type="romanLcParenR"/>
            </a:pPr>
            <a:r>
              <a:rPr lang="en-US" dirty="0" smtClean="0"/>
              <a:t>Pop</a:t>
            </a:r>
          </a:p>
          <a:p>
            <a:pPr marL="400050" indent="-400050">
              <a:buAutoNum type="romanLcParenR"/>
            </a:pPr>
            <a:r>
              <a:rPr lang="en-US" dirty="0" smtClean="0"/>
              <a:t>Pop</a:t>
            </a:r>
            <a:endParaRPr lang="en-US" dirty="0"/>
          </a:p>
        </p:txBody>
      </p:sp>
      <p:grpSp>
        <p:nvGrpSpPr>
          <p:cNvPr id="17" name="Group 16"/>
          <p:cNvGrpSpPr/>
          <p:nvPr/>
        </p:nvGrpSpPr>
        <p:grpSpPr>
          <a:xfrm>
            <a:off x="2304789" y="2893606"/>
            <a:ext cx="1697461" cy="369332"/>
            <a:chOff x="2304789" y="2893606"/>
            <a:chExt cx="1697461" cy="369332"/>
          </a:xfrm>
        </p:grpSpPr>
        <p:cxnSp>
          <p:nvCxnSpPr>
            <p:cNvPr id="13" name="Straight Arrow Connector 12"/>
            <p:cNvCxnSpPr/>
            <p:nvPr/>
          </p:nvCxnSpPr>
          <p:spPr>
            <a:xfrm rot="10800000">
              <a:off x="2304789" y="3053220"/>
              <a:ext cx="10772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482236" y="2893606"/>
              <a:ext cx="520014" cy="369332"/>
            </a:xfrm>
            <a:prstGeom prst="rect">
              <a:avLst/>
            </a:prstGeom>
            <a:noFill/>
          </p:spPr>
          <p:txBody>
            <a:bodyPr wrap="none" rtlCol="0">
              <a:spAutoFit/>
            </a:bodyPr>
            <a:lstStyle/>
            <a:p>
              <a:r>
                <a:rPr lang="en-US" dirty="0" smtClean="0"/>
                <a:t>Top</a:t>
              </a:r>
              <a:endParaRPr lang="en-US" dirty="0"/>
            </a:p>
          </p:txBody>
        </p:sp>
      </p:grpSp>
      <p:grpSp>
        <p:nvGrpSpPr>
          <p:cNvPr id="23" name="Group 22"/>
          <p:cNvGrpSpPr/>
          <p:nvPr/>
        </p:nvGrpSpPr>
        <p:grpSpPr>
          <a:xfrm>
            <a:off x="5135672" y="2598100"/>
            <a:ext cx="3131506" cy="2913352"/>
            <a:chOff x="5135672" y="2598100"/>
            <a:chExt cx="3131506" cy="2913352"/>
          </a:xfrm>
          <a:solidFill>
            <a:schemeClr val="accent1">
              <a:lumMod val="20000"/>
              <a:lumOff val="80000"/>
            </a:schemeClr>
          </a:solidFill>
        </p:grpSpPr>
        <p:sp>
          <p:nvSpPr>
            <p:cNvPr id="21" name="Explosion 2 20"/>
            <p:cNvSpPr/>
            <p:nvPr/>
          </p:nvSpPr>
          <p:spPr>
            <a:xfrm>
              <a:off x="5135672" y="2598100"/>
              <a:ext cx="3131506" cy="2913352"/>
            </a:xfrm>
            <a:prstGeom prst="irregularSeal2">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9175794">
              <a:off x="5713368" y="3748432"/>
              <a:ext cx="1775551" cy="646331"/>
            </a:xfrm>
            <a:prstGeom prst="rect">
              <a:avLst/>
            </a:prstGeom>
            <a:grpFill/>
          </p:spPr>
          <p:txBody>
            <a:bodyPr wrap="none" rtlCol="0">
              <a:spAutoFit/>
            </a:bodyPr>
            <a:lstStyle/>
            <a:p>
              <a:r>
                <a:rPr lang="en-US" dirty="0" smtClean="0"/>
                <a:t>Maximum size of</a:t>
              </a:r>
            </a:p>
            <a:p>
              <a:r>
                <a:rPr lang="en-US" dirty="0" smtClean="0"/>
                <a:t> this stack is 4</a:t>
              </a:r>
              <a:endParaRPr lang="en-US" dirty="0"/>
            </a:p>
          </p:txBody>
        </p:sp>
      </p:grpSp>
    </p:spTree>
    <p:extLst>
      <p:ext uri="{BB962C8B-B14F-4D97-AF65-F5344CB8AC3E}">
        <p14:creationId xmlns:p14="http://schemas.microsoft.com/office/powerpoint/2010/main" val="187510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Uses of Stack</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8</a:t>
            </a:fld>
            <a:endParaRPr lang="en-US"/>
          </a:p>
        </p:txBody>
      </p:sp>
      <p:sp>
        <p:nvSpPr>
          <p:cNvPr id="11" name="TextBox 10"/>
          <p:cNvSpPr txBox="1"/>
          <p:nvPr/>
        </p:nvSpPr>
        <p:spPr>
          <a:xfrm>
            <a:off x="576197" y="1590806"/>
            <a:ext cx="8229599" cy="1837426"/>
          </a:xfrm>
          <a:prstGeom prst="rect">
            <a:avLst/>
          </a:prstGeom>
          <a:noFill/>
        </p:spPr>
        <p:txBody>
          <a:bodyPr wrap="square" rtlCol="0">
            <a:spAutoFit/>
          </a:bodyPr>
          <a:lstStyle/>
          <a:p>
            <a:pPr marL="285750" indent="-285750" algn="just">
              <a:lnSpc>
                <a:spcPct val="90000"/>
              </a:lnSpc>
              <a:buFont typeface="Wingdings" panose="05000000000000000000" pitchFamily="2" charset="2"/>
              <a:buChar char="§"/>
            </a:pPr>
            <a:r>
              <a:rPr lang="en-GB" dirty="0">
                <a:cs typeface="Times New Roman" panose="02020603050405020304" pitchFamily="18" charset="0"/>
              </a:rPr>
              <a:t>The stack operations are built into the microprocessor. </a:t>
            </a:r>
            <a:endParaRPr lang="en-US" dirty="0"/>
          </a:p>
          <a:p>
            <a:pPr algn="just">
              <a:lnSpc>
                <a:spcPct val="90000"/>
              </a:lnSpc>
            </a:pPr>
            <a:endParaRPr lang="en-GB" dirty="0" smtClean="0">
              <a:cs typeface="Times New Roman" panose="02020603050405020304" pitchFamily="18" charset="0"/>
            </a:endParaRPr>
          </a:p>
          <a:p>
            <a:pPr marL="285750" indent="-285750" algn="just">
              <a:lnSpc>
                <a:spcPct val="90000"/>
              </a:lnSpc>
              <a:buFont typeface="Wingdings" panose="05000000000000000000" pitchFamily="2" charset="2"/>
              <a:buChar char="§"/>
            </a:pPr>
            <a:endParaRPr lang="en-GB" dirty="0">
              <a:cs typeface="Times New Roman" panose="02020603050405020304" pitchFamily="18" charset="0"/>
            </a:endParaRPr>
          </a:p>
          <a:p>
            <a:pPr marL="285750" indent="-285750" algn="just">
              <a:lnSpc>
                <a:spcPct val="90000"/>
              </a:lnSpc>
              <a:buFont typeface="Wingdings" panose="05000000000000000000" pitchFamily="2" charset="2"/>
              <a:buChar char="§"/>
            </a:pPr>
            <a:r>
              <a:rPr lang="en-GB" dirty="0" smtClean="0">
                <a:cs typeface="Times New Roman" panose="02020603050405020304" pitchFamily="18" charset="0"/>
              </a:rPr>
              <a:t>When </a:t>
            </a:r>
            <a:r>
              <a:rPr lang="en-GB" dirty="0">
                <a:cs typeface="Times New Roman" panose="02020603050405020304" pitchFamily="18" charset="0"/>
              </a:rPr>
              <a:t>a method is called, its return address and arguments are pushed onto a stack, and when it returns they’re popped off</a:t>
            </a:r>
            <a:r>
              <a:rPr lang="en-GB" dirty="0" smtClean="0">
                <a:cs typeface="Times New Roman" panose="02020603050405020304" pitchFamily="18" charset="0"/>
              </a:rPr>
              <a:t>.</a:t>
            </a:r>
          </a:p>
          <a:p>
            <a:pPr algn="just">
              <a:lnSpc>
                <a:spcPct val="90000"/>
              </a:lnSpc>
            </a:pPr>
            <a:endParaRPr lang="en-GB" dirty="0">
              <a:cs typeface="Times New Roman" panose="02020603050405020304" pitchFamily="18" charset="0"/>
            </a:endParaRPr>
          </a:p>
          <a:p>
            <a:pPr algn="just">
              <a:lnSpc>
                <a:spcPct val="90000"/>
              </a:lnSpc>
            </a:pPr>
            <a:endParaRPr lang="en-GB" dirty="0">
              <a:cs typeface="Times New Roman" panose="02020603050405020304" pitchFamily="18" charset="0"/>
            </a:endParaRPr>
          </a:p>
        </p:txBody>
      </p:sp>
    </p:spTree>
    <p:extLst>
      <p:ext uri="{BB962C8B-B14F-4D97-AF65-F5344CB8AC3E}">
        <p14:creationId xmlns:p14="http://schemas.microsoft.com/office/powerpoint/2010/main" val="3930845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1249"/>
            <a:ext cx="6858000" cy="801666"/>
          </a:xfrm>
        </p:spPr>
        <p:txBody>
          <a:bodyPr>
            <a:normAutofit/>
          </a:bodyPr>
          <a:lstStyle/>
          <a:p>
            <a:r>
              <a:rPr lang="en-US" sz="3200" dirty="0" smtClean="0">
                <a:latin typeface="+mn-lt"/>
              </a:rPr>
              <a:t>Stack - Implementation</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9</a:t>
            </a:fld>
            <a:endParaRPr lang="en-US"/>
          </a:p>
        </p:txBody>
      </p:sp>
      <p:sp>
        <p:nvSpPr>
          <p:cNvPr id="11" name="TextBox 10"/>
          <p:cNvSpPr txBox="1"/>
          <p:nvPr/>
        </p:nvSpPr>
        <p:spPr>
          <a:xfrm>
            <a:off x="576197" y="1590806"/>
            <a:ext cx="8229599" cy="461665"/>
          </a:xfrm>
          <a:prstGeom prst="rect">
            <a:avLst/>
          </a:prstGeom>
          <a:noFill/>
        </p:spPr>
        <p:txBody>
          <a:bodyPr wrap="square" rtlCol="0">
            <a:spAutoFit/>
          </a:bodyPr>
          <a:lstStyle/>
          <a:p>
            <a:r>
              <a:rPr lang="en-US" sz="2400" dirty="0" smtClean="0"/>
              <a:t>Stack implementation using an </a:t>
            </a:r>
            <a:r>
              <a:rPr lang="en-US" sz="2400" b="1" dirty="0" smtClean="0">
                <a:solidFill>
                  <a:srgbClr val="FF0000"/>
                </a:solidFill>
              </a:rPr>
              <a:t>array</a:t>
            </a:r>
            <a:endParaRPr lang="en-US" sz="2400" b="1" dirty="0">
              <a:solidFill>
                <a:srgbClr val="FF0000"/>
              </a:solidFill>
            </a:endParaRPr>
          </a:p>
        </p:txBody>
      </p:sp>
      <p:sp>
        <p:nvSpPr>
          <p:cNvPr id="18" name="TextBox 17"/>
          <p:cNvSpPr txBox="1"/>
          <p:nvPr/>
        </p:nvSpPr>
        <p:spPr>
          <a:xfrm>
            <a:off x="4572000" y="2109033"/>
            <a:ext cx="4476750" cy="4524315"/>
          </a:xfrm>
          <a:prstGeom prst="rect">
            <a:avLst/>
          </a:prstGeom>
          <a:solidFill>
            <a:schemeClr val="bg1">
              <a:lumMod val="85000"/>
            </a:schemeClr>
          </a:solidFill>
        </p:spPr>
        <p:txBody>
          <a:bodyPr wrap="square" rtlCol="0">
            <a:spAutoFit/>
          </a:bodyPr>
          <a:lstStyle/>
          <a:p>
            <a:r>
              <a:rPr lang="en-US" dirty="0"/>
              <a:t>c</a:t>
            </a:r>
            <a:r>
              <a:rPr lang="en-US" dirty="0" smtClean="0"/>
              <a:t>lass </a:t>
            </a:r>
            <a:r>
              <a:rPr lang="en-US" dirty="0" err="1" smtClean="0"/>
              <a:t>StackX</a:t>
            </a:r>
            <a:r>
              <a:rPr lang="en-US" dirty="0" smtClean="0"/>
              <a:t> {</a:t>
            </a:r>
          </a:p>
          <a:p>
            <a:endParaRPr lang="en-US" dirty="0" smtClean="0"/>
          </a:p>
          <a:p>
            <a:r>
              <a:rPr lang="en-US" dirty="0"/>
              <a:t> </a:t>
            </a:r>
            <a:r>
              <a:rPr lang="en-US" dirty="0" smtClean="0"/>
              <a:t>     private </a:t>
            </a:r>
            <a:r>
              <a:rPr lang="en-US" dirty="0" err="1" smtClean="0"/>
              <a:t>int</a:t>
            </a:r>
            <a:r>
              <a:rPr lang="en-US" dirty="0" smtClean="0"/>
              <a:t> </a:t>
            </a:r>
            <a:r>
              <a:rPr lang="en-US" dirty="0" err="1" smtClean="0"/>
              <a:t>maxSize</a:t>
            </a:r>
            <a:r>
              <a:rPr lang="en-US" dirty="0" smtClean="0"/>
              <a:t>;    // size of stack array</a:t>
            </a:r>
          </a:p>
          <a:p>
            <a:r>
              <a:rPr lang="en-US" dirty="0"/>
              <a:t> </a:t>
            </a:r>
            <a:r>
              <a:rPr lang="en-US" dirty="0" smtClean="0"/>
              <a:t>     private double[] </a:t>
            </a:r>
            <a:r>
              <a:rPr lang="en-US" dirty="0" err="1" smtClean="0"/>
              <a:t>stackArray</a:t>
            </a:r>
            <a:r>
              <a:rPr lang="en-US" dirty="0" smtClean="0"/>
              <a:t>;</a:t>
            </a:r>
          </a:p>
          <a:p>
            <a:r>
              <a:rPr lang="en-US" dirty="0" smtClean="0"/>
              <a:t>      private </a:t>
            </a:r>
            <a:r>
              <a:rPr lang="en-US" dirty="0" err="1" smtClean="0"/>
              <a:t>int</a:t>
            </a:r>
            <a:r>
              <a:rPr lang="en-US" dirty="0" smtClean="0"/>
              <a:t> top;           //top of the stack</a:t>
            </a:r>
          </a:p>
          <a:p>
            <a:endParaRPr lang="en-US" dirty="0"/>
          </a:p>
          <a:p>
            <a:r>
              <a:rPr lang="en-US" dirty="0" smtClean="0"/>
              <a:t>      </a:t>
            </a:r>
            <a:r>
              <a:rPr lang="en-US" dirty="0" err="1" smtClean="0"/>
              <a:t>publc</a:t>
            </a:r>
            <a:r>
              <a:rPr lang="en-US" dirty="0" smtClean="0"/>
              <a:t> </a:t>
            </a:r>
            <a:r>
              <a:rPr lang="en-US" dirty="0" err="1" smtClean="0"/>
              <a:t>StackX</a:t>
            </a:r>
            <a:r>
              <a:rPr lang="en-US" dirty="0" smtClean="0"/>
              <a:t>(</a:t>
            </a:r>
            <a:r>
              <a:rPr lang="en-US" dirty="0" err="1" smtClean="0"/>
              <a:t>int</a:t>
            </a:r>
            <a:r>
              <a:rPr lang="en-US" dirty="0" smtClean="0"/>
              <a:t> s) {   // constructor</a:t>
            </a:r>
          </a:p>
          <a:p>
            <a:r>
              <a:rPr lang="en-US" dirty="0"/>
              <a:t> </a:t>
            </a:r>
            <a:r>
              <a:rPr lang="en-US" dirty="0" smtClean="0"/>
              <a:t>           </a:t>
            </a:r>
          </a:p>
          <a:p>
            <a:r>
              <a:rPr lang="en-US" dirty="0"/>
              <a:t>	 </a:t>
            </a:r>
            <a:r>
              <a:rPr lang="en-US" dirty="0" err="1" smtClean="0"/>
              <a:t>maxSize</a:t>
            </a:r>
            <a:r>
              <a:rPr lang="en-US" dirty="0" smtClean="0"/>
              <a:t> = s;       // set array size</a:t>
            </a:r>
          </a:p>
          <a:p>
            <a:r>
              <a:rPr lang="en-US" dirty="0"/>
              <a:t>	</a:t>
            </a:r>
            <a:r>
              <a:rPr lang="en-US" dirty="0" smtClean="0"/>
              <a:t> </a:t>
            </a:r>
            <a:r>
              <a:rPr lang="en-US" dirty="0" err="1" smtClean="0"/>
              <a:t>stackArray</a:t>
            </a:r>
            <a:r>
              <a:rPr lang="en-US" dirty="0" smtClean="0"/>
              <a:t> = </a:t>
            </a:r>
            <a:r>
              <a:rPr lang="en-US" b="1" dirty="0" smtClean="0"/>
              <a:t>new double[</a:t>
            </a:r>
            <a:r>
              <a:rPr lang="en-US" b="1" dirty="0" err="1" smtClean="0"/>
              <a:t>maxSize</a:t>
            </a:r>
            <a:r>
              <a:rPr lang="en-US" b="1" dirty="0" smtClean="0"/>
              <a:t>];</a:t>
            </a:r>
          </a:p>
          <a:p>
            <a:r>
              <a:rPr lang="en-US" dirty="0"/>
              <a:t>	</a:t>
            </a:r>
            <a:r>
              <a:rPr lang="en-US" dirty="0" smtClean="0"/>
              <a:t> top = </a:t>
            </a:r>
            <a:r>
              <a:rPr lang="en-US" b="1" dirty="0" smtClean="0"/>
              <a:t>-1</a:t>
            </a:r>
            <a:r>
              <a:rPr lang="en-US" dirty="0" smtClean="0"/>
              <a:t>;             // no items</a:t>
            </a:r>
          </a:p>
          <a:p>
            <a:r>
              <a:rPr lang="en-US" dirty="0"/>
              <a:t> </a:t>
            </a:r>
            <a:r>
              <a:rPr lang="en-US" dirty="0" smtClean="0"/>
              <a:t>      }</a:t>
            </a:r>
          </a:p>
          <a:p>
            <a:endParaRPr lang="en-US" dirty="0"/>
          </a:p>
          <a:p>
            <a:r>
              <a:rPr lang="en-US" dirty="0" smtClean="0"/>
              <a:t>       …………………….</a:t>
            </a:r>
          </a:p>
          <a:p>
            <a:r>
              <a:rPr lang="en-US" dirty="0"/>
              <a:t> </a:t>
            </a:r>
            <a:r>
              <a:rPr lang="en-US" dirty="0" smtClean="0"/>
              <a:t>      …………………….</a:t>
            </a:r>
          </a:p>
          <a:p>
            <a:r>
              <a:rPr lang="en-US" dirty="0" smtClean="0"/>
              <a:t>}</a:t>
            </a:r>
          </a:p>
        </p:txBody>
      </p:sp>
      <p:sp>
        <p:nvSpPr>
          <p:cNvPr id="3" name="TextBox 2"/>
          <p:cNvSpPr txBox="1"/>
          <p:nvPr/>
        </p:nvSpPr>
        <p:spPr>
          <a:xfrm>
            <a:off x="576197" y="2382591"/>
            <a:ext cx="3850349" cy="2554545"/>
          </a:xfrm>
          <a:prstGeom prst="rect">
            <a:avLst/>
          </a:prstGeom>
          <a:noFill/>
        </p:spPr>
        <p:txBody>
          <a:bodyPr wrap="none" rtlCol="0">
            <a:spAutoFit/>
          </a:bodyPr>
          <a:lstStyle/>
          <a:p>
            <a:pPr marL="342900" indent="-342900">
              <a:buFont typeface="Wingdings" panose="05000000000000000000" pitchFamily="2" charset="2"/>
              <a:buChar char="§"/>
            </a:pPr>
            <a:r>
              <a:rPr lang="en-US" sz="2000" dirty="0" smtClean="0"/>
              <a:t>Constructor creates a new stack</a:t>
            </a:r>
          </a:p>
          <a:p>
            <a:r>
              <a:rPr lang="en-US" sz="2000" dirty="0" smtClean="0"/>
              <a:t>of a size specified in its argument.</a:t>
            </a:r>
          </a:p>
          <a:p>
            <a:endParaRPr lang="en-US" sz="2000" dirty="0" smtClean="0"/>
          </a:p>
          <a:p>
            <a:endParaRPr lang="en-US" sz="2000" dirty="0"/>
          </a:p>
          <a:p>
            <a:pPr marL="342900" indent="-342900">
              <a:buFont typeface="Wingdings" panose="05000000000000000000" pitchFamily="2" charset="2"/>
              <a:buChar char="§"/>
            </a:pPr>
            <a:r>
              <a:rPr lang="en-US" sz="2000" dirty="0" smtClean="0"/>
              <a:t>Variable </a:t>
            </a:r>
            <a:r>
              <a:rPr lang="en-US" sz="2000" i="1" dirty="0" smtClean="0"/>
              <a:t>top</a:t>
            </a:r>
            <a:r>
              <a:rPr lang="en-US" sz="2000" dirty="0" smtClean="0"/>
              <a:t>, which stores the </a:t>
            </a:r>
          </a:p>
          <a:p>
            <a:r>
              <a:rPr lang="en-US" sz="2000" dirty="0" smtClean="0"/>
              <a:t>index of the item on the top of the </a:t>
            </a:r>
          </a:p>
          <a:p>
            <a:r>
              <a:rPr lang="en-US" sz="2000" dirty="0" smtClean="0"/>
              <a:t>stack.</a:t>
            </a:r>
          </a:p>
          <a:p>
            <a:endParaRPr lang="en-US" sz="2000" dirty="0"/>
          </a:p>
        </p:txBody>
      </p:sp>
    </p:spTree>
    <p:extLst>
      <p:ext uri="{BB962C8B-B14F-4D97-AF65-F5344CB8AC3E}">
        <p14:creationId xmlns:p14="http://schemas.microsoft.com/office/powerpoint/2010/main" val="3794922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2.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id="{401F985E-0293-41C8-8C9F-C12C54DD4161}" vid="{CD74E18F-C672-456A-83A3-0778133BEA75}"/>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docProps/app.xml><?xml version="1.0" encoding="utf-8"?>
<Properties xmlns="http://schemas.openxmlformats.org/officeDocument/2006/extended-properties" xmlns:vt="http://schemas.openxmlformats.org/officeDocument/2006/docPropsVTypes">
  <Template/>
  <TotalTime>1234</TotalTime>
  <Words>697</Words>
  <Application>Microsoft Office PowerPoint</Application>
  <PresentationFormat>On-screen Show (4:3)</PresentationFormat>
  <Paragraphs>257</Paragraphs>
  <Slides>18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vt:lpstr>
      <vt:lpstr>Calibri Light</vt:lpstr>
      <vt:lpstr>Times New Roman</vt:lpstr>
      <vt:lpstr>Wingdings</vt:lpstr>
      <vt:lpstr>Custom Design</vt:lpstr>
      <vt:lpstr>lecture</vt:lpstr>
      <vt:lpstr>1_Custom Design</vt:lpstr>
      <vt:lpstr>Data Structures and Algorithms</vt:lpstr>
      <vt:lpstr>Stack</vt:lpstr>
      <vt:lpstr>Stack </vt:lpstr>
      <vt:lpstr>Stack - Push</vt:lpstr>
      <vt:lpstr>Stack - Pop</vt:lpstr>
      <vt:lpstr>Stack - Peek</vt:lpstr>
      <vt:lpstr>Question</vt:lpstr>
      <vt:lpstr>Uses of Stack</vt:lpstr>
      <vt:lpstr>Stack - Implementation</vt:lpstr>
      <vt:lpstr>Stack – Implementation - push</vt:lpstr>
      <vt:lpstr>Stack – Implementation - push</vt:lpstr>
      <vt:lpstr>Stack – Implementation - push</vt:lpstr>
      <vt:lpstr>Stack – Implementation – pop/peek</vt:lpstr>
      <vt:lpstr>Stack – Implementation – pop/peek</vt:lpstr>
      <vt:lpstr>Question</vt:lpstr>
      <vt:lpstr>Creating a stack</vt:lpstr>
      <vt:lpstr>Creating a stack</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Namalie Walgampaya</dc:creator>
  <cp:lastModifiedBy>Namalie Walgampaya</cp:lastModifiedBy>
  <cp:revision>51</cp:revision>
  <dcterms:created xsi:type="dcterms:W3CDTF">2018-05-27T05:47:50Z</dcterms:created>
  <dcterms:modified xsi:type="dcterms:W3CDTF">2018-07-02T08:54:29Z</dcterms:modified>
</cp:coreProperties>
</file>