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373" r:id="rId2"/>
    <p:sldId id="375" r:id="rId3"/>
    <p:sldId id="349" r:id="rId4"/>
    <p:sldId id="350" r:id="rId5"/>
    <p:sldId id="351" r:id="rId6"/>
    <p:sldId id="352" r:id="rId7"/>
    <p:sldId id="353" r:id="rId8"/>
    <p:sldId id="374" r:id="rId9"/>
    <p:sldId id="354" r:id="rId10"/>
    <p:sldId id="355" r:id="rId11"/>
    <p:sldId id="356" r:id="rId12"/>
    <p:sldId id="357" r:id="rId13"/>
    <p:sldId id="358" r:id="rId14"/>
    <p:sldId id="360" r:id="rId15"/>
    <p:sldId id="361" r:id="rId16"/>
    <p:sldId id="362" r:id="rId17"/>
    <p:sldId id="363" r:id="rId18"/>
    <p:sldId id="364" r:id="rId19"/>
    <p:sldId id="365" r:id="rId20"/>
    <p:sldId id="367" r:id="rId21"/>
    <p:sldId id="368" r:id="rId22"/>
    <p:sldId id="369" r:id="rId23"/>
    <p:sldId id="370" r:id="rId24"/>
    <p:sldId id="371" r:id="rId25"/>
    <p:sldId id="372" r:id="rId26"/>
    <p:sldId id="376" r:id="rId27"/>
    <p:sldId id="380" r:id="rId28"/>
    <p:sldId id="381" r:id="rId29"/>
    <p:sldId id="382" r:id="rId30"/>
    <p:sldId id="383" r:id="rId31"/>
    <p:sldId id="384" r:id="rId3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CEAF"/>
    <a:srgbClr val="1C4372"/>
    <a:srgbClr val="FCB414"/>
    <a:srgbClr val="865D02"/>
    <a:srgbClr val="42AFB6"/>
    <a:srgbClr val="660E25"/>
    <a:srgbClr val="E32D5D"/>
    <a:srgbClr val="B81A00"/>
    <a:srgbClr val="D61F00"/>
    <a:srgbClr val="E006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09" autoAdjust="0"/>
  </p:normalViewPr>
  <p:slideViewPr>
    <p:cSldViewPr>
      <p:cViewPr varScale="1">
        <p:scale>
          <a:sx n="61" d="100"/>
          <a:sy n="61" d="100"/>
        </p:scale>
        <p:origin x="2002"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96"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1048897"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57D8A4-B42A-4EBD-A8CA-43349A30C503}" type="datetimeFigureOut">
              <a:rPr lang="fr-FR" smtClean="0"/>
              <a:t>26/09/2022</a:t>
            </a:fld>
            <a:endParaRPr lang="fr-FR"/>
          </a:p>
        </p:txBody>
      </p:sp>
      <p:sp>
        <p:nvSpPr>
          <p:cNvPr id="1048898"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1048899"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048900"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1048901"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552ED4-73A3-481F-AD1A-B72203E809EC}" type="slidenum">
              <a:rPr lang="fr-FR" smtClean="0"/>
              <a:t>‹N°›</a:t>
            </a:fld>
            <a:endParaRPr lang="fr-FR"/>
          </a:p>
        </p:txBody>
      </p:sp>
    </p:spTree>
    <p:extLst>
      <p:ext uri="{BB962C8B-B14F-4D97-AF65-F5344CB8AC3E}">
        <p14:creationId xmlns:p14="http://schemas.microsoft.com/office/powerpoint/2010/main" val="2601053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p:spPr>
      </p:sp>
      <p:sp>
        <p:nvSpPr>
          <p:cNvPr id="3" name="Espace réservé des commentaires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fr-FR" sz="1100" i="0" dirty="0">
                <a:solidFill>
                  <a:schemeClr val="dk1"/>
                </a:solidFill>
                <a:latin typeface="Mulish"/>
                <a:ea typeface="Mulish"/>
                <a:cs typeface="Mulish"/>
                <a:sym typeface="Mulish"/>
              </a:rPr>
              <a:t>Mesdames et messieurs, membres de jury, honorable assistance, merci pour votre présence.</a:t>
            </a:r>
          </a:p>
          <a:p>
            <a:pPr marL="0" lvl="0" indent="0" algn="l" rtl="0">
              <a:spcBef>
                <a:spcPts val="0"/>
              </a:spcBef>
              <a:spcAft>
                <a:spcPts val="0"/>
              </a:spcAft>
              <a:buClr>
                <a:schemeClr val="dk1"/>
              </a:buClr>
              <a:buSzPts val="1100"/>
              <a:buFont typeface="Arial"/>
              <a:buNone/>
            </a:pPr>
            <a:endParaRPr lang="fr-FR" sz="1100" i="0" dirty="0">
              <a:solidFill>
                <a:schemeClr val="dk1"/>
              </a:solidFill>
              <a:latin typeface="Mulish"/>
              <a:ea typeface="Mulish"/>
              <a:cs typeface="Mulish"/>
              <a:sym typeface="Mulish"/>
            </a:endParaRPr>
          </a:p>
          <a:p>
            <a:pPr>
              <a:lnSpc>
                <a:spcPct val="107000"/>
              </a:lnSpc>
            </a:pPr>
            <a:r>
              <a:rPr lang="fr-FR" sz="1100" i="0" dirty="0">
                <a:solidFill>
                  <a:schemeClr val="dk1"/>
                </a:solidFill>
                <a:latin typeface="Mulish"/>
                <a:ea typeface="Mulish"/>
                <a:cs typeface="Mulish"/>
                <a:sym typeface="Mulish"/>
              </a:rPr>
              <a:t>Nous avons l’honneur de présenter devant vous, aujourd’hui, notre projet de fin d’étude pour l’obtention du diplôme de Master en TIC et  Management, intitulé  «</a:t>
            </a:r>
            <a:r>
              <a:rPr lang="fr-FR" sz="1100" b="1" i="0" dirty="0"/>
              <a:t>Étude et mise en place d’une solution SDN basé sur </a:t>
            </a:r>
            <a:r>
              <a:rPr lang="fr-FR" sz="1100" b="1" i="0" dirty="0" err="1"/>
              <a:t>Kubernetes</a:t>
            </a:r>
            <a:r>
              <a:rPr lang="fr-FR" sz="1100" b="1" i="0" dirty="0"/>
              <a:t>  dans l’infrastructure NFV de Ericsson</a:t>
            </a:r>
            <a:r>
              <a:rPr lang="fr-FR" sz="1100" i="0" dirty="0">
                <a:solidFill>
                  <a:schemeClr val="dk1"/>
                </a:solidFill>
                <a:latin typeface="Mulish"/>
                <a:ea typeface="Mulish"/>
                <a:cs typeface="Mulish"/>
                <a:sym typeface="Mulish"/>
              </a:rPr>
              <a:t>» que nous avons réalisé au sein d'Ericsson, sous l'encadrement de Mlle Maria BOUCHAIR et </a:t>
            </a:r>
            <a:r>
              <a:rPr lang="fr-FR" sz="1100" b="1" i="0" dirty="0">
                <a:solidFill>
                  <a:prstClr val="black"/>
                </a:solidFill>
                <a:latin typeface="Times New Roman" panose="02020603050405020304" pitchFamily="18" charset="0"/>
                <a:cs typeface="Times New Roman" panose="02020603050405020304" pitchFamily="18" charset="0"/>
              </a:rPr>
              <a:t>Mr. TALEB Ahmed</a:t>
            </a:r>
            <a:endParaRPr lang="en-US" sz="1100" b="1" i="0" dirty="0">
              <a:effectLst/>
              <a:latin typeface="Georgia" panose="02040502050405020303" pitchFamily="18" charset="0"/>
              <a:ea typeface="Calibri" panose="020F0502020204030204" pitchFamily="34" charset="0"/>
              <a:cs typeface="Arial" panose="020B0604020202020204" pitchFamily="34" charset="0"/>
            </a:endParaRPr>
          </a:p>
          <a:p>
            <a:pPr marL="158750" indent="0">
              <a:buNone/>
            </a:pPr>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p:txBody>
      </p:sp>
      <p:sp>
        <p:nvSpPr>
          <p:cNvPr id="4" name="Espace réservé du numéro de diapositive 3"/>
          <p:cNvSpPr>
            <a:spLocks noGrp="1"/>
          </p:cNvSpPr>
          <p:nvPr>
            <p:ph type="sldNum" sz="quarter" idx="10"/>
          </p:nvPr>
        </p:nvSpPr>
        <p:spPr>
          <a:xfrm>
            <a:off x="3884613" y="8685213"/>
            <a:ext cx="2971800" cy="458787"/>
          </a:xfrm>
          <a:prstGeom prst="rect">
            <a:avLst/>
          </a:prstGeom>
        </p:spPr>
        <p:txBody>
          <a:bodyPr/>
          <a:lstStyle/>
          <a:p>
            <a:fld id="{54BCEB78-3B09-4696-85A9-AD02EB5EBDB5}" type="slidenum">
              <a:rPr lang="en-US" smtClean="0"/>
              <a:pPr/>
              <a:t>1</a:t>
            </a:fld>
            <a:endParaRPr lang="en-US"/>
          </a:p>
        </p:txBody>
      </p:sp>
    </p:spTree>
    <p:extLst>
      <p:ext uri="{BB962C8B-B14F-4D97-AF65-F5344CB8AC3E}">
        <p14:creationId xmlns:p14="http://schemas.microsoft.com/office/powerpoint/2010/main" val="364312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Slide Image Placeholder 1"/>
          <p:cNvSpPr>
            <a:spLocks noGrp="1" noRot="1" noChangeAspect="1"/>
          </p:cNvSpPr>
          <p:nvPr>
            <p:ph type="sldImg"/>
          </p:nvPr>
        </p:nvSpPr>
        <p:spPr/>
      </p:sp>
      <p:sp>
        <p:nvSpPr>
          <p:cNvPr id="104863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Pour </a:t>
            </a:r>
            <a:r>
              <a:rPr lang="fr-FR" sz="1200" kern="1200" dirty="0" err="1">
                <a:solidFill>
                  <a:schemeClr val="tx1"/>
                </a:solidFill>
                <a:effectLst/>
                <a:latin typeface="+mn-lt"/>
                <a:ea typeface="+mn-ea"/>
                <a:cs typeface="+mn-cs"/>
              </a:rPr>
              <a:t>répon</a:t>
            </a:r>
            <a:r>
              <a:rPr lang="en-US" sz="1200" kern="1200" dirty="0" err="1">
                <a:solidFill>
                  <a:schemeClr val="tx1"/>
                </a:solidFill>
                <a:effectLst/>
                <a:latin typeface="+mn-lt"/>
                <a:ea typeface="+mn-ea"/>
                <a:cs typeface="+mn-cs"/>
              </a:rPr>
              <a:t>dre</a:t>
            </a:r>
            <a:r>
              <a:rPr lang="fr-FR" sz="1200" kern="1200" dirty="0">
                <a:solidFill>
                  <a:schemeClr val="tx1"/>
                </a:solidFill>
                <a:effectLst/>
                <a:latin typeface="+mn-lt"/>
                <a:ea typeface="+mn-ea"/>
                <a:cs typeface="+mn-cs"/>
              </a:rPr>
              <a:t> aux défis de la distribution de plusieurs contrôleurs SDN qui sont déployés soit dans des serveur physique </a:t>
            </a:r>
            <a:r>
              <a:rPr lang="en-US" sz="1200" kern="1200" dirty="0" err="1">
                <a:solidFill>
                  <a:schemeClr val="tx1"/>
                </a:solidFill>
                <a:effectLst/>
                <a:latin typeface="+mn-lt"/>
                <a:ea typeface="+mn-ea"/>
                <a:cs typeface="+mn-cs"/>
              </a:rPr>
              <a:t>soit</a:t>
            </a:r>
            <a:r>
              <a:rPr lang="fr-FR" sz="1200" kern="1200" dirty="0">
                <a:solidFill>
                  <a:schemeClr val="tx1"/>
                </a:solidFill>
                <a:effectLst/>
                <a:latin typeface="+mn-lt"/>
                <a:ea typeface="+mn-ea"/>
                <a:cs typeface="+mn-cs"/>
              </a:rPr>
              <a:t> dans  des machines virtuelles, nous proposant une solution SDN basé</a:t>
            </a:r>
            <a:r>
              <a:rPr lang="en-US" sz="1200" kern="1200" dirty="0">
                <a:solidFill>
                  <a:schemeClr val="tx1"/>
                </a:solidFill>
                <a:effectLst/>
                <a:latin typeface="+mn-lt"/>
                <a:ea typeface="+mn-ea"/>
                <a:cs typeface="+mn-cs"/>
              </a:rPr>
              <a:t>e</a:t>
            </a:r>
            <a:r>
              <a:rPr lang="fr-FR" sz="1200" kern="1200" dirty="0">
                <a:solidFill>
                  <a:schemeClr val="tx1"/>
                </a:solidFill>
                <a:effectLst/>
                <a:latin typeface="+mn-lt"/>
                <a:ea typeface="+mn-ea"/>
                <a:cs typeface="+mn-cs"/>
              </a:rPr>
              <a:t>sur la réplication des contrôleur</a:t>
            </a:r>
            <a:r>
              <a:rPr lang="en-US" sz="1200" kern="1200" dirty="0">
                <a:solidFill>
                  <a:schemeClr val="tx1"/>
                </a:solidFill>
                <a:effectLst/>
                <a:latin typeface="+mn-lt"/>
                <a:ea typeface="+mn-ea"/>
                <a:cs typeface="+mn-cs"/>
              </a:rPr>
              <a:t>s</a:t>
            </a:r>
            <a:r>
              <a:rPr lang="fr-FR" sz="1200" kern="1200" dirty="0">
                <a:solidFill>
                  <a:schemeClr val="tx1"/>
                </a:solidFill>
                <a:effectLst/>
                <a:latin typeface="+mn-lt"/>
                <a:ea typeface="+mn-ea"/>
                <a:cs typeface="+mn-cs"/>
              </a:rPr>
              <a:t> RYU </a:t>
            </a:r>
            <a:r>
              <a:rPr lang="fr-FR" sz="1200" kern="1200" dirty="0" err="1">
                <a:solidFill>
                  <a:schemeClr val="tx1"/>
                </a:solidFill>
                <a:effectLst/>
                <a:latin typeface="+mn-lt"/>
                <a:ea typeface="+mn-ea"/>
                <a:cs typeface="+mn-cs"/>
              </a:rPr>
              <a:t>déploy</a:t>
            </a:r>
            <a:r>
              <a:rPr lang="en-US" sz="1200" kern="1200" dirty="0" err="1">
                <a:solidFill>
                  <a:schemeClr val="tx1"/>
                </a:solidFill>
                <a:effectLst/>
                <a:latin typeface="+mn-lt"/>
                <a:ea typeface="+mn-ea"/>
                <a:cs typeface="+mn-cs"/>
              </a:rPr>
              <a:t>és</a:t>
            </a:r>
            <a:r>
              <a:rPr lang="fr-FR" sz="1200" kern="1200" dirty="0">
                <a:solidFill>
                  <a:schemeClr val="tx1"/>
                </a:solidFill>
                <a:effectLst/>
                <a:latin typeface="+mn-lt"/>
                <a:ea typeface="+mn-ea"/>
                <a:cs typeface="+mn-cs"/>
              </a:rPr>
              <a:t> en tant que fonction réseau conteneurisé (</a:t>
            </a:r>
            <a:r>
              <a:rPr lang="fr-FR" sz="1200" kern="1200" dirty="0" err="1">
                <a:solidFill>
                  <a:schemeClr val="tx1"/>
                </a:solidFill>
                <a:effectLst/>
                <a:latin typeface="+mn-lt"/>
                <a:ea typeface="+mn-ea"/>
                <a:cs typeface="+mn-cs"/>
              </a:rPr>
              <a:t>microservice</a:t>
            </a:r>
            <a:r>
              <a:rPr lang="fr-FR" sz="1200" kern="1200" dirty="0">
                <a:solidFill>
                  <a:schemeClr val="tx1"/>
                </a:solidFill>
                <a:effectLst/>
                <a:latin typeface="+mn-lt"/>
                <a:ea typeface="+mn-ea"/>
                <a:cs typeface="+mn-cs"/>
              </a:rPr>
              <a:t>), chacun de ces </a:t>
            </a:r>
            <a:r>
              <a:rPr lang="fr-FR" sz="1200" kern="1200" dirty="0" err="1">
                <a:solidFill>
                  <a:schemeClr val="tx1"/>
                </a:solidFill>
                <a:effectLst/>
                <a:latin typeface="+mn-lt"/>
                <a:ea typeface="+mn-ea"/>
                <a:cs typeface="+mn-cs"/>
              </a:rPr>
              <a:t>microservices</a:t>
            </a:r>
            <a:r>
              <a:rPr lang="fr-FR" sz="1200" kern="1200" dirty="0">
                <a:solidFill>
                  <a:schemeClr val="tx1"/>
                </a:solidFill>
                <a:effectLst/>
                <a:latin typeface="+mn-lt"/>
                <a:ea typeface="+mn-ea"/>
                <a:cs typeface="+mn-cs"/>
              </a:rPr>
              <a:t> est </a:t>
            </a:r>
            <a:r>
              <a:rPr lang="fr-FR" sz="1200" kern="1200" dirty="0" err="1">
                <a:solidFill>
                  <a:schemeClr val="tx1"/>
                </a:solidFill>
                <a:effectLst/>
                <a:latin typeface="+mn-lt"/>
                <a:ea typeface="+mn-ea"/>
                <a:cs typeface="+mn-cs"/>
              </a:rPr>
              <a:t>excuté</a:t>
            </a:r>
            <a:r>
              <a:rPr lang="fr-FR" sz="1200" kern="1200" dirty="0">
                <a:solidFill>
                  <a:schemeClr val="tx1"/>
                </a:solidFill>
                <a:effectLst/>
                <a:latin typeface="+mn-lt"/>
                <a:ea typeface="+mn-ea"/>
                <a:cs typeface="+mn-cs"/>
              </a:rPr>
              <a:t> à </a:t>
            </a:r>
            <a:r>
              <a:rPr lang="fr-FR" sz="1200" kern="1200" dirty="0" err="1">
                <a:solidFill>
                  <a:schemeClr val="tx1"/>
                </a:solidFill>
                <a:effectLst/>
                <a:latin typeface="+mn-lt"/>
                <a:ea typeface="+mn-ea"/>
                <a:cs typeface="+mn-cs"/>
              </a:rPr>
              <a:t>lintérieur</a:t>
            </a:r>
            <a:r>
              <a:rPr lang="fr-FR" sz="1200" kern="1200" dirty="0">
                <a:solidFill>
                  <a:schemeClr val="tx1"/>
                </a:solidFill>
                <a:effectLst/>
                <a:latin typeface="+mn-lt"/>
                <a:ea typeface="+mn-ea"/>
                <a:cs typeface="+mn-cs"/>
              </a:rPr>
              <a:t> d’un conteneur docker et pour assurer la gestion et la surveillance d’un parc de conteneurs</a:t>
            </a:r>
            <a:r>
              <a:rPr lang="en-US" sz="1200" kern="1200" dirty="0">
                <a:solidFill>
                  <a:schemeClr val="tx1"/>
                </a:solidFill>
                <a:effectLst/>
                <a:latin typeface="+mn-lt"/>
                <a:ea typeface="+mn-ea"/>
                <a:cs typeface="+mn-cs"/>
              </a:rPr>
              <a:t>,</a:t>
            </a:r>
            <a:r>
              <a:rPr lang="fr-FR" sz="1200" kern="1200" dirty="0">
                <a:solidFill>
                  <a:schemeClr val="tx1"/>
                </a:solidFill>
                <a:effectLst/>
                <a:latin typeface="+mn-lt"/>
                <a:ea typeface="+mn-ea"/>
                <a:cs typeface="+mn-cs"/>
              </a:rPr>
              <a:t>nous allons </a:t>
            </a:r>
            <a:r>
              <a:rPr lang="fr-FR" sz="1200" kern="1200" dirty="0" err="1">
                <a:solidFill>
                  <a:schemeClr val="tx1"/>
                </a:solidFill>
                <a:effectLst/>
                <a:latin typeface="+mn-lt"/>
                <a:ea typeface="+mn-ea"/>
                <a:cs typeface="+mn-cs"/>
              </a:rPr>
              <a:t>utilis</a:t>
            </a:r>
            <a:r>
              <a:rPr lang="en-US" sz="1200" kern="1200" dirty="0" err="1">
                <a:solidFill>
                  <a:schemeClr val="tx1"/>
                </a:solidFill>
                <a:effectLst/>
                <a:latin typeface="+mn-lt"/>
                <a:ea typeface="+mn-ea"/>
                <a:cs typeface="+mn-cs"/>
              </a:rPr>
              <a:t>er</a:t>
            </a:r>
            <a:r>
              <a:rPr lang="fr-FR" sz="1200" kern="1200" dirty="0">
                <a:solidFill>
                  <a:schemeClr val="tx1"/>
                </a:solidFill>
                <a:effectLst/>
                <a:latin typeface="+mn-lt"/>
                <a:ea typeface="+mn-ea"/>
                <a:cs typeface="+mn-cs"/>
              </a:rPr>
              <a:t> l'orchestrateur </a:t>
            </a:r>
            <a:r>
              <a:rPr lang="fr-FR" sz="1200" kern="1200" dirty="0" err="1">
                <a:solidFill>
                  <a:schemeClr val="tx1"/>
                </a:solidFill>
                <a:effectLst/>
                <a:latin typeface="+mn-lt"/>
                <a:ea typeface="+mn-ea"/>
                <a:cs typeface="+mn-cs"/>
              </a:rPr>
              <a:t>Kubernetes</a:t>
            </a:r>
            <a:r>
              <a:rPr lang="fr-FR" sz="12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pPr>
            <a:endParaRPr lang="fr-FR" dirty="0"/>
          </a:p>
        </p:txBody>
      </p:sp>
      <p:sp>
        <p:nvSpPr>
          <p:cNvPr id="1048634" name="Slide Number Placeholder 3"/>
          <p:cNvSpPr>
            <a:spLocks noGrp="1"/>
          </p:cNvSpPr>
          <p:nvPr>
            <p:ph type="sldNum" sz="quarter" idx="10"/>
          </p:nvPr>
        </p:nvSpPr>
        <p:spPr/>
        <p:txBody>
          <a:bodyPr/>
          <a:lstStyle/>
          <a:p>
            <a:fld id="{0E552ED4-73A3-481F-AD1A-B72203E809EC}" type="slidenum">
              <a:rPr lang="fr-FR" smtClean="0"/>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Slide Image Placeholder 1"/>
          <p:cNvSpPr>
            <a:spLocks noGrp="1" noRot="1" noChangeAspect="1"/>
          </p:cNvSpPr>
          <p:nvPr>
            <p:ph type="sldImg"/>
          </p:nvPr>
        </p:nvSpPr>
        <p:spPr/>
      </p:sp>
      <p:sp>
        <p:nvSpPr>
          <p:cNvPr id="1048641"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fr-FR" dirty="0"/>
              <a:t>Alors</a:t>
            </a:r>
            <a:r>
              <a:rPr lang="fr-FR" baseline="0" dirty="0"/>
              <a:t> la mise en place de notre solution SDN est basé sur 3 concepts fondamentaux les </a:t>
            </a:r>
            <a:r>
              <a:rPr lang="fr-FR" baseline="0" dirty="0" err="1"/>
              <a:t>Microservices</a:t>
            </a:r>
            <a:r>
              <a:rPr lang="fr-FR" baseline="0" dirty="0"/>
              <a:t>, la </a:t>
            </a:r>
            <a:r>
              <a:rPr lang="fr-FR" sz="1200" kern="1200" dirty="0">
                <a:solidFill>
                  <a:schemeClr val="tx1"/>
                </a:solidFill>
                <a:effectLst/>
                <a:latin typeface="+mn-lt"/>
                <a:ea typeface="+mn-ea"/>
                <a:cs typeface="+mn-cs"/>
              </a:rPr>
              <a:t>conteneurisation par Docker et l’orchestration des</a:t>
            </a:r>
            <a:r>
              <a:rPr lang="fr-FR"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conteneurs</a:t>
            </a:r>
            <a:r>
              <a:rPr lang="fr-FR" sz="1200" kern="1200" baseline="0" dirty="0">
                <a:solidFill>
                  <a:schemeClr val="tx1"/>
                </a:solidFill>
                <a:effectLst/>
                <a:latin typeface="+mn-lt"/>
                <a:ea typeface="+mn-ea"/>
                <a:cs typeface="+mn-cs"/>
              </a:rPr>
              <a:t> par </a:t>
            </a:r>
            <a:r>
              <a:rPr lang="fr-FR" baseline="0" dirty="0" err="1"/>
              <a:t>Kubernetes</a:t>
            </a:r>
            <a:r>
              <a:rPr lang="fr-FR" baseline="0" dirty="0"/>
              <a:t> </a:t>
            </a:r>
            <a:endParaRPr lang="fr-FR" dirty="0"/>
          </a:p>
        </p:txBody>
      </p:sp>
      <p:sp>
        <p:nvSpPr>
          <p:cNvPr id="1048642" name="Slide Number Placeholder 3"/>
          <p:cNvSpPr>
            <a:spLocks noGrp="1"/>
          </p:cNvSpPr>
          <p:nvPr>
            <p:ph type="sldNum" sz="quarter" idx="10"/>
          </p:nvPr>
        </p:nvSpPr>
        <p:spPr/>
        <p:txBody>
          <a:bodyPr/>
          <a:lstStyle/>
          <a:p>
            <a:fld id="{0E552ED4-73A3-481F-AD1A-B72203E809EC}" type="slidenum">
              <a:rPr lang="fr-FR" smtClean="0"/>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Slide Image Placeholder 1"/>
          <p:cNvSpPr>
            <a:spLocks noGrp="1" noRot="1" noChangeAspect="1"/>
          </p:cNvSpPr>
          <p:nvPr>
            <p:ph type="sldImg"/>
          </p:nvPr>
        </p:nvSpPr>
        <p:spPr/>
      </p:sp>
      <p:sp>
        <p:nvSpPr>
          <p:cNvPr id="1048695"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Une architecture </a:t>
            </a:r>
            <a:r>
              <a:rPr lang="fr-FR" sz="1200" kern="1200" dirty="0" err="1">
                <a:solidFill>
                  <a:schemeClr val="tx1"/>
                </a:solidFill>
                <a:effectLst/>
                <a:latin typeface="+mn-lt"/>
                <a:ea typeface="+mn-ea"/>
                <a:cs typeface="+mn-cs"/>
              </a:rPr>
              <a:t>microservices</a:t>
            </a:r>
            <a:r>
              <a:rPr lang="fr-FR" sz="1200" kern="1200" dirty="0">
                <a:solidFill>
                  <a:schemeClr val="tx1"/>
                </a:solidFill>
                <a:effectLst/>
                <a:latin typeface="+mn-lt"/>
                <a:ea typeface="+mn-ea"/>
                <a:cs typeface="+mn-cs"/>
              </a:rPr>
              <a:t> a pour objet de d</a:t>
            </a:r>
            <a:r>
              <a:rPr lang="en-US" sz="1200" kern="1200" dirty="0">
                <a:solidFill>
                  <a:schemeClr val="tx1"/>
                </a:solidFill>
                <a:effectLst/>
                <a:latin typeface="+mn-lt"/>
                <a:ea typeface="+mn-ea"/>
                <a:cs typeface="+mn-cs"/>
              </a:rPr>
              <a:t>i</a:t>
            </a:r>
            <a:r>
              <a:rPr lang="fr-FR" sz="1200" kern="1200" dirty="0">
                <a:solidFill>
                  <a:schemeClr val="tx1"/>
                </a:solidFill>
                <a:effectLst/>
                <a:latin typeface="+mn-lt"/>
                <a:ea typeface="+mn-ea"/>
                <a:cs typeface="+mn-cs"/>
              </a:rPr>
              <a:t>viser une application en tant que suites de petits services. Chacun de ces services est géré, mis a jour et </a:t>
            </a:r>
            <a:r>
              <a:rPr lang="fr-FR" sz="1200" kern="1200" dirty="0" err="1">
                <a:solidFill>
                  <a:schemeClr val="tx1"/>
                </a:solidFill>
                <a:effectLst/>
                <a:latin typeface="+mn-lt"/>
                <a:ea typeface="+mn-ea"/>
                <a:cs typeface="+mn-cs"/>
              </a:rPr>
              <a:t>évolu</a:t>
            </a:r>
            <a:r>
              <a:rPr lang="en-US" sz="1200" kern="1200" dirty="0">
                <a:solidFill>
                  <a:schemeClr val="tx1"/>
                </a:solidFill>
                <a:effectLst/>
                <a:latin typeface="+mn-lt"/>
                <a:ea typeface="+mn-ea"/>
                <a:cs typeface="+mn-cs"/>
              </a:rPr>
              <a:t>é </a:t>
            </a:r>
            <a:r>
              <a:rPr lang="fr-FR" sz="1200" kern="1200" dirty="0">
                <a:solidFill>
                  <a:schemeClr val="tx1"/>
                </a:solidFill>
                <a:effectLst/>
                <a:latin typeface="+mn-lt"/>
                <a:ea typeface="+mn-ea"/>
                <a:cs typeface="+mn-cs"/>
              </a:rPr>
              <a:t>indépendamment des autres services.</a:t>
            </a:r>
          </a:p>
          <a:p>
            <a:r>
              <a:rPr lang="fr-FR" sz="1200" kern="1200" dirty="0">
                <a:solidFill>
                  <a:schemeClr val="tx1"/>
                </a:solidFill>
                <a:effectLst/>
                <a:latin typeface="+mn-lt"/>
                <a:ea typeface="+mn-ea"/>
                <a:cs typeface="+mn-cs"/>
              </a:rPr>
              <a:t>Les </a:t>
            </a:r>
            <a:r>
              <a:rPr lang="fr-FR" sz="1200" kern="1200" dirty="0" err="1">
                <a:solidFill>
                  <a:schemeClr val="tx1"/>
                </a:solidFill>
                <a:effectLst/>
                <a:latin typeface="+mn-lt"/>
                <a:ea typeface="+mn-ea"/>
                <a:cs typeface="+mn-cs"/>
              </a:rPr>
              <a:t>microservices</a:t>
            </a:r>
            <a:r>
              <a:rPr lang="fr-FR" sz="1200" kern="1200" dirty="0">
                <a:solidFill>
                  <a:schemeClr val="tx1"/>
                </a:solidFill>
                <a:effectLst/>
                <a:latin typeface="+mn-lt"/>
                <a:ea typeface="+mn-ea"/>
                <a:cs typeface="+mn-cs"/>
              </a:rPr>
              <a:t> utilise</a:t>
            </a:r>
            <a:r>
              <a:rPr lang="en-US" sz="1200" kern="1200" dirty="0" err="1">
                <a:solidFill>
                  <a:schemeClr val="tx1"/>
                </a:solidFill>
                <a:effectLst/>
                <a:latin typeface="+mn-lt"/>
                <a:ea typeface="+mn-ea"/>
                <a:cs typeface="+mn-cs"/>
              </a:rPr>
              <a:t>nt</a:t>
            </a:r>
            <a:r>
              <a:rPr lang="fr-FR" sz="1200" kern="1200" dirty="0">
                <a:solidFill>
                  <a:schemeClr val="tx1"/>
                </a:solidFill>
                <a:effectLst/>
                <a:latin typeface="+mn-lt"/>
                <a:ea typeface="+mn-ea"/>
                <a:cs typeface="+mn-cs"/>
              </a:rPr>
              <a:t> des conteneurs comme docker pour obtenir plus de vitesse de déploiement et de densité de ressources.</a:t>
            </a:r>
          </a:p>
          <a:p>
            <a:pPr marL="0" marR="0" indent="0" algn="l" defTabSz="914400" rtl="0" eaLnBrk="1" fontAlgn="auto" latinLnBrk="0" hangingPunct="1">
              <a:lnSpc>
                <a:spcPct val="100000"/>
              </a:lnSpc>
              <a:spcBef>
                <a:spcPts val="0"/>
              </a:spcBef>
              <a:spcAft>
                <a:spcPts val="0"/>
              </a:spcAft>
              <a:buClrTx/>
              <a:buSzTx/>
              <a:buFontTx/>
              <a:buNone/>
            </a:pPr>
            <a:endParaRPr lang="fr-FR" dirty="0"/>
          </a:p>
        </p:txBody>
      </p:sp>
      <p:sp>
        <p:nvSpPr>
          <p:cNvPr id="1048696" name="Slide Number Placeholder 3"/>
          <p:cNvSpPr>
            <a:spLocks noGrp="1"/>
          </p:cNvSpPr>
          <p:nvPr>
            <p:ph type="sldNum" sz="quarter" idx="10"/>
          </p:nvPr>
        </p:nvSpPr>
        <p:spPr/>
        <p:txBody>
          <a:bodyPr/>
          <a:lstStyle/>
          <a:p>
            <a:fld id="{0E552ED4-73A3-481F-AD1A-B72203E809EC}" type="slidenum">
              <a:rPr lang="fr-FR" smtClean="0"/>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Slide Image Placeholder 1"/>
          <p:cNvSpPr>
            <a:spLocks noGrp="1" noRot="1" noChangeAspect="1"/>
          </p:cNvSpPr>
          <p:nvPr>
            <p:ph type="sldImg"/>
          </p:nvPr>
        </p:nvSpPr>
        <p:spPr/>
      </p:sp>
      <p:sp>
        <p:nvSpPr>
          <p:cNvPr id="1048722"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fr-FR" dirty="0"/>
              <a:t>Ce schéma représente </a:t>
            </a:r>
            <a:r>
              <a:rPr lang="fr-FR" dirty="0">
                <a:latin typeface="Mulish" charset="0"/>
              </a:rPr>
              <a:t>l'évolution des fonctions réseau, depuis l'approche PNF classique, aux VNF gérées par une plateforme d'orchestration des machines virtuelles, jusqu'aux CNF gérées par une plateforme d'orchestration des conteneurs.</a:t>
            </a:r>
          </a:p>
          <a:p>
            <a:pPr marL="0" marR="0" indent="0" algn="l" defTabSz="914400" rtl="0" eaLnBrk="1" fontAlgn="auto" latinLnBrk="0" hangingPunct="1">
              <a:lnSpc>
                <a:spcPct val="100000"/>
              </a:lnSpc>
              <a:spcBef>
                <a:spcPts val="0"/>
              </a:spcBef>
              <a:spcAft>
                <a:spcPts val="0"/>
              </a:spcAft>
              <a:buClrTx/>
              <a:buSzTx/>
              <a:buFontTx/>
              <a:buNone/>
            </a:pPr>
            <a:endParaRPr lang="fr-FR" dirty="0"/>
          </a:p>
        </p:txBody>
      </p:sp>
      <p:sp>
        <p:nvSpPr>
          <p:cNvPr id="1048723" name="Slide Number Placeholder 3"/>
          <p:cNvSpPr>
            <a:spLocks noGrp="1"/>
          </p:cNvSpPr>
          <p:nvPr>
            <p:ph type="sldNum" sz="quarter" idx="10"/>
          </p:nvPr>
        </p:nvSpPr>
        <p:spPr/>
        <p:txBody>
          <a:bodyPr/>
          <a:lstStyle/>
          <a:p>
            <a:fld id="{0E552ED4-73A3-481F-AD1A-B72203E809EC}" type="slidenum">
              <a:rPr lang="fr-FR" smtClean="0"/>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6" name="Slide Image Placeholder 1"/>
          <p:cNvSpPr>
            <a:spLocks noGrp="1" noRot="1" noChangeAspect="1"/>
          </p:cNvSpPr>
          <p:nvPr>
            <p:ph type="sldImg"/>
          </p:nvPr>
        </p:nvSpPr>
        <p:spPr/>
      </p:sp>
      <p:sp>
        <p:nvSpPr>
          <p:cNvPr id="1048767" name="Notes Placeholder 2"/>
          <p:cNvSpPr>
            <a:spLocks noGrp="1"/>
          </p:cNvSpPr>
          <p:nvPr>
            <p:ph type="body" idx="1"/>
          </p:nvPr>
        </p:nvSpPr>
        <p:spPr/>
        <p:txBody>
          <a:bodyPr/>
          <a:lstStyle/>
          <a:p>
            <a:r>
              <a:rPr lang="fr-FR" sz="1200" b="1" kern="1200" dirty="0">
                <a:solidFill>
                  <a:schemeClr val="tx1"/>
                </a:solidFill>
                <a:effectLst/>
                <a:latin typeface="+mn-lt"/>
                <a:ea typeface="+mn-ea"/>
                <a:cs typeface="+mn-cs"/>
              </a:rPr>
              <a:t>Docker</a:t>
            </a:r>
            <a:r>
              <a:rPr lang="fr-FR" sz="1200" kern="1200" dirty="0">
                <a:solidFill>
                  <a:schemeClr val="tx1"/>
                </a:solidFill>
                <a:effectLst/>
                <a:latin typeface="+mn-lt"/>
                <a:ea typeface="+mn-ea"/>
                <a:cs typeface="+mn-cs"/>
              </a:rPr>
              <a:t> nous permet de déployer nos applications dans des conteneurs. Du coup</a:t>
            </a:r>
            <a:r>
              <a:rPr lang="en-US" sz="1200" kern="1200" dirty="0">
                <a:solidFill>
                  <a:schemeClr val="tx1"/>
                </a:solidFill>
                <a:effectLst/>
                <a:latin typeface="+mn-lt"/>
                <a:ea typeface="+mn-ea"/>
                <a:cs typeface="+mn-cs"/>
              </a:rPr>
              <a:t>,</a:t>
            </a:r>
            <a:r>
              <a:rPr lang="fr-FR" sz="1200" kern="1200" dirty="0">
                <a:solidFill>
                  <a:schemeClr val="tx1"/>
                </a:solidFill>
                <a:effectLst/>
                <a:latin typeface="+mn-lt"/>
                <a:ea typeface="+mn-ea"/>
                <a:cs typeface="+mn-cs"/>
              </a:rPr>
              <a:t>notre infrastructure se retrouve divisée dans</a:t>
            </a:r>
            <a:r>
              <a:rPr lang="en-US" sz="1200" kern="1200" dirty="0">
                <a:solidFill>
                  <a:schemeClr val="tx1"/>
                </a:solidFill>
                <a:effectLst/>
                <a:latin typeface="+mn-lt"/>
                <a:ea typeface="+mn-ea"/>
                <a:cs typeface="+mn-cs"/>
              </a:rPr>
              <a:t>de</a:t>
            </a:r>
            <a:r>
              <a:rPr lang="fr-FR" sz="1200" kern="1200" dirty="0">
                <a:solidFill>
                  <a:schemeClr val="tx1"/>
                </a:solidFill>
                <a:effectLst/>
                <a:latin typeface="+mn-lt"/>
                <a:ea typeface="+mn-ea"/>
                <a:cs typeface="+mn-cs"/>
              </a:rPr>
              <a:t> différents conteneurs.</a:t>
            </a:r>
          </a:p>
          <a:p>
            <a:r>
              <a:rPr lang="fr-FR" sz="1200" b="1" kern="1200" dirty="0">
                <a:solidFill>
                  <a:schemeClr val="tx1"/>
                </a:solidFill>
                <a:effectLst/>
                <a:latin typeface="+mn-lt"/>
                <a:ea typeface="+mn-ea"/>
                <a:cs typeface="+mn-cs"/>
              </a:rPr>
              <a:t>Mais comment </a:t>
            </a:r>
            <a:r>
              <a:rPr lang="fr-FR" sz="1200" kern="1200" dirty="0">
                <a:solidFill>
                  <a:schemeClr val="tx1"/>
                </a:solidFill>
                <a:effectLst/>
                <a:latin typeface="+mn-lt"/>
                <a:ea typeface="+mn-ea"/>
                <a:cs typeface="+mn-cs"/>
              </a:rPr>
              <a:t>faire communiquer ces différents conteneurs? Comment orchestrer un cluster de conteneurs? </a:t>
            </a:r>
          </a:p>
          <a:p>
            <a:r>
              <a:rPr lang="fr-FR" sz="1200" b="1" kern="1200" dirty="0" err="1">
                <a:solidFill>
                  <a:schemeClr val="tx1"/>
                </a:solidFill>
                <a:effectLst/>
                <a:latin typeface="+mn-lt"/>
                <a:ea typeface="+mn-ea"/>
                <a:cs typeface="+mn-cs"/>
              </a:rPr>
              <a:t>Kubernetes</a:t>
            </a:r>
            <a:r>
              <a:rPr lang="fr-FR" sz="1200" b="1" kern="1200" dirty="0">
                <a:solidFill>
                  <a:schemeClr val="tx1"/>
                </a:solidFill>
                <a:effectLst/>
                <a:latin typeface="+mn-lt"/>
                <a:ea typeface="+mn-ea"/>
                <a:cs typeface="+mn-cs"/>
              </a:rPr>
              <a:t> est une réponse à ces questions.</a:t>
            </a:r>
            <a:endParaRPr lang="fr-FR" sz="1200" kern="1200" dirty="0">
              <a:solidFill>
                <a:schemeClr val="tx1"/>
              </a:solidFill>
              <a:effectLst/>
              <a:latin typeface="+mn-lt"/>
              <a:ea typeface="+mn-ea"/>
              <a:cs typeface="+mn-cs"/>
            </a:endParaRPr>
          </a:p>
          <a:p>
            <a:r>
              <a:rPr lang="fr-FR" sz="1200" b="1" kern="1200" dirty="0" err="1">
                <a:solidFill>
                  <a:schemeClr val="tx1"/>
                </a:solidFill>
                <a:effectLst/>
                <a:latin typeface="+mn-lt"/>
                <a:ea typeface="+mn-ea"/>
                <a:cs typeface="+mn-cs"/>
              </a:rPr>
              <a:t>Kubernetes</a:t>
            </a:r>
            <a:r>
              <a:rPr lang="fr-FR" sz="1200" kern="1200" dirty="0">
                <a:solidFill>
                  <a:schemeClr val="tx1"/>
                </a:solidFill>
                <a:effectLst/>
                <a:latin typeface="+mn-lt"/>
                <a:ea typeface="+mn-ea"/>
                <a:cs typeface="+mn-cs"/>
              </a:rPr>
              <a:t> est une plateforme open-source conçue pour automatiser, mettre à l'échelle et opérer des composants applicatifs conteneurisés.</a:t>
            </a:r>
          </a:p>
          <a:p>
            <a:r>
              <a:rPr lang="fr-FR" sz="1200" kern="1200" dirty="0">
                <a:solidFill>
                  <a:schemeClr val="tx1"/>
                </a:solidFill>
                <a:effectLst/>
                <a:latin typeface="+mn-lt"/>
                <a:ea typeface="+mn-ea"/>
                <a:cs typeface="+mn-cs"/>
              </a:rPr>
              <a:t>Parmi les principaux  avantages offerts par </a:t>
            </a:r>
            <a:r>
              <a:rPr lang="fr-FR" sz="1200" kern="1200" dirty="0" err="1">
                <a:solidFill>
                  <a:schemeClr val="tx1"/>
                </a:solidFill>
                <a:effectLst/>
                <a:latin typeface="+mn-lt"/>
                <a:ea typeface="+mn-ea"/>
                <a:cs typeface="+mn-cs"/>
              </a:rPr>
              <a:t>Kubernetes</a:t>
            </a:r>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1-</a:t>
            </a:r>
            <a:r>
              <a:rPr lang="en-US" sz="1200" kern="1200" dirty="0" err="1">
                <a:solidFill>
                  <a:schemeClr val="tx1"/>
                </a:solidFill>
                <a:effectLst/>
                <a:latin typeface="+mn-lt"/>
                <a:ea typeface="+mn-ea"/>
                <a:cs typeface="+mn-cs"/>
              </a:rPr>
              <a:t>L'u</a:t>
            </a:r>
            <a:r>
              <a:rPr lang="fr-FR" sz="1200" kern="1200" dirty="0" err="1">
                <a:solidFill>
                  <a:schemeClr val="tx1"/>
                </a:solidFill>
                <a:effectLst/>
                <a:latin typeface="+mn-lt"/>
                <a:ea typeface="+mn-ea"/>
                <a:cs typeface="+mn-cs"/>
              </a:rPr>
              <a:t>tilisation</a:t>
            </a:r>
            <a:r>
              <a:rPr lang="fr-FR" sz="1200" kern="1200" dirty="0">
                <a:solidFill>
                  <a:schemeClr val="tx1"/>
                </a:solidFill>
                <a:effectLst/>
                <a:latin typeface="+mn-lt"/>
                <a:ea typeface="+mn-ea"/>
                <a:cs typeface="+mn-cs"/>
              </a:rPr>
              <a:t> efficace des ressources de système</a:t>
            </a:r>
            <a:r>
              <a:rPr lang="en-US" sz="1200" kern="1200" dirty="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2- </a:t>
            </a:r>
            <a:r>
              <a:rPr lang="en-US" sz="1200" kern="1200" dirty="0">
                <a:solidFill>
                  <a:schemeClr val="tx1"/>
                </a:solidFill>
                <a:effectLst/>
                <a:latin typeface="+mn-lt"/>
                <a:ea typeface="+mn-ea"/>
                <a:cs typeface="+mn-cs"/>
              </a:rPr>
              <a:t>L</a:t>
            </a:r>
            <a:r>
              <a:rPr lang="fr-FR" sz="1200" kern="1200" dirty="0">
                <a:solidFill>
                  <a:schemeClr val="tx1"/>
                </a:solidFill>
                <a:effectLst/>
                <a:latin typeface="+mn-lt"/>
                <a:ea typeface="+mn-ea"/>
                <a:cs typeface="+mn-cs"/>
              </a:rPr>
              <a:t>a haute disponibilité</a:t>
            </a:r>
            <a:r>
              <a:rPr lang="en-US" sz="1200" kern="1200" dirty="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3-</a:t>
            </a:r>
            <a:r>
              <a:rPr lang="en-US" sz="1200" kern="1200" dirty="0">
                <a:solidFill>
                  <a:schemeClr val="tx1"/>
                </a:solidFill>
                <a:effectLst/>
                <a:latin typeface="+mn-lt"/>
                <a:ea typeface="+mn-ea"/>
                <a:cs typeface="+mn-cs"/>
              </a:rPr>
              <a:t>L</a:t>
            </a:r>
            <a:r>
              <a:rPr lang="fr-FR" sz="1200" kern="1200" dirty="0">
                <a:solidFill>
                  <a:schemeClr val="tx1"/>
                </a:solidFill>
                <a:effectLst/>
                <a:latin typeface="+mn-lt"/>
                <a:ea typeface="+mn-ea"/>
                <a:cs typeface="+mn-cs"/>
              </a:rPr>
              <a:t>’auto-résiliente</a:t>
            </a:r>
            <a:r>
              <a:rPr lang="en-US" sz="1200" kern="1200" dirty="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4- </a:t>
            </a:r>
            <a:r>
              <a:rPr lang="en-US" sz="1200" kern="1200" dirty="0">
                <a:solidFill>
                  <a:schemeClr val="tx1"/>
                </a:solidFill>
                <a:effectLst/>
                <a:latin typeface="+mn-lt"/>
                <a:ea typeface="+mn-ea"/>
                <a:cs typeface="+mn-cs"/>
              </a:rPr>
              <a:t>L</a:t>
            </a:r>
            <a:r>
              <a:rPr lang="fr-FR" sz="1200" kern="1200" dirty="0">
                <a:solidFill>
                  <a:schemeClr val="tx1"/>
                </a:solidFill>
                <a:effectLst/>
                <a:latin typeface="+mn-lt"/>
                <a:ea typeface="+mn-ea"/>
                <a:cs typeface="+mn-cs"/>
              </a:rPr>
              <a:t>’</a:t>
            </a:r>
            <a:r>
              <a:rPr lang="fr-FR" sz="1200" kern="1200" dirty="0" err="1">
                <a:solidFill>
                  <a:schemeClr val="tx1"/>
                </a:solidFill>
                <a:effectLst/>
                <a:latin typeface="+mn-lt"/>
                <a:ea typeface="+mn-ea"/>
                <a:cs typeface="+mn-cs"/>
              </a:rPr>
              <a:t>evolutivité</a:t>
            </a:r>
            <a:r>
              <a:rPr lang="fr-FR" sz="1200" kern="1200" dirty="0">
                <a:solidFill>
                  <a:schemeClr val="tx1"/>
                </a:solidFill>
                <a:effectLst/>
                <a:latin typeface="+mn-lt"/>
                <a:ea typeface="+mn-ea"/>
                <a:cs typeface="+mn-cs"/>
              </a:rPr>
              <a:t> manuelle et automatique</a:t>
            </a:r>
            <a:r>
              <a:rPr lang="en-US" sz="1200" kern="1200" dirty="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endParaRPr lang="fr-FR" dirty="0"/>
          </a:p>
        </p:txBody>
      </p:sp>
      <p:sp>
        <p:nvSpPr>
          <p:cNvPr id="1048768" name="Slide Number Placeholder 3"/>
          <p:cNvSpPr>
            <a:spLocks noGrp="1"/>
          </p:cNvSpPr>
          <p:nvPr>
            <p:ph type="sldNum" sz="quarter" idx="10"/>
          </p:nvPr>
        </p:nvSpPr>
        <p:spPr/>
        <p:txBody>
          <a:bodyPr/>
          <a:lstStyle/>
          <a:p>
            <a:fld id="{0E552ED4-73A3-481F-AD1A-B72203E809EC}" type="slidenum">
              <a:rPr lang="fr-FR" smtClean="0"/>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4" name="Slide Image Placeholder 1"/>
          <p:cNvSpPr>
            <a:spLocks noGrp="1" noRot="1" noChangeAspect="1"/>
          </p:cNvSpPr>
          <p:nvPr>
            <p:ph type="sldImg"/>
          </p:nvPr>
        </p:nvSpPr>
        <p:spPr/>
      </p:sp>
      <p:sp>
        <p:nvSpPr>
          <p:cNvPr id="1048775" name="Notes Placeholder 2"/>
          <p:cNvSpPr>
            <a:spLocks noGrp="1"/>
          </p:cNvSpPr>
          <p:nvPr>
            <p:ph type="body" idx="1"/>
          </p:nvPr>
        </p:nvSpPr>
        <p:spPr/>
        <p:txBody>
          <a:bodyPr/>
          <a:lstStyle/>
          <a:p>
            <a:r>
              <a:rPr lang="fr-FR" dirty="0"/>
              <a:t>Le déploiement de notre</a:t>
            </a:r>
            <a:r>
              <a:rPr lang="fr-FR" baseline="0" dirty="0"/>
              <a:t> </a:t>
            </a:r>
            <a:r>
              <a:rPr lang="fr-FR" dirty="0"/>
              <a:t>solution passe par quatre étapes principales : </a:t>
            </a:r>
          </a:p>
          <a:p>
            <a:r>
              <a:rPr lang="fr-FR" dirty="0"/>
              <a:t>1.  Première étape : Déploiement du cluster </a:t>
            </a:r>
            <a:r>
              <a:rPr lang="fr-FR" dirty="0" err="1"/>
              <a:t>kubernetes</a:t>
            </a:r>
            <a:r>
              <a:rPr lang="fr-FR" dirty="0"/>
              <a:t>.  </a:t>
            </a:r>
          </a:p>
          <a:p>
            <a:r>
              <a:rPr lang="fr-FR" dirty="0"/>
              <a:t>2.  Deuxième étape : Préparation de limage de </a:t>
            </a:r>
            <a:r>
              <a:rPr lang="fr-FR" dirty="0" err="1"/>
              <a:t>Ryu</a:t>
            </a:r>
            <a:r>
              <a:rPr lang="fr-FR" dirty="0"/>
              <a:t>. </a:t>
            </a:r>
          </a:p>
          <a:p>
            <a:pPr marL="228600" indent="-228600">
              <a:buAutoNum type="arabicPeriod" startAt="3"/>
            </a:pPr>
            <a:r>
              <a:rPr lang="fr-FR" dirty="0"/>
              <a:t>Troisième étape : Déploiement du contrôleur </a:t>
            </a:r>
            <a:r>
              <a:rPr lang="fr-FR" dirty="0" err="1"/>
              <a:t>Ryu</a:t>
            </a:r>
            <a:r>
              <a:rPr lang="fr-FR" dirty="0"/>
              <a:t> sur le cluster </a:t>
            </a:r>
            <a:r>
              <a:rPr lang="fr-FR" dirty="0" err="1"/>
              <a:t>kubernetes</a:t>
            </a:r>
            <a:r>
              <a:rPr lang="fr-FR" dirty="0"/>
              <a:t> </a:t>
            </a:r>
          </a:p>
          <a:p>
            <a:pPr marL="228600" indent="-228600">
              <a:buAutoNum type="arabicPeriod" startAt="3"/>
            </a:pPr>
            <a:r>
              <a:rPr lang="fr-FR" dirty="0"/>
              <a:t>Quatrième étape : </a:t>
            </a:r>
            <a:r>
              <a:rPr lang="fr-FR" dirty="0">
                <a:latin typeface="Mulish"/>
              </a:rPr>
              <a:t>Création de la topologie de réseau SDN. </a:t>
            </a:r>
          </a:p>
        </p:txBody>
      </p:sp>
      <p:sp>
        <p:nvSpPr>
          <p:cNvPr id="1048776" name="Slide Number Placeholder 3"/>
          <p:cNvSpPr>
            <a:spLocks noGrp="1"/>
          </p:cNvSpPr>
          <p:nvPr>
            <p:ph type="sldNum" sz="quarter" idx="10"/>
          </p:nvPr>
        </p:nvSpPr>
        <p:spPr/>
        <p:txBody>
          <a:bodyPr/>
          <a:lstStyle/>
          <a:p>
            <a:fld id="{0E552ED4-73A3-481F-AD1A-B72203E809EC}" type="slidenum">
              <a:rPr lang="fr-FR" smtClean="0"/>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9" name="Slide Image Placeholder 1"/>
          <p:cNvSpPr>
            <a:spLocks noGrp="1" noRot="1" noChangeAspect="1"/>
          </p:cNvSpPr>
          <p:nvPr>
            <p:ph type="sldImg"/>
          </p:nvPr>
        </p:nvSpPr>
        <p:spPr/>
      </p:sp>
      <p:sp>
        <p:nvSpPr>
          <p:cNvPr id="1048780"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en-US" dirty="0"/>
              <a:t>Notre </a:t>
            </a:r>
            <a:r>
              <a:rPr lang="en-US" baseline="0" dirty="0" err="1"/>
              <a:t>topologie</a:t>
            </a:r>
            <a:r>
              <a:rPr lang="en-US" baseline="0" dirty="0"/>
              <a:t> </a:t>
            </a:r>
            <a:r>
              <a:rPr lang="en-US" baseline="0" dirty="0" err="1"/>
              <a:t>est</a:t>
            </a:r>
            <a:r>
              <a:rPr lang="en-US" baseline="0" dirty="0"/>
              <a:t> </a:t>
            </a:r>
            <a:r>
              <a:rPr lang="en-US" baseline="0" dirty="0" err="1"/>
              <a:t>basé</a:t>
            </a:r>
            <a:r>
              <a:rPr lang="en-US" baseline="0" dirty="0"/>
              <a:t> </a:t>
            </a:r>
            <a:r>
              <a:rPr lang="en-US" baseline="0" dirty="0" err="1"/>
              <a:t>sur</a:t>
            </a:r>
            <a:r>
              <a:rPr lang="en-US" baseline="0" dirty="0"/>
              <a:t> un </a:t>
            </a:r>
            <a:r>
              <a:rPr lang="fr-FR" dirty="0"/>
              <a:t>cluster </a:t>
            </a:r>
            <a:r>
              <a:rPr lang="fr-FR" dirty="0" err="1"/>
              <a:t>Kubernetes</a:t>
            </a:r>
            <a:r>
              <a:rPr lang="fr-FR" dirty="0"/>
              <a:t> qui se compose d’un Master et deux </a:t>
            </a:r>
            <a:r>
              <a:rPr lang="fr-FR" dirty="0" err="1"/>
              <a:t>Workers</a:t>
            </a:r>
            <a:r>
              <a:rPr lang="fr-FR" baseline="0" dirty="0"/>
              <a:t> en </a:t>
            </a:r>
            <a:r>
              <a:rPr lang="fr-FR" dirty="0"/>
              <a:t>utilisant</a:t>
            </a:r>
            <a:r>
              <a:rPr lang="fr-FR" baseline="0" dirty="0"/>
              <a:t> </a:t>
            </a:r>
            <a:r>
              <a:rPr lang="fr-FR" dirty="0"/>
              <a:t> l’outil « </a:t>
            </a:r>
            <a:r>
              <a:rPr lang="fr-FR" dirty="0" err="1"/>
              <a:t>Minikube</a:t>
            </a:r>
            <a:r>
              <a:rPr lang="fr-FR" dirty="0"/>
              <a:t> » qui est  une distribution allégée de </a:t>
            </a:r>
            <a:r>
              <a:rPr lang="fr-FR" dirty="0" err="1"/>
              <a:t>Kubernetes</a:t>
            </a:r>
            <a:r>
              <a:rPr lang="fr-FR" dirty="0"/>
              <a:t>, qui mettre en place facilement un cluster </a:t>
            </a:r>
            <a:r>
              <a:rPr lang="fr-FR" dirty="0" err="1"/>
              <a:t>kubernetes</a:t>
            </a:r>
            <a:r>
              <a:rPr lang="fr-FR" dirty="0"/>
              <a:t> local,</a:t>
            </a:r>
          </a:p>
        </p:txBody>
      </p:sp>
      <p:sp>
        <p:nvSpPr>
          <p:cNvPr id="1048781" name="Slide Number Placeholder 3"/>
          <p:cNvSpPr>
            <a:spLocks noGrp="1"/>
          </p:cNvSpPr>
          <p:nvPr>
            <p:ph type="sldNum" sz="quarter" idx="10"/>
          </p:nvPr>
        </p:nvSpPr>
        <p:spPr/>
        <p:txBody>
          <a:bodyPr/>
          <a:lstStyle/>
          <a:p>
            <a:fld id="{0E552ED4-73A3-481F-AD1A-B72203E809EC}" type="slidenum">
              <a:rPr lang="fr-FR" smtClean="0"/>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4" name="Slide Image Placeholder 1"/>
          <p:cNvSpPr>
            <a:spLocks noGrp="1" noRot="1" noChangeAspect="1"/>
          </p:cNvSpPr>
          <p:nvPr>
            <p:ph type="sldImg"/>
          </p:nvPr>
        </p:nvSpPr>
        <p:spPr/>
      </p:sp>
      <p:sp>
        <p:nvSpPr>
          <p:cNvPr id="1048785"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En suit nous allons construire l’image Docker de contrôleur RYU à partir d’un </a:t>
            </a:r>
            <a:r>
              <a:rPr lang="fr-FR" sz="1200" kern="1200" dirty="0" err="1">
                <a:solidFill>
                  <a:schemeClr val="tx1"/>
                </a:solidFill>
                <a:effectLst/>
                <a:latin typeface="+mn-lt"/>
                <a:ea typeface="+mn-ea"/>
                <a:cs typeface="+mn-cs"/>
              </a:rPr>
              <a:t>Dockerfile</a:t>
            </a:r>
            <a:r>
              <a:rPr lang="fr-FR" sz="1200" kern="1200" dirty="0">
                <a:solidFill>
                  <a:schemeClr val="tx1"/>
                </a:solidFill>
                <a:effectLst/>
                <a:latin typeface="+mn-lt"/>
                <a:ea typeface="+mn-ea"/>
                <a:cs typeface="+mn-cs"/>
              </a:rPr>
              <a:t> et la</a:t>
            </a:r>
            <a:r>
              <a:rPr lang="fr-FR" sz="1200" kern="1200" baseline="0" dirty="0">
                <a:solidFill>
                  <a:schemeClr val="tx1"/>
                </a:solidFill>
                <a:effectLst/>
                <a:latin typeface="+mn-lt"/>
                <a:ea typeface="+mn-ea"/>
                <a:cs typeface="+mn-cs"/>
              </a:rPr>
              <a:t> publie </a:t>
            </a:r>
            <a:r>
              <a:rPr lang="fr-FR" sz="1200" kern="1200" dirty="0">
                <a:solidFill>
                  <a:schemeClr val="tx1"/>
                </a:solidFill>
                <a:effectLst/>
                <a:latin typeface="+mn-lt"/>
                <a:ea typeface="+mn-ea"/>
                <a:cs typeface="+mn-cs"/>
              </a:rPr>
              <a:t>sur le Docker Hub en utilisant les </a:t>
            </a:r>
            <a:r>
              <a:rPr lang="fr-FR" sz="1200" kern="1200" dirty="0" err="1">
                <a:solidFill>
                  <a:schemeClr val="tx1"/>
                </a:solidFill>
                <a:effectLst/>
                <a:latin typeface="+mn-lt"/>
                <a:ea typeface="+mn-ea"/>
                <a:cs typeface="+mn-cs"/>
              </a:rPr>
              <a:t>commnades</a:t>
            </a:r>
            <a:r>
              <a:rPr lang="fr-FR" sz="1200" kern="1200" dirty="0">
                <a:solidFill>
                  <a:schemeClr val="tx1"/>
                </a:solidFill>
                <a:effectLst/>
                <a:latin typeface="+mn-lt"/>
                <a:ea typeface="+mn-ea"/>
                <a:cs typeface="+mn-cs"/>
              </a:rPr>
              <a:t> docker </a:t>
            </a:r>
            <a:r>
              <a:rPr lang="fr-FR" sz="1200" kern="1200" dirty="0" err="1">
                <a:solidFill>
                  <a:schemeClr val="tx1"/>
                </a:solidFill>
                <a:effectLst/>
                <a:latin typeface="+mn-lt"/>
                <a:ea typeface="+mn-ea"/>
                <a:cs typeface="+mn-cs"/>
              </a:rPr>
              <a:t>build</a:t>
            </a:r>
            <a:r>
              <a:rPr lang="fr-FR" sz="1200" kern="1200" dirty="0">
                <a:solidFill>
                  <a:schemeClr val="tx1"/>
                </a:solidFill>
                <a:effectLst/>
                <a:latin typeface="+mn-lt"/>
                <a:ea typeface="+mn-ea"/>
                <a:cs typeface="+mn-cs"/>
              </a:rPr>
              <a:t> et </a:t>
            </a:r>
            <a:r>
              <a:rPr lang="fr-FR" sz="1200" kern="1200" dirty="0" err="1">
                <a:solidFill>
                  <a:schemeClr val="tx1"/>
                </a:solidFill>
                <a:effectLst/>
                <a:latin typeface="+mn-lt"/>
                <a:ea typeface="+mn-ea"/>
                <a:cs typeface="+mn-cs"/>
              </a:rPr>
              <a:t>docke</a:t>
            </a:r>
            <a:r>
              <a:rPr lang="fr-FR" sz="1200" kern="1200" dirty="0">
                <a:solidFill>
                  <a:schemeClr val="tx1"/>
                </a:solidFill>
                <a:effectLst/>
                <a:latin typeface="+mn-lt"/>
                <a:ea typeface="+mn-ea"/>
                <a:cs typeface="+mn-cs"/>
              </a:rPr>
              <a:t> push.</a:t>
            </a:r>
          </a:p>
          <a:p>
            <a:r>
              <a:rPr lang="fr-FR" sz="1200" kern="1200" dirty="0">
                <a:solidFill>
                  <a:schemeClr val="tx1"/>
                </a:solidFill>
                <a:effectLst/>
                <a:latin typeface="+mn-lt"/>
                <a:ea typeface="+mn-ea"/>
                <a:cs typeface="+mn-cs"/>
              </a:rPr>
              <a:t>Cette figure illustre le push de notre image sur</a:t>
            </a:r>
            <a:r>
              <a:rPr lang="fr-FR" sz="1200" kern="1200" baseline="0" dirty="0">
                <a:solidFill>
                  <a:schemeClr val="tx1"/>
                </a:solidFill>
                <a:effectLst/>
                <a:latin typeface="+mn-lt"/>
                <a:ea typeface="+mn-ea"/>
                <a:cs typeface="+mn-cs"/>
              </a:rPr>
              <a:t> docker Hub</a:t>
            </a:r>
            <a:endParaRPr lang="fr-FR" sz="1200" kern="1200" dirty="0">
              <a:solidFill>
                <a:schemeClr val="tx1"/>
              </a:solidFill>
              <a:effectLst/>
              <a:latin typeface="+mn-lt"/>
              <a:ea typeface="+mn-ea"/>
              <a:cs typeface="+mn-cs"/>
            </a:endParaRPr>
          </a:p>
        </p:txBody>
      </p:sp>
      <p:sp>
        <p:nvSpPr>
          <p:cNvPr id="1048786" name="Slide Number Placeholder 3"/>
          <p:cNvSpPr>
            <a:spLocks noGrp="1"/>
          </p:cNvSpPr>
          <p:nvPr>
            <p:ph type="sldNum" sz="quarter" idx="10"/>
          </p:nvPr>
        </p:nvSpPr>
        <p:spPr/>
        <p:txBody>
          <a:bodyPr/>
          <a:lstStyle/>
          <a:p>
            <a:fld id="{0E552ED4-73A3-481F-AD1A-B72203E809EC}" type="slidenum">
              <a:rPr lang="fr-FR" smtClean="0"/>
              <a:t>17</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2" name="Slide Image Placeholder 1"/>
          <p:cNvSpPr>
            <a:spLocks noGrp="1" noRot="1" noChangeAspect="1"/>
          </p:cNvSpPr>
          <p:nvPr>
            <p:ph type="sldImg"/>
          </p:nvPr>
        </p:nvSpPr>
        <p:spPr/>
      </p:sp>
      <p:sp>
        <p:nvSpPr>
          <p:cNvPr id="104879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fr-FR" sz="1200" kern="1200" dirty="0">
                <a:solidFill>
                  <a:schemeClr val="tx1"/>
                </a:solidFill>
                <a:effectLst/>
                <a:latin typeface="+mn-lt"/>
                <a:ea typeface="+mn-ea"/>
                <a:cs typeface="+mn-cs"/>
              </a:rPr>
              <a:t>Après la création de l’image de contrôleur </a:t>
            </a:r>
            <a:r>
              <a:rPr lang="fr-FR" sz="1200" kern="1200" dirty="0" err="1">
                <a:solidFill>
                  <a:schemeClr val="tx1"/>
                </a:solidFill>
                <a:effectLst/>
                <a:latin typeface="+mn-lt"/>
                <a:ea typeface="+mn-ea"/>
                <a:cs typeface="+mn-cs"/>
              </a:rPr>
              <a:t>Ryu</a:t>
            </a:r>
            <a:r>
              <a:rPr lang="fr-FR" sz="1200" kern="1200" dirty="0">
                <a:solidFill>
                  <a:schemeClr val="tx1"/>
                </a:solidFill>
                <a:effectLst/>
                <a:latin typeface="+mn-lt"/>
                <a:ea typeface="+mn-ea"/>
                <a:cs typeface="+mn-cs"/>
              </a:rPr>
              <a:t>, nous allons passer à l’étape suivant, qui est le déploiement et l'exécution  de trois répliques de contrôleur  RYU en tant que </a:t>
            </a:r>
            <a:r>
              <a:rPr lang="fr-FR" sz="1200" kern="1200" dirty="0" err="1">
                <a:solidFill>
                  <a:schemeClr val="tx1"/>
                </a:solidFill>
                <a:effectLst/>
                <a:latin typeface="+mn-lt"/>
                <a:ea typeface="+mn-ea"/>
                <a:cs typeface="+mn-cs"/>
              </a:rPr>
              <a:t>microservices</a:t>
            </a:r>
            <a:r>
              <a:rPr lang="fr-FR" sz="1200" kern="1200" dirty="0">
                <a:solidFill>
                  <a:schemeClr val="tx1"/>
                </a:solidFill>
                <a:effectLst/>
                <a:latin typeface="+mn-lt"/>
                <a:ea typeface="+mn-ea"/>
                <a:cs typeface="+mn-cs"/>
              </a:rPr>
              <a:t> à l'intérieur des  </a:t>
            </a:r>
            <a:r>
              <a:rPr lang="fr-FR" sz="1200" kern="1200" dirty="0" err="1">
                <a:solidFill>
                  <a:schemeClr val="tx1"/>
                </a:solidFill>
                <a:effectLst/>
                <a:latin typeface="+mn-lt"/>
                <a:ea typeface="+mn-ea"/>
                <a:cs typeface="+mn-cs"/>
              </a:rPr>
              <a:t>pods</a:t>
            </a:r>
            <a:r>
              <a:rPr lang="fr-FR" sz="1200" kern="1200" dirty="0">
                <a:solidFill>
                  <a:schemeClr val="tx1"/>
                </a:solidFill>
                <a:effectLst/>
                <a:latin typeface="+mn-lt"/>
                <a:ea typeface="+mn-ea"/>
                <a:cs typeface="+mn-cs"/>
              </a:rPr>
              <a:t> du cluster </a:t>
            </a:r>
            <a:r>
              <a:rPr lang="fr-FR" sz="1200" kern="1200" dirty="0" err="1">
                <a:solidFill>
                  <a:schemeClr val="tx1"/>
                </a:solidFill>
                <a:effectLst/>
                <a:latin typeface="+mn-lt"/>
                <a:ea typeface="+mn-ea"/>
                <a:cs typeface="+mn-cs"/>
              </a:rPr>
              <a:t>Kubernetes</a:t>
            </a:r>
            <a:r>
              <a:rPr lang="fr-FR" sz="1200" kern="1200" dirty="0">
                <a:solidFill>
                  <a:schemeClr val="tx1"/>
                </a:solidFill>
                <a:effectLst/>
                <a:latin typeface="+mn-lt"/>
                <a:ea typeface="+mn-ea"/>
                <a:cs typeface="+mn-cs"/>
              </a:rPr>
              <a:t>, en utilisant le fichier YAML de déploiement, nous avons spécifié le nombre de réplique égale à 3 ,</a:t>
            </a:r>
            <a:r>
              <a:rPr lang="fr-FR"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le nom de l'image de contrôleur </a:t>
            </a:r>
            <a:r>
              <a:rPr lang="fr-FR" sz="1200" kern="1200" dirty="0" err="1">
                <a:solidFill>
                  <a:schemeClr val="tx1"/>
                </a:solidFill>
                <a:effectLst/>
                <a:latin typeface="+mn-lt"/>
                <a:ea typeface="+mn-ea"/>
                <a:cs typeface="+mn-cs"/>
              </a:rPr>
              <a:t>Ryu</a:t>
            </a:r>
            <a:r>
              <a:rPr lang="fr-FR" sz="1200" kern="1200" dirty="0">
                <a:solidFill>
                  <a:schemeClr val="tx1"/>
                </a:solidFill>
                <a:effectLst/>
                <a:latin typeface="+mn-lt"/>
                <a:ea typeface="+mn-ea"/>
                <a:cs typeface="+mn-cs"/>
              </a:rPr>
              <a:t> que nous allons créer précédemment</a:t>
            </a:r>
            <a:r>
              <a:rPr lang="fr-FR" sz="1200" kern="1200" baseline="0" dirty="0">
                <a:solidFill>
                  <a:schemeClr val="tx1"/>
                </a:solidFill>
                <a:effectLst/>
                <a:latin typeface="+mn-lt"/>
                <a:ea typeface="+mn-ea"/>
                <a:cs typeface="+mn-cs"/>
              </a:rPr>
              <a:t> et </a:t>
            </a:r>
            <a:r>
              <a:rPr lang="fr-FR" sz="1200" b="0" i="0" kern="1200" dirty="0">
                <a:solidFill>
                  <a:schemeClr val="tx1"/>
                </a:solidFill>
                <a:effectLst/>
                <a:latin typeface="+mn-lt"/>
                <a:ea typeface="+mn-ea"/>
                <a:cs typeface="+mn-cs"/>
              </a:rPr>
              <a:t>la quantité de ressource</a:t>
            </a:r>
            <a:r>
              <a:rPr lang="fr-FR" sz="1200" b="0" i="0" u="none" strike="noStrike" kern="1200" dirty="0">
                <a:solidFill>
                  <a:schemeClr val="tx1"/>
                </a:solidFill>
                <a:effectLst/>
                <a:latin typeface="+mn-lt"/>
                <a:ea typeface="+mn-ea"/>
                <a:cs typeface="+mn-cs"/>
              </a:rPr>
              <a:t>s</a:t>
            </a:r>
            <a:r>
              <a:rPr lang="fr-FR" sz="1200" b="0" i="0" u="none" strike="noStrike" kern="1200" baseline="0" dirty="0">
                <a:solidFill>
                  <a:schemeClr val="tx1"/>
                </a:solidFill>
                <a:effectLst/>
                <a:latin typeface="+mn-lt"/>
                <a:ea typeface="+mn-ea"/>
                <a:cs typeface="+mn-cs"/>
              </a:rPr>
              <a:t> utilisé par chaque conteneur</a:t>
            </a:r>
            <a:endParaRPr lang="fr-FR" sz="1200" kern="1200" dirty="0">
              <a:solidFill>
                <a:schemeClr val="tx1"/>
              </a:solidFill>
              <a:effectLst/>
              <a:latin typeface="+mn-lt"/>
              <a:ea typeface="+mn-ea"/>
              <a:cs typeface="+mn-cs"/>
            </a:endParaRPr>
          </a:p>
        </p:txBody>
      </p:sp>
      <p:sp>
        <p:nvSpPr>
          <p:cNvPr id="1048794" name="Slide Number Placeholder 3"/>
          <p:cNvSpPr>
            <a:spLocks noGrp="1"/>
          </p:cNvSpPr>
          <p:nvPr>
            <p:ph type="sldNum" sz="quarter" idx="10"/>
          </p:nvPr>
        </p:nvSpPr>
        <p:spPr/>
        <p:txBody>
          <a:bodyPr/>
          <a:lstStyle/>
          <a:p>
            <a:fld id="{0E552ED4-73A3-481F-AD1A-B72203E809EC}" type="slidenum">
              <a:rPr lang="fr-FR" smtClean="0"/>
              <a:t>18</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9" name="Slide Image Placeholder 1"/>
          <p:cNvSpPr>
            <a:spLocks noGrp="1" noRot="1" noChangeAspect="1"/>
          </p:cNvSpPr>
          <p:nvPr>
            <p:ph type="sldImg"/>
          </p:nvPr>
        </p:nvSpPr>
        <p:spPr/>
      </p:sp>
      <p:sp>
        <p:nvSpPr>
          <p:cNvPr id="1048800"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Après le déploiement de </a:t>
            </a:r>
            <a:r>
              <a:rPr lang="fr-FR" sz="1200" kern="1200" dirty="0" err="1">
                <a:solidFill>
                  <a:schemeClr val="tx1"/>
                </a:solidFill>
                <a:effectLst/>
                <a:latin typeface="+mn-lt"/>
                <a:ea typeface="+mn-ea"/>
                <a:cs typeface="+mn-cs"/>
              </a:rPr>
              <a:t>controleur</a:t>
            </a:r>
            <a:r>
              <a:rPr lang="fr-FR" sz="1200" kern="1200" dirty="0">
                <a:solidFill>
                  <a:schemeClr val="tx1"/>
                </a:solidFill>
                <a:effectLst/>
                <a:latin typeface="+mn-lt"/>
                <a:ea typeface="+mn-ea"/>
                <a:cs typeface="+mn-cs"/>
              </a:rPr>
              <a:t> RYU à l'intérieur des </a:t>
            </a:r>
            <a:r>
              <a:rPr lang="fr-FR" sz="1200" kern="1200" dirty="0" err="1">
                <a:solidFill>
                  <a:schemeClr val="tx1"/>
                </a:solidFill>
                <a:effectLst/>
                <a:latin typeface="+mn-lt"/>
                <a:ea typeface="+mn-ea"/>
                <a:cs typeface="+mn-cs"/>
              </a:rPr>
              <a:t>pods</a:t>
            </a:r>
            <a:r>
              <a:rPr lang="fr-FR" sz="1200" kern="1200" dirty="0">
                <a:solidFill>
                  <a:schemeClr val="tx1"/>
                </a:solidFill>
                <a:effectLst/>
                <a:latin typeface="+mn-lt"/>
                <a:ea typeface="+mn-ea"/>
                <a:cs typeface="+mn-cs"/>
              </a:rPr>
              <a:t> du cluster </a:t>
            </a:r>
            <a:r>
              <a:rPr lang="fr-FR" sz="1200" kern="1200" dirty="0" err="1">
                <a:solidFill>
                  <a:schemeClr val="tx1"/>
                </a:solidFill>
                <a:effectLst/>
                <a:latin typeface="+mn-lt"/>
                <a:ea typeface="+mn-ea"/>
                <a:cs typeface="+mn-cs"/>
              </a:rPr>
              <a:t>Kubernetes</a:t>
            </a:r>
            <a:r>
              <a:rPr lang="fr-FR" sz="1200" kern="1200" dirty="0">
                <a:solidFill>
                  <a:schemeClr val="tx1"/>
                </a:solidFill>
                <a:effectLst/>
                <a:latin typeface="+mn-lt"/>
                <a:ea typeface="+mn-ea"/>
                <a:cs typeface="+mn-cs"/>
              </a:rPr>
              <a:t>,</a:t>
            </a:r>
            <a:r>
              <a:rPr lang="fr-FR" sz="1200" kern="1200" baseline="0" dirty="0">
                <a:solidFill>
                  <a:schemeClr val="tx1"/>
                </a:solidFill>
                <a:effectLst/>
                <a:latin typeface="+mn-lt"/>
                <a:ea typeface="+mn-ea"/>
                <a:cs typeface="+mn-cs"/>
              </a:rPr>
              <a:t> il est nécessaire de exposer nos </a:t>
            </a:r>
            <a:r>
              <a:rPr lang="fr-FR" sz="1200" kern="1200" baseline="0" dirty="0" err="1">
                <a:solidFill>
                  <a:schemeClr val="tx1"/>
                </a:solidFill>
                <a:effectLst/>
                <a:latin typeface="+mn-lt"/>
                <a:ea typeface="+mn-ea"/>
                <a:cs typeface="+mn-cs"/>
              </a:rPr>
              <a:t>pods</a:t>
            </a:r>
            <a:r>
              <a:rPr lang="fr-FR" sz="1200" kern="1200" baseline="0" dirty="0">
                <a:solidFill>
                  <a:schemeClr val="tx1"/>
                </a:solidFill>
                <a:effectLst/>
                <a:latin typeface="+mn-lt"/>
                <a:ea typeface="+mn-ea"/>
                <a:cs typeface="+mn-cs"/>
              </a:rPr>
              <a:t> à l’</a:t>
            </a:r>
            <a:r>
              <a:rPr lang="fr-FR" sz="1200" kern="1200" baseline="0" dirty="0" err="1">
                <a:solidFill>
                  <a:schemeClr val="tx1"/>
                </a:solidFill>
                <a:effectLst/>
                <a:latin typeface="+mn-lt"/>
                <a:ea typeface="+mn-ea"/>
                <a:cs typeface="+mn-cs"/>
              </a:rPr>
              <a:t>exterieur</a:t>
            </a:r>
            <a:r>
              <a:rPr lang="fr-FR" sz="1200" kern="1200" baseline="0" dirty="0">
                <a:solidFill>
                  <a:schemeClr val="tx1"/>
                </a:solidFill>
                <a:effectLst/>
                <a:latin typeface="+mn-lt"/>
                <a:ea typeface="+mn-ea"/>
                <a:cs typeface="+mn-cs"/>
              </a:rPr>
              <a:t> de cluster</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type de service </a:t>
            </a:r>
            <a:r>
              <a:rPr lang="fr-FR" sz="1200" kern="1200" dirty="0" err="1">
                <a:solidFill>
                  <a:schemeClr val="tx1"/>
                </a:solidFill>
                <a:effectLst/>
                <a:latin typeface="+mn-lt"/>
                <a:ea typeface="+mn-ea"/>
                <a:cs typeface="+mn-cs"/>
              </a:rPr>
              <a:t>ClusterIP</a:t>
            </a:r>
            <a:r>
              <a:rPr lang="fr-FR" sz="1200" kern="1200" dirty="0">
                <a:solidFill>
                  <a:schemeClr val="tx1"/>
                </a:solidFill>
                <a:effectLst/>
                <a:latin typeface="+mn-lt"/>
                <a:ea typeface="+mn-ea"/>
                <a:cs typeface="+mn-cs"/>
              </a:rPr>
              <a:t>, utilisé par défaut sur </a:t>
            </a:r>
            <a:r>
              <a:rPr lang="fr-FR" sz="1200" kern="1200" dirty="0" err="1">
                <a:solidFill>
                  <a:schemeClr val="tx1"/>
                </a:solidFill>
                <a:effectLst/>
                <a:latin typeface="+mn-lt"/>
                <a:ea typeface="+mn-ea"/>
                <a:cs typeface="+mn-cs"/>
              </a:rPr>
              <a:t>Kubernetes</a:t>
            </a:r>
            <a:r>
              <a:rPr lang="fr-FR" sz="1200" kern="1200" dirty="0">
                <a:solidFill>
                  <a:schemeClr val="tx1"/>
                </a:solidFill>
                <a:effectLst/>
                <a:latin typeface="+mn-lt"/>
                <a:ea typeface="+mn-ea"/>
                <a:cs typeface="+mn-cs"/>
              </a:rPr>
              <a:t>. Il expose les </a:t>
            </a:r>
            <a:r>
              <a:rPr lang="fr-FR" sz="1200" kern="1200" dirty="0" err="1">
                <a:solidFill>
                  <a:schemeClr val="tx1"/>
                </a:solidFill>
                <a:effectLst/>
                <a:latin typeface="+mn-lt"/>
                <a:ea typeface="+mn-ea"/>
                <a:cs typeface="+mn-cs"/>
              </a:rPr>
              <a:t>pod</a:t>
            </a:r>
            <a:r>
              <a:rPr lang="fr-FR" sz="1200" kern="1200" dirty="0">
                <a:solidFill>
                  <a:schemeClr val="tx1"/>
                </a:solidFill>
                <a:effectLst/>
                <a:latin typeface="+mn-lt"/>
                <a:ea typeface="+mn-ea"/>
                <a:cs typeface="+mn-cs"/>
              </a:rPr>
              <a:t> sur une adresse IP interne du cluster. De ce fait, les </a:t>
            </a:r>
            <a:r>
              <a:rPr lang="fr-FR" sz="1200" kern="1200" dirty="0" err="1">
                <a:solidFill>
                  <a:schemeClr val="tx1"/>
                </a:solidFill>
                <a:effectLst/>
                <a:latin typeface="+mn-lt"/>
                <a:ea typeface="+mn-ea"/>
                <a:cs typeface="+mn-cs"/>
              </a:rPr>
              <a:t>pod</a:t>
            </a:r>
            <a:r>
              <a:rPr lang="fr-FR" sz="1200" kern="1200" dirty="0">
                <a:solidFill>
                  <a:schemeClr val="tx1"/>
                </a:solidFill>
                <a:effectLst/>
                <a:latin typeface="+mn-lt"/>
                <a:ea typeface="+mn-ea"/>
                <a:cs typeface="+mn-cs"/>
              </a:rPr>
              <a:t> n'est accessible que depuis l'intérieur du cluster.</a:t>
            </a:r>
          </a:p>
          <a:p>
            <a:pPr marL="0" marR="0" indent="0" algn="l" defTabSz="914400" rtl="0" eaLnBrk="1" fontAlgn="auto" latinLnBrk="0" hangingPunct="1">
              <a:lnSpc>
                <a:spcPct val="100000"/>
              </a:lnSpc>
              <a:spcBef>
                <a:spcPts val="0"/>
              </a:spcBef>
              <a:spcAft>
                <a:spcPts val="0"/>
              </a:spcAft>
              <a:buClrTx/>
              <a:buSzTx/>
              <a:buFontTx/>
              <a:buNone/>
            </a:pPr>
            <a:endParaRPr lang="fr-FR" sz="1200" kern="1200" dirty="0">
              <a:solidFill>
                <a:schemeClr val="tx1"/>
              </a:solidFill>
              <a:effectLst/>
              <a:latin typeface="+mn-lt"/>
              <a:ea typeface="+mn-ea"/>
              <a:cs typeface="+mn-cs"/>
            </a:endParaRPr>
          </a:p>
        </p:txBody>
      </p:sp>
      <p:sp>
        <p:nvSpPr>
          <p:cNvPr id="1048801" name="Slide Number Placeholder 3"/>
          <p:cNvSpPr>
            <a:spLocks noGrp="1"/>
          </p:cNvSpPr>
          <p:nvPr>
            <p:ph type="sldNum" sz="quarter" idx="10"/>
          </p:nvPr>
        </p:nvSpPr>
        <p:spPr/>
        <p:txBody>
          <a:bodyPr/>
          <a:lstStyle/>
          <a:p>
            <a:fld id="{0E552ED4-73A3-481F-AD1A-B72203E809EC}" type="slidenum">
              <a:rPr lang="fr-FR" smtClean="0"/>
              <a:t>19</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4" name="Slide Image Placeholder 1"/>
          <p:cNvSpPr>
            <a:spLocks noGrp="1" noRot="1" noChangeAspect="1"/>
          </p:cNvSpPr>
          <p:nvPr>
            <p:ph type="sldImg"/>
          </p:nvPr>
        </p:nvSpPr>
        <p:spPr/>
      </p:sp>
      <p:sp>
        <p:nvSpPr>
          <p:cNvPr id="1048735"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fr-FR" sz="1200" dirty="0">
                <a:solidFill>
                  <a:schemeClr val="dk1"/>
                </a:solidFill>
                <a:latin typeface="Mulish"/>
                <a:ea typeface="Mulish"/>
                <a:cs typeface="Mulish"/>
                <a:sym typeface="Mulish"/>
              </a:rPr>
              <a:t>Pour mieux élaborer notre travail, nous avons structuré notre présentation comme suit :</a:t>
            </a:r>
          </a:p>
          <a:p>
            <a:pPr marL="0" lvl="0" indent="0" algn="l" rtl="0">
              <a:spcBef>
                <a:spcPts val="0"/>
              </a:spcBef>
              <a:spcAft>
                <a:spcPts val="0"/>
              </a:spcAft>
              <a:buClr>
                <a:schemeClr val="dk1"/>
              </a:buClr>
              <a:buSzPts val="1100"/>
              <a:buFont typeface="Arial"/>
              <a:buNone/>
            </a:pPr>
            <a:endParaRPr lang="fr-FR" sz="1200" dirty="0">
              <a:solidFill>
                <a:schemeClr val="dk1"/>
              </a:solidFill>
              <a:latin typeface="Mulish"/>
              <a:ea typeface="Mulish"/>
              <a:cs typeface="Mulish"/>
              <a:sym typeface="Mulish"/>
            </a:endParaRP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r-FR" sz="1200" dirty="0">
                <a:solidFill>
                  <a:schemeClr val="dk1"/>
                </a:solidFill>
                <a:latin typeface="Mulish"/>
                <a:ea typeface="Mulish"/>
                <a:cs typeface="Mulish"/>
                <a:sym typeface="Mulish"/>
              </a:rPr>
              <a:t>D’abord, nous commençons par une brève introduction, </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r-FR" sz="1200" b="0" i="0" u="none" strike="noStrike" cap="none" dirty="0">
                <a:solidFill>
                  <a:srgbClr val="000000"/>
                </a:solidFill>
                <a:effectLst/>
                <a:latin typeface="Arial Black" panose="020B0A04020102020204" pitchFamily="34" charset="0"/>
                <a:ea typeface="Arial"/>
                <a:cs typeface="Arial"/>
                <a:sym typeface="Arial"/>
              </a:rPr>
              <a:t>Puis nous allons effectuer une présentation des</a:t>
            </a:r>
            <a:r>
              <a:rPr lang="fr-FR" sz="1200" b="0" i="0" u="none" strike="noStrike" cap="none" baseline="0" dirty="0">
                <a:solidFill>
                  <a:srgbClr val="000000"/>
                </a:solidFill>
                <a:effectLst/>
                <a:latin typeface="Arial Black" panose="020B0A04020102020204" pitchFamily="34" charset="0"/>
                <a:ea typeface="Arial"/>
                <a:cs typeface="Arial"/>
                <a:sym typeface="Arial"/>
              </a:rPr>
              <a:t> </a:t>
            </a:r>
            <a:r>
              <a:rPr lang="fr-FR" sz="1200" b="0" i="0" u="none" strike="noStrike" cap="none" dirty="0">
                <a:solidFill>
                  <a:srgbClr val="000000"/>
                </a:solidFill>
                <a:effectLst/>
                <a:latin typeface="Arial Black" panose="020B0A04020102020204" pitchFamily="34" charset="0"/>
                <a:ea typeface="Arial"/>
                <a:cs typeface="Arial"/>
                <a:sym typeface="Arial"/>
              </a:rPr>
              <a:t>deux </a:t>
            </a:r>
            <a:r>
              <a:rPr lang="fr-FR" sz="1200" kern="1200" dirty="0">
                <a:solidFill>
                  <a:schemeClr val="tx1"/>
                </a:solidFill>
                <a:effectLst/>
                <a:latin typeface="+mn-lt"/>
                <a:ea typeface="+mn-ea"/>
                <a:cs typeface="+mn-cs"/>
              </a:rPr>
              <a:t>technologies SDN et NFV</a:t>
            </a:r>
            <a:r>
              <a:rPr lang="fr-FR" sz="1200" kern="1200" baseline="0" dirty="0">
                <a:solidFill>
                  <a:schemeClr val="tx1"/>
                </a:solidFill>
                <a:effectLst/>
                <a:latin typeface="+mn-lt"/>
                <a:ea typeface="+mn-ea"/>
                <a:cs typeface="+mn-cs"/>
              </a:rPr>
              <a:t> ainsi </a:t>
            </a:r>
            <a:r>
              <a:rPr lang="fr-FR" sz="1200" kern="1200" dirty="0">
                <a:solidFill>
                  <a:schemeClr val="tx1"/>
                </a:solidFill>
                <a:effectLst/>
                <a:latin typeface="+mn-lt"/>
                <a:ea typeface="+mn-ea"/>
                <a:cs typeface="+mn-cs"/>
              </a:rPr>
              <a:t>leurs</a:t>
            </a:r>
            <a:r>
              <a:rPr lang="fr-FR"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limites, </a:t>
            </a:r>
            <a:r>
              <a:rPr lang="fr-FR" sz="1200" dirty="0">
                <a:solidFill>
                  <a:schemeClr val="dk1"/>
                </a:solidFill>
                <a:latin typeface="Mulish"/>
                <a:ea typeface="Mulish"/>
                <a:cs typeface="Mulish"/>
                <a:sym typeface="Mulish"/>
              </a:rPr>
              <a:t>qui expose la problématique et le contexte général du projet.</a:t>
            </a:r>
          </a:p>
          <a:p>
            <a:pPr marL="0" lvl="0" indent="0" algn="l" rtl="0">
              <a:spcBef>
                <a:spcPts val="0"/>
              </a:spcBef>
              <a:spcAft>
                <a:spcPts val="0"/>
              </a:spcAft>
              <a:buClr>
                <a:schemeClr val="dk1"/>
              </a:buClr>
              <a:buSzPts val="1100"/>
              <a:buFont typeface="Arial"/>
              <a:buNone/>
            </a:pPr>
            <a:r>
              <a:rPr lang="fr-FR" sz="1200" dirty="0">
                <a:solidFill>
                  <a:schemeClr val="dk1"/>
                </a:solidFill>
                <a:latin typeface="Mulish"/>
                <a:ea typeface="Mulish"/>
                <a:cs typeface="Mulish"/>
                <a:sym typeface="Mulish"/>
              </a:rPr>
              <a:t>Après, nous allons présenter quelques notions sur les </a:t>
            </a:r>
            <a:r>
              <a:rPr lang="fr-FR" sz="1200" dirty="0" err="1">
                <a:solidFill>
                  <a:schemeClr val="dk1"/>
                </a:solidFill>
                <a:latin typeface="Mulish"/>
                <a:ea typeface="Mulish"/>
                <a:cs typeface="Mulish"/>
                <a:sym typeface="Mulish"/>
              </a:rPr>
              <a:t>microservices</a:t>
            </a:r>
            <a:r>
              <a:rPr lang="fr-FR" sz="1200" dirty="0">
                <a:solidFill>
                  <a:schemeClr val="dk1"/>
                </a:solidFill>
                <a:latin typeface="Mulish"/>
                <a:ea typeface="Mulish"/>
                <a:cs typeface="Mulish"/>
                <a:sym typeface="Mulish"/>
              </a:rPr>
              <a:t> et les conteneurs.</a:t>
            </a:r>
          </a:p>
          <a:p>
            <a:pPr marL="0" lvl="0" indent="0" algn="l" rtl="0">
              <a:spcBef>
                <a:spcPts val="0"/>
              </a:spcBef>
              <a:spcAft>
                <a:spcPts val="0"/>
              </a:spcAft>
              <a:buClr>
                <a:schemeClr val="dk1"/>
              </a:buClr>
              <a:buSzPts val="1100"/>
              <a:buFont typeface="Arial"/>
              <a:buNone/>
            </a:pPr>
            <a:r>
              <a:rPr lang="fr-FR" sz="1200" dirty="0">
                <a:solidFill>
                  <a:schemeClr val="dk1"/>
                </a:solidFill>
                <a:latin typeface="Mulish"/>
                <a:ea typeface="Mulish"/>
                <a:cs typeface="Mulish"/>
                <a:sym typeface="Mulish"/>
              </a:rPr>
              <a:t>De plus, nous parlerons de la conteneurisation</a:t>
            </a:r>
            <a:r>
              <a:rPr lang="fr-FR" sz="1200" baseline="0" dirty="0">
                <a:solidFill>
                  <a:schemeClr val="dk1"/>
                </a:solidFill>
                <a:latin typeface="Mulish"/>
                <a:ea typeface="Mulish"/>
                <a:cs typeface="Mulish"/>
                <a:sym typeface="Mulish"/>
              </a:rPr>
              <a:t> par docker et l’orchestration par </a:t>
            </a:r>
            <a:r>
              <a:rPr lang="fr-FR" sz="1200" dirty="0" err="1">
                <a:solidFill>
                  <a:schemeClr val="dk1"/>
                </a:solidFill>
                <a:latin typeface="Mulish"/>
                <a:ea typeface="Mulish"/>
                <a:cs typeface="Mulish"/>
                <a:sym typeface="Mulish"/>
              </a:rPr>
              <a:t>Kubernetes</a:t>
            </a:r>
            <a:endParaRPr lang="fr-FR" sz="1200" dirty="0">
              <a:solidFill>
                <a:schemeClr val="dk1"/>
              </a:solidFill>
              <a:latin typeface="Mulish"/>
              <a:ea typeface="Mulish"/>
              <a:cs typeface="Mulish"/>
              <a:sym typeface="Mulish"/>
            </a:endParaRPr>
          </a:p>
          <a:p>
            <a:pPr marL="0" lvl="0" indent="0" algn="l" rtl="0">
              <a:spcBef>
                <a:spcPts val="0"/>
              </a:spcBef>
              <a:spcAft>
                <a:spcPts val="0"/>
              </a:spcAft>
              <a:buClr>
                <a:schemeClr val="dk1"/>
              </a:buClr>
              <a:buSzPts val="1100"/>
              <a:buFont typeface="Arial"/>
              <a:buNone/>
            </a:pPr>
            <a:r>
              <a:rPr lang="fr-FR" sz="1200" dirty="0">
                <a:solidFill>
                  <a:schemeClr val="dk1"/>
                </a:solidFill>
                <a:latin typeface="Mulish"/>
                <a:ea typeface="Mulish"/>
                <a:cs typeface="Mulish"/>
                <a:sym typeface="Mulish"/>
              </a:rPr>
              <a:t>Ensuite nous allons  démontrer les différentes étapes de déploiement et test de notre solution, et terminons par une </a:t>
            </a:r>
            <a:r>
              <a:rPr lang="fr-FR" sz="1200" dirty="0" err="1">
                <a:solidFill>
                  <a:schemeClr val="dk1"/>
                </a:solidFill>
                <a:latin typeface="Mulish"/>
                <a:ea typeface="Mulish"/>
                <a:cs typeface="Mulish"/>
                <a:sym typeface="Mulish"/>
              </a:rPr>
              <a:t>etude</a:t>
            </a:r>
            <a:r>
              <a:rPr lang="fr-FR" sz="1200" baseline="0" dirty="0">
                <a:solidFill>
                  <a:schemeClr val="dk1"/>
                </a:solidFill>
                <a:latin typeface="Mulish"/>
                <a:ea typeface="Mulish"/>
                <a:cs typeface="Mulish"/>
                <a:sym typeface="Mulish"/>
              </a:rPr>
              <a:t> managériale du projet,</a:t>
            </a:r>
            <a:endParaRPr lang="fr-FR" sz="1200" dirty="0">
              <a:solidFill>
                <a:schemeClr val="dk1"/>
              </a:solidFill>
              <a:latin typeface="Mulish"/>
              <a:ea typeface="Mulish"/>
              <a:cs typeface="Mulish"/>
              <a:sym typeface="Mulish"/>
            </a:endParaRPr>
          </a:p>
          <a:p>
            <a:pPr marL="0" lvl="0" indent="0" algn="l" rtl="0">
              <a:spcBef>
                <a:spcPts val="0"/>
              </a:spcBef>
              <a:spcAft>
                <a:spcPts val="0"/>
              </a:spcAft>
              <a:buClr>
                <a:schemeClr val="dk1"/>
              </a:buClr>
              <a:buSzPts val="1100"/>
              <a:buFont typeface="Arial"/>
              <a:buNone/>
            </a:pPr>
            <a:endParaRPr lang="fr-FR" sz="1200" dirty="0">
              <a:solidFill>
                <a:schemeClr val="dk1"/>
              </a:solidFill>
              <a:latin typeface="Mulish"/>
              <a:ea typeface="Mulish"/>
              <a:cs typeface="Mulish"/>
              <a:sym typeface="Mulish"/>
            </a:endParaRPr>
          </a:p>
          <a:p>
            <a:pPr marL="0" lvl="0" indent="0" algn="l" rtl="0">
              <a:spcBef>
                <a:spcPts val="0"/>
              </a:spcBef>
              <a:spcAft>
                <a:spcPts val="0"/>
              </a:spcAft>
              <a:buClr>
                <a:schemeClr val="dk1"/>
              </a:buClr>
              <a:buFont typeface="Arial"/>
              <a:buNone/>
            </a:pPr>
            <a:r>
              <a:rPr lang="fr-FR" sz="1200" dirty="0">
                <a:solidFill>
                  <a:schemeClr val="dk1"/>
                </a:solidFill>
                <a:latin typeface="Mulish"/>
                <a:ea typeface="Mulish"/>
                <a:cs typeface="Mulish"/>
                <a:sym typeface="Mulish"/>
              </a:rPr>
              <a:t>Ce travail sera clôturé par une conclusion et des perspectives.</a:t>
            </a:r>
          </a:p>
          <a:p>
            <a:pPr marL="0" lvl="0" indent="0" algn="l" rtl="0">
              <a:spcBef>
                <a:spcPts val="0"/>
              </a:spcBef>
              <a:spcAft>
                <a:spcPts val="0"/>
              </a:spcAft>
              <a:buNone/>
            </a:pPr>
            <a:endParaRPr lang="fr-FR" sz="1200" dirty="0">
              <a:latin typeface="Dosis"/>
              <a:ea typeface="Dosis"/>
              <a:cs typeface="Dosis"/>
              <a:sym typeface="Dosis"/>
            </a:endParaRPr>
          </a:p>
          <a:p>
            <a:pPr marL="0" marR="0" indent="0" algn="l" defTabSz="914400" rtl="0" eaLnBrk="1" fontAlgn="auto" latinLnBrk="0" hangingPunct="1">
              <a:lnSpc>
                <a:spcPct val="100000"/>
              </a:lnSpc>
              <a:spcBef>
                <a:spcPts val="0"/>
              </a:spcBef>
              <a:spcAft>
                <a:spcPts val="0"/>
              </a:spcAft>
              <a:buClrTx/>
              <a:buSzTx/>
              <a:buFontTx/>
              <a:buNone/>
            </a:pPr>
            <a:endParaRPr lang="fr-FR" dirty="0"/>
          </a:p>
        </p:txBody>
      </p:sp>
      <p:sp>
        <p:nvSpPr>
          <p:cNvPr id="1048736" name="Slide Number Placeholder 3"/>
          <p:cNvSpPr>
            <a:spLocks noGrp="1"/>
          </p:cNvSpPr>
          <p:nvPr>
            <p:ph type="sldNum" sz="quarter" idx="10"/>
          </p:nvPr>
        </p:nvSpPr>
        <p:spPr/>
        <p:txBody>
          <a:bodyPr/>
          <a:lstStyle/>
          <a:p>
            <a:fld id="{0E552ED4-73A3-481F-AD1A-B72203E809EC}" type="slidenum">
              <a:rPr lang="fr-FR" smtClean="0"/>
              <a:t>2</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0" name="Slide Image Placeholder 1"/>
          <p:cNvSpPr>
            <a:spLocks noGrp="1" noRot="1" noChangeAspect="1"/>
          </p:cNvSpPr>
          <p:nvPr>
            <p:ph type="sldImg"/>
          </p:nvPr>
        </p:nvSpPr>
        <p:spPr/>
      </p:sp>
      <p:sp>
        <p:nvSpPr>
          <p:cNvPr id="1048811"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Alors nous exploiterons deux services de type </a:t>
            </a:r>
            <a:r>
              <a:rPr lang="fr-FR" sz="1200" kern="1200" dirty="0" err="1">
                <a:solidFill>
                  <a:schemeClr val="tx1"/>
                </a:solidFill>
                <a:effectLst/>
                <a:latin typeface="+mn-lt"/>
                <a:ea typeface="+mn-ea"/>
                <a:cs typeface="+mn-cs"/>
              </a:rPr>
              <a:t>Nodeport</a:t>
            </a:r>
            <a:r>
              <a:rPr lang="fr-FR" sz="1200" kern="1200" dirty="0">
                <a:solidFill>
                  <a:schemeClr val="tx1"/>
                </a:solidFill>
                <a:effectLst/>
                <a:latin typeface="+mn-lt"/>
                <a:ea typeface="+mn-ea"/>
                <a:cs typeface="+mn-cs"/>
              </a:rPr>
              <a:t>, le premier service nommé « </a:t>
            </a:r>
            <a:r>
              <a:rPr lang="fr-FR" sz="1200" kern="1200" dirty="0" err="1">
                <a:solidFill>
                  <a:schemeClr val="tx1"/>
                </a:solidFill>
                <a:effectLst/>
                <a:latin typeface="+mn-lt"/>
                <a:ea typeface="+mn-ea"/>
                <a:cs typeface="+mn-cs"/>
              </a:rPr>
              <a:t>ryu</a:t>
            </a:r>
            <a:r>
              <a:rPr lang="fr-FR" sz="1200" kern="1200" dirty="0">
                <a:solidFill>
                  <a:schemeClr val="tx1"/>
                </a:solidFill>
                <a:effectLst/>
                <a:latin typeface="+mn-lt"/>
                <a:ea typeface="+mn-ea"/>
                <a:cs typeface="+mn-cs"/>
              </a:rPr>
              <a:t>-</a:t>
            </a:r>
            <a:r>
              <a:rPr lang="fr-FR" sz="1200" kern="1200" dirty="0" err="1">
                <a:solidFill>
                  <a:schemeClr val="tx1"/>
                </a:solidFill>
                <a:effectLst/>
                <a:latin typeface="+mn-lt"/>
                <a:ea typeface="+mn-ea"/>
                <a:cs typeface="+mn-cs"/>
              </a:rPr>
              <a:t>controller</a:t>
            </a:r>
            <a:r>
              <a:rPr lang="fr-FR" sz="1200" kern="1200" dirty="0">
                <a:solidFill>
                  <a:schemeClr val="tx1"/>
                </a:solidFill>
                <a:effectLst/>
                <a:latin typeface="+mn-lt"/>
                <a:ea typeface="+mn-ea"/>
                <a:cs typeface="+mn-cs"/>
              </a:rPr>
              <a:t>-service » permettre un accès au contrôleur </a:t>
            </a:r>
            <a:r>
              <a:rPr lang="fr-FR" sz="1200" kern="1200" dirty="0" err="1">
                <a:solidFill>
                  <a:schemeClr val="tx1"/>
                </a:solidFill>
                <a:effectLst/>
                <a:latin typeface="+mn-lt"/>
                <a:ea typeface="+mn-ea"/>
                <a:cs typeface="+mn-cs"/>
              </a:rPr>
              <a:t>Ryu</a:t>
            </a:r>
            <a:r>
              <a:rPr lang="fr-FR" sz="1200" kern="1200" dirty="0">
                <a:solidFill>
                  <a:schemeClr val="tx1"/>
                </a:solidFill>
                <a:effectLst/>
                <a:latin typeface="+mn-lt"/>
                <a:ea typeface="+mn-ea"/>
                <a:cs typeface="+mn-cs"/>
              </a:rPr>
              <a:t> et le deuxième service nommé « </a:t>
            </a:r>
            <a:r>
              <a:rPr lang="fr-FR" sz="1200" kern="1200" dirty="0" err="1">
                <a:solidFill>
                  <a:schemeClr val="tx1"/>
                </a:solidFill>
                <a:effectLst/>
                <a:latin typeface="+mn-lt"/>
                <a:ea typeface="+mn-ea"/>
                <a:cs typeface="+mn-cs"/>
              </a:rPr>
              <a:t>ryu</a:t>
            </a:r>
            <a:r>
              <a:rPr lang="fr-FR" sz="1200" kern="1200" dirty="0">
                <a:solidFill>
                  <a:schemeClr val="tx1"/>
                </a:solidFill>
                <a:effectLst/>
                <a:latin typeface="+mn-lt"/>
                <a:ea typeface="+mn-ea"/>
                <a:cs typeface="+mn-cs"/>
              </a:rPr>
              <a:t>-service» permettre un accès à l’interface graphique </a:t>
            </a:r>
            <a:r>
              <a:rPr lang="fr-FR" sz="1200" kern="1200" dirty="0" err="1">
                <a:solidFill>
                  <a:schemeClr val="tx1"/>
                </a:solidFill>
                <a:effectLst/>
                <a:latin typeface="+mn-lt"/>
                <a:ea typeface="+mn-ea"/>
                <a:cs typeface="+mn-cs"/>
              </a:rPr>
              <a:t>FlowManager</a:t>
            </a:r>
            <a:r>
              <a:rPr lang="fr-FR" sz="1200" kern="1200" dirty="0">
                <a:solidFill>
                  <a:schemeClr val="tx1"/>
                </a:solidFill>
                <a:effectLst/>
                <a:latin typeface="+mn-lt"/>
                <a:ea typeface="+mn-ea"/>
                <a:cs typeface="+mn-cs"/>
              </a:rPr>
              <a:t>.</a:t>
            </a:r>
          </a:p>
          <a:p>
            <a:r>
              <a:rPr lang="fr-FR" sz="1200" kern="1200" dirty="0">
                <a:solidFill>
                  <a:schemeClr val="tx1"/>
                </a:solidFill>
                <a:effectLst/>
                <a:latin typeface="+mn-lt"/>
                <a:ea typeface="+mn-ea"/>
                <a:cs typeface="+mn-cs"/>
              </a:rPr>
              <a:t>Comme montre le </a:t>
            </a:r>
            <a:r>
              <a:rPr lang="fr-FR" sz="1200" kern="1200" dirty="0" err="1">
                <a:solidFill>
                  <a:schemeClr val="tx1"/>
                </a:solidFill>
                <a:effectLst/>
                <a:latin typeface="+mn-lt"/>
                <a:ea typeface="+mn-ea"/>
                <a:cs typeface="+mn-cs"/>
              </a:rPr>
              <a:t>shéma</a:t>
            </a:r>
            <a:r>
              <a:rPr lang="fr-FR" sz="1200" kern="1200" dirty="0">
                <a:solidFill>
                  <a:schemeClr val="tx1"/>
                </a:solidFill>
                <a:effectLst/>
                <a:latin typeface="+mn-lt"/>
                <a:ea typeface="+mn-ea"/>
                <a:cs typeface="+mn-cs"/>
              </a:rPr>
              <a:t>, le </a:t>
            </a:r>
            <a:r>
              <a:rPr lang="fr-FR" sz="1200" kern="1200" dirty="0" err="1">
                <a:solidFill>
                  <a:schemeClr val="tx1"/>
                </a:solidFill>
                <a:effectLst/>
                <a:latin typeface="+mn-lt"/>
                <a:ea typeface="+mn-ea"/>
                <a:cs typeface="+mn-cs"/>
              </a:rPr>
              <a:t>Nodeport</a:t>
            </a:r>
            <a:r>
              <a:rPr lang="fr-FR" sz="1200" kern="1200" dirty="0">
                <a:solidFill>
                  <a:schemeClr val="tx1"/>
                </a:solidFill>
                <a:effectLst/>
                <a:latin typeface="+mn-lt"/>
                <a:ea typeface="+mn-ea"/>
                <a:cs typeface="+mn-cs"/>
              </a:rPr>
              <a:t> expose nos </a:t>
            </a:r>
            <a:r>
              <a:rPr lang="fr-FR" sz="1200" kern="1200" dirty="0" err="1">
                <a:solidFill>
                  <a:schemeClr val="tx1"/>
                </a:solidFill>
                <a:effectLst/>
                <a:latin typeface="+mn-lt"/>
                <a:ea typeface="+mn-ea"/>
                <a:cs typeface="+mn-cs"/>
              </a:rPr>
              <a:t>pods</a:t>
            </a:r>
            <a:r>
              <a:rPr lang="fr-FR" sz="1200" kern="1200" dirty="0">
                <a:solidFill>
                  <a:schemeClr val="tx1"/>
                </a:solidFill>
                <a:effectLst/>
                <a:latin typeface="+mn-lt"/>
                <a:ea typeface="+mn-ea"/>
                <a:cs typeface="+mn-cs"/>
              </a:rPr>
              <a:t> vers l'extérieur du cluster à l'aide du </a:t>
            </a:r>
            <a:r>
              <a:rPr lang="fr-FR" sz="1200" kern="1200" dirty="0" err="1">
                <a:solidFill>
                  <a:schemeClr val="tx1"/>
                </a:solidFill>
                <a:effectLst/>
                <a:latin typeface="+mn-lt"/>
                <a:ea typeface="+mn-ea"/>
                <a:cs typeface="+mn-cs"/>
              </a:rPr>
              <a:t>protocol</a:t>
            </a:r>
            <a:r>
              <a:rPr lang="fr-FR" sz="1200" kern="1200" dirty="0">
                <a:solidFill>
                  <a:schemeClr val="tx1"/>
                </a:solidFill>
                <a:effectLst/>
                <a:latin typeface="+mn-lt"/>
                <a:ea typeface="+mn-ea"/>
                <a:cs typeface="+mn-cs"/>
              </a:rPr>
              <a:t> NAT (Network </a:t>
            </a:r>
            <a:r>
              <a:rPr lang="fr-FR" sz="1200" kern="1200" dirty="0" err="1">
                <a:solidFill>
                  <a:schemeClr val="tx1"/>
                </a:solidFill>
                <a:effectLst/>
                <a:latin typeface="+mn-lt"/>
                <a:ea typeface="+mn-ea"/>
                <a:cs typeface="+mn-cs"/>
              </a:rPr>
              <a:t>address</a:t>
            </a:r>
            <a:r>
              <a:rPr lang="fr-FR" sz="1200" kern="1200" dirty="0">
                <a:solidFill>
                  <a:schemeClr val="tx1"/>
                </a:solidFill>
                <a:effectLst/>
                <a:latin typeface="+mn-lt"/>
                <a:ea typeface="+mn-ea"/>
                <a:cs typeface="+mn-cs"/>
              </a:rPr>
              <a:t> translation). Il traduit les</a:t>
            </a:r>
            <a:r>
              <a:rPr lang="fr-FR" sz="1200" kern="1200" baseline="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addreses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ip</a:t>
            </a:r>
            <a:r>
              <a:rPr lang="fr-FR" sz="1200" kern="1200" dirty="0">
                <a:solidFill>
                  <a:schemeClr val="tx1"/>
                </a:solidFill>
                <a:effectLst/>
                <a:latin typeface="+mn-lt"/>
                <a:ea typeface="+mn-ea"/>
                <a:cs typeface="+mn-cs"/>
              </a:rPr>
              <a:t> et les numéros de ports pour permettre aux </a:t>
            </a:r>
            <a:r>
              <a:rPr lang="fr-FR" sz="1200" kern="1200" dirty="0" err="1">
                <a:solidFill>
                  <a:schemeClr val="tx1"/>
                </a:solidFill>
                <a:effectLst/>
                <a:latin typeface="+mn-lt"/>
                <a:ea typeface="+mn-ea"/>
                <a:cs typeface="+mn-cs"/>
              </a:rPr>
              <a:t>pods</a:t>
            </a:r>
            <a:r>
              <a:rPr lang="fr-FR" sz="1200" kern="1200" dirty="0">
                <a:solidFill>
                  <a:schemeClr val="tx1"/>
                </a:solidFill>
                <a:effectLst/>
                <a:latin typeface="+mn-lt"/>
                <a:ea typeface="+mn-ea"/>
                <a:cs typeface="+mn-cs"/>
              </a:rPr>
              <a:t> qui s’exécutent le contrôleur </a:t>
            </a:r>
            <a:r>
              <a:rPr lang="fr-FR" sz="1200" kern="1200" dirty="0" err="1">
                <a:solidFill>
                  <a:schemeClr val="tx1"/>
                </a:solidFill>
                <a:effectLst/>
                <a:latin typeface="+mn-lt"/>
                <a:ea typeface="+mn-ea"/>
                <a:cs typeface="+mn-cs"/>
              </a:rPr>
              <a:t>Ryu</a:t>
            </a:r>
            <a:r>
              <a:rPr lang="fr-FR" sz="1200" kern="1200" dirty="0">
                <a:solidFill>
                  <a:schemeClr val="tx1"/>
                </a:solidFill>
                <a:effectLst/>
                <a:latin typeface="+mn-lt"/>
                <a:ea typeface="+mn-ea"/>
                <a:cs typeface="+mn-cs"/>
              </a:rPr>
              <a:t> d’être accessible.</a:t>
            </a:r>
          </a:p>
          <a:p>
            <a:pPr marL="0" marR="0" indent="0" algn="l" defTabSz="914400" rtl="0" eaLnBrk="1" fontAlgn="auto" latinLnBrk="0" hangingPunct="1">
              <a:lnSpc>
                <a:spcPct val="100000"/>
              </a:lnSpc>
              <a:spcBef>
                <a:spcPts val="0"/>
              </a:spcBef>
              <a:spcAft>
                <a:spcPts val="0"/>
              </a:spcAft>
              <a:buClrTx/>
              <a:buSzTx/>
              <a:buFontTx/>
              <a:buNone/>
            </a:pPr>
            <a:endParaRPr lang="fr-FR" sz="1200" kern="1200" dirty="0">
              <a:solidFill>
                <a:schemeClr val="tx1"/>
              </a:solidFill>
              <a:effectLst/>
              <a:latin typeface="+mn-lt"/>
              <a:ea typeface="+mn-ea"/>
              <a:cs typeface="+mn-cs"/>
            </a:endParaRPr>
          </a:p>
        </p:txBody>
      </p:sp>
      <p:sp>
        <p:nvSpPr>
          <p:cNvPr id="1048812" name="Slide Number Placeholder 3"/>
          <p:cNvSpPr>
            <a:spLocks noGrp="1"/>
          </p:cNvSpPr>
          <p:nvPr>
            <p:ph type="sldNum" sz="quarter" idx="10"/>
          </p:nvPr>
        </p:nvSpPr>
        <p:spPr/>
        <p:txBody>
          <a:bodyPr/>
          <a:lstStyle/>
          <a:p>
            <a:fld id="{0E552ED4-73A3-481F-AD1A-B72203E809EC}" type="slidenum">
              <a:rPr lang="fr-FR" smtClean="0"/>
              <a:t>20</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5" name="Slide Image Placeholder 1"/>
          <p:cNvSpPr>
            <a:spLocks noGrp="1" noRot="1" noChangeAspect="1"/>
          </p:cNvSpPr>
          <p:nvPr>
            <p:ph type="sldImg"/>
          </p:nvPr>
        </p:nvSpPr>
        <p:spPr/>
      </p:sp>
      <p:sp>
        <p:nvSpPr>
          <p:cNvPr id="1048816"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Maintenant le contrôleur </a:t>
            </a:r>
            <a:r>
              <a:rPr lang="fr-FR" sz="1200" kern="1200" dirty="0" err="1">
                <a:solidFill>
                  <a:schemeClr val="tx1"/>
                </a:solidFill>
                <a:effectLst/>
                <a:latin typeface="+mn-lt"/>
                <a:ea typeface="+mn-ea"/>
                <a:cs typeface="+mn-cs"/>
              </a:rPr>
              <a:t>ryu</a:t>
            </a:r>
            <a:r>
              <a:rPr lang="fr-FR" sz="1200" kern="1200" dirty="0">
                <a:solidFill>
                  <a:schemeClr val="tx1"/>
                </a:solidFill>
                <a:effectLst/>
                <a:latin typeface="+mn-lt"/>
                <a:ea typeface="+mn-ea"/>
                <a:cs typeface="+mn-cs"/>
              </a:rPr>
              <a:t> est accessible,</a:t>
            </a:r>
            <a:r>
              <a:rPr lang="fr-FR"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nous avons créé notre topologie de réseau SDN à l'aide l’émulateur </a:t>
            </a:r>
            <a:r>
              <a:rPr lang="fr-FR" sz="1200" kern="1200" dirty="0" err="1">
                <a:solidFill>
                  <a:schemeClr val="tx1"/>
                </a:solidFill>
                <a:effectLst/>
                <a:latin typeface="+mn-lt"/>
                <a:ea typeface="+mn-ea"/>
                <a:cs typeface="+mn-cs"/>
              </a:rPr>
              <a:t>ContainerNet</a:t>
            </a:r>
            <a:r>
              <a:rPr lang="fr-FR" sz="1200" kern="1200" dirty="0">
                <a:solidFill>
                  <a:schemeClr val="tx1"/>
                </a:solidFill>
                <a:effectLst/>
                <a:latin typeface="+mn-lt"/>
                <a:ea typeface="+mn-ea"/>
                <a:cs typeface="+mn-cs"/>
              </a:rPr>
              <a:t> qui est une extension de l'émulateur de réseau </a:t>
            </a:r>
            <a:r>
              <a:rPr lang="fr-FR" sz="1200" kern="1200" dirty="0" err="1">
                <a:solidFill>
                  <a:schemeClr val="tx1"/>
                </a:solidFill>
                <a:effectLst/>
                <a:latin typeface="+mn-lt"/>
                <a:ea typeface="+mn-ea"/>
                <a:cs typeface="+mn-cs"/>
              </a:rPr>
              <a:t>Mininet</a:t>
            </a:r>
            <a:r>
              <a:rPr lang="fr-FR" sz="1200" kern="1200" dirty="0">
                <a:solidFill>
                  <a:schemeClr val="tx1"/>
                </a:solidFill>
                <a:effectLst/>
                <a:latin typeface="+mn-lt"/>
                <a:ea typeface="+mn-ea"/>
                <a:cs typeface="+mn-cs"/>
              </a:rPr>
              <a:t>.</a:t>
            </a:r>
          </a:p>
          <a:p>
            <a:r>
              <a:rPr lang="fr-FR" sz="1200" kern="1200" dirty="0">
                <a:solidFill>
                  <a:schemeClr val="tx1"/>
                </a:solidFill>
                <a:effectLst/>
                <a:latin typeface="+mn-lt"/>
                <a:ea typeface="+mn-ea"/>
                <a:cs typeface="+mn-cs"/>
              </a:rPr>
              <a:t>Dans cette architecture, six Open </a:t>
            </a:r>
            <a:r>
              <a:rPr lang="fr-FR" sz="1200" kern="1200" dirty="0" err="1">
                <a:solidFill>
                  <a:schemeClr val="tx1"/>
                </a:solidFill>
                <a:effectLst/>
                <a:latin typeface="+mn-lt"/>
                <a:ea typeface="+mn-ea"/>
                <a:cs typeface="+mn-cs"/>
              </a:rPr>
              <a:t>vSwitch</a:t>
            </a:r>
            <a:r>
              <a:rPr lang="fr-FR" sz="1200" kern="1200" dirty="0">
                <a:solidFill>
                  <a:schemeClr val="tx1"/>
                </a:solidFill>
                <a:effectLst/>
                <a:latin typeface="+mn-lt"/>
                <a:ea typeface="+mn-ea"/>
                <a:cs typeface="+mn-cs"/>
              </a:rPr>
              <a:t> (OVS) sont utilisés pour construire le réseau </a:t>
            </a:r>
            <a:r>
              <a:rPr lang="fr-FR" sz="1200" kern="1200" dirty="0" err="1">
                <a:solidFill>
                  <a:schemeClr val="tx1"/>
                </a:solidFill>
                <a:effectLst/>
                <a:latin typeface="+mn-lt"/>
                <a:ea typeface="+mn-ea"/>
                <a:cs typeface="+mn-cs"/>
              </a:rPr>
              <a:t>core</a:t>
            </a:r>
            <a:r>
              <a:rPr lang="fr-FR" sz="1200" kern="1200" dirty="0">
                <a:solidFill>
                  <a:schemeClr val="tx1"/>
                </a:solidFill>
                <a:effectLst/>
                <a:latin typeface="+mn-lt"/>
                <a:ea typeface="+mn-ea"/>
                <a:cs typeface="+mn-cs"/>
              </a:rPr>
              <a:t> et trois commutateurs (Switch S7, S8 et S9) sont utilisés pour fournir un réseau d'accès aux quatre machines hôtes et deux serveurs. La définition de cette  topologie est basée sur le script Python suivant</a:t>
            </a:r>
          </a:p>
          <a:p>
            <a:r>
              <a:rPr lang="fr-FR" sz="1200" kern="1200" dirty="0">
                <a:solidFill>
                  <a:schemeClr val="tx1"/>
                </a:solidFill>
                <a:effectLst/>
                <a:latin typeface="+mn-lt"/>
                <a:ea typeface="+mn-ea"/>
                <a:cs typeface="+mn-cs"/>
              </a:rPr>
              <a:t>Apres l’exécution de script, </a:t>
            </a:r>
            <a:r>
              <a:rPr lang="fr-FR" sz="1200" kern="1200" dirty="0" err="1">
                <a:solidFill>
                  <a:schemeClr val="tx1"/>
                </a:solidFill>
                <a:effectLst/>
                <a:latin typeface="+mn-lt"/>
                <a:ea typeface="+mn-ea"/>
                <a:cs typeface="+mn-cs"/>
              </a:rPr>
              <a:t>L‟application</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FlowManager</a:t>
            </a:r>
            <a:r>
              <a:rPr lang="fr-FR" sz="1200" kern="1200" dirty="0">
                <a:solidFill>
                  <a:schemeClr val="tx1"/>
                </a:solidFill>
                <a:effectLst/>
                <a:latin typeface="+mn-lt"/>
                <a:ea typeface="+mn-ea"/>
                <a:cs typeface="+mn-cs"/>
              </a:rPr>
              <a:t> affichée la topologie de notre réseau SDN</a:t>
            </a:r>
          </a:p>
          <a:p>
            <a:pPr marL="0" marR="0" indent="0" algn="l" defTabSz="914400" rtl="0" eaLnBrk="1" fontAlgn="auto" latinLnBrk="0" hangingPunct="1">
              <a:lnSpc>
                <a:spcPct val="100000"/>
              </a:lnSpc>
              <a:spcBef>
                <a:spcPts val="0"/>
              </a:spcBef>
              <a:spcAft>
                <a:spcPts val="0"/>
              </a:spcAft>
              <a:buClrTx/>
              <a:buSzTx/>
              <a:buFontTx/>
              <a:buNone/>
            </a:pPr>
            <a:endParaRPr lang="fr-FR" sz="1200" kern="1200" dirty="0">
              <a:solidFill>
                <a:schemeClr val="tx1"/>
              </a:solidFill>
              <a:effectLst/>
              <a:latin typeface="+mn-lt"/>
              <a:ea typeface="+mn-ea"/>
              <a:cs typeface="+mn-cs"/>
            </a:endParaRPr>
          </a:p>
        </p:txBody>
      </p:sp>
      <p:sp>
        <p:nvSpPr>
          <p:cNvPr id="1048817" name="Slide Number Placeholder 3"/>
          <p:cNvSpPr>
            <a:spLocks noGrp="1"/>
          </p:cNvSpPr>
          <p:nvPr>
            <p:ph type="sldNum" sz="quarter" idx="10"/>
          </p:nvPr>
        </p:nvSpPr>
        <p:spPr/>
        <p:txBody>
          <a:bodyPr/>
          <a:lstStyle/>
          <a:p>
            <a:fld id="{0E552ED4-73A3-481F-AD1A-B72203E809EC}" type="slidenum">
              <a:rPr lang="fr-FR" smtClean="0"/>
              <a:t>21</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0" name="Slide Image Placeholder 1"/>
          <p:cNvSpPr>
            <a:spLocks noGrp="1" noRot="1" noChangeAspect="1"/>
          </p:cNvSpPr>
          <p:nvPr>
            <p:ph type="sldImg"/>
          </p:nvPr>
        </p:nvSpPr>
        <p:spPr/>
      </p:sp>
      <p:sp>
        <p:nvSpPr>
          <p:cNvPr id="1048821"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Après la création de réseau SDN nous allons utiliser le network </a:t>
            </a:r>
            <a:r>
              <a:rPr lang="fr-FR" sz="1200" kern="1200" dirty="0" err="1">
                <a:solidFill>
                  <a:schemeClr val="tx1"/>
                </a:solidFill>
                <a:effectLst/>
                <a:latin typeface="+mn-lt"/>
                <a:ea typeface="+mn-ea"/>
                <a:cs typeface="+mn-cs"/>
              </a:rPr>
              <a:t>slicing</a:t>
            </a:r>
            <a:r>
              <a:rPr lang="fr-FR" sz="1200" kern="1200" dirty="0">
                <a:solidFill>
                  <a:schemeClr val="tx1"/>
                </a:solidFill>
                <a:effectLst/>
                <a:latin typeface="+mn-lt"/>
                <a:ea typeface="+mn-ea"/>
                <a:cs typeface="+mn-cs"/>
              </a:rPr>
              <a:t> pour découper notre réseau en sous-réseaux logiques, appelés “tranches” ou “slices”</a:t>
            </a:r>
          </a:p>
          <a:p>
            <a:r>
              <a:rPr lang="fr-FR" sz="1200" kern="1200" dirty="0">
                <a:solidFill>
                  <a:schemeClr val="tx1"/>
                </a:solidFill>
                <a:effectLst/>
                <a:latin typeface="+mn-lt"/>
                <a:ea typeface="+mn-ea"/>
                <a:cs typeface="+mn-cs"/>
              </a:rPr>
              <a:t>Le but de cette technique est isoler les fonctions réseaux entre elles et permet aux clients (utilisateur) de profiter de fonctions réseaux dédiées et d’un accès partagé. </a:t>
            </a:r>
          </a:p>
          <a:p>
            <a:pPr marL="0" marR="0" indent="0" algn="l" defTabSz="914400" rtl="0" eaLnBrk="1" fontAlgn="auto" latinLnBrk="0" hangingPunct="1">
              <a:lnSpc>
                <a:spcPct val="100000"/>
              </a:lnSpc>
              <a:spcBef>
                <a:spcPts val="0"/>
              </a:spcBef>
              <a:spcAft>
                <a:spcPts val="0"/>
              </a:spcAft>
              <a:buClrTx/>
              <a:buSzTx/>
              <a:buFontTx/>
              <a:buNone/>
            </a:pPr>
            <a:r>
              <a:rPr lang="fr-FR" sz="1200" kern="1200" dirty="0">
                <a:solidFill>
                  <a:schemeClr val="tx1"/>
                </a:solidFill>
                <a:effectLst/>
                <a:latin typeface="+mn-lt"/>
                <a:ea typeface="+mn-ea"/>
                <a:cs typeface="+mn-cs"/>
              </a:rPr>
              <a:t>Nous avons 2 fonction réseaux conteneurisées</a:t>
            </a:r>
            <a:r>
              <a:rPr lang="fr-FR" sz="1200" kern="1200" baseline="0" dirty="0">
                <a:solidFill>
                  <a:schemeClr val="tx1"/>
                </a:solidFill>
                <a:effectLst/>
                <a:latin typeface="+mn-lt"/>
                <a:ea typeface="+mn-ea"/>
                <a:cs typeface="+mn-cs"/>
              </a:rPr>
              <a:t> : le service chat et le service FTP , Les deux services ont été exécutés sur le même serveur 1 mais un seul service qui se trouve dans une tranche spécifique peut être atteint par les hôtes de cette tranche.</a:t>
            </a:r>
          </a:p>
          <a:p>
            <a:pPr marL="0" marR="0" indent="0" algn="l" defTabSz="914400" rtl="0" eaLnBrk="1" fontAlgn="auto" latinLnBrk="0" hangingPunct="1">
              <a:lnSpc>
                <a:spcPct val="100000"/>
              </a:lnSpc>
              <a:spcBef>
                <a:spcPts val="0"/>
              </a:spcBef>
              <a:spcAft>
                <a:spcPts val="0"/>
              </a:spcAft>
              <a:buClrTx/>
              <a:buSzTx/>
              <a:buFontTx/>
              <a:buNone/>
            </a:pPr>
            <a:r>
              <a:rPr lang="fr-FR" sz="1200" kern="1200" dirty="0" err="1">
                <a:solidFill>
                  <a:schemeClr val="tx1"/>
                </a:solidFill>
                <a:effectLst/>
                <a:latin typeface="+mn-lt"/>
                <a:ea typeface="+mn-ea"/>
                <a:cs typeface="+mn-cs"/>
              </a:rPr>
              <a:t>C-a-d</a:t>
            </a:r>
            <a:r>
              <a:rPr lang="fr-FR" sz="1200" kern="1200" dirty="0">
                <a:solidFill>
                  <a:schemeClr val="tx1"/>
                </a:solidFill>
                <a:effectLst/>
                <a:latin typeface="+mn-lt"/>
                <a:ea typeface="+mn-ea"/>
                <a:cs typeface="+mn-cs"/>
              </a:rPr>
              <a:t> Host 1, Host 2 peut obtenir que le service chat via le port TCP 1060, tandis que Host 4, Host 3 peut obtenir que le service FTP via le port TCP 21.</a:t>
            </a:r>
          </a:p>
        </p:txBody>
      </p:sp>
      <p:sp>
        <p:nvSpPr>
          <p:cNvPr id="1048822" name="Slide Number Placeholder 3"/>
          <p:cNvSpPr>
            <a:spLocks noGrp="1"/>
          </p:cNvSpPr>
          <p:nvPr>
            <p:ph type="sldNum" sz="quarter" idx="10"/>
          </p:nvPr>
        </p:nvSpPr>
        <p:spPr/>
        <p:txBody>
          <a:bodyPr/>
          <a:lstStyle/>
          <a:p>
            <a:fld id="{0E552ED4-73A3-481F-AD1A-B72203E809EC}" type="slidenum">
              <a:rPr lang="fr-FR" smtClean="0"/>
              <a:t>22</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4" name="Slide Image Placeholder 1"/>
          <p:cNvSpPr>
            <a:spLocks noGrp="1" noRot="1" noChangeAspect="1"/>
          </p:cNvSpPr>
          <p:nvPr>
            <p:ph type="sldImg"/>
          </p:nvPr>
        </p:nvSpPr>
        <p:spPr/>
      </p:sp>
      <p:sp>
        <p:nvSpPr>
          <p:cNvPr id="1048825"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Pour</a:t>
            </a:r>
            <a:r>
              <a:rPr lang="fr-FR" sz="1200" kern="1200" baseline="0" dirty="0">
                <a:solidFill>
                  <a:schemeClr val="tx1"/>
                </a:solidFill>
                <a:effectLst/>
                <a:latin typeface="+mn-lt"/>
                <a:ea typeface="+mn-ea"/>
                <a:cs typeface="+mn-cs"/>
              </a:rPr>
              <a:t> tester le bon </a:t>
            </a:r>
            <a:r>
              <a:rPr lang="fr-FR" sz="1200" kern="1200" baseline="0" dirty="0" err="1">
                <a:solidFill>
                  <a:schemeClr val="tx1"/>
                </a:solidFill>
                <a:effectLst/>
                <a:latin typeface="+mn-lt"/>
                <a:ea typeface="+mn-ea"/>
                <a:cs typeface="+mn-cs"/>
              </a:rPr>
              <a:t>foctionnment</a:t>
            </a:r>
            <a:r>
              <a:rPr lang="fr-FR" sz="1200" kern="1200" baseline="0" dirty="0">
                <a:solidFill>
                  <a:schemeClr val="tx1"/>
                </a:solidFill>
                <a:effectLst/>
                <a:latin typeface="+mn-lt"/>
                <a:ea typeface="+mn-ea"/>
                <a:cs typeface="+mn-cs"/>
              </a:rPr>
              <a:t> de notre réseau SDN ,n</a:t>
            </a:r>
            <a:r>
              <a:rPr lang="fr-FR" sz="1200" kern="1200" dirty="0">
                <a:solidFill>
                  <a:schemeClr val="tx1"/>
                </a:solidFill>
                <a:effectLst/>
                <a:latin typeface="+mn-lt"/>
                <a:ea typeface="+mn-ea"/>
                <a:cs typeface="+mn-cs"/>
              </a:rPr>
              <a:t>ous avons utilisé l’analyseur de paquets </a:t>
            </a:r>
            <a:r>
              <a:rPr lang="fr-FR" sz="1200" kern="1200" dirty="0" err="1">
                <a:solidFill>
                  <a:schemeClr val="tx1"/>
                </a:solidFill>
                <a:effectLst/>
                <a:latin typeface="+mn-lt"/>
                <a:ea typeface="+mn-ea"/>
                <a:cs typeface="+mn-cs"/>
              </a:rPr>
              <a:t>Wireshark</a:t>
            </a:r>
            <a:r>
              <a:rPr lang="fr-FR" sz="1200" kern="1200" dirty="0">
                <a:solidFill>
                  <a:schemeClr val="tx1"/>
                </a:solidFill>
                <a:effectLst/>
                <a:latin typeface="+mn-lt"/>
                <a:ea typeface="+mn-ea"/>
                <a:cs typeface="+mn-cs"/>
              </a:rPr>
              <a:t> pour visualiser le trafic </a:t>
            </a:r>
            <a:r>
              <a:rPr lang="fr-FR" sz="1200" kern="1200" dirty="0" err="1">
                <a:solidFill>
                  <a:schemeClr val="tx1"/>
                </a:solidFill>
                <a:effectLst/>
                <a:latin typeface="+mn-lt"/>
                <a:ea typeface="+mn-ea"/>
                <a:cs typeface="+mn-cs"/>
              </a:rPr>
              <a:t>openflow</a:t>
            </a:r>
            <a:r>
              <a:rPr lang="fr-FR" sz="1200" kern="1200" dirty="0">
                <a:solidFill>
                  <a:schemeClr val="tx1"/>
                </a:solidFill>
                <a:effectLst/>
                <a:latin typeface="+mn-lt"/>
                <a:ea typeface="+mn-ea"/>
                <a:cs typeface="+mn-cs"/>
              </a:rPr>
              <a:t>, les messages open flow entre le contrôleur et les Open </a:t>
            </a:r>
            <a:r>
              <a:rPr lang="fr-FR" sz="1200" kern="1200" dirty="0" err="1">
                <a:solidFill>
                  <a:schemeClr val="tx1"/>
                </a:solidFill>
                <a:effectLst/>
                <a:latin typeface="+mn-lt"/>
                <a:ea typeface="+mn-ea"/>
                <a:cs typeface="+mn-cs"/>
              </a:rPr>
              <a:t>vSwitch</a:t>
            </a:r>
            <a:r>
              <a:rPr lang="fr-FR" sz="1200" kern="1200" dirty="0">
                <a:solidFill>
                  <a:schemeClr val="tx1"/>
                </a:solidFill>
                <a:effectLst/>
                <a:latin typeface="+mn-lt"/>
                <a:ea typeface="+mn-ea"/>
                <a:cs typeface="+mn-cs"/>
              </a:rPr>
              <a:t> sont bien affiché ce qui assuré que la communication entre le contrôleur et les Open </a:t>
            </a:r>
            <a:r>
              <a:rPr lang="fr-FR" sz="1200" kern="1200" dirty="0" err="1">
                <a:solidFill>
                  <a:schemeClr val="tx1"/>
                </a:solidFill>
                <a:effectLst/>
                <a:latin typeface="+mn-lt"/>
                <a:ea typeface="+mn-ea"/>
                <a:cs typeface="+mn-cs"/>
              </a:rPr>
              <a:t>vSwitch</a:t>
            </a:r>
            <a:r>
              <a:rPr lang="fr-FR" sz="1200" kern="1200" dirty="0">
                <a:solidFill>
                  <a:schemeClr val="tx1"/>
                </a:solidFill>
                <a:effectLst/>
                <a:latin typeface="+mn-lt"/>
                <a:ea typeface="+mn-ea"/>
                <a:cs typeface="+mn-cs"/>
              </a:rPr>
              <a:t> est bien établie</a:t>
            </a:r>
          </a:p>
          <a:p>
            <a:r>
              <a:rPr lang="fr-FR" sz="1200" kern="1200" dirty="0">
                <a:solidFill>
                  <a:schemeClr val="tx1"/>
                </a:solidFill>
                <a:effectLst/>
                <a:latin typeface="+mn-lt"/>
                <a:ea typeface="+mn-ea"/>
                <a:cs typeface="+mn-cs"/>
              </a:rPr>
              <a:t> </a:t>
            </a:r>
          </a:p>
          <a:p>
            <a:endParaRPr lang="fr-FR" sz="1200" kern="1200" dirty="0">
              <a:solidFill>
                <a:schemeClr val="tx1"/>
              </a:solidFill>
              <a:effectLst/>
              <a:latin typeface="+mn-lt"/>
              <a:ea typeface="+mn-ea"/>
              <a:cs typeface="+mn-cs"/>
            </a:endParaRPr>
          </a:p>
        </p:txBody>
      </p:sp>
      <p:sp>
        <p:nvSpPr>
          <p:cNvPr id="1048826" name="Slide Number Placeholder 3"/>
          <p:cNvSpPr>
            <a:spLocks noGrp="1"/>
          </p:cNvSpPr>
          <p:nvPr>
            <p:ph type="sldNum" sz="quarter" idx="10"/>
          </p:nvPr>
        </p:nvSpPr>
        <p:spPr/>
        <p:txBody>
          <a:bodyPr/>
          <a:lstStyle/>
          <a:p>
            <a:fld id="{0E552ED4-73A3-481F-AD1A-B72203E809EC}" type="slidenum">
              <a:rPr lang="fr-FR" smtClean="0"/>
              <a:t>23</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5" name="Slide Image Placeholder 1"/>
          <p:cNvSpPr>
            <a:spLocks noGrp="1" noRot="1" noChangeAspect="1"/>
          </p:cNvSpPr>
          <p:nvPr>
            <p:ph type="sldImg"/>
          </p:nvPr>
        </p:nvSpPr>
        <p:spPr/>
      </p:sp>
      <p:sp>
        <p:nvSpPr>
          <p:cNvPr id="1048836"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fr-FR" sz="1200" kern="1200" dirty="0">
                <a:solidFill>
                  <a:schemeClr val="tx1"/>
                </a:solidFill>
                <a:effectLst/>
                <a:latin typeface="+mn-lt"/>
                <a:ea typeface="+mn-ea"/>
                <a:cs typeface="+mn-cs"/>
              </a:rPr>
              <a:t>Nous avons testé la résilience de notre solution, l’agent </a:t>
            </a:r>
            <a:r>
              <a:rPr lang="fr-FR" sz="1200" kern="1200" dirty="0" err="1">
                <a:solidFill>
                  <a:schemeClr val="tx1"/>
                </a:solidFill>
                <a:effectLst/>
                <a:latin typeface="+mn-lt"/>
                <a:ea typeface="+mn-ea"/>
                <a:cs typeface="+mn-cs"/>
              </a:rPr>
              <a:t>Kubelet</a:t>
            </a:r>
            <a:r>
              <a:rPr lang="fr-FR" sz="1200" kern="1200" dirty="0">
                <a:solidFill>
                  <a:schemeClr val="tx1"/>
                </a:solidFill>
                <a:effectLst/>
                <a:latin typeface="+mn-lt"/>
                <a:ea typeface="+mn-ea"/>
                <a:cs typeface="+mn-cs"/>
              </a:rPr>
              <a:t> de </a:t>
            </a:r>
            <a:r>
              <a:rPr lang="fr-FR" sz="1200" kern="1200" dirty="0" err="1">
                <a:solidFill>
                  <a:schemeClr val="tx1"/>
                </a:solidFill>
                <a:effectLst/>
                <a:latin typeface="+mn-lt"/>
                <a:ea typeface="+mn-ea"/>
                <a:cs typeface="+mn-cs"/>
              </a:rPr>
              <a:t>kubernetes</a:t>
            </a:r>
            <a:r>
              <a:rPr lang="fr-FR" sz="1200" kern="1200" dirty="0">
                <a:solidFill>
                  <a:schemeClr val="tx1"/>
                </a:solidFill>
                <a:effectLst/>
                <a:latin typeface="+mn-lt"/>
                <a:ea typeface="+mn-ea"/>
                <a:cs typeface="+mn-cs"/>
              </a:rPr>
              <a:t> assure que tous les conteneurs des </a:t>
            </a:r>
            <a:r>
              <a:rPr lang="fr-FR" sz="1200" kern="1200" dirty="0" err="1">
                <a:solidFill>
                  <a:schemeClr val="tx1"/>
                </a:solidFill>
                <a:effectLst/>
                <a:latin typeface="+mn-lt"/>
                <a:ea typeface="+mn-ea"/>
                <a:cs typeface="+mn-cs"/>
              </a:rPr>
              <a:t>pods</a:t>
            </a:r>
            <a:r>
              <a:rPr lang="fr-FR" sz="1200" kern="1200" dirty="0">
                <a:solidFill>
                  <a:schemeClr val="tx1"/>
                </a:solidFill>
                <a:effectLst/>
                <a:latin typeface="+mn-lt"/>
                <a:ea typeface="+mn-ea"/>
                <a:cs typeface="+mn-cs"/>
              </a:rPr>
              <a:t> sont en bon état de fonctionnent, lorsque l'un des </a:t>
            </a:r>
            <a:r>
              <a:rPr lang="fr-FR" sz="1200" kern="1200" dirty="0" err="1">
                <a:solidFill>
                  <a:schemeClr val="tx1"/>
                </a:solidFill>
                <a:effectLst/>
                <a:latin typeface="+mn-lt"/>
                <a:ea typeface="+mn-ea"/>
                <a:cs typeface="+mn-cs"/>
              </a:rPr>
              <a:t>pods</a:t>
            </a:r>
            <a:r>
              <a:rPr lang="fr-FR" sz="1200" kern="1200" dirty="0">
                <a:solidFill>
                  <a:schemeClr val="tx1"/>
                </a:solidFill>
                <a:effectLst/>
                <a:latin typeface="+mn-lt"/>
                <a:ea typeface="+mn-ea"/>
                <a:cs typeface="+mn-cs"/>
              </a:rPr>
              <a:t> de réplique de contrôleur RYU tombe en panne, </a:t>
            </a:r>
            <a:r>
              <a:rPr lang="fr-FR" sz="1200" kern="1200" dirty="0" err="1">
                <a:solidFill>
                  <a:schemeClr val="tx1"/>
                </a:solidFill>
                <a:effectLst/>
                <a:latin typeface="+mn-lt"/>
                <a:ea typeface="+mn-ea"/>
                <a:cs typeface="+mn-cs"/>
              </a:rPr>
              <a:t>Kubelet</a:t>
            </a:r>
            <a:r>
              <a:rPr lang="fr-FR" sz="1200" kern="1200" dirty="0">
                <a:solidFill>
                  <a:schemeClr val="tx1"/>
                </a:solidFill>
                <a:effectLst/>
                <a:latin typeface="+mn-lt"/>
                <a:ea typeface="+mn-ea"/>
                <a:cs typeface="+mn-cs"/>
              </a:rPr>
              <a:t> a rapidement recréé un nouveau </a:t>
            </a:r>
            <a:r>
              <a:rPr lang="fr-FR" sz="1200" kern="1200" dirty="0" err="1">
                <a:solidFill>
                  <a:schemeClr val="tx1"/>
                </a:solidFill>
                <a:effectLst/>
                <a:latin typeface="+mn-lt"/>
                <a:ea typeface="+mn-ea"/>
                <a:cs typeface="+mn-cs"/>
              </a:rPr>
              <a:t>pod</a:t>
            </a:r>
            <a:r>
              <a:rPr lang="fr-FR" sz="1200" kern="1200" dirty="0">
                <a:solidFill>
                  <a:schemeClr val="tx1"/>
                </a:solidFill>
                <a:effectLst/>
                <a:latin typeface="+mn-lt"/>
                <a:ea typeface="+mn-ea"/>
                <a:cs typeface="+mn-cs"/>
              </a:rPr>
              <a:t> pour remplacer celui qui endommagé, et cela d’une manière automatique (sans intervention de l’utilisateur).</a:t>
            </a:r>
          </a:p>
          <a:p>
            <a:endParaRPr lang="fr-FR" sz="1200" kern="1200" dirty="0">
              <a:solidFill>
                <a:schemeClr val="tx1"/>
              </a:solidFill>
              <a:effectLst/>
              <a:latin typeface="+mn-lt"/>
              <a:ea typeface="+mn-ea"/>
              <a:cs typeface="+mn-cs"/>
            </a:endParaRPr>
          </a:p>
        </p:txBody>
      </p:sp>
      <p:sp>
        <p:nvSpPr>
          <p:cNvPr id="1048837" name="Slide Number Placeholder 3"/>
          <p:cNvSpPr>
            <a:spLocks noGrp="1"/>
          </p:cNvSpPr>
          <p:nvPr>
            <p:ph type="sldNum" sz="quarter" idx="10"/>
          </p:nvPr>
        </p:nvSpPr>
        <p:spPr/>
        <p:txBody>
          <a:bodyPr/>
          <a:lstStyle/>
          <a:p>
            <a:fld id="{0E552ED4-73A3-481F-AD1A-B72203E809EC}" type="slidenum">
              <a:rPr lang="fr-FR" smtClean="0"/>
              <a:t>24</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3" name="Slide Image Placeholder 1"/>
          <p:cNvSpPr>
            <a:spLocks noGrp="1" noRot="1" noChangeAspect="1"/>
          </p:cNvSpPr>
          <p:nvPr>
            <p:ph type="sldImg"/>
          </p:nvPr>
        </p:nvSpPr>
        <p:spPr/>
      </p:sp>
      <p:sp>
        <p:nvSpPr>
          <p:cNvPr id="1048844"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Ensuit nous allons tester l’évolutivité de notre solution</a:t>
            </a:r>
            <a:r>
              <a:rPr lang="fr-FR"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lorsqu'il y a une augmentation de la charge du travail sur le contrôleur SDN a cause d’une augmentation du trafic réseau,</a:t>
            </a:r>
            <a:r>
              <a:rPr lang="fr-FR"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nous allons créer un </a:t>
            </a:r>
            <a:r>
              <a:rPr lang="fr-FR" sz="1200" kern="1200" dirty="0" err="1">
                <a:solidFill>
                  <a:schemeClr val="tx1"/>
                </a:solidFill>
                <a:effectLst/>
                <a:latin typeface="+mn-lt"/>
                <a:ea typeface="+mn-ea"/>
                <a:cs typeface="+mn-cs"/>
              </a:rPr>
              <a:t>HorizontalPodAutoscaler</a:t>
            </a:r>
            <a:r>
              <a:rPr lang="fr-FR" sz="1200" kern="1200" dirty="0">
                <a:solidFill>
                  <a:schemeClr val="tx1"/>
                </a:solidFill>
                <a:effectLst/>
                <a:latin typeface="+mn-lt"/>
                <a:ea typeface="+mn-ea"/>
                <a:cs typeface="+mn-cs"/>
              </a:rPr>
              <a:t> (HPA) dans le but de ajuste automatiquement le nombre de répliques de contrôleur RYU  pour satisfaire la demande</a:t>
            </a:r>
          </a:p>
          <a:p>
            <a:r>
              <a:rPr lang="fr-FR" sz="1200" kern="1200" dirty="0">
                <a:solidFill>
                  <a:schemeClr val="tx1"/>
                </a:solidFill>
                <a:effectLst/>
                <a:latin typeface="+mn-lt"/>
                <a:ea typeface="+mn-ea"/>
                <a:cs typeface="+mn-cs"/>
              </a:rPr>
              <a:t>HPA utilise l’utilisation de CPU comme mesure pour déterminer le nombre de répliques nécessaires.</a:t>
            </a:r>
          </a:p>
          <a:p>
            <a:endParaRPr lang="fr-FR" sz="1200" kern="1200" dirty="0">
              <a:solidFill>
                <a:schemeClr val="tx1"/>
              </a:solidFill>
              <a:effectLst/>
              <a:latin typeface="+mn-lt"/>
              <a:ea typeface="+mn-ea"/>
              <a:cs typeface="+mn-cs"/>
            </a:endParaRPr>
          </a:p>
        </p:txBody>
      </p:sp>
      <p:sp>
        <p:nvSpPr>
          <p:cNvPr id="1048845" name="Slide Number Placeholder 3"/>
          <p:cNvSpPr>
            <a:spLocks noGrp="1"/>
          </p:cNvSpPr>
          <p:nvPr>
            <p:ph type="sldNum" sz="quarter" idx="10"/>
          </p:nvPr>
        </p:nvSpPr>
        <p:spPr/>
        <p:txBody>
          <a:bodyPr/>
          <a:lstStyle/>
          <a:p>
            <a:fld id="{0E552ED4-73A3-481F-AD1A-B72203E809EC}" type="slidenum">
              <a:rPr lang="fr-FR" smtClean="0"/>
              <a:t>25</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3" name="Slide Image Placeholder 1"/>
          <p:cNvSpPr>
            <a:spLocks noGrp="1" noRot="1" noChangeAspect="1"/>
          </p:cNvSpPr>
          <p:nvPr>
            <p:ph type="sldImg"/>
          </p:nvPr>
        </p:nvSpPr>
        <p:spPr/>
      </p:sp>
      <p:sp>
        <p:nvSpPr>
          <p:cNvPr id="1048844" name="Notes Placeholder 2"/>
          <p:cNvSpPr>
            <a:spLocks noGrp="1"/>
          </p:cNvSpPr>
          <p:nvPr>
            <p:ph type="body" idx="1"/>
          </p:nvPr>
        </p:nvSpPr>
        <p:spPr/>
        <p:txBody>
          <a:bodyPr/>
          <a:lstStyle/>
          <a:p>
            <a:pPr marL="0" lvl="1" indent="0" algn="l" rtl="0">
              <a:spcBef>
                <a:spcPts val="0"/>
              </a:spcBef>
              <a:spcAft>
                <a:spcPts val="0"/>
              </a:spcAft>
              <a:buNone/>
            </a:pPr>
            <a:r>
              <a:rPr lang="fr-FR" sz="1200" dirty="0">
                <a:solidFill>
                  <a:schemeClr val="dk1"/>
                </a:solidFill>
                <a:latin typeface="Mulish"/>
                <a:ea typeface="Mulish"/>
                <a:cs typeface="Mulish"/>
                <a:sym typeface="Mulish"/>
              </a:rPr>
              <a:t>Le tableau suivant montre une comparaison entre notre solution  et les solutions similaires qui existent.</a:t>
            </a:r>
          </a:p>
          <a:p>
            <a:pPr marL="0" lvl="1" indent="0" algn="l" rtl="0">
              <a:spcBef>
                <a:spcPts val="0"/>
              </a:spcBef>
              <a:spcAft>
                <a:spcPts val="0"/>
              </a:spcAft>
              <a:buNone/>
            </a:pPr>
            <a:r>
              <a:rPr lang="fr-FR" sz="1200" dirty="0">
                <a:solidFill>
                  <a:schemeClr val="dk1"/>
                </a:solidFill>
                <a:latin typeface="Mulish"/>
                <a:ea typeface="Mulish"/>
                <a:cs typeface="Mulish"/>
                <a:sym typeface="Mulish"/>
              </a:rPr>
              <a:t> </a:t>
            </a:r>
          </a:p>
          <a:p>
            <a:pPr marL="0" lvl="1" indent="0" algn="l" rtl="0">
              <a:spcBef>
                <a:spcPts val="0"/>
              </a:spcBef>
              <a:spcAft>
                <a:spcPts val="0"/>
              </a:spcAft>
              <a:buNone/>
            </a:pPr>
            <a:r>
              <a:rPr lang="fr-FR" sz="1200" dirty="0">
                <a:solidFill>
                  <a:schemeClr val="dk1"/>
                </a:solidFill>
                <a:latin typeface="Mulish"/>
                <a:ea typeface="Mulish"/>
                <a:cs typeface="Mulish"/>
                <a:sym typeface="Mulish"/>
              </a:rPr>
              <a:t>le choix de notre solution a été basé sur différents critères, comme nous le voyons,  Le déploiement du</a:t>
            </a:r>
            <a:r>
              <a:rPr lang="fr-FR" sz="1200" baseline="0" dirty="0">
                <a:solidFill>
                  <a:schemeClr val="dk1"/>
                </a:solidFill>
                <a:latin typeface="Mulish"/>
                <a:ea typeface="Mulish"/>
                <a:cs typeface="Mulish"/>
                <a:sym typeface="Mulish"/>
              </a:rPr>
              <a:t> </a:t>
            </a:r>
            <a:r>
              <a:rPr lang="fr-FR" sz="1200" dirty="0">
                <a:solidFill>
                  <a:schemeClr val="dk1"/>
                </a:solidFill>
                <a:latin typeface="Mulish"/>
                <a:ea typeface="Mulish"/>
                <a:cs typeface="Mulish"/>
                <a:sym typeface="Mulish"/>
              </a:rPr>
              <a:t>SDN</a:t>
            </a:r>
            <a:r>
              <a:rPr lang="fr-FR" sz="1200" baseline="0" dirty="0">
                <a:solidFill>
                  <a:schemeClr val="dk1"/>
                </a:solidFill>
                <a:latin typeface="Mulish"/>
                <a:ea typeface="Mulish"/>
                <a:cs typeface="Mulish"/>
                <a:sym typeface="Mulish"/>
              </a:rPr>
              <a:t> dans des conteneurs </a:t>
            </a:r>
            <a:r>
              <a:rPr lang="fr-FR" sz="1200" dirty="0">
                <a:solidFill>
                  <a:schemeClr val="dk1"/>
                </a:solidFill>
                <a:latin typeface="Mulish"/>
                <a:ea typeface="Mulish"/>
                <a:cs typeface="Mulish"/>
                <a:sym typeface="Mulish"/>
              </a:rPr>
              <a:t>réponds  à un ensemble d'exigences, à savoir:</a:t>
            </a:r>
          </a:p>
          <a:p>
            <a:r>
              <a:rPr lang="en-US" sz="1200" kern="1200" dirty="0" err="1">
                <a:solidFill>
                  <a:schemeClr val="tx1"/>
                </a:solidFill>
                <a:effectLst/>
                <a:latin typeface="+mn-lt"/>
                <a:ea typeface="+mn-ea"/>
                <a:cs typeface="+mn-cs"/>
              </a:rPr>
              <a:t>L'u</a:t>
            </a:r>
            <a:r>
              <a:rPr lang="fr-FR" sz="1200" kern="1200" dirty="0" err="1">
                <a:solidFill>
                  <a:schemeClr val="tx1"/>
                </a:solidFill>
                <a:effectLst/>
                <a:latin typeface="+mn-lt"/>
                <a:ea typeface="+mn-ea"/>
                <a:cs typeface="+mn-cs"/>
              </a:rPr>
              <a:t>tilisation</a:t>
            </a:r>
            <a:r>
              <a:rPr lang="fr-FR" sz="1200" kern="1200" dirty="0">
                <a:solidFill>
                  <a:schemeClr val="tx1"/>
                </a:solidFill>
                <a:effectLst/>
                <a:latin typeface="+mn-lt"/>
                <a:ea typeface="+mn-ea"/>
                <a:cs typeface="+mn-cs"/>
              </a:rPr>
              <a:t> efficace des ressources de système</a:t>
            </a:r>
            <a:r>
              <a:rPr lang="en-US" sz="1200" kern="1200" dirty="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t>
            </a:r>
            <a:r>
              <a:rPr lang="fr-FR" sz="1200" kern="1200" dirty="0">
                <a:solidFill>
                  <a:schemeClr val="tx1"/>
                </a:solidFill>
                <a:effectLst/>
                <a:latin typeface="+mn-lt"/>
                <a:ea typeface="+mn-ea"/>
                <a:cs typeface="+mn-cs"/>
              </a:rPr>
              <a:t>a haute disponibilité</a:t>
            </a:r>
            <a:r>
              <a:rPr lang="en-US" sz="1200" kern="1200" dirty="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t>
            </a:r>
            <a:r>
              <a:rPr lang="fr-FR" sz="1200" kern="1200" dirty="0">
                <a:solidFill>
                  <a:schemeClr val="tx1"/>
                </a:solidFill>
                <a:effectLst/>
                <a:latin typeface="+mn-lt"/>
                <a:ea typeface="+mn-ea"/>
                <a:cs typeface="+mn-cs"/>
              </a:rPr>
              <a:t>’auto-résiliente</a:t>
            </a:r>
            <a:r>
              <a:rPr lang="en-US" sz="1200" kern="1200" dirty="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t>
            </a:r>
            <a:r>
              <a:rPr lang="fr-FR" sz="1200" kern="1200" dirty="0">
                <a:solidFill>
                  <a:schemeClr val="tx1"/>
                </a:solidFill>
                <a:effectLst/>
                <a:latin typeface="+mn-lt"/>
                <a:ea typeface="+mn-ea"/>
                <a:cs typeface="+mn-cs"/>
              </a:rPr>
              <a:t>’</a:t>
            </a:r>
            <a:r>
              <a:rPr lang="fr-FR" sz="1200" kern="1200" dirty="0" err="1">
                <a:solidFill>
                  <a:schemeClr val="tx1"/>
                </a:solidFill>
                <a:effectLst/>
                <a:latin typeface="+mn-lt"/>
                <a:ea typeface="+mn-ea"/>
                <a:cs typeface="+mn-cs"/>
              </a:rPr>
              <a:t>evolutivité</a:t>
            </a:r>
            <a:r>
              <a:rPr lang="fr-FR" sz="1200" kern="1200" dirty="0">
                <a:solidFill>
                  <a:schemeClr val="tx1"/>
                </a:solidFill>
                <a:effectLst/>
                <a:latin typeface="+mn-lt"/>
                <a:ea typeface="+mn-ea"/>
                <a:cs typeface="+mn-cs"/>
              </a:rPr>
              <a:t> , l’auto-</a:t>
            </a:r>
            <a:r>
              <a:rPr lang="fr-FR" sz="1200" kern="1200" dirty="0" err="1">
                <a:solidFill>
                  <a:schemeClr val="tx1"/>
                </a:solidFill>
                <a:effectLst/>
                <a:latin typeface="+mn-lt"/>
                <a:ea typeface="+mn-ea"/>
                <a:cs typeface="+mn-cs"/>
              </a:rPr>
              <a:t>scaling</a:t>
            </a:r>
            <a:r>
              <a:rPr lang="fr-FR" sz="1200" kern="1200" baseline="0" dirty="0">
                <a:solidFill>
                  <a:schemeClr val="tx1"/>
                </a:solidFill>
                <a:effectLst/>
                <a:latin typeface="+mn-lt"/>
                <a:ea typeface="+mn-ea"/>
                <a:cs typeface="+mn-cs"/>
              </a:rPr>
              <a:t> et l’auto-résiliente</a:t>
            </a:r>
            <a:endParaRPr lang="fr-FR" sz="1200" kern="1200" dirty="0">
              <a:solidFill>
                <a:schemeClr val="tx1"/>
              </a:solidFill>
              <a:effectLst/>
              <a:latin typeface="+mn-lt"/>
              <a:ea typeface="+mn-ea"/>
              <a:cs typeface="+mn-cs"/>
            </a:endParaRPr>
          </a:p>
          <a:p>
            <a:pPr marL="0" lvl="1" indent="0" algn="l" rtl="0">
              <a:spcBef>
                <a:spcPts val="0"/>
              </a:spcBef>
              <a:spcAft>
                <a:spcPts val="0"/>
              </a:spcAft>
              <a:buNone/>
            </a:pPr>
            <a:endParaRPr lang="fr-FR" sz="1200" dirty="0">
              <a:solidFill>
                <a:schemeClr val="dk1"/>
              </a:solidFill>
              <a:latin typeface="Mulish"/>
              <a:ea typeface="Mulish"/>
              <a:cs typeface="Mulish"/>
              <a:sym typeface="Mulish"/>
            </a:endParaRPr>
          </a:p>
          <a:p>
            <a:endParaRPr lang="fr-FR" sz="1200" kern="1200" dirty="0">
              <a:solidFill>
                <a:schemeClr val="tx1"/>
              </a:solidFill>
              <a:effectLst/>
              <a:latin typeface="+mn-lt"/>
              <a:ea typeface="+mn-ea"/>
              <a:cs typeface="+mn-cs"/>
            </a:endParaRPr>
          </a:p>
        </p:txBody>
      </p:sp>
      <p:sp>
        <p:nvSpPr>
          <p:cNvPr id="1048845" name="Slide Number Placeholder 3"/>
          <p:cNvSpPr>
            <a:spLocks noGrp="1"/>
          </p:cNvSpPr>
          <p:nvPr>
            <p:ph type="sldNum" sz="quarter" idx="10"/>
          </p:nvPr>
        </p:nvSpPr>
        <p:spPr/>
        <p:txBody>
          <a:bodyPr/>
          <a:lstStyle/>
          <a:p>
            <a:fld id="{0E552ED4-73A3-481F-AD1A-B72203E809EC}" type="slidenum">
              <a:rPr lang="fr-FR" smtClean="0"/>
              <a:t>26</a:t>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3" name="Slide Image Placeholder 1"/>
          <p:cNvSpPr>
            <a:spLocks noGrp="1" noRot="1" noChangeAspect="1"/>
          </p:cNvSpPr>
          <p:nvPr>
            <p:ph type="sldImg"/>
          </p:nvPr>
        </p:nvSpPr>
        <p:spPr/>
      </p:sp>
      <p:sp>
        <p:nvSpPr>
          <p:cNvPr id="1048844" name="Notes Placeholder 2"/>
          <p:cNvSpPr>
            <a:spLocks noGrp="1"/>
          </p:cNvSpPr>
          <p:nvPr>
            <p:ph type="body" idx="1"/>
          </p:nvPr>
        </p:nvSpPr>
        <p:spPr/>
        <p:txBody>
          <a:bodyPr/>
          <a:lstStyle/>
          <a:p>
            <a:pPr algn="just">
              <a:lnSpc>
                <a:spcPct val="115000"/>
              </a:lnSpc>
              <a:spcAft>
                <a:spcPts val="600"/>
              </a:spcAft>
            </a:pPr>
            <a:r>
              <a:rPr lang="fr-FR" sz="1200" b="1" dirty="0">
                <a:effectLst/>
                <a:latin typeface="Calibri" panose="020F0502020204030204" pitchFamily="34" charset="0"/>
                <a:ea typeface="Malgun Gothic" panose="020B0503020000020004" pitchFamily="34" charset="-127"/>
                <a:cs typeface="Calibri" panose="020F0502020204030204" pitchFamily="34" charset="0"/>
              </a:rPr>
              <a:t>En tant qu’étudiante en TIC et Management, nous avons opté pour une étude Managériale afin de mener à bien notre projet en identifiant </a:t>
            </a:r>
            <a:r>
              <a:rPr lang="fr-FR" sz="1200" b="1" i="0" u="none" strike="noStrike" cap="none" dirty="0">
                <a:solidFill>
                  <a:srgbClr val="000000"/>
                </a:solidFill>
                <a:effectLst/>
                <a:latin typeface="Arial"/>
                <a:ea typeface="Arial"/>
                <a:cs typeface="Arial"/>
                <a:sym typeface="Arial"/>
              </a:rPr>
              <a:t>nos objectifs </a:t>
            </a:r>
            <a:r>
              <a:rPr lang="fr-FR" sz="1200" b="1" dirty="0">
                <a:effectLst/>
                <a:latin typeface="Calibri" panose="020F0502020204030204" pitchFamily="34" charset="0"/>
                <a:ea typeface="Malgun Gothic" panose="020B0503020000020004" pitchFamily="34" charset="-127"/>
                <a:cs typeface="Calibri" panose="020F0502020204030204" pitchFamily="34" charset="0"/>
              </a:rPr>
              <a:t>et assurant une bonne gestion de notre temps.</a:t>
            </a:r>
            <a:endParaRPr lang="fr-FR" sz="1200" dirty="0">
              <a:effectLst/>
              <a:latin typeface="Calibri" panose="020F0502020204030204" pitchFamily="34" charset="0"/>
              <a:ea typeface="Malgun Gothic" panose="020B0503020000020004" pitchFamily="34" charset="-127"/>
              <a:cs typeface="Arial" panose="020B0604020202020204" pitchFamily="34" charset="0"/>
            </a:endParaRPr>
          </a:p>
          <a:p>
            <a:pPr algn="just">
              <a:lnSpc>
                <a:spcPct val="115000"/>
              </a:lnSpc>
              <a:spcAft>
                <a:spcPts val="600"/>
              </a:spcAft>
            </a:pPr>
            <a:r>
              <a:rPr lang="fr-FR" sz="1200" dirty="0">
                <a:effectLst/>
                <a:latin typeface="Calibri" panose="020F0502020204030204" pitchFamily="34" charset="0"/>
                <a:ea typeface="Malgun Gothic" panose="020B0503020000020004" pitchFamily="34" charset="-127"/>
                <a:cs typeface="Calibri" panose="020F0502020204030204" pitchFamily="34" charset="0"/>
              </a:rPr>
              <a:t>Nous avons divisé notre processus de travail en 4 phases :</a:t>
            </a:r>
            <a:endParaRPr lang="fr-FR" sz="1200" dirty="0">
              <a:effectLst/>
              <a:latin typeface="Calibri" panose="020F0502020204030204" pitchFamily="34" charset="0"/>
              <a:ea typeface="Malgun Gothic" panose="020B0503020000020004" pitchFamily="34" charset="-127"/>
              <a:cs typeface="Arial" panose="020B0604020202020204" pitchFamily="34" charset="0"/>
            </a:endParaRPr>
          </a:p>
          <a:p>
            <a:pPr marL="342900" lvl="0" indent="-342900" algn="just">
              <a:lnSpc>
                <a:spcPct val="115000"/>
              </a:lnSpc>
              <a:spcAft>
                <a:spcPts val="600"/>
              </a:spcAft>
              <a:buFont typeface="Times New Roman" panose="02020603050405020304" pitchFamily="18" charset="0"/>
              <a:buChar char="-"/>
            </a:pPr>
            <a:r>
              <a:rPr lang="fr-FR" sz="1200" dirty="0">
                <a:effectLst/>
                <a:latin typeface="Calibri" panose="020F0502020204030204" pitchFamily="34" charset="0"/>
                <a:ea typeface="Malgun Gothic" panose="020B0503020000020004" pitchFamily="34" charset="-127"/>
                <a:cs typeface="Calibri" panose="020F0502020204030204" pitchFamily="34" charset="0"/>
              </a:rPr>
              <a:t>Préparation de projet pour le choix de la solution.</a:t>
            </a:r>
            <a:endParaRPr lang="fr-FR" sz="1200" dirty="0">
              <a:effectLst/>
              <a:latin typeface="Calibri" panose="020F0502020204030204" pitchFamily="34" charset="0"/>
              <a:ea typeface="Malgun Gothic" panose="020B0503020000020004" pitchFamily="34" charset="-127"/>
              <a:cs typeface="Arial" panose="020B0604020202020204" pitchFamily="34" charset="0"/>
            </a:endParaRPr>
          </a:p>
          <a:p>
            <a:pPr marL="342900" lvl="0" indent="-342900" algn="just">
              <a:lnSpc>
                <a:spcPct val="115000"/>
              </a:lnSpc>
              <a:spcAft>
                <a:spcPts val="600"/>
              </a:spcAft>
              <a:buFont typeface="Times New Roman" panose="02020603050405020304" pitchFamily="18" charset="0"/>
              <a:buChar char="-"/>
            </a:pPr>
            <a:r>
              <a:rPr lang="fr-FR" sz="1200" dirty="0">
                <a:effectLst/>
                <a:latin typeface="Calibri" panose="020F0502020204030204" pitchFamily="34" charset="0"/>
                <a:ea typeface="Malgun Gothic" panose="020B0503020000020004" pitchFamily="34" charset="-127"/>
                <a:cs typeface="Calibri" panose="020F0502020204030204" pitchFamily="34" charset="0"/>
              </a:rPr>
              <a:t>Etude théorique  pour comprendre les concepts généraux des technologies utilisées.</a:t>
            </a:r>
            <a:endParaRPr lang="fr-FR" sz="1200" dirty="0">
              <a:effectLst/>
              <a:latin typeface="Calibri" panose="020F0502020204030204" pitchFamily="34" charset="0"/>
              <a:ea typeface="Malgun Gothic" panose="020B0503020000020004" pitchFamily="34" charset="-127"/>
              <a:cs typeface="Arial" panose="020B0604020202020204" pitchFamily="34" charset="0"/>
            </a:endParaRPr>
          </a:p>
          <a:p>
            <a:pPr marL="342900" lvl="0" indent="-342900" algn="just">
              <a:lnSpc>
                <a:spcPct val="115000"/>
              </a:lnSpc>
              <a:spcAft>
                <a:spcPts val="600"/>
              </a:spcAft>
              <a:buFont typeface="Times New Roman" panose="02020603050405020304" pitchFamily="18" charset="0"/>
              <a:buChar char="-"/>
            </a:pPr>
            <a:r>
              <a:rPr lang="fr-FR" sz="1200" dirty="0">
                <a:effectLst/>
                <a:latin typeface="Calibri" panose="020F0502020204030204" pitchFamily="34" charset="0"/>
                <a:ea typeface="Malgun Gothic" panose="020B0503020000020004" pitchFamily="34" charset="-127"/>
                <a:cs typeface="Calibri" panose="020F0502020204030204" pitchFamily="34" charset="0"/>
              </a:rPr>
              <a:t>Déploiement de la solution pour l'implémentation de notre solution.</a:t>
            </a:r>
            <a:endParaRPr lang="fr-FR" sz="1200" dirty="0">
              <a:effectLst/>
              <a:latin typeface="Calibri" panose="020F0502020204030204" pitchFamily="34" charset="0"/>
              <a:ea typeface="Malgun Gothic" panose="020B0503020000020004" pitchFamily="34" charset="-127"/>
              <a:cs typeface="Arial" panose="020B0604020202020204" pitchFamily="34" charset="0"/>
            </a:endParaRPr>
          </a:p>
          <a:p>
            <a:r>
              <a:rPr lang="fr-FR" sz="1200" dirty="0">
                <a:effectLst/>
                <a:latin typeface="Calibri" panose="020F0502020204030204" pitchFamily="34" charset="0"/>
                <a:ea typeface="Malgun Gothic" panose="020B0503020000020004" pitchFamily="34" charset="-127"/>
              </a:rPr>
              <a:t>Et enfin, l’étude managériale</a:t>
            </a:r>
            <a:endParaRPr lang="fr-FR" dirty="0"/>
          </a:p>
          <a:p>
            <a:endParaRPr lang="fr-FR" sz="1200" kern="1200" dirty="0">
              <a:solidFill>
                <a:schemeClr val="tx1"/>
              </a:solidFill>
              <a:effectLst/>
              <a:latin typeface="+mn-lt"/>
              <a:ea typeface="+mn-ea"/>
              <a:cs typeface="+mn-cs"/>
            </a:endParaRPr>
          </a:p>
        </p:txBody>
      </p:sp>
      <p:sp>
        <p:nvSpPr>
          <p:cNvPr id="1048845" name="Slide Number Placeholder 3"/>
          <p:cNvSpPr>
            <a:spLocks noGrp="1"/>
          </p:cNvSpPr>
          <p:nvPr>
            <p:ph type="sldNum" sz="quarter" idx="10"/>
          </p:nvPr>
        </p:nvSpPr>
        <p:spPr/>
        <p:txBody>
          <a:bodyPr/>
          <a:lstStyle/>
          <a:p>
            <a:fld id="{0E552ED4-73A3-481F-AD1A-B72203E809EC}" type="slidenum">
              <a:rPr lang="fr-FR" smtClean="0"/>
              <a:t>27</a:t>
            </a:fld>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3" name="Slide Image Placeholder 1"/>
          <p:cNvSpPr>
            <a:spLocks noGrp="1" noRot="1" noChangeAspect="1"/>
          </p:cNvSpPr>
          <p:nvPr>
            <p:ph type="sldImg"/>
          </p:nvPr>
        </p:nvSpPr>
        <p:spPr/>
      </p:sp>
      <p:sp>
        <p:nvSpPr>
          <p:cNvPr id="1048844"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Calibri" panose="020F0502020204030204" pitchFamily="34" charset="0"/>
                <a:ea typeface="Times New Roman" panose="02020603050405020304" pitchFamily="18" charset="0"/>
                <a:cs typeface="Calibri" panose="020F0502020204030204" pitchFamily="34" charset="0"/>
              </a:rPr>
              <a:t>Nous avons choisi le diagramme de Gant qui nous permet de visualiser, dans le temps, les diverses tâches composant notre projet.</a:t>
            </a:r>
            <a:r>
              <a:rPr lang="fr-FR" sz="1200" b="1" dirty="0">
                <a:effectLst/>
                <a:latin typeface="Calibri" panose="020F0502020204030204" pitchFamily="34" charset="0"/>
                <a:ea typeface="Times New Roman" panose="02020603050405020304" pitchFamily="18" charset="0"/>
                <a:cs typeface="Calibri" panose="020F0502020204030204" pitchFamily="34" charset="0"/>
              </a:rPr>
              <a:t> </a:t>
            </a:r>
            <a:r>
              <a:rPr lang="fr-FR" sz="1200" dirty="0">
                <a:effectLst/>
                <a:latin typeface="Calibri" panose="020F0502020204030204" pitchFamily="34" charset="0"/>
                <a:ea typeface="Times New Roman" panose="02020603050405020304" pitchFamily="18" charset="0"/>
                <a:cs typeface="Calibri" panose="020F0502020204030204" pitchFamily="34" charset="0"/>
              </a:rPr>
              <a:t>Il est présenté à l’aide du logiciel </a:t>
            </a:r>
            <a:r>
              <a:rPr lang="fr-FR" sz="1200" dirty="0" err="1">
                <a:effectLst/>
                <a:latin typeface="Calibri" panose="020F0502020204030204" pitchFamily="34" charset="0"/>
                <a:ea typeface="Times New Roman" panose="02020603050405020304" pitchFamily="18" charset="0"/>
                <a:cs typeface="Calibri" panose="020F0502020204030204" pitchFamily="34" charset="0"/>
              </a:rPr>
              <a:t>MindView</a:t>
            </a:r>
            <a:r>
              <a:rPr lang="fr-FR" sz="1200" dirty="0">
                <a:effectLst/>
                <a:latin typeface="Calibri" panose="020F0502020204030204" pitchFamily="34" charset="0"/>
                <a:ea typeface="Times New Roman" panose="02020603050405020304" pitchFamily="18" charset="0"/>
                <a:cs typeface="Calibri" panose="020F0502020204030204" pitchFamily="34" charset="0"/>
              </a:rPr>
              <a:t>.</a:t>
            </a:r>
            <a:endParaRPr lang="x-none" sz="1200">
              <a:effectLst/>
              <a:latin typeface="Calibri" panose="020F0502020204030204" pitchFamily="34" charset="0"/>
              <a:ea typeface="Malgun Gothic" panose="020B0503020000020004" pitchFamily="34" charset="-127"/>
              <a:cs typeface="Arial" panose="020B0604020202020204" pitchFamily="34" charset="0"/>
            </a:endParaRPr>
          </a:p>
          <a:p>
            <a:endParaRPr lang="fr-FR" sz="1200" kern="1200" dirty="0">
              <a:solidFill>
                <a:schemeClr val="tx1"/>
              </a:solidFill>
              <a:effectLst/>
              <a:latin typeface="+mn-lt"/>
              <a:ea typeface="+mn-ea"/>
              <a:cs typeface="+mn-cs"/>
            </a:endParaRPr>
          </a:p>
        </p:txBody>
      </p:sp>
      <p:sp>
        <p:nvSpPr>
          <p:cNvPr id="1048845" name="Slide Number Placeholder 3"/>
          <p:cNvSpPr>
            <a:spLocks noGrp="1"/>
          </p:cNvSpPr>
          <p:nvPr>
            <p:ph type="sldNum" sz="quarter" idx="10"/>
          </p:nvPr>
        </p:nvSpPr>
        <p:spPr/>
        <p:txBody>
          <a:bodyPr/>
          <a:lstStyle/>
          <a:p>
            <a:fld id="{0E552ED4-73A3-481F-AD1A-B72203E809EC}" type="slidenum">
              <a:rPr lang="fr-FR" smtClean="0"/>
              <a:t>28</a:t>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3" name="Slide Image Placeholder 1"/>
          <p:cNvSpPr>
            <a:spLocks noGrp="1" noRot="1" noChangeAspect="1"/>
          </p:cNvSpPr>
          <p:nvPr>
            <p:ph type="sldImg"/>
          </p:nvPr>
        </p:nvSpPr>
        <p:spPr/>
      </p:sp>
      <p:sp>
        <p:nvSpPr>
          <p:cNvPr id="1048844" name="Notes Placeholder 2"/>
          <p:cNvSpPr>
            <a:spLocks noGrp="1"/>
          </p:cNvSpPr>
          <p:nvPr>
            <p:ph type="body" idx="1"/>
          </p:nvPr>
        </p:nvSpPr>
        <p:spPr/>
        <p:txBody>
          <a:bodyPr/>
          <a:lstStyle/>
          <a:p>
            <a:r>
              <a:rPr lang="fr-FR" sz="1200" b="0" i="0" u="none" strike="noStrike" cap="none" dirty="0">
                <a:solidFill>
                  <a:srgbClr val="000000"/>
                </a:solidFill>
                <a:effectLst/>
                <a:latin typeface="Arial"/>
                <a:ea typeface="Arial"/>
                <a:cs typeface="Arial"/>
                <a:sym typeface="Arial"/>
              </a:rPr>
              <a:t>Afin de mesurer l’impact de notre solution sur l’entreprise, nous avons distribué un questionnaire aux parties prenantes de la solution.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cap="none" dirty="0">
                <a:solidFill>
                  <a:srgbClr val="000000"/>
                </a:solidFill>
                <a:effectLst/>
                <a:latin typeface="Arial"/>
                <a:ea typeface="Arial"/>
                <a:cs typeface="Arial"/>
                <a:sym typeface="Arial"/>
              </a:rPr>
              <a:t>Nous avons pu récolter 21 réponses.</a:t>
            </a:r>
            <a:br>
              <a:rPr lang="fr-FR" sz="2000" dirty="0"/>
            </a:br>
            <a:r>
              <a:rPr lang="fr-FR" sz="1200" b="0" i="0" u="none" strike="noStrike" cap="none" dirty="0">
                <a:solidFill>
                  <a:srgbClr val="000000"/>
                </a:solidFill>
                <a:effectLst/>
                <a:latin typeface="Arial"/>
                <a:ea typeface="Arial"/>
                <a:cs typeface="Arial"/>
                <a:sym typeface="Arial"/>
              </a:rPr>
              <a:t>Le questionnaire contient 5 catégories: organisation du travail, Moyen matériels, Moyens humains, </a:t>
            </a:r>
            <a:r>
              <a:rPr lang="fr-FR" sz="1200" b="0" i="0" dirty="0">
                <a:solidFill>
                  <a:srgbClr val="000000"/>
                </a:solidFill>
                <a:effectLst/>
                <a:latin typeface="TimesNewRomanPS-BoldMT"/>
              </a:rPr>
              <a:t>Gestion (encadrement et hiérarchie)</a:t>
            </a:r>
            <a:r>
              <a:rPr lang="fr-FR" sz="1400" b="0" dirty="0"/>
              <a:t> </a:t>
            </a:r>
            <a:r>
              <a:rPr lang="fr-FR" sz="1200" b="0" i="0" u="none" strike="noStrike" cap="none" dirty="0">
                <a:solidFill>
                  <a:srgbClr val="000000"/>
                </a:solidFill>
                <a:effectLst/>
                <a:latin typeface="Arial"/>
                <a:ea typeface="Arial"/>
                <a:cs typeface="Arial"/>
                <a:sym typeface="Arial"/>
              </a:rPr>
              <a:t>et gestion du changement. </a:t>
            </a:r>
            <a:endParaRPr lang="en-US" sz="12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lang="x-none" sz="1200">
              <a:solidFill>
                <a:schemeClr val="dk1"/>
              </a:solidFill>
              <a:latin typeface="Mulish"/>
              <a:ea typeface="Mulish"/>
              <a:cs typeface="Mulish"/>
              <a:sym typeface="Mulish"/>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cap="none" dirty="0">
              <a:solidFill>
                <a:srgbClr val="000000"/>
              </a:solidFill>
              <a:effectLst/>
              <a:latin typeface="Arial"/>
              <a:ea typeface="Arial"/>
              <a:cs typeface="Arial"/>
              <a:sym typeface="Arial"/>
            </a:endParaRPr>
          </a:p>
          <a:p>
            <a:endParaRPr lang="fr-FR" sz="1200" kern="1200" dirty="0">
              <a:solidFill>
                <a:schemeClr val="tx1"/>
              </a:solidFill>
              <a:effectLst/>
              <a:latin typeface="+mn-lt"/>
              <a:ea typeface="+mn-ea"/>
              <a:cs typeface="+mn-cs"/>
            </a:endParaRPr>
          </a:p>
        </p:txBody>
      </p:sp>
      <p:sp>
        <p:nvSpPr>
          <p:cNvPr id="1048845" name="Slide Number Placeholder 3"/>
          <p:cNvSpPr>
            <a:spLocks noGrp="1"/>
          </p:cNvSpPr>
          <p:nvPr>
            <p:ph type="sldNum" sz="quarter" idx="10"/>
          </p:nvPr>
        </p:nvSpPr>
        <p:spPr/>
        <p:txBody>
          <a:bodyPr/>
          <a:lstStyle/>
          <a:p>
            <a:fld id="{0E552ED4-73A3-481F-AD1A-B72203E809EC}" type="slidenum">
              <a:rPr lang="fr-FR" smtClean="0"/>
              <a:t>29</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4" name="Slide Image Placeholder 1"/>
          <p:cNvSpPr>
            <a:spLocks noGrp="1" noRot="1" noChangeAspect="1"/>
          </p:cNvSpPr>
          <p:nvPr>
            <p:ph type="sldImg"/>
          </p:nvPr>
        </p:nvSpPr>
        <p:spPr/>
      </p:sp>
      <p:sp>
        <p:nvSpPr>
          <p:cNvPr id="1048735"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Un réseau de communication est par définition un ensemble de ressources matérielles et logicielles mis en place pour offrir aux usagers un ensemble de services. À mesure que les demandes sur le centre de données augmentent rapidement, le réseau doit également croître. Cependant, le réseau devient beaucoup plus complexe avec l’ajout de centaines ou de milliers de périphériques réseau qui doivent être configurés et gérés, les opérateurs ont déployé plusieurs technologies à savoir les technologies SDN et NFV  dans le but d’augmenter la capacité et les fonctionnalités des réseaux</a:t>
            </a:r>
          </a:p>
          <a:p>
            <a:r>
              <a:rPr lang="fr-FR" sz="1200" kern="1200" dirty="0">
                <a:solidFill>
                  <a:schemeClr val="tx1"/>
                </a:solidFill>
                <a:effectLst/>
                <a:latin typeface="+mn-lt"/>
                <a:ea typeface="+mn-ea"/>
                <a:cs typeface="+mn-cs"/>
              </a:rPr>
              <a:t>Ces deux technologies à la fois différentes et complémentaires reposent sur la virtualisation des réseaux d’entreprises pour les rendre toujours plus programmables et automatisés.</a:t>
            </a:r>
          </a:p>
          <a:p>
            <a:pPr marL="0" marR="0" indent="0" algn="l" defTabSz="914400" rtl="0" eaLnBrk="1" fontAlgn="auto" latinLnBrk="0" hangingPunct="1">
              <a:lnSpc>
                <a:spcPct val="100000"/>
              </a:lnSpc>
              <a:spcBef>
                <a:spcPts val="0"/>
              </a:spcBef>
              <a:spcAft>
                <a:spcPts val="0"/>
              </a:spcAft>
              <a:buClrTx/>
              <a:buSzTx/>
              <a:buFontTx/>
              <a:buNone/>
            </a:pPr>
            <a:endParaRPr lang="fr-FR" dirty="0"/>
          </a:p>
        </p:txBody>
      </p:sp>
      <p:sp>
        <p:nvSpPr>
          <p:cNvPr id="1048736" name="Slide Number Placeholder 3"/>
          <p:cNvSpPr>
            <a:spLocks noGrp="1"/>
          </p:cNvSpPr>
          <p:nvPr>
            <p:ph type="sldNum" sz="quarter" idx="10"/>
          </p:nvPr>
        </p:nvSpPr>
        <p:spPr/>
        <p:txBody>
          <a:bodyPr/>
          <a:lstStyle/>
          <a:p>
            <a:fld id="{0E552ED4-73A3-481F-AD1A-B72203E809EC}" type="slidenum">
              <a:rPr lang="fr-FR" smtClean="0"/>
              <a:t>3</a:t>
            </a:fld>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3" name="Slide Image Placeholder 1"/>
          <p:cNvSpPr>
            <a:spLocks noGrp="1" noRot="1" noChangeAspect="1"/>
          </p:cNvSpPr>
          <p:nvPr>
            <p:ph type="sldImg"/>
          </p:nvPr>
        </p:nvSpPr>
        <p:spPr/>
      </p:sp>
      <p:sp>
        <p:nvSpPr>
          <p:cNvPr id="1048844"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Calibri" panose="020F0502020204030204" pitchFamily="34" charset="0"/>
                <a:ea typeface="Malgun Gothic" panose="020B0503020000020004" pitchFamily="34" charset="-127"/>
                <a:cs typeface="Calibri" panose="020F0502020204030204" pitchFamily="34" charset="0"/>
              </a:rPr>
              <a:t>D’après l’analyse des résultats du questionnaire distribué aux </a:t>
            </a:r>
            <a:r>
              <a:rPr lang="fr-FR" sz="1200" b="0" i="0" u="none" strike="noStrike" cap="none" dirty="0">
                <a:solidFill>
                  <a:srgbClr val="000000"/>
                </a:solidFill>
                <a:effectLst/>
                <a:latin typeface="Arial"/>
                <a:ea typeface="Arial"/>
                <a:cs typeface="Arial"/>
                <a:sym typeface="Arial"/>
              </a:rPr>
              <a:t>parties prenantes </a:t>
            </a:r>
            <a:r>
              <a:rPr lang="fr-FR" sz="1200" dirty="0">
                <a:effectLst/>
                <a:latin typeface="Calibri" panose="020F0502020204030204" pitchFamily="34" charset="0"/>
                <a:ea typeface="Malgun Gothic" panose="020B0503020000020004" pitchFamily="34" charset="-127"/>
                <a:cs typeface="Calibri" panose="020F0502020204030204" pitchFamily="34" charset="0"/>
              </a:rPr>
              <a:t>, nous constatons que :</a:t>
            </a:r>
          </a:p>
          <a:p>
            <a:pPr algn="just"/>
            <a:r>
              <a:rPr lang="fr-FR" sz="1200" dirty="0">
                <a:effectLst/>
                <a:latin typeface="Calibri" panose="020F0502020204030204" pitchFamily="34" charset="0"/>
                <a:ea typeface="Malgun Gothic" panose="020B0503020000020004" pitchFamily="34" charset="-127"/>
                <a:cs typeface="Calibri" panose="020F0502020204030204" pitchFamily="34" charset="0"/>
              </a:rPr>
              <a:t>- </a:t>
            </a:r>
            <a:r>
              <a:rPr lang="fr-FR" b="1" dirty="0">
                <a:solidFill>
                  <a:schemeClr val="dk1"/>
                </a:solidFill>
                <a:latin typeface="Mulish" charset="0"/>
                <a:ea typeface="Fira Sans Extra Condensed" panose="020B0503050000020004"/>
                <a:cs typeface="Fira Sans Extra Condensed" panose="020B0503050000020004"/>
                <a:sym typeface="Fira Sans Extra Condensed" panose="020B0503050000020004"/>
              </a:rPr>
              <a:t>Les employés sont conscients de l'intérêt  apporté par cette solution</a:t>
            </a:r>
            <a:r>
              <a:rPr lang="fr-FR" b="1" dirty="0">
                <a:latin typeface="Mulish" charset="0"/>
                <a:ea typeface="Fira Sans Extra Condensed" panose="020B0503050000020004"/>
                <a:cs typeface="Fira Sans Extra Condensed" panose="020B0503050000020004"/>
                <a:sym typeface="Fira Sans Extra Condensed" panose="020B0503050000020004"/>
              </a:rPr>
              <a:t>.</a:t>
            </a:r>
            <a:endParaRPr lang="fr-FR" b="1" dirty="0">
              <a:solidFill>
                <a:schemeClr val="dk1"/>
              </a:solidFill>
              <a:latin typeface="Mulish" charset="0"/>
              <a:ea typeface="Fira Sans Extra Condensed" panose="020B0503050000020004"/>
              <a:cs typeface="Fira Sans Extra Condensed" panose="020B0503050000020004"/>
              <a:sym typeface="Fira Sans Extra Condensed" panose="020B0503050000020004"/>
            </a:endParaRPr>
          </a:p>
          <a:p>
            <a:pPr marL="171450" indent="-171450" algn="just">
              <a:buFontTx/>
              <a:buChar char="-"/>
            </a:pPr>
            <a:r>
              <a:rPr lang="fr-FR" b="1" dirty="0">
                <a:latin typeface="Mulish" charset="0"/>
                <a:ea typeface="Fira Sans Extra Condensed" panose="020B0503050000020004"/>
                <a:cs typeface="Fira Sans Extra Condensed" panose="020B0503050000020004"/>
                <a:sym typeface="Fira Sans Extra Condensed" panose="020B0503050000020004"/>
              </a:rPr>
              <a:t>La majorité des avis de client de Ericsson sont positifs en ce qui concerne cette solution qui permet de fournir des services réseau plus rentable.</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fr-FR" b="1" dirty="0">
                <a:latin typeface="Mulish" charset="0"/>
                <a:ea typeface="Fira Sans Extra Condensed" panose="020B0503050000020004"/>
                <a:cs typeface="Fira Sans Extra Condensed" panose="020B0503050000020004"/>
                <a:sym typeface="Fira Sans Extra Condensed" panose="020B0503050000020004"/>
              </a:rPr>
              <a:t>Ericsson dispose de tous les outils logiciels et les moyens matériels nécessaires pour le déploiement de cette solution.</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fr-FR" b="1" dirty="0">
                <a:latin typeface="Mulish" charset="0"/>
                <a:ea typeface="Fira Sans Extra Condensed" panose="020B0503050000020004"/>
                <a:cs typeface="Fira Sans Extra Condensed" panose="020B0503050000020004"/>
                <a:sym typeface="Fira Sans Extra Condensed" panose="020B0503050000020004"/>
              </a:rPr>
              <a:t>Une formation sur l’orchestration des CNF par </a:t>
            </a:r>
            <a:r>
              <a:rPr lang="fr-FR" b="1" dirty="0" err="1">
                <a:latin typeface="Mulish" charset="0"/>
                <a:ea typeface="Fira Sans Extra Condensed" panose="020B0503050000020004"/>
                <a:cs typeface="Fira Sans Extra Condensed" panose="020B0503050000020004"/>
                <a:sym typeface="Fira Sans Extra Condensed" panose="020B0503050000020004"/>
              </a:rPr>
              <a:t>kubernetes</a:t>
            </a:r>
            <a:r>
              <a:rPr lang="fr-FR" b="1" dirty="0">
                <a:latin typeface="Mulish" charset="0"/>
                <a:ea typeface="Fira Sans Extra Condensed" panose="020B0503050000020004"/>
                <a:cs typeface="Fira Sans Extra Condensed" panose="020B0503050000020004"/>
                <a:sym typeface="Fira Sans Extra Condensed" panose="020B0503050000020004"/>
              </a:rPr>
              <a:t> est  nécessaire lors de la mise en œuvre de la solution.</a:t>
            </a:r>
            <a:endParaRPr lang="en-GB" b="1" dirty="0">
              <a:latin typeface="Mulish" charset="0"/>
              <a:ea typeface="Fira Sans Extra Condensed" panose="020B0503050000020004"/>
              <a:cs typeface="Fira Sans Extra Condensed" panose="020B0503050000020004"/>
              <a:sym typeface="Fira Sans Extra Condensed" panose="020B0503050000020004"/>
            </a:endParaRPr>
          </a:p>
          <a:p>
            <a:pPr marL="171450" marR="0" lvl="0" indent="-171450" algn="just" defTabSz="914400" rtl="0" eaLnBrk="1" fontAlgn="auto" latinLnBrk="0" hangingPunct="1">
              <a:lnSpc>
                <a:spcPct val="100000"/>
              </a:lnSpc>
              <a:spcBef>
                <a:spcPts val="0"/>
              </a:spcBef>
              <a:spcAft>
                <a:spcPts val="0"/>
              </a:spcAft>
              <a:buClrTx/>
              <a:buSzTx/>
              <a:buFontTx/>
              <a:buChar char="-"/>
              <a:tabLst/>
              <a:defRPr/>
            </a:pPr>
            <a:endParaRPr lang="en-GB" b="1" dirty="0">
              <a:latin typeface="Mulish" charset="0"/>
              <a:ea typeface="Fira Sans Extra Condensed" panose="020B0503050000020004"/>
              <a:cs typeface="Fira Sans Extra Condensed" panose="020B0503050000020004"/>
              <a:sym typeface="Fira Sans Extra Condensed" panose="020B0503050000020004"/>
            </a:endParaRPr>
          </a:p>
          <a:p>
            <a:pPr marL="171450" indent="-171450" algn="just">
              <a:buFontTx/>
              <a:buChar char="-"/>
            </a:pPr>
            <a:endParaRPr lang="en-GB" b="1" dirty="0">
              <a:latin typeface="Mulish" charset="0"/>
              <a:ea typeface="Fira Sans Extra Condensed" panose="020B0503050000020004"/>
              <a:cs typeface="Fira Sans Extra Condensed" panose="020B0503050000020004"/>
              <a:sym typeface="Fira Sans Extra Condensed" panose="020B0503050000020004"/>
            </a:endParaRPr>
          </a:p>
          <a:p>
            <a:pPr marL="171450" indent="-171450" algn="just">
              <a:buFontTx/>
              <a:buChar char="-"/>
            </a:pPr>
            <a:endParaRPr lang="en-GB" b="1" dirty="0">
              <a:latin typeface="Mulish" charset="0"/>
              <a:ea typeface="Fira Sans Extra Condensed" panose="020B0503050000020004"/>
              <a:cs typeface="Fira Sans Extra Condensed" panose="020B0503050000020004"/>
              <a:sym typeface="Fira Sans Extra Condensed" panose="020B0503050000020004"/>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Calibri" panose="020F0502020204030204" pitchFamily="34" charset="0"/>
                <a:ea typeface="Malgun Gothic" panose="020B0503020000020004" pitchFamily="34" charset="-127"/>
                <a:cs typeface="Calibri" panose="020F050202020403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sz="1200">
              <a:effectLst/>
              <a:latin typeface="Calibri" panose="020F0502020204030204" pitchFamily="34" charset="0"/>
              <a:ea typeface="Malgun Gothic" panose="020B0503020000020004" pitchFamily="34" charset="-127"/>
              <a:cs typeface="Arial" panose="020B0604020202020204" pitchFamily="34" charset="0"/>
            </a:endParaRPr>
          </a:p>
          <a:p>
            <a:endParaRPr lang="fr-FR" sz="1200" kern="1200" dirty="0">
              <a:solidFill>
                <a:schemeClr val="tx1"/>
              </a:solidFill>
              <a:effectLst/>
              <a:latin typeface="+mn-lt"/>
              <a:ea typeface="+mn-ea"/>
              <a:cs typeface="+mn-cs"/>
            </a:endParaRPr>
          </a:p>
        </p:txBody>
      </p:sp>
      <p:sp>
        <p:nvSpPr>
          <p:cNvPr id="1048845" name="Slide Number Placeholder 3"/>
          <p:cNvSpPr>
            <a:spLocks noGrp="1"/>
          </p:cNvSpPr>
          <p:nvPr>
            <p:ph type="sldNum" sz="quarter" idx="10"/>
          </p:nvPr>
        </p:nvSpPr>
        <p:spPr/>
        <p:txBody>
          <a:bodyPr/>
          <a:lstStyle/>
          <a:p>
            <a:fld id="{0E552ED4-73A3-481F-AD1A-B72203E809EC}" type="slidenum">
              <a:rPr lang="fr-FR" smtClean="0"/>
              <a:t>30</a:t>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3" name="Slide Image Placeholder 1"/>
          <p:cNvSpPr>
            <a:spLocks noGrp="1" noRot="1" noChangeAspect="1"/>
          </p:cNvSpPr>
          <p:nvPr>
            <p:ph type="sldImg"/>
          </p:nvPr>
        </p:nvSpPr>
        <p:spPr/>
      </p:sp>
      <p:sp>
        <p:nvSpPr>
          <p:cNvPr id="1048844"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FF0000"/>
                </a:solidFill>
                <a:effectLst/>
                <a:latin typeface="Calibri" panose="020F0502020204030204" pitchFamily="34" charset="0"/>
                <a:ea typeface="Malgun Gothic" panose="020B0503020000020004" pitchFamily="34" charset="-127"/>
                <a:cs typeface="Calibri" panose="020F0502020204030204" pitchFamily="34" charset="0"/>
              </a:rPr>
              <a:t>Nous arrivons à la fin de la présentation du notre projet qui a comme objectif de réaliser une solution SDN</a:t>
            </a:r>
            <a:r>
              <a:rPr lang="fr-FR" sz="1200" baseline="0" dirty="0">
                <a:solidFill>
                  <a:srgbClr val="FF0000"/>
                </a:solidFill>
                <a:effectLst/>
                <a:latin typeface="Calibri" panose="020F0502020204030204" pitchFamily="34" charset="0"/>
                <a:ea typeface="Malgun Gothic" panose="020B0503020000020004" pitchFamily="34" charset="-127"/>
                <a:cs typeface="Calibri" panose="020F0502020204030204" pitchFamily="34" charset="0"/>
              </a:rPr>
              <a:t> basé sur </a:t>
            </a:r>
            <a:r>
              <a:rPr lang="fr-FR" sz="1200" kern="1200" dirty="0">
                <a:solidFill>
                  <a:schemeClr val="tx1"/>
                </a:solidFill>
                <a:effectLst/>
                <a:latin typeface="+mn-lt"/>
                <a:ea typeface="+mn-ea"/>
                <a:cs typeface="+mn-cs"/>
              </a:rPr>
              <a:t>l’implémentation d’un contrôleur SDN en tant qu’application conteneurisée (</a:t>
            </a:r>
            <a:r>
              <a:rPr lang="fr-FR" sz="1200" kern="1200" dirty="0" err="1">
                <a:solidFill>
                  <a:schemeClr val="tx1"/>
                </a:solidFill>
                <a:effectLst/>
                <a:latin typeface="+mn-lt"/>
                <a:ea typeface="+mn-ea"/>
                <a:cs typeface="+mn-cs"/>
              </a:rPr>
              <a:t>microservice</a:t>
            </a:r>
            <a:r>
              <a:rPr lang="fr-FR" sz="1200" kern="1200" dirty="0">
                <a:solidFill>
                  <a:schemeClr val="tx1"/>
                </a:solidFill>
                <a:effectLst/>
                <a:latin typeface="+mn-lt"/>
                <a:ea typeface="+mn-ea"/>
                <a:cs typeface="+mn-cs"/>
              </a:rPr>
              <a:t>) qui assure l’évolutivité et la haute disponibilité à l’intérieur d’un cluster </a:t>
            </a:r>
            <a:r>
              <a:rPr lang="fr-FR" sz="1200" kern="1200" dirty="0" err="1">
                <a:solidFill>
                  <a:schemeClr val="tx1"/>
                </a:solidFill>
                <a:effectLst/>
                <a:latin typeface="+mn-lt"/>
                <a:ea typeface="+mn-ea"/>
                <a:cs typeface="+mn-cs"/>
              </a:rPr>
              <a:t>Kubernetes</a:t>
            </a:r>
            <a:r>
              <a:rPr lang="fr-FR" sz="1200" kern="1200" dirty="0">
                <a:solidFill>
                  <a:schemeClr val="tx1"/>
                </a:solidFill>
                <a:effectLst/>
                <a:latin typeface="+mn-lt"/>
                <a:ea typeface="+mn-ea"/>
                <a:cs typeface="+mn-cs"/>
              </a:rPr>
              <a:t> pour faire évoluer l’infrastructure NFV d’Ericsson. </a:t>
            </a:r>
          </a:p>
          <a:p>
            <a:r>
              <a:rPr lang="fr-FR" sz="1200" kern="1200" dirty="0">
                <a:solidFill>
                  <a:schemeClr val="tx1"/>
                </a:solidFill>
                <a:effectLst/>
                <a:latin typeface="+mn-lt"/>
                <a:ea typeface="+mn-ea"/>
                <a:cs typeface="+mn-cs"/>
              </a:rPr>
              <a:t>Et</a:t>
            </a:r>
            <a:r>
              <a:rPr lang="fr-FR"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nous proposons comme perspectives l’implémentation de notre solution dans un environnement Cloud sur </a:t>
            </a:r>
            <a:r>
              <a:rPr lang="fr-FR" sz="1200" kern="1200" dirty="0" err="1">
                <a:solidFill>
                  <a:schemeClr val="tx1"/>
                </a:solidFill>
                <a:effectLst/>
                <a:latin typeface="+mn-lt"/>
                <a:ea typeface="+mn-ea"/>
                <a:cs typeface="+mn-cs"/>
              </a:rPr>
              <a:t>OpenStack</a:t>
            </a:r>
            <a:r>
              <a:rPr lang="fr-FR" sz="1200" kern="1200" dirty="0">
                <a:solidFill>
                  <a:schemeClr val="tx1"/>
                </a:solidFill>
                <a:effectLst/>
                <a:latin typeface="+mn-lt"/>
                <a:ea typeface="+mn-ea"/>
                <a:cs typeface="+mn-cs"/>
              </a:rPr>
              <a:t> et de développer cette solution en utilisant </a:t>
            </a:r>
            <a:r>
              <a:rPr lang="fr-FR" sz="1200" dirty="0">
                <a:solidFill>
                  <a:srgbClr val="FF0000"/>
                </a:solidFill>
                <a:effectLst/>
                <a:latin typeface="Calibri" panose="020F0502020204030204" pitchFamily="34" charset="0"/>
                <a:ea typeface="Malgun Gothic" panose="020B0503020000020004" pitchFamily="34" charset="-127"/>
                <a:cs typeface="Calibri" panose="020F0502020204030204" pitchFamily="34" charset="0"/>
              </a:rPr>
              <a:t>les techniques de l’intelligence artificielle et </a:t>
            </a:r>
            <a:r>
              <a:rPr lang="fr-FR" sz="1200" kern="1200" dirty="0">
                <a:solidFill>
                  <a:schemeClr val="tx1"/>
                </a:solidFill>
                <a:effectLst/>
                <a:latin typeface="+mn-lt"/>
                <a:ea typeface="+mn-ea"/>
                <a:cs typeface="+mn-cs"/>
              </a:rPr>
              <a:t>l’apprentissage automatique.</a:t>
            </a:r>
            <a:r>
              <a:rPr lang="fr-FR" sz="1200" dirty="0">
                <a:solidFill>
                  <a:srgbClr val="FF0000"/>
                </a:solidFill>
                <a:effectLst/>
                <a:latin typeface="Calibri" panose="020F0502020204030204" pitchFamily="34" charset="0"/>
                <a:ea typeface="Malgun Gothic" panose="020B0503020000020004" pitchFamily="34" charset="-127"/>
                <a:cs typeface="Calibri" panose="020F0502020204030204" pitchFamily="34" charset="0"/>
              </a:rPr>
              <a:t> </a:t>
            </a:r>
            <a:endParaRPr lang="fr-FR" sz="1200" kern="1200" dirty="0">
              <a:solidFill>
                <a:schemeClr val="tx1"/>
              </a:solidFill>
              <a:effectLst/>
              <a:latin typeface="+mn-lt"/>
              <a:ea typeface="+mn-ea"/>
              <a:cs typeface="+mn-cs"/>
            </a:endParaRPr>
          </a:p>
          <a:p>
            <a:pPr marL="0" lvl="0" indent="0" algn="l" rtl="0">
              <a:lnSpc>
                <a:spcPct val="115000"/>
              </a:lnSpc>
              <a:spcBef>
                <a:spcPts val="400"/>
              </a:spcBef>
              <a:spcAft>
                <a:spcPts val="0"/>
              </a:spcAft>
              <a:buClr>
                <a:schemeClr val="dk1"/>
              </a:buClr>
              <a:buSzPts val="1100"/>
              <a:buFont typeface="Arial"/>
              <a:buNone/>
            </a:pPr>
            <a:endParaRPr lang="fr-FR" sz="1200" dirty="0">
              <a:solidFill>
                <a:schemeClr val="dk1"/>
              </a:solidFill>
              <a:latin typeface="Mulish"/>
              <a:ea typeface="Mulish"/>
              <a:cs typeface="Mulish"/>
              <a:sym typeface="Mulish"/>
            </a:endParaRPr>
          </a:p>
          <a:p>
            <a:pPr marL="0" lvl="1" indent="0" algn="l" rtl="0">
              <a:spcBef>
                <a:spcPts val="0"/>
              </a:spcBef>
              <a:spcAft>
                <a:spcPts val="0"/>
              </a:spcAft>
              <a:buNone/>
            </a:pPr>
            <a:endParaRPr lang="fr-FR" sz="1200" dirty="0">
              <a:solidFill>
                <a:srgbClr val="122941"/>
              </a:solidFill>
              <a:latin typeface="Mulish"/>
              <a:ea typeface="Mulish"/>
              <a:cs typeface="Mulish"/>
              <a:sym typeface="Mulish"/>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1048845" name="Slide Number Placeholder 3"/>
          <p:cNvSpPr>
            <a:spLocks noGrp="1"/>
          </p:cNvSpPr>
          <p:nvPr>
            <p:ph type="sldNum" sz="quarter" idx="10"/>
          </p:nvPr>
        </p:nvSpPr>
        <p:spPr/>
        <p:txBody>
          <a:bodyPr/>
          <a:lstStyle/>
          <a:p>
            <a:fld id="{0E552ED4-73A3-481F-AD1A-B72203E809EC}" type="slidenum">
              <a:rPr lang="fr-FR" smtClean="0"/>
              <a:t>31</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8" name="Slide Image Placeholder 1"/>
          <p:cNvSpPr>
            <a:spLocks noGrp="1" noRot="1" noChangeAspect="1"/>
          </p:cNvSpPr>
          <p:nvPr>
            <p:ph type="sldImg"/>
          </p:nvPr>
        </p:nvSpPr>
        <p:spPr/>
      </p:sp>
      <p:sp>
        <p:nvSpPr>
          <p:cNvPr id="1048739"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fr-FR" dirty="0"/>
              <a:t>Donc</a:t>
            </a:r>
            <a:r>
              <a:rPr lang="fr-FR" baseline="0" dirty="0"/>
              <a:t> </a:t>
            </a:r>
            <a:r>
              <a:rPr lang="fr-FR" sz="1200" b="1" dirty="0">
                <a:solidFill>
                  <a:srgbClr val="00B050"/>
                </a:solidFill>
                <a:latin typeface="Mongolian Baiti" pitchFamily="66" charset="0"/>
                <a:cs typeface="Mongolian Baiti" pitchFamily="66" charset="0"/>
              </a:rPr>
              <a:t>Qu’est-ce que le SDN et le NFV</a:t>
            </a:r>
            <a:r>
              <a:rPr lang="fr-FR" sz="1200" b="1" baseline="0" dirty="0">
                <a:solidFill>
                  <a:srgbClr val="00B050"/>
                </a:solidFill>
                <a:latin typeface="Mongolian Baiti" pitchFamily="66" charset="0"/>
                <a:cs typeface="Mongolian Baiti" pitchFamily="66" charset="0"/>
              </a:rPr>
              <a:t> </a:t>
            </a:r>
            <a:r>
              <a:rPr lang="fr-FR" sz="1200" b="1" dirty="0">
                <a:solidFill>
                  <a:srgbClr val="00B050"/>
                </a:solidFill>
                <a:latin typeface="Mongolian Baiti" pitchFamily="66" charset="0"/>
                <a:cs typeface="Mongolian Baiti" pitchFamily="66" charset="0"/>
              </a:rPr>
              <a:t>?</a:t>
            </a:r>
          </a:p>
        </p:txBody>
      </p:sp>
      <p:sp>
        <p:nvSpPr>
          <p:cNvPr id="1048740" name="Slide Number Placeholder 3"/>
          <p:cNvSpPr>
            <a:spLocks noGrp="1"/>
          </p:cNvSpPr>
          <p:nvPr>
            <p:ph type="sldNum" sz="quarter" idx="10"/>
          </p:nvPr>
        </p:nvSpPr>
        <p:spPr/>
        <p:txBody>
          <a:bodyPr/>
          <a:lstStyle/>
          <a:p>
            <a:fld id="{0E552ED4-73A3-481F-AD1A-B72203E809EC}" type="slidenum">
              <a:rPr lang="fr-FR" smtClean="0"/>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9" name="Slide Image Placeholder 1"/>
          <p:cNvSpPr>
            <a:spLocks noGrp="1" noRot="1" noChangeAspect="1"/>
          </p:cNvSpPr>
          <p:nvPr>
            <p:ph type="sldImg"/>
          </p:nvPr>
        </p:nvSpPr>
        <p:spPr/>
      </p:sp>
      <p:sp>
        <p:nvSpPr>
          <p:cNvPr id="1048750"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Un  réseau  traditionnel  est composé  généralement  des équipements d’interconnexions  tels que des </a:t>
            </a:r>
            <a:r>
              <a:rPr lang="fr-FR" sz="1200" kern="1200" dirty="0" err="1">
                <a:solidFill>
                  <a:schemeClr val="tx1"/>
                </a:solidFill>
                <a:effectLst/>
                <a:latin typeface="+mn-lt"/>
                <a:ea typeface="+mn-ea"/>
                <a:cs typeface="+mn-cs"/>
              </a:rPr>
              <a:t>switchs</a:t>
            </a:r>
            <a:r>
              <a:rPr lang="fr-FR" sz="1200" kern="1200" dirty="0">
                <a:solidFill>
                  <a:schemeClr val="tx1"/>
                </a:solidFill>
                <a:effectLst/>
                <a:latin typeface="+mn-lt"/>
                <a:ea typeface="+mn-ea"/>
                <a:cs typeface="+mn-cs"/>
              </a:rPr>
              <a:t> et des  routeurs. Ces équipements incorporent à la fois </a:t>
            </a:r>
            <a:r>
              <a:rPr lang="en-US" sz="1200" kern="1200" dirty="0">
                <a:solidFill>
                  <a:schemeClr val="tx1"/>
                </a:solidFill>
                <a:effectLst/>
                <a:latin typeface="+mn-lt"/>
                <a:ea typeface="+mn-ea"/>
                <a:cs typeface="+mn-cs"/>
              </a:rPr>
              <a:t>l</a:t>
            </a:r>
            <a:r>
              <a:rPr lang="fr-FR" sz="1200" kern="1200" dirty="0">
                <a:solidFill>
                  <a:schemeClr val="tx1"/>
                </a:solidFill>
                <a:effectLst/>
                <a:latin typeface="+mn-lt"/>
                <a:ea typeface="+mn-ea"/>
                <a:cs typeface="+mn-cs"/>
              </a:rPr>
              <a:t>e plan de données et le plan de d</a:t>
            </a:r>
            <a:r>
              <a:rPr lang="en-US" sz="1200" kern="1200" dirty="0">
                <a:solidFill>
                  <a:schemeClr val="tx1"/>
                </a:solidFill>
                <a:effectLst/>
                <a:latin typeface="+mn-lt"/>
                <a:ea typeface="+mn-ea"/>
                <a:cs typeface="+mn-cs"/>
              </a:rPr>
              <a:t>u</a:t>
            </a:r>
            <a:r>
              <a:rPr lang="fr-FR" sz="1200" kern="1200" dirty="0">
                <a:solidFill>
                  <a:schemeClr val="tx1"/>
                </a:solidFill>
                <a:effectLst/>
                <a:latin typeface="+mn-lt"/>
                <a:ea typeface="+mn-ea"/>
                <a:cs typeface="+mn-cs"/>
              </a:rPr>
              <a:t>  contrôle  de </a:t>
            </a:r>
            <a:r>
              <a:rPr lang="fr-FR" sz="1200" kern="1200" dirty="0" err="1">
                <a:solidFill>
                  <a:schemeClr val="tx1"/>
                </a:solidFill>
                <a:effectLst/>
                <a:latin typeface="+mn-lt"/>
                <a:ea typeface="+mn-ea"/>
                <a:cs typeface="+mn-cs"/>
              </a:rPr>
              <a:t>reseau</a:t>
            </a:r>
            <a:r>
              <a:rPr lang="fr-FR" sz="1200" kern="1200" dirty="0">
                <a:solidFill>
                  <a:schemeClr val="tx1"/>
                </a:solidFill>
                <a:effectLst/>
                <a:latin typeface="+mn-lt"/>
                <a:ea typeface="+mn-ea"/>
                <a:cs typeface="+mn-cs"/>
              </a:rPr>
              <a:t>. Dans ce modèle d’architecture, il est difficile  de développer de nouveaux services, en  raison du fort couplage qui existe entre le plan de contrôle et le plan de données. Afin d’ouvrir les équipements réseaux aux innovations, l’architecture  SDN, a vu le jour. </a:t>
            </a:r>
            <a:r>
              <a:rPr lang="en-US" sz="1200" kern="1200" dirty="0">
                <a:solidFill>
                  <a:schemeClr val="tx1"/>
                </a:solidFill>
                <a:effectLst/>
                <a:latin typeface="+mn-lt"/>
                <a:ea typeface="+mn-ea"/>
                <a:cs typeface="+mn-cs"/>
              </a:rPr>
              <a:t>Elle</a:t>
            </a:r>
            <a:r>
              <a:rPr lang="fr-FR" sz="1200" kern="1200" dirty="0">
                <a:solidFill>
                  <a:schemeClr val="tx1"/>
                </a:solidFill>
                <a:effectLst/>
                <a:latin typeface="+mn-lt"/>
                <a:ea typeface="+mn-ea"/>
                <a:cs typeface="+mn-cs"/>
              </a:rPr>
              <a:t> permet de séparer le plan de contrôle du plan de données, et centralise  </a:t>
            </a:r>
            <a:r>
              <a:rPr lang="fr-FR" sz="1200" kern="1200" dirty="0" err="1">
                <a:solidFill>
                  <a:schemeClr val="tx1"/>
                </a:solidFill>
                <a:effectLst/>
                <a:latin typeface="+mn-lt"/>
                <a:ea typeface="+mn-ea"/>
                <a:cs typeface="+mn-cs"/>
              </a:rPr>
              <a:t>tou</a:t>
            </a:r>
            <a:r>
              <a:rPr lang="en-US" sz="1200" kern="1200" dirty="0">
                <a:solidFill>
                  <a:schemeClr val="tx1"/>
                </a:solidFill>
                <a:effectLst/>
                <a:latin typeface="+mn-lt"/>
                <a:ea typeface="+mn-ea"/>
                <a:cs typeface="+mn-cs"/>
              </a:rPr>
              <a:t>t</a:t>
            </a:r>
            <a:r>
              <a:rPr lang="fr-FR" sz="1200" kern="1200" dirty="0">
                <a:solidFill>
                  <a:schemeClr val="tx1"/>
                </a:solidFill>
                <a:effectLst/>
                <a:latin typeface="+mn-lt"/>
                <a:ea typeface="+mn-ea"/>
                <a:cs typeface="+mn-cs"/>
              </a:rPr>
              <a:t>e l’intelligence de réseau dans une entité programmable  appelé</a:t>
            </a:r>
            <a:r>
              <a:rPr lang="en-US" sz="1200" kern="1200" dirty="0">
                <a:solidFill>
                  <a:schemeClr val="tx1"/>
                </a:solidFill>
                <a:effectLst/>
                <a:latin typeface="+mn-lt"/>
                <a:ea typeface="+mn-ea"/>
                <a:cs typeface="+mn-cs"/>
              </a:rPr>
              <a:t>e</a:t>
            </a:r>
            <a:r>
              <a:rPr lang="fr-FR" sz="1200" kern="1200" dirty="0">
                <a:solidFill>
                  <a:schemeClr val="tx1"/>
                </a:solidFill>
                <a:effectLst/>
                <a:latin typeface="+mn-lt"/>
                <a:ea typeface="+mn-ea"/>
                <a:cs typeface="+mn-cs"/>
              </a:rPr>
              <a:t> «Contrôleur»,  afin de  gérer plusieurs éléments du plan de données via des APIs,</a:t>
            </a:r>
          </a:p>
          <a:p>
            <a:r>
              <a:rPr lang="fr-FR" sz="1200" kern="1200" dirty="0">
                <a:solidFill>
                  <a:schemeClr val="tx1"/>
                </a:solidFill>
                <a:effectLst/>
                <a:latin typeface="+mn-lt"/>
                <a:ea typeface="+mn-ea"/>
                <a:cs typeface="+mn-cs"/>
              </a:rPr>
              <a:t>Le SDN  est composée principalement de trois couches :</a:t>
            </a:r>
          </a:p>
          <a:p>
            <a:r>
              <a:rPr lang="fr-FR" sz="1200" b="1" kern="1200" dirty="0">
                <a:solidFill>
                  <a:schemeClr val="tx1"/>
                </a:solidFill>
                <a:effectLst/>
                <a:latin typeface="+mn-lt"/>
                <a:ea typeface="+mn-ea"/>
                <a:cs typeface="+mn-cs"/>
              </a:rPr>
              <a:t>Couche de données :</a:t>
            </a:r>
            <a:r>
              <a:rPr lang="fr-FR" sz="1200" kern="1200" dirty="0">
                <a:solidFill>
                  <a:schemeClr val="tx1"/>
                </a:solidFill>
                <a:effectLst/>
                <a:latin typeface="+mn-lt"/>
                <a:ea typeface="+mn-ea"/>
                <a:cs typeface="+mn-cs"/>
              </a:rPr>
              <a:t> elle  est composée des équipements d’acheminement  tels que les </a:t>
            </a:r>
            <a:r>
              <a:rPr lang="fr-FR" sz="1200" kern="1200" dirty="0" err="1">
                <a:solidFill>
                  <a:schemeClr val="tx1"/>
                </a:solidFill>
                <a:effectLst/>
                <a:latin typeface="+mn-lt"/>
                <a:ea typeface="+mn-ea"/>
                <a:cs typeface="+mn-cs"/>
              </a:rPr>
              <a:t>switches</a:t>
            </a:r>
            <a:r>
              <a:rPr lang="fr-FR" sz="1200" kern="1200" dirty="0">
                <a:solidFill>
                  <a:schemeClr val="tx1"/>
                </a:solidFill>
                <a:effectLst/>
                <a:latin typeface="+mn-lt"/>
                <a:ea typeface="+mn-ea"/>
                <a:cs typeface="+mn-cs"/>
              </a:rPr>
              <a:t> ou les routeurs, son rôle principal est de transmettre les données</a:t>
            </a:r>
            <a:r>
              <a:rPr lang="en-US" sz="1200" kern="1200" dirty="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Couche de contrôle :</a:t>
            </a:r>
            <a:r>
              <a:rPr lang="fr-FR" sz="1200" kern="1200" dirty="0">
                <a:solidFill>
                  <a:schemeClr val="tx1"/>
                </a:solidFill>
                <a:effectLst/>
                <a:latin typeface="+mn-lt"/>
                <a:ea typeface="+mn-ea"/>
                <a:cs typeface="+mn-cs"/>
              </a:rPr>
              <a:t> constituée d’un ou plusieurs contrôleurs SDN, son  rôle est de contrôler et de gérer les équipements de l’infrastructure à travers une </a:t>
            </a:r>
            <a:r>
              <a:rPr lang="fr-FR" sz="1200" kern="1200" dirty="0" err="1">
                <a:solidFill>
                  <a:schemeClr val="tx1"/>
                </a:solidFill>
                <a:effectLst/>
                <a:latin typeface="+mn-lt"/>
                <a:ea typeface="+mn-ea"/>
                <a:cs typeface="+mn-cs"/>
              </a:rPr>
              <a:t>interfaceappelée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south-bound</a:t>
            </a:r>
            <a:r>
              <a:rPr lang="fr-FR" sz="1200" kern="1200" dirty="0">
                <a:solidFill>
                  <a:schemeClr val="tx1"/>
                </a:solidFill>
                <a:effectLst/>
                <a:latin typeface="+mn-lt"/>
                <a:ea typeface="+mn-ea"/>
                <a:cs typeface="+mn-cs"/>
              </a:rPr>
              <a:t> API’.</a:t>
            </a:r>
          </a:p>
          <a:p>
            <a:r>
              <a:rPr lang="fr-FR" sz="1200" b="1" kern="1200" dirty="0">
                <a:solidFill>
                  <a:schemeClr val="tx1"/>
                </a:solidFill>
                <a:effectLst/>
                <a:latin typeface="+mn-lt"/>
                <a:ea typeface="+mn-ea"/>
                <a:cs typeface="+mn-cs"/>
              </a:rPr>
              <a:t>Couche application :</a:t>
            </a:r>
            <a:r>
              <a:rPr lang="en-US" sz="1200" kern="1200" dirty="0" err="1">
                <a:solidFill>
                  <a:schemeClr val="tx1"/>
                </a:solidFill>
                <a:effectLst/>
                <a:latin typeface="+mn-lt"/>
                <a:ea typeface="+mn-ea"/>
                <a:cs typeface="+mn-cs"/>
              </a:rPr>
              <a:t>elle</a:t>
            </a:r>
            <a:r>
              <a:rPr lang="fr-FR" sz="1200" kern="1200" dirty="0">
                <a:solidFill>
                  <a:schemeClr val="tx1"/>
                </a:solidFill>
                <a:effectLst/>
                <a:latin typeface="+mn-lt"/>
                <a:ea typeface="+mn-ea"/>
                <a:cs typeface="+mn-cs"/>
              </a:rPr>
              <a:t>présente les applications qui permettent de déployer de nouvelles fonctionnalités réseau, comme l’ingénierie de  trafic, </a:t>
            </a:r>
            <a:r>
              <a:rPr lang="fr-FR" sz="1200" kern="1200" dirty="0" err="1">
                <a:solidFill>
                  <a:schemeClr val="tx1"/>
                </a:solidFill>
                <a:effectLst/>
                <a:latin typeface="+mn-lt"/>
                <a:ea typeface="+mn-ea"/>
                <a:cs typeface="+mn-cs"/>
              </a:rPr>
              <a:t>QoS</a:t>
            </a:r>
            <a:r>
              <a:rPr lang="fr-FR" sz="1200" kern="1200" dirty="0">
                <a:solidFill>
                  <a:schemeClr val="tx1"/>
                </a:solidFill>
                <a:effectLst/>
                <a:latin typeface="+mn-lt"/>
                <a:ea typeface="+mn-ea"/>
                <a:cs typeface="+mn-cs"/>
              </a:rPr>
              <a:t>, la sécurité, </a:t>
            </a:r>
            <a:r>
              <a:rPr lang="fr-FR" sz="1200" kern="1200" dirty="0" err="1">
                <a:solidFill>
                  <a:schemeClr val="tx1"/>
                </a:solidFill>
                <a:effectLst/>
                <a:latin typeface="+mn-lt"/>
                <a:ea typeface="+mn-ea"/>
                <a:cs typeface="+mn-cs"/>
              </a:rPr>
              <a:t>etc</a:t>
            </a:r>
            <a:endParaRPr lang="fr-FR" sz="1200" kern="1200" dirty="0">
              <a:solidFill>
                <a:schemeClr val="tx1"/>
              </a:solidFill>
              <a:effectLst/>
              <a:latin typeface="+mn-lt"/>
              <a:ea typeface="+mn-ea"/>
              <a:cs typeface="+mn-cs"/>
            </a:endParaRPr>
          </a:p>
          <a:p>
            <a:endParaRPr lang="fr-FR" dirty="0"/>
          </a:p>
        </p:txBody>
      </p:sp>
      <p:sp>
        <p:nvSpPr>
          <p:cNvPr id="1048751" name="Slide Number Placeholder 3"/>
          <p:cNvSpPr>
            <a:spLocks noGrp="1"/>
          </p:cNvSpPr>
          <p:nvPr>
            <p:ph type="sldNum" sz="quarter" idx="10"/>
          </p:nvPr>
        </p:nvSpPr>
        <p:spPr/>
        <p:txBody>
          <a:bodyPr/>
          <a:lstStyle/>
          <a:p>
            <a:fld id="{0E552ED4-73A3-481F-AD1A-B72203E809EC}" type="slidenum">
              <a:rPr lang="fr-FR" smtClean="0"/>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8" name="Slide Image Placeholder 1"/>
          <p:cNvSpPr>
            <a:spLocks noGrp="1" noRot="1" noChangeAspect="1"/>
          </p:cNvSpPr>
          <p:nvPr>
            <p:ph type="sldImg"/>
          </p:nvPr>
        </p:nvSpPr>
        <p:spPr/>
      </p:sp>
      <p:sp>
        <p:nvSpPr>
          <p:cNvPr id="1048729"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fr-FR" dirty="0"/>
              <a:t>La virtualisation des fonctions réseau (NFV) permet de </a:t>
            </a:r>
            <a:r>
              <a:rPr lang="fr-FR" dirty="0" err="1"/>
              <a:t>virtualiser</a:t>
            </a:r>
            <a:r>
              <a:rPr lang="fr-FR" dirty="0"/>
              <a:t> les services réseau comme routeurs, pare-feu, </a:t>
            </a:r>
            <a:r>
              <a:rPr lang="fr-FR" dirty="0" err="1"/>
              <a:t>load</a:t>
            </a:r>
            <a:r>
              <a:rPr lang="fr-FR" dirty="0"/>
              <a:t> balancer, traditionnellement exécutés sur du matériel propriétaire. Ces services sont regroupés dans des machines virtuelles sur du matériel standard, ce qui permet aux opérateurs de services de faire fonctionner leur réseau sur des serveurs standard, plutôt que propriétaires .l 'ensembles des machines virtuels sont orchestrées par un hyperviseur comme VMware, </a:t>
            </a:r>
            <a:r>
              <a:rPr lang="fr-FR" dirty="0" err="1"/>
              <a:t>KVM.etc</a:t>
            </a:r>
            <a:r>
              <a:rPr lang="fr-FR" dirty="0"/>
              <a:t>.</a:t>
            </a:r>
          </a:p>
        </p:txBody>
      </p:sp>
      <p:sp>
        <p:nvSpPr>
          <p:cNvPr id="1048730" name="Slide Number Placeholder 3"/>
          <p:cNvSpPr>
            <a:spLocks noGrp="1"/>
          </p:cNvSpPr>
          <p:nvPr>
            <p:ph type="sldNum" sz="quarter" idx="10"/>
          </p:nvPr>
        </p:nvSpPr>
        <p:spPr/>
        <p:txBody>
          <a:bodyPr/>
          <a:lstStyle/>
          <a:p>
            <a:fld id="{0E552ED4-73A3-481F-AD1A-B72203E809EC}" type="slidenum">
              <a:rPr lang="fr-FR" smtClean="0"/>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6" name="Slide Image Placeholder 1"/>
          <p:cNvSpPr>
            <a:spLocks noGrp="1" noRot="1" noChangeAspect="1"/>
          </p:cNvSpPr>
          <p:nvPr>
            <p:ph type="sldImg"/>
          </p:nvPr>
        </p:nvSpPr>
        <p:spPr/>
      </p:sp>
      <p:sp>
        <p:nvSpPr>
          <p:cNvPr id="1048717"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L’infrastructure NFV d’Ericsson permet aux opérateurs  de la téléphonie mobiles de déployer rapidement </a:t>
            </a:r>
            <a:r>
              <a:rPr lang="en-US" sz="1200" kern="1200" dirty="0">
                <a:solidFill>
                  <a:schemeClr val="tx1"/>
                </a:solidFill>
                <a:effectLst/>
                <a:latin typeface="+mn-lt"/>
                <a:ea typeface="+mn-ea"/>
                <a:cs typeface="+mn-cs"/>
              </a:rPr>
              <a:t>de</a:t>
            </a:r>
            <a:r>
              <a:rPr lang="fr-FR" sz="1200" kern="1200" dirty="0">
                <a:solidFill>
                  <a:schemeClr val="tx1"/>
                </a:solidFill>
                <a:effectLst/>
                <a:latin typeface="+mn-lt"/>
                <a:ea typeface="+mn-ea"/>
                <a:cs typeface="+mn-cs"/>
              </a:rPr>
              <a:t>différents VNF (Fonctions réseaux </a:t>
            </a:r>
            <a:r>
              <a:rPr lang="fr-FR" sz="1200" kern="1200" dirty="0" err="1">
                <a:solidFill>
                  <a:schemeClr val="tx1"/>
                </a:solidFill>
                <a:effectLst/>
                <a:latin typeface="+mn-lt"/>
                <a:ea typeface="+mn-ea"/>
                <a:cs typeface="+mn-cs"/>
              </a:rPr>
              <a:t>virtualisées</a:t>
            </a:r>
            <a:r>
              <a:rPr lang="fr-FR" sz="1200" kern="1200" dirty="0">
                <a:solidFill>
                  <a:schemeClr val="tx1"/>
                </a:solidFill>
                <a:effectLst/>
                <a:latin typeface="+mn-lt"/>
                <a:ea typeface="+mn-ea"/>
                <a:cs typeface="+mn-cs"/>
              </a:rPr>
              <a:t>) tout en garantissant de nombreux avantage</a:t>
            </a:r>
            <a:r>
              <a:rPr lang="en-US" sz="1200" kern="1200" dirty="0">
                <a:solidFill>
                  <a:schemeClr val="tx1"/>
                </a:solidFill>
                <a:effectLst/>
                <a:latin typeface="+mn-lt"/>
                <a:ea typeface="+mn-ea"/>
                <a:cs typeface="+mn-cs"/>
              </a:rPr>
              <a:t>s</a:t>
            </a:r>
            <a:r>
              <a:rPr lang="fr-FR" sz="1200" kern="1200" dirty="0">
                <a:solidFill>
                  <a:schemeClr val="tx1"/>
                </a:solidFill>
                <a:effectLst/>
                <a:latin typeface="+mn-lt"/>
                <a:ea typeface="+mn-ea"/>
                <a:cs typeface="+mn-cs"/>
              </a:rPr>
              <a:t> tels que :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les </a:t>
            </a:r>
            <a:r>
              <a:rPr lang="fr-FR" sz="1200" kern="1200" dirty="0" err="1">
                <a:solidFill>
                  <a:schemeClr val="tx1"/>
                </a:solidFill>
                <a:effectLst/>
                <a:latin typeface="+mn-lt"/>
                <a:ea typeface="+mn-ea"/>
                <a:cs typeface="+mn-cs"/>
              </a:rPr>
              <a:t>VNFs</a:t>
            </a:r>
            <a:r>
              <a:rPr lang="fr-FR" sz="1200" kern="1200" dirty="0">
                <a:solidFill>
                  <a:schemeClr val="tx1"/>
                </a:solidFill>
                <a:effectLst/>
                <a:latin typeface="+mn-lt"/>
                <a:ea typeface="+mn-ea"/>
                <a:cs typeface="+mn-cs"/>
              </a:rPr>
              <a:t> peuvent s’exécute</a:t>
            </a:r>
            <a:r>
              <a:rPr lang="en-US" sz="1200" kern="1200" dirty="0">
                <a:solidFill>
                  <a:schemeClr val="tx1"/>
                </a:solidFill>
                <a:effectLst/>
                <a:latin typeface="+mn-lt"/>
                <a:ea typeface="+mn-ea"/>
                <a:cs typeface="+mn-cs"/>
              </a:rPr>
              <a:t>r</a:t>
            </a:r>
            <a:r>
              <a:rPr lang="fr-FR" sz="1200" kern="1200" dirty="0">
                <a:solidFill>
                  <a:schemeClr val="tx1"/>
                </a:solidFill>
                <a:effectLst/>
                <a:latin typeface="+mn-lt"/>
                <a:ea typeface="+mn-ea"/>
                <a:cs typeface="+mn-cs"/>
              </a:rPr>
              <a:t> sur du matériel standard plutôt que sur du matériel </a:t>
            </a:r>
            <a:r>
              <a:rPr lang="en-US" sz="1200" kern="1200" dirty="0" err="1">
                <a:solidFill>
                  <a:schemeClr val="tx1"/>
                </a:solidFill>
                <a:effectLst/>
                <a:latin typeface="+mn-lt"/>
                <a:ea typeface="+mn-ea"/>
                <a:cs typeface="+mn-cs"/>
              </a:rPr>
              <a:t>spécialisé</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Les</a:t>
            </a:r>
            <a:r>
              <a:rPr lang="fr-FR" sz="1200" kern="1200" dirty="0">
                <a:solidFill>
                  <a:schemeClr val="tx1"/>
                </a:solidFill>
                <a:effectLst/>
                <a:latin typeface="+mn-lt"/>
                <a:ea typeface="+mn-ea"/>
                <a:cs typeface="+mn-cs"/>
              </a:rPr>
              <a:t> ressources de calcul, de mémoire et de stockage des serveurs peuvent être partagées simultanément par plusieurs machines virtuelles de manière flexible tout en optimisant les coûts.</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Les VNF peuvent être crées et supprimés rapidement selon l’évolution de la demande.</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Cependant, ces fonctions </a:t>
            </a:r>
            <a:r>
              <a:rPr lang="fr-FR" sz="1200" kern="1200" dirty="0" err="1">
                <a:solidFill>
                  <a:schemeClr val="tx1"/>
                </a:solidFill>
                <a:effectLst/>
                <a:latin typeface="+mn-lt"/>
                <a:ea typeface="+mn-ea"/>
                <a:cs typeface="+mn-cs"/>
              </a:rPr>
              <a:t>virtualisées</a:t>
            </a:r>
            <a:r>
              <a:rPr lang="fr-FR" sz="1200" kern="1200" dirty="0">
                <a:solidFill>
                  <a:schemeClr val="tx1"/>
                </a:solidFill>
                <a:effectLst/>
                <a:latin typeface="+mn-lt"/>
                <a:ea typeface="+mn-ea"/>
                <a:cs typeface="+mn-cs"/>
              </a:rPr>
              <a:t> trouvent leurs limites </a:t>
            </a:r>
            <a:r>
              <a:rPr lang="en-US" sz="1200" kern="1200" dirty="0" err="1">
                <a:solidFill>
                  <a:schemeClr val="tx1"/>
                </a:solidFill>
                <a:effectLst/>
                <a:latin typeface="+mn-lt"/>
                <a:ea typeface="+mn-ea"/>
                <a:cs typeface="+mn-cs"/>
              </a:rPr>
              <a:t>dans</a:t>
            </a:r>
            <a:r>
              <a:rPr lang="fr-FR" sz="1200" kern="1200" dirty="0">
                <a:solidFill>
                  <a:schemeClr val="tx1"/>
                </a:solidFill>
                <a:effectLst/>
                <a:latin typeface="+mn-lt"/>
                <a:ea typeface="+mn-ea"/>
                <a:cs typeface="+mn-cs"/>
              </a:rPr>
              <a:t> :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le poids volumineux et la surcharge  des machines </a:t>
            </a:r>
            <a:r>
              <a:rPr lang="fr-FR" sz="1200" kern="1200" dirty="0" err="1">
                <a:solidFill>
                  <a:schemeClr val="tx1"/>
                </a:solidFill>
                <a:effectLst/>
                <a:latin typeface="+mn-lt"/>
                <a:ea typeface="+mn-ea"/>
                <a:cs typeface="+mn-cs"/>
              </a:rPr>
              <a:t>virtuelle,les</a:t>
            </a:r>
            <a:r>
              <a:rPr lang="fr-FR" sz="1200" kern="1200" dirty="0">
                <a:solidFill>
                  <a:schemeClr val="tx1"/>
                </a:solidFill>
                <a:effectLst/>
                <a:latin typeface="+mn-lt"/>
                <a:ea typeface="+mn-ea"/>
                <a:cs typeface="+mn-cs"/>
              </a:rPr>
              <a:t> coûts élevés des licences logicielles (l’hyperviseur),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l'évolutivité de plusieurs VNF </a:t>
            </a:r>
            <a:r>
              <a:rPr lang="fr-FR" sz="1200" kern="1200" dirty="0" err="1">
                <a:solidFill>
                  <a:schemeClr val="tx1"/>
                </a:solidFill>
                <a:effectLst/>
                <a:latin typeface="+mn-lt"/>
                <a:ea typeface="+mn-ea"/>
                <a:cs typeface="+mn-cs"/>
              </a:rPr>
              <a:t>nécessit</a:t>
            </a:r>
            <a:r>
              <a:rPr lang="en-US" sz="1200" kern="1200" dirty="0">
                <a:solidFill>
                  <a:schemeClr val="tx1"/>
                </a:solidFill>
                <a:effectLst/>
                <a:latin typeface="+mn-lt"/>
                <a:ea typeface="+mn-ea"/>
                <a:cs typeface="+mn-cs"/>
              </a:rPr>
              <a:t>ant</a:t>
            </a:r>
            <a:r>
              <a:rPr lang="fr-FR" sz="1200" kern="1200" dirty="0">
                <a:solidFill>
                  <a:schemeClr val="tx1"/>
                </a:solidFill>
                <a:effectLst/>
                <a:latin typeface="+mn-lt"/>
                <a:ea typeface="+mn-ea"/>
                <a:cs typeface="+mn-cs"/>
              </a:rPr>
              <a:t> des investissements considérables dans les serveurs et les équipements </a:t>
            </a:r>
            <a:r>
              <a:rPr lang="en-US" sz="1200" kern="1200" dirty="0">
                <a:solidFill>
                  <a:schemeClr val="tx1"/>
                </a:solidFill>
                <a:effectLst/>
                <a:latin typeface="+mn-lt"/>
                <a:ea typeface="+mn-ea"/>
                <a:cs typeface="+mn-cs"/>
              </a:rPr>
              <a:t>physiques.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Le</a:t>
            </a:r>
            <a:r>
              <a:rPr lang="fr-FR" sz="1200" kern="1200" dirty="0">
                <a:solidFill>
                  <a:schemeClr val="tx1"/>
                </a:solidFill>
                <a:effectLst/>
                <a:latin typeface="+mn-lt"/>
                <a:ea typeface="+mn-ea"/>
                <a:cs typeface="+mn-cs"/>
              </a:rPr>
              <a:t> NFV et le SDN sont deux technologies </a:t>
            </a:r>
            <a:r>
              <a:rPr lang="en-US" sz="1200" kern="1200" dirty="0" err="1">
                <a:solidFill>
                  <a:schemeClr val="tx1"/>
                </a:solidFill>
                <a:effectLst/>
                <a:latin typeface="+mn-lt"/>
                <a:ea typeface="+mn-ea"/>
                <a:cs typeface="+mn-cs"/>
              </a:rPr>
              <a:t>complémentaires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Les</a:t>
            </a:r>
            <a:r>
              <a:rPr lang="fr-FR" sz="1200" kern="1200" dirty="0">
                <a:solidFill>
                  <a:schemeClr val="tx1"/>
                </a:solidFill>
                <a:effectLst/>
                <a:latin typeface="+mn-lt"/>
                <a:ea typeface="+mn-ea"/>
                <a:cs typeface="+mn-cs"/>
              </a:rPr>
              <a:t> NFV peu</a:t>
            </a:r>
            <a:r>
              <a:rPr lang="en-US" sz="1200" kern="1200" dirty="0">
                <a:solidFill>
                  <a:schemeClr val="tx1"/>
                </a:solidFill>
                <a:effectLst/>
                <a:latin typeface="+mn-lt"/>
                <a:ea typeface="+mn-ea"/>
                <a:cs typeface="+mn-cs"/>
              </a:rPr>
              <a:t>vent</a:t>
            </a:r>
            <a:r>
              <a:rPr lang="fr-FR" sz="1200" kern="1200" dirty="0" err="1">
                <a:solidFill>
                  <a:schemeClr val="tx1"/>
                </a:solidFill>
                <a:effectLst/>
                <a:latin typeface="+mn-lt"/>
                <a:ea typeface="+mn-ea"/>
                <a:cs typeface="+mn-cs"/>
              </a:rPr>
              <a:t>virtualiser</a:t>
            </a:r>
            <a:r>
              <a:rPr lang="fr-FR" sz="1200" kern="1200" dirty="0">
                <a:solidFill>
                  <a:schemeClr val="tx1"/>
                </a:solidFill>
                <a:effectLst/>
                <a:latin typeface="+mn-lt"/>
                <a:ea typeface="+mn-ea"/>
                <a:cs typeface="+mn-cs"/>
              </a:rPr>
              <a:t> le contrôleur SDN pour l'exécuter sur le </a:t>
            </a:r>
            <a:r>
              <a:rPr lang="fr-FR" sz="1200" kern="1200" dirty="0" err="1">
                <a:solidFill>
                  <a:schemeClr val="tx1"/>
                </a:solidFill>
                <a:effectLst/>
                <a:latin typeface="+mn-lt"/>
                <a:ea typeface="+mn-ea"/>
                <a:cs typeface="+mn-cs"/>
              </a:rPr>
              <a:t>cloud</a:t>
            </a:r>
            <a:r>
              <a:rPr lang="en-US" sz="1200" kern="1200" dirty="0">
                <a:solidFill>
                  <a:schemeClr val="tx1"/>
                </a:solidFill>
                <a:effectLst/>
                <a:latin typeface="+mn-lt"/>
                <a:ea typeface="+mn-ea"/>
                <a:cs typeface="+mn-cs"/>
              </a:rPr>
              <a:t>.</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Et le SDN sert NFV en fournissant la connectivité programmable entre plusieurs </a:t>
            </a:r>
            <a:r>
              <a:rPr lang="fr-FR" sz="1200" kern="1200" dirty="0" err="1">
                <a:solidFill>
                  <a:schemeClr val="tx1"/>
                </a:solidFill>
                <a:effectLst/>
                <a:latin typeface="+mn-lt"/>
                <a:ea typeface="+mn-ea"/>
                <a:cs typeface="+mn-cs"/>
              </a:rPr>
              <a:t>VNFs</a:t>
            </a:r>
            <a:r>
              <a:rPr lang="fr-FR" sz="1200" kern="1200" dirty="0">
                <a:solidFill>
                  <a:schemeClr val="tx1"/>
                </a:solidFill>
                <a:effectLst/>
                <a:latin typeface="+mn-lt"/>
                <a:ea typeface="+mn-ea"/>
                <a:cs typeface="+mn-cs"/>
              </a:rPr>
              <a:t>.</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La centralisation d’un seul contrôleur SDN a soulevé de nombreux défis, notamment </a:t>
            </a:r>
            <a:br>
              <a:rPr lang="fr-FR"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u</a:t>
            </a:r>
            <a:r>
              <a:rPr lang="fr-FR" sz="1200" kern="1200" dirty="0">
                <a:solidFill>
                  <a:schemeClr val="tx1"/>
                </a:solidFill>
                <a:effectLst/>
                <a:latin typeface="+mn-lt"/>
                <a:ea typeface="+mn-ea"/>
                <a:cs typeface="+mn-cs"/>
              </a:rPr>
              <a:t>n contrôleur central peut agir</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comme un point de défaillance unique </a:t>
            </a:r>
            <a:r>
              <a:rPr lang="fr-FR" sz="1200" kern="1200" dirty="0" err="1">
                <a:solidFill>
                  <a:schemeClr val="tx1"/>
                </a:solidFill>
                <a:effectLst/>
                <a:latin typeface="+mn-lt"/>
                <a:ea typeface="+mn-ea"/>
                <a:cs typeface="+mn-cs"/>
              </a:rPr>
              <a:t>c-a-d</a:t>
            </a:r>
            <a:r>
              <a:rPr lang="fr-FR" sz="1200" kern="1200" dirty="0">
                <a:solidFill>
                  <a:schemeClr val="tx1"/>
                </a:solidFill>
                <a:effectLst/>
                <a:latin typeface="+mn-lt"/>
                <a:ea typeface="+mn-ea"/>
                <a:cs typeface="+mn-cs"/>
              </a:rPr>
              <a:t> lorsque le </a:t>
            </a:r>
            <a:r>
              <a:rPr lang="fr-FR" sz="1200" kern="1200" dirty="0" err="1">
                <a:solidFill>
                  <a:schemeClr val="tx1"/>
                </a:solidFill>
                <a:effectLst/>
                <a:latin typeface="+mn-lt"/>
                <a:ea typeface="+mn-ea"/>
                <a:cs typeface="+mn-cs"/>
              </a:rPr>
              <a:t>controleur</a:t>
            </a:r>
            <a:r>
              <a:rPr lang="fr-FR" sz="1200" kern="1200" dirty="0">
                <a:solidFill>
                  <a:schemeClr val="tx1"/>
                </a:solidFill>
                <a:effectLst/>
                <a:latin typeface="+mn-lt"/>
                <a:ea typeface="+mn-ea"/>
                <a:cs typeface="+mn-cs"/>
              </a:rPr>
              <a:t> défaillant devient inaccessible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il</a:t>
            </a:r>
            <a:r>
              <a:rPr lang="fr-FR" sz="1200" kern="1200" dirty="0">
                <a:solidFill>
                  <a:schemeClr val="tx1"/>
                </a:solidFill>
                <a:effectLst/>
                <a:latin typeface="+mn-lt"/>
                <a:ea typeface="+mn-ea"/>
                <a:cs typeface="+mn-cs"/>
              </a:rPr>
              <a:t> peut provoquer la panne de l’ensemble du réseau ainsi que </a:t>
            </a:r>
            <a:r>
              <a:rPr lang="en-US" sz="1200" kern="1200" dirty="0">
                <a:solidFill>
                  <a:schemeClr val="tx1"/>
                </a:solidFill>
                <a:effectLst/>
                <a:latin typeface="+mn-lt"/>
                <a:ea typeface="+mn-ea"/>
                <a:cs typeface="+mn-cs"/>
              </a:rPr>
              <a:t>l</a:t>
            </a:r>
            <a:r>
              <a:rPr lang="fr-FR" sz="1200" kern="1200" dirty="0">
                <a:solidFill>
                  <a:schemeClr val="tx1"/>
                </a:solidFill>
                <a:effectLst/>
                <a:latin typeface="+mn-lt"/>
                <a:ea typeface="+mn-ea"/>
                <a:cs typeface="+mn-cs"/>
              </a:rPr>
              <a:t>’augmentation d</a:t>
            </a:r>
            <a:r>
              <a:rPr lang="en-US" sz="1200" kern="1200" dirty="0">
                <a:solidFill>
                  <a:schemeClr val="tx1"/>
                </a:solidFill>
                <a:effectLst/>
                <a:latin typeface="+mn-lt"/>
                <a:ea typeface="+mn-ea"/>
                <a:cs typeface="+mn-cs"/>
              </a:rPr>
              <a:t>u</a:t>
            </a:r>
            <a:r>
              <a:rPr lang="fr-FR" sz="1200" kern="1200" dirty="0">
                <a:solidFill>
                  <a:schemeClr val="tx1"/>
                </a:solidFill>
                <a:effectLst/>
                <a:latin typeface="+mn-lt"/>
                <a:ea typeface="+mn-ea"/>
                <a:cs typeface="+mn-cs"/>
              </a:rPr>
              <a:t> trafic sur les grands  réseaux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il</a:t>
            </a:r>
            <a:r>
              <a:rPr lang="en-US"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peut </a:t>
            </a:r>
            <a:r>
              <a:rPr lang="en-US" sz="1200" kern="1200" dirty="0" err="1">
                <a:solidFill>
                  <a:schemeClr val="tx1"/>
                </a:solidFill>
                <a:effectLst/>
                <a:latin typeface="+mn-lt"/>
                <a:ea typeface="+mn-ea"/>
                <a:cs typeface="+mn-cs"/>
              </a:rPr>
              <a:t>conduire</a:t>
            </a:r>
            <a:r>
              <a:rPr lang="en-US" sz="1200" kern="1200" dirty="0">
                <a:solidFill>
                  <a:schemeClr val="tx1"/>
                </a:solidFill>
                <a:effectLst/>
                <a:latin typeface="+mn-lt"/>
                <a:ea typeface="+mn-ea"/>
                <a:cs typeface="+mn-cs"/>
              </a:rPr>
              <a:t> à </a:t>
            </a:r>
            <a:r>
              <a:rPr lang="fr-FR" sz="1200" kern="1200" dirty="0">
                <a:solidFill>
                  <a:schemeClr val="tx1"/>
                </a:solidFill>
                <a:effectLst/>
                <a:latin typeface="+mn-lt"/>
                <a:ea typeface="+mn-ea"/>
                <a:cs typeface="+mn-cs"/>
              </a:rPr>
              <a:t>surcharger le contrôleur central.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Pour relever ces défis, la distribution des contrôleurs SDN (multi-contrôleurs) a été proposée pour réduire ces problèmes. Cependant, l’approche distribué</a:t>
            </a:r>
            <a:r>
              <a:rPr lang="en-US" sz="1200" kern="1200" dirty="0">
                <a:solidFill>
                  <a:schemeClr val="tx1"/>
                </a:solidFill>
                <a:effectLst/>
                <a:latin typeface="+mn-lt"/>
                <a:ea typeface="+mn-ea"/>
                <a:cs typeface="+mn-cs"/>
              </a:rPr>
              <a:t>e</a:t>
            </a:r>
            <a:r>
              <a:rPr lang="fr-FR" sz="1200" kern="1200" dirty="0">
                <a:solidFill>
                  <a:schemeClr val="tx1"/>
                </a:solidFill>
                <a:effectLst/>
                <a:latin typeface="+mn-lt"/>
                <a:ea typeface="+mn-ea"/>
                <a:cs typeface="+mn-cs"/>
              </a:rPr>
              <a:t> nécessite une importante synchronisation des données entre les différents contrôleurs afin de conserver une vue globale du réseau</a:t>
            </a:r>
            <a:r>
              <a:rPr lang="en-US" sz="1200" kern="1200" dirty="0">
                <a:solidFill>
                  <a:schemeClr val="tx1"/>
                </a:solidFill>
                <a:effectLst/>
                <a:latin typeface="+mn-lt"/>
                <a:ea typeface="+mn-ea"/>
                <a:cs typeface="+mn-cs"/>
              </a:rPr>
              <a:t>,</a:t>
            </a:r>
            <a:r>
              <a:rPr lang="fr-FR" sz="1200" kern="1200" dirty="0">
                <a:solidFill>
                  <a:schemeClr val="tx1"/>
                </a:solidFill>
                <a:effectLst/>
                <a:latin typeface="+mn-lt"/>
                <a:ea typeface="+mn-ea"/>
                <a:cs typeface="+mn-cs"/>
              </a:rPr>
              <a:t>ainsi elle est très coûteuse en ressources</a:t>
            </a:r>
            <a:r>
              <a:rPr lang="en-US" sz="1200" kern="1200" dirty="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1048718" name="Slide Number Placeholder 3"/>
          <p:cNvSpPr>
            <a:spLocks noGrp="1"/>
          </p:cNvSpPr>
          <p:nvPr>
            <p:ph type="sldNum" sz="quarter" idx="10"/>
          </p:nvPr>
        </p:nvSpPr>
        <p:spPr/>
        <p:txBody>
          <a:bodyPr/>
          <a:lstStyle/>
          <a:p>
            <a:fld id="{0E552ED4-73A3-481F-AD1A-B72203E809EC}" type="slidenum">
              <a:rPr lang="fr-FR" smtClean="0"/>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6" name="Slide Image Placeholder 1"/>
          <p:cNvSpPr>
            <a:spLocks noGrp="1" noRot="1" noChangeAspect="1"/>
          </p:cNvSpPr>
          <p:nvPr>
            <p:ph type="sldImg"/>
          </p:nvPr>
        </p:nvSpPr>
        <p:spPr/>
      </p:sp>
      <p:sp>
        <p:nvSpPr>
          <p:cNvPr id="1048717" name="Notes Placeholder 2"/>
          <p:cNvSpPr>
            <a:spLocks noGrp="1"/>
          </p:cNvSpPr>
          <p:nvPr>
            <p:ph type="body" idx="1"/>
          </p:nvPr>
        </p:nvSpPr>
        <p:spPr/>
        <p:txBody>
          <a:bodyPr/>
          <a:lstStyle/>
          <a:p>
            <a:endParaRPr lang="fr-FR" sz="1200" kern="1200" dirty="0">
              <a:solidFill>
                <a:schemeClr val="tx1"/>
              </a:solidFill>
              <a:effectLst/>
              <a:latin typeface="+mn-lt"/>
              <a:ea typeface="+mn-ea"/>
              <a:cs typeface="+mn-cs"/>
            </a:endParaRPr>
          </a:p>
        </p:txBody>
      </p:sp>
      <p:sp>
        <p:nvSpPr>
          <p:cNvPr id="1048718" name="Slide Number Placeholder 3"/>
          <p:cNvSpPr>
            <a:spLocks noGrp="1"/>
          </p:cNvSpPr>
          <p:nvPr>
            <p:ph type="sldNum" sz="quarter" idx="10"/>
          </p:nvPr>
        </p:nvSpPr>
        <p:spPr/>
        <p:txBody>
          <a:bodyPr/>
          <a:lstStyle/>
          <a:p>
            <a:fld id="{0E552ED4-73A3-481F-AD1A-B72203E809EC}" type="slidenum">
              <a:rPr lang="fr-FR" smtClean="0"/>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Slide Image Placeholder 1"/>
          <p:cNvSpPr>
            <a:spLocks noGrp="1" noRot="1" noChangeAspect="1"/>
          </p:cNvSpPr>
          <p:nvPr>
            <p:ph type="sldImg"/>
          </p:nvPr>
        </p:nvSpPr>
        <p:spPr/>
      </p:sp>
      <p:sp>
        <p:nvSpPr>
          <p:cNvPr id="1048688"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Pour </a:t>
            </a:r>
            <a:r>
              <a:rPr lang="fr-FR" sz="1200" kern="1200" dirty="0" err="1">
                <a:solidFill>
                  <a:schemeClr val="tx1"/>
                </a:solidFill>
                <a:effectLst/>
                <a:latin typeface="+mn-lt"/>
                <a:ea typeface="+mn-ea"/>
                <a:cs typeface="+mn-cs"/>
              </a:rPr>
              <a:t>répon</a:t>
            </a:r>
            <a:r>
              <a:rPr lang="en-US" sz="1200" kern="1200" dirty="0" err="1">
                <a:solidFill>
                  <a:schemeClr val="tx1"/>
                </a:solidFill>
                <a:effectLst/>
                <a:latin typeface="+mn-lt"/>
                <a:ea typeface="+mn-ea"/>
                <a:cs typeface="+mn-cs"/>
              </a:rPr>
              <a:t>dre</a:t>
            </a:r>
            <a:r>
              <a:rPr lang="fr-FR" sz="1200" kern="1200" dirty="0">
                <a:solidFill>
                  <a:schemeClr val="tx1"/>
                </a:solidFill>
                <a:effectLst/>
                <a:latin typeface="+mn-lt"/>
                <a:ea typeface="+mn-ea"/>
                <a:cs typeface="+mn-cs"/>
              </a:rPr>
              <a:t> aux défis de la distribution de plusieurs contrôleurs SDN qui sont déployés soit dans des serveur physique </a:t>
            </a:r>
            <a:r>
              <a:rPr lang="en-US" sz="1200" kern="1200" dirty="0" err="1">
                <a:solidFill>
                  <a:schemeClr val="tx1"/>
                </a:solidFill>
                <a:effectLst/>
                <a:latin typeface="+mn-lt"/>
                <a:ea typeface="+mn-ea"/>
                <a:cs typeface="+mn-cs"/>
              </a:rPr>
              <a:t>soit</a:t>
            </a:r>
            <a:r>
              <a:rPr lang="fr-FR" sz="1200" kern="1200" dirty="0">
                <a:solidFill>
                  <a:schemeClr val="tx1"/>
                </a:solidFill>
                <a:effectLst/>
                <a:latin typeface="+mn-lt"/>
                <a:ea typeface="+mn-ea"/>
                <a:cs typeface="+mn-cs"/>
              </a:rPr>
              <a:t> dans  des machines virtuelles, nous proposant une solution SDN basé</a:t>
            </a:r>
            <a:r>
              <a:rPr lang="en-US" sz="1200" kern="1200" dirty="0">
                <a:solidFill>
                  <a:schemeClr val="tx1"/>
                </a:solidFill>
                <a:effectLst/>
                <a:latin typeface="+mn-lt"/>
                <a:ea typeface="+mn-ea"/>
                <a:cs typeface="+mn-cs"/>
              </a:rPr>
              <a:t>e</a:t>
            </a:r>
            <a:r>
              <a:rPr lang="fr-FR" sz="1200" kern="1200" dirty="0">
                <a:solidFill>
                  <a:schemeClr val="tx1"/>
                </a:solidFill>
                <a:effectLst/>
                <a:latin typeface="+mn-lt"/>
                <a:ea typeface="+mn-ea"/>
                <a:cs typeface="+mn-cs"/>
              </a:rPr>
              <a:t>sur la réplication des contrôleur</a:t>
            </a:r>
            <a:r>
              <a:rPr lang="en-US" sz="1200" kern="1200" dirty="0">
                <a:solidFill>
                  <a:schemeClr val="tx1"/>
                </a:solidFill>
                <a:effectLst/>
                <a:latin typeface="+mn-lt"/>
                <a:ea typeface="+mn-ea"/>
                <a:cs typeface="+mn-cs"/>
              </a:rPr>
              <a:t>s</a:t>
            </a:r>
            <a:r>
              <a:rPr lang="fr-FR" sz="1200" kern="1200" dirty="0">
                <a:solidFill>
                  <a:schemeClr val="tx1"/>
                </a:solidFill>
                <a:effectLst/>
                <a:latin typeface="+mn-lt"/>
                <a:ea typeface="+mn-ea"/>
                <a:cs typeface="+mn-cs"/>
              </a:rPr>
              <a:t> RYU </a:t>
            </a:r>
            <a:r>
              <a:rPr lang="fr-FR" sz="1200" kern="1200" dirty="0" err="1">
                <a:solidFill>
                  <a:schemeClr val="tx1"/>
                </a:solidFill>
                <a:effectLst/>
                <a:latin typeface="+mn-lt"/>
                <a:ea typeface="+mn-ea"/>
                <a:cs typeface="+mn-cs"/>
              </a:rPr>
              <a:t>déploy</a:t>
            </a:r>
            <a:r>
              <a:rPr lang="en-US" sz="1200" kern="1200" dirty="0" err="1">
                <a:solidFill>
                  <a:schemeClr val="tx1"/>
                </a:solidFill>
                <a:effectLst/>
                <a:latin typeface="+mn-lt"/>
                <a:ea typeface="+mn-ea"/>
                <a:cs typeface="+mn-cs"/>
              </a:rPr>
              <a:t>és</a:t>
            </a:r>
            <a:r>
              <a:rPr lang="fr-FR" sz="1200" kern="1200" dirty="0">
                <a:solidFill>
                  <a:schemeClr val="tx1"/>
                </a:solidFill>
                <a:effectLst/>
                <a:latin typeface="+mn-lt"/>
                <a:ea typeface="+mn-ea"/>
                <a:cs typeface="+mn-cs"/>
              </a:rPr>
              <a:t> en tant que fonction réseau conteneurisé (</a:t>
            </a:r>
            <a:r>
              <a:rPr lang="fr-FR" sz="1200" kern="1200" dirty="0" err="1">
                <a:solidFill>
                  <a:schemeClr val="tx1"/>
                </a:solidFill>
                <a:effectLst/>
                <a:latin typeface="+mn-lt"/>
                <a:ea typeface="+mn-ea"/>
                <a:cs typeface="+mn-cs"/>
              </a:rPr>
              <a:t>microservice</a:t>
            </a:r>
            <a:r>
              <a:rPr lang="fr-FR" sz="1200" kern="1200" dirty="0">
                <a:solidFill>
                  <a:schemeClr val="tx1"/>
                </a:solidFill>
                <a:effectLst/>
                <a:latin typeface="+mn-lt"/>
                <a:ea typeface="+mn-ea"/>
                <a:cs typeface="+mn-cs"/>
              </a:rPr>
              <a:t>), chacun de ces </a:t>
            </a:r>
            <a:r>
              <a:rPr lang="fr-FR" sz="1200" kern="1200" dirty="0" err="1">
                <a:solidFill>
                  <a:schemeClr val="tx1"/>
                </a:solidFill>
                <a:effectLst/>
                <a:latin typeface="+mn-lt"/>
                <a:ea typeface="+mn-ea"/>
                <a:cs typeface="+mn-cs"/>
              </a:rPr>
              <a:t>microservices</a:t>
            </a:r>
            <a:r>
              <a:rPr lang="fr-FR" sz="1200" kern="1200" dirty="0">
                <a:solidFill>
                  <a:schemeClr val="tx1"/>
                </a:solidFill>
                <a:effectLst/>
                <a:latin typeface="+mn-lt"/>
                <a:ea typeface="+mn-ea"/>
                <a:cs typeface="+mn-cs"/>
              </a:rPr>
              <a:t> est </a:t>
            </a:r>
            <a:r>
              <a:rPr lang="fr-FR" sz="1200" kern="1200" dirty="0" err="1">
                <a:solidFill>
                  <a:schemeClr val="tx1"/>
                </a:solidFill>
                <a:effectLst/>
                <a:latin typeface="+mn-lt"/>
                <a:ea typeface="+mn-ea"/>
                <a:cs typeface="+mn-cs"/>
              </a:rPr>
              <a:t>excuté</a:t>
            </a:r>
            <a:r>
              <a:rPr lang="fr-FR" sz="1200" kern="1200" dirty="0">
                <a:solidFill>
                  <a:schemeClr val="tx1"/>
                </a:solidFill>
                <a:effectLst/>
                <a:latin typeface="+mn-lt"/>
                <a:ea typeface="+mn-ea"/>
                <a:cs typeface="+mn-cs"/>
              </a:rPr>
              <a:t> à </a:t>
            </a:r>
            <a:r>
              <a:rPr lang="fr-FR" sz="1200" kern="1200" dirty="0" err="1">
                <a:solidFill>
                  <a:schemeClr val="tx1"/>
                </a:solidFill>
                <a:effectLst/>
                <a:latin typeface="+mn-lt"/>
                <a:ea typeface="+mn-ea"/>
                <a:cs typeface="+mn-cs"/>
              </a:rPr>
              <a:t>lintérieur</a:t>
            </a:r>
            <a:r>
              <a:rPr lang="fr-FR" sz="1200" kern="1200" dirty="0">
                <a:solidFill>
                  <a:schemeClr val="tx1"/>
                </a:solidFill>
                <a:effectLst/>
                <a:latin typeface="+mn-lt"/>
                <a:ea typeface="+mn-ea"/>
                <a:cs typeface="+mn-cs"/>
              </a:rPr>
              <a:t> d’un conteneur docker et pour assurer la gestion et la surveillance d’un parc de conteneurs</a:t>
            </a:r>
            <a:r>
              <a:rPr lang="en-US" sz="1200" kern="1200" dirty="0">
                <a:solidFill>
                  <a:schemeClr val="tx1"/>
                </a:solidFill>
                <a:effectLst/>
                <a:latin typeface="+mn-lt"/>
                <a:ea typeface="+mn-ea"/>
                <a:cs typeface="+mn-cs"/>
              </a:rPr>
              <a:t>,</a:t>
            </a:r>
            <a:r>
              <a:rPr lang="fr-FR" sz="1200" kern="1200" dirty="0">
                <a:solidFill>
                  <a:schemeClr val="tx1"/>
                </a:solidFill>
                <a:effectLst/>
                <a:latin typeface="+mn-lt"/>
                <a:ea typeface="+mn-ea"/>
                <a:cs typeface="+mn-cs"/>
              </a:rPr>
              <a:t>nous allons </a:t>
            </a:r>
            <a:r>
              <a:rPr lang="fr-FR" sz="1200" kern="1200" dirty="0" err="1">
                <a:solidFill>
                  <a:schemeClr val="tx1"/>
                </a:solidFill>
                <a:effectLst/>
                <a:latin typeface="+mn-lt"/>
                <a:ea typeface="+mn-ea"/>
                <a:cs typeface="+mn-cs"/>
              </a:rPr>
              <a:t>utilis</a:t>
            </a:r>
            <a:r>
              <a:rPr lang="en-US" sz="1200" kern="1200" dirty="0" err="1">
                <a:solidFill>
                  <a:schemeClr val="tx1"/>
                </a:solidFill>
                <a:effectLst/>
                <a:latin typeface="+mn-lt"/>
                <a:ea typeface="+mn-ea"/>
                <a:cs typeface="+mn-cs"/>
              </a:rPr>
              <a:t>er</a:t>
            </a:r>
            <a:r>
              <a:rPr lang="fr-FR" sz="1200" kern="1200" dirty="0">
                <a:solidFill>
                  <a:schemeClr val="tx1"/>
                </a:solidFill>
                <a:effectLst/>
                <a:latin typeface="+mn-lt"/>
                <a:ea typeface="+mn-ea"/>
                <a:cs typeface="+mn-cs"/>
              </a:rPr>
              <a:t> l'orchestrateur </a:t>
            </a:r>
            <a:r>
              <a:rPr lang="fr-FR" sz="1200" kern="1200" dirty="0" err="1">
                <a:solidFill>
                  <a:schemeClr val="tx1"/>
                </a:solidFill>
                <a:effectLst/>
                <a:latin typeface="+mn-lt"/>
                <a:ea typeface="+mn-ea"/>
                <a:cs typeface="+mn-cs"/>
              </a:rPr>
              <a:t>Kubernetes</a:t>
            </a:r>
            <a:r>
              <a:rPr lang="fr-FR" sz="1200" kern="1200" dirty="0">
                <a:solidFill>
                  <a:schemeClr val="tx1"/>
                </a:solidFill>
                <a:effectLst/>
                <a:latin typeface="+mn-lt"/>
                <a:ea typeface="+mn-ea"/>
                <a:cs typeface="+mn-cs"/>
              </a:rPr>
              <a:t>.</a:t>
            </a:r>
          </a:p>
          <a:p>
            <a:endParaRPr lang="fr-FR" sz="1200" kern="1200" dirty="0">
              <a:solidFill>
                <a:schemeClr val="tx1"/>
              </a:solidFill>
              <a:effectLst/>
              <a:latin typeface="+mn-lt"/>
              <a:ea typeface="+mn-ea"/>
              <a:cs typeface="+mn-cs"/>
            </a:endParaRPr>
          </a:p>
        </p:txBody>
      </p:sp>
      <p:sp>
        <p:nvSpPr>
          <p:cNvPr id="1048689" name="Slide Number Placeholder 3"/>
          <p:cNvSpPr>
            <a:spLocks noGrp="1"/>
          </p:cNvSpPr>
          <p:nvPr>
            <p:ph type="sldNum" sz="quarter" idx="10"/>
          </p:nvPr>
        </p:nvSpPr>
        <p:spPr/>
        <p:txBody>
          <a:bodyPr/>
          <a:lstStyle/>
          <a:p>
            <a:fld id="{0E552ED4-73A3-481F-AD1A-B72203E809EC}" type="slidenum">
              <a:rPr lang="fr-FR" smtClean="0"/>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a:t>Click to edit Master title style</a:t>
            </a:r>
            <a:endParaRPr lang="fr-FR"/>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FR"/>
          </a:p>
        </p:txBody>
      </p:sp>
      <p:sp>
        <p:nvSpPr>
          <p:cNvPr id="1048583" name="Date Placeholder 3"/>
          <p:cNvSpPr>
            <a:spLocks noGrp="1"/>
          </p:cNvSpPr>
          <p:nvPr>
            <p:ph type="dt" sz="half" idx="10"/>
          </p:nvPr>
        </p:nvSpPr>
        <p:spPr/>
        <p:txBody>
          <a:bodyPr/>
          <a:lstStyle/>
          <a:p>
            <a:fld id="{37600E60-44A6-4E92-9800-181A0ECD9BF7}" type="datetimeFigureOut">
              <a:rPr lang="fr-FR" smtClean="0"/>
              <a:t>26/09/2022</a:t>
            </a:fld>
            <a:endParaRPr lang="fr-FR"/>
          </a:p>
        </p:txBody>
      </p:sp>
      <p:sp>
        <p:nvSpPr>
          <p:cNvPr id="1048584" name="Footer Placeholder 4"/>
          <p:cNvSpPr>
            <a:spLocks noGrp="1"/>
          </p:cNvSpPr>
          <p:nvPr>
            <p:ph type="ftr" sz="quarter" idx="11"/>
          </p:nvPr>
        </p:nvSpPr>
        <p:spPr/>
        <p:txBody>
          <a:bodyPr/>
          <a:lstStyle/>
          <a:p>
            <a:endParaRPr lang="fr-FR"/>
          </a:p>
        </p:txBody>
      </p:sp>
      <p:sp>
        <p:nvSpPr>
          <p:cNvPr id="1048585" name="Slide Number Placeholder 5"/>
          <p:cNvSpPr>
            <a:spLocks noGrp="1"/>
          </p:cNvSpPr>
          <p:nvPr>
            <p:ph type="sldNum" sz="quarter" idx="12"/>
          </p:nvPr>
        </p:nvSpPr>
        <p:spPr/>
        <p:txBody>
          <a:bodyPr/>
          <a:lstStyle/>
          <a:p>
            <a:fld id="{91048B17-1BDD-424E-A4C6-C5D349542E38}"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66" name="Title 1"/>
          <p:cNvSpPr>
            <a:spLocks noGrp="1"/>
          </p:cNvSpPr>
          <p:nvPr>
            <p:ph type="title"/>
          </p:nvPr>
        </p:nvSpPr>
        <p:spPr/>
        <p:txBody>
          <a:bodyPr/>
          <a:lstStyle/>
          <a:p>
            <a:r>
              <a:rPr lang="en-US"/>
              <a:t>Click to edit Master title style</a:t>
            </a:r>
            <a:endParaRPr lang="fr-FR"/>
          </a:p>
        </p:txBody>
      </p:sp>
      <p:sp>
        <p:nvSpPr>
          <p:cNvPr id="104886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048868" name="Date Placeholder 3"/>
          <p:cNvSpPr>
            <a:spLocks noGrp="1"/>
          </p:cNvSpPr>
          <p:nvPr>
            <p:ph type="dt" sz="half" idx="10"/>
          </p:nvPr>
        </p:nvSpPr>
        <p:spPr/>
        <p:txBody>
          <a:bodyPr/>
          <a:lstStyle/>
          <a:p>
            <a:fld id="{37600E60-44A6-4E92-9800-181A0ECD9BF7}" type="datetimeFigureOut">
              <a:rPr lang="fr-FR" smtClean="0"/>
              <a:t>26/09/2022</a:t>
            </a:fld>
            <a:endParaRPr lang="fr-FR"/>
          </a:p>
        </p:txBody>
      </p:sp>
      <p:sp>
        <p:nvSpPr>
          <p:cNvPr id="1048869" name="Footer Placeholder 4"/>
          <p:cNvSpPr>
            <a:spLocks noGrp="1"/>
          </p:cNvSpPr>
          <p:nvPr>
            <p:ph type="ftr" sz="quarter" idx="11"/>
          </p:nvPr>
        </p:nvSpPr>
        <p:spPr/>
        <p:txBody>
          <a:bodyPr/>
          <a:lstStyle/>
          <a:p>
            <a:endParaRPr lang="fr-FR"/>
          </a:p>
        </p:txBody>
      </p:sp>
      <p:sp>
        <p:nvSpPr>
          <p:cNvPr id="1048870" name="Slide Number Placeholder 5"/>
          <p:cNvSpPr>
            <a:spLocks noGrp="1"/>
          </p:cNvSpPr>
          <p:nvPr>
            <p:ph type="sldNum" sz="quarter" idx="12"/>
          </p:nvPr>
        </p:nvSpPr>
        <p:spPr/>
        <p:txBody>
          <a:bodyPr/>
          <a:lstStyle/>
          <a:p>
            <a:fld id="{91048B17-1BDD-424E-A4C6-C5D349542E38}"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50"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fr-FR"/>
          </a:p>
        </p:txBody>
      </p:sp>
      <p:sp>
        <p:nvSpPr>
          <p:cNvPr id="1048851"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048852" name="Date Placeholder 3"/>
          <p:cNvSpPr>
            <a:spLocks noGrp="1"/>
          </p:cNvSpPr>
          <p:nvPr>
            <p:ph type="dt" sz="half" idx="10"/>
          </p:nvPr>
        </p:nvSpPr>
        <p:spPr/>
        <p:txBody>
          <a:bodyPr/>
          <a:lstStyle/>
          <a:p>
            <a:fld id="{37600E60-44A6-4E92-9800-181A0ECD9BF7}" type="datetimeFigureOut">
              <a:rPr lang="fr-FR" smtClean="0"/>
              <a:t>26/09/2022</a:t>
            </a:fld>
            <a:endParaRPr lang="fr-FR"/>
          </a:p>
        </p:txBody>
      </p:sp>
      <p:sp>
        <p:nvSpPr>
          <p:cNvPr id="1048853" name="Footer Placeholder 4"/>
          <p:cNvSpPr>
            <a:spLocks noGrp="1"/>
          </p:cNvSpPr>
          <p:nvPr>
            <p:ph type="ftr" sz="quarter" idx="11"/>
          </p:nvPr>
        </p:nvSpPr>
        <p:spPr/>
        <p:txBody>
          <a:bodyPr/>
          <a:lstStyle/>
          <a:p>
            <a:endParaRPr lang="fr-FR"/>
          </a:p>
        </p:txBody>
      </p:sp>
      <p:sp>
        <p:nvSpPr>
          <p:cNvPr id="1048854" name="Slide Number Placeholder 5"/>
          <p:cNvSpPr>
            <a:spLocks noGrp="1"/>
          </p:cNvSpPr>
          <p:nvPr>
            <p:ph type="sldNum" sz="quarter" idx="12"/>
          </p:nvPr>
        </p:nvSpPr>
        <p:spPr/>
        <p:txBody>
          <a:bodyPr/>
          <a:lstStyle/>
          <a:p>
            <a:fld id="{91048B17-1BDD-424E-A4C6-C5D349542E38}"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55" name="Title 1"/>
          <p:cNvSpPr>
            <a:spLocks noGrp="1"/>
          </p:cNvSpPr>
          <p:nvPr>
            <p:ph type="title"/>
          </p:nvPr>
        </p:nvSpPr>
        <p:spPr/>
        <p:txBody>
          <a:bodyPr/>
          <a:lstStyle/>
          <a:p>
            <a:r>
              <a:rPr lang="en-US"/>
              <a:t>Click to edit Master title style</a:t>
            </a:r>
            <a:endParaRPr lang="fr-FR"/>
          </a:p>
        </p:txBody>
      </p:sp>
      <p:sp>
        <p:nvSpPr>
          <p:cNvPr id="104885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048857" name="Date Placeholder 3"/>
          <p:cNvSpPr>
            <a:spLocks noGrp="1"/>
          </p:cNvSpPr>
          <p:nvPr>
            <p:ph type="dt" sz="half" idx="10"/>
          </p:nvPr>
        </p:nvSpPr>
        <p:spPr/>
        <p:txBody>
          <a:bodyPr/>
          <a:lstStyle/>
          <a:p>
            <a:fld id="{37600E60-44A6-4E92-9800-181A0ECD9BF7}" type="datetimeFigureOut">
              <a:rPr lang="fr-FR" smtClean="0"/>
              <a:t>26/09/2022</a:t>
            </a:fld>
            <a:endParaRPr lang="fr-FR"/>
          </a:p>
        </p:txBody>
      </p:sp>
      <p:sp>
        <p:nvSpPr>
          <p:cNvPr id="1048858" name="Footer Placeholder 4"/>
          <p:cNvSpPr>
            <a:spLocks noGrp="1"/>
          </p:cNvSpPr>
          <p:nvPr>
            <p:ph type="ftr" sz="quarter" idx="11"/>
          </p:nvPr>
        </p:nvSpPr>
        <p:spPr/>
        <p:txBody>
          <a:bodyPr/>
          <a:lstStyle/>
          <a:p>
            <a:endParaRPr lang="fr-FR"/>
          </a:p>
        </p:txBody>
      </p:sp>
      <p:sp>
        <p:nvSpPr>
          <p:cNvPr id="1048859" name="Slide Number Placeholder 5"/>
          <p:cNvSpPr>
            <a:spLocks noGrp="1"/>
          </p:cNvSpPr>
          <p:nvPr>
            <p:ph type="sldNum" sz="quarter" idx="12"/>
          </p:nvPr>
        </p:nvSpPr>
        <p:spPr/>
        <p:txBody>
          <a:bodyPr/>
          <a:lstStyle/>
          <a:p>
            <a:fld id="{91048B17-1BDD-424E-A4C6-C5D349542E38}"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71"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FR"/>
          </a:p>
        </p:txBody>
      </p:sp>
      <p:sp>
        <p:nvSpPr>
          <p:cNvPr id="1048872"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873" name="Date Placeholder 3"/>
          <p:cNvSpPr>
            <a:spLocks noGrp="1"/>
          </p:cNvSpPr>
          <p:nvPr>
            <p:ph type="dt" sz="half" idx="10"/>
          </p:nvPr>
        </p:nvSpPr>
        <p:spPr/>
        <p:txBody>
          <a:bodyPr/>
          <a:lstStyle/>
          <a:p>
            <a:fld id="{37600E60-44A6-4E92-9800-181A0ECD9BF7}" type="datetimeFigureOut">
              <a:rPr lang="fr-FR" smtClean="0"/>
              <a:t>26/09/2022</a:t>
            </a:fld>
            <a:endParaRPr lang="fr-FR"/>
          </a:p>
        </p:txBody>
      </p:sp>
      <p:sp>
        <p:nvSpPr>
          <p:cNvPr id="1048874" name="Footer Placeholder 4"/>
          <p:cNvSpPr>
            <a:spLocks noGrp="1"/>
          </p:cNvSpPr>
          <p:nvPr>
            <p:ph type="ftr" sz="quarter" idx="11"/>
          </p:nvPr>
        </p:nvSpPr>
        <p:spPr/>
        <p:txBody>
          <a:bodyPr/>
          <a:lstStyle/>
          <a:p>
            <a:endParaRPr lang="fr-FR"/>
          </a:p>
        </p:txBody>
      </p:sp>
      <p:sp>
        <p:nvSpPr>
          <p:cNvPr id="1048875" name="Slide Number Placeholder 5"/>
          <p:cNvSpPr>
            <a:spLocks noGrp="1"/>
          </p:cNvSpPr>
          <p:nvPr>
            <p:ph type="sldNum" sz="quarter" idx="12"/>
          </p:nvPr>
        </p:nvSpPr>
        <p:spPr/>
        <p:txBody>
          <a:bodyPr/>
          <a:lstStyle/>
          <a:p>
            <a:fld id="{91048B17-1BDD-424E-A4C6-C5D349542E38}"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76" name="Title 1"/>
          <p:cNvSpPr>
            <a:spLocks noGrp="1"/>
          </p:cNvSpPr>
          <p:nvPr>
            <p:ph type="title"/>
          </p:nvPr>
        </p:nvSpPr>
        <p:spPr/>
        <p:txBody>
          <a:bodyPr/>
          <a:lstStyle/>
          <a:p>
            <a:r>
              <a:rPr lang="en-US"/>
              <a:t>Click to edit Master title style</a:t>
            </a:r>
            <a:endParaRPr lang="fr-FR"/>
          </a:p>
        </p:txBody>
      </p:sp>
      <p:sp>
        <p:nvSpPr>
          <p:cNvPr id="1048877"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048878"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048879" name="Date Placeholder 4"/>
          <p:cNvSpPr>
            <a:spLocks noGrp="1"/>
          </p:cNvSpPr>
          <p:nvPr>
            <p:ph type="dt" sz="half" idx="10"/>
          </p:nvPr>
        </p:nvSpPr>
        <p:spPr/>
        <p:txBody>
          <a:bodyPr/>
          <a:lstStyle/>
          <a:p>
            <a:fld id="{37600E60-44A6-4E92-9800-181A0ECD9BF7}" type="datetimeFigureOut">
              <a:rPr lang="fr-FR" smtClean="0"/>
              <a:t>26/09/2022</a:t>
            </a:fld>
            <a:endParaRPr lang="fr-FR"/>
          </a:p>
        </p:txBody>
      </p:sp>
      <p:sp>
        <p:nvSpPr>
          <p:cNvPr id="1048880" name="Footer Placeholder 5"/>
          <p:cNvSpPr>
            <a:spLocks noGrp="1"/>
          </p:cNvSpPr>
          <p:nvPr>
            <p:ph type="ftr" sz="quarter" idx="11"/>
          </p:nvPr>
        </p:nvSpPr>
        <p:spPr/>
        <p:txBody>
          <a:bodyPr/>
          <a:lstStyle/>
          <a:p>
            <a:endParaRPr lang="fr-FR"/>
          </a:p>
        </p:txBody>
      </p:sp>
      <p:sp>
        <p:nvSpPr>
          <p:cNvPr id="1048881" name="Slide Number Placeholder 6"/>
          <p:cNvSpPr>
            <a:spLocks noGrp="1"/>
          </p:cNvSpPr>
          <p:nvPr>
            <p:ph type="sldNum" sz="quarter" idx="12"/>
          </p:nvPr>
        </p:nvSpPr>
        <p:spPr/>
        <p:txBody>
          <a:bodyPr/>
          <a:lstStyle/>
          <a:p>
            <a:fld id="{91048B17-1BDD-424E-A4C6-C5D349542E38}"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82" name="Title 1"/>
          <p:cNvSpPr>
            <a:spLocks noGrp="1"/>
          </p:cNvSpPr>
          <p:nvPr>
            <p:ph type="title"/>
          </p:nvPr>
        </p:nvSpPr>
        <p:spPr/>
        <p:txBody>
          <a:bodyPr/>
          <a:lstStyle/>
          <a:p>
            <a:r>
              <a:rPr lang="en-US"/>
              <a:t>Click to edit Master title style</a:t>
            </a:r>
            <a:endParaRPr lang="fr-FR"/>
          </a:p>
        </p:txBody>
      </p:sp>
      <p:sp>
        <p:nvSpPr>
          <p:cNvPr id="104888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8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04888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8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048887" name="Date Placeholder 6"/>
          <p:cNvSpPr>
            <a:spLocks noGrp="1"/>
          </p:cNvSpPr>
          <p:nvPr>
            <p:ph type="dt" sz="half" idx="10"/>
          </p:nvPr>
        </p:nvSpPr>
        <p:spPr/>
        <p:txBody>
          <a:bodyPr/>
          <a:lstStyle/>
          <a:p>
            <a:fld id="{37600E60-44A6-4E92-9800-181A0ECD9BF7}" type="datetimeFigureOut">
              <a:rPr lang="fr-FR" smtClean="0"/>
              <a:t>26/09/2022</a:t>
            </a:fld>
            <a:endParaRPr lang="fr-FR"/>
          </a:p>
        </p:txBody>
      </p:sp>
      <p:sp>
        <p:nvSpPr>
          <p:cNvPr id="1048888" name="Footer Placeholder 7"/>
          <p:cNvSpPr>
            <a:spLocks noGrp="1"/>
          </p:cNvSpPr>
          <p:nvPr>
            <p:ph type="ftr" sz="quarter" idx="11"/>
          </p:nvPr>
        </p:nvSpPr>
        <p:spPr/>
        <p:txBody>
          <a:bodyPr/>
          <a:lstStyle/>
          <a:p>
            <a:endParaRPr lang="fr-FR"/>
          </a:p>
        </p:txBody>
      </p:sp>
      <p:sp>
        <p:nvSpPr>
          <p:cNvPr id="1048889" name="Slide Number Placeholder 8"/>
          <p:cNvSpPr>
            <a:spLocks noGrp="1"/>
          </p:cNvSpPr>
          <p:nvPr>
            <p:ph type="sldNum" sz="quarter" idx="12"/>
          </p:nvPr>
        </p:nvSpPr>
        <p:spPr/>
        <p:txBody>
          <a:bodyPr/>
          <a:lstStyle/>
          <a:p>
            <a:fld id="{91048B17-1BDD-424E-A4C6-C5D349542E38}"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46" name="Title 1"/>
          <p:cNvSpPr>
            <a:spLocks noGrp="1"/>
          </p:cNvSpPr>
          <p:nvPr>
            <p:ph type="title"/>
          </p:nvPr>
        </p:nvSpPr>
        <p:spPr/>
        <p:txBody>
          <a:bodyPr/>
          <a:lstStyle/>
          <a:p>
            <a:r>
              <a:rPr lang="en-US"/>
              <a:t>Click to edit Master title style</a:t>
            </a:r>
            <a:endParaRPr lang="fr-FR"/>
          </a:p>
        </p:txBody>
      </p:sp>
      <p:sp>
        <p:nvSpPr>
          <p:cNvPr id="1048847" name="Date Placeholder 2"/>
          <p:cNvSpPr>
            <a:spLocks noGrp="1"/>
          </p:cNvSpPr>
          <p:nvPr>
            <p:ph type="dt" sz="half" idx="10"/>
          </p:nvPr>
        </p:nvSpPr>
        <p:spPr/>
        <p:txBody>
          <a:bodyPr/>
          <a:lstStyle/>
          <a:p>
            <a:fld id="{37600E60-44A6-4E92-9800-181A0ECD9BF7}" type="datetimeFigureOut">
              <a:rPr lang="fr-FR" smtClean="0"/>
              <a:t>26/09/2022</a:t>
            </a:fld>
            <a:endParaRPr lang="fr-FR"/>
          </a:p>
        </p:txBody>
      </p:sp>
      <p:sp>
        <p:nvSpPr>
          <p:cNvPr id="1048848" name="Footer Placeholder 3"/>
          <p:cNvSpPr>
            <a:spLocks noGrp="1"/>
          </p:cNvSpPr>
          <p:nvPr>
            <p:ph type="ftr" sz="quarter" idx="11"/>
          </p:nvPr>
        </p:nvSpPr>
        <p:spPr/>
        <p:txBody>
          <a:bodyPr/>
          <a:lstStyle/>
          <a:p>
            <a:endParaRPr lang="fr-FR"/>
          </a:p>
        </p:txBody>
      </p:sp>
      <p:sp>
        <p:nvSpPr>
          <p:cNvPr id="1048849" name="Slide Number Placeholder 4"/>
          <p:cNvSpPr>
            <a:spLocks noGrp="1"/>
          </p:cNvSpPr>
          <p:nvPr>
            <p:ph type="sldNum" sz="quarter" idx="12"/>
          </p:nvPr>
        </p:nvSpPr>
        <p:spPr/>
        <p:txBody>
          <a:bodyPr/>
          <a:lstStyle/>
          <a:p>
            <a:fld id="{91048B17-1BDD-424E-A4C6-C5D349542E38}"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802" name="Date Placeholder 1"/>
          <p:cNvSpPr>
            <a:spLocks noGrp="1"/>
          </p:cNvSpPr>
          <p:nvPr>
            <p:ph type="dt" sz="half" idx="10"/>
          </p:nvPr>
        </p:nvSpPr>
        <p:spPr/>
        <p:txBody>
          <a:bodyPr/>
          <a:lstStyle/>
          <a:p>
            <a:fld id="{37600E60-44A6-4E92-9800-181A0ECD9BF7}" type="datetimeFigureOut">
              <a:rPr lang="fr-FR" smtClean="0"/>
              <a:t>26/09/2022</a:t>
            </a:fld>
            <a:endParaRPr lang="fr-FR"/>
          </a:p>
        </p:txBody>
      </p:sp>
      <p:sp>
        <p:nvSpPr>
          <p:cNvPr id="1048803" name="Footer Placeholder 2"/>
          <p:cNvSpPr>
            <a:spLocks noGrp="1"/>
          </p:cNvSpPr>
          <p:nvPr>
            <p:ph type="ftr" sz="quarter" idx="11"/>
          </p:nvPr>
        </p:nvSpPr>
        <p:spPr/>
        <p:txBody>
          <a:bodyPr/>
          <a:lstStyle/>
          <a:p>
            <a:endParaRPr lang="fr-FR"/>
          </a:p>
        </p:txBody>
      </p:sp>
      <p:sp>
        <p:nvSpPr>
          <p:cNvPr id="1048804" name="Slide Number Placeholder 3"/>
          <p:cNvSpPr>
            <a:spLocks noGrp="1"/>
          </p:cNvSpPr>
          <p:nvPr>
            <p:ph type="sldNum" sz="quarter" idx="12"/>
          </p:nvPr>
        </p:nvSpPr>
        <p:spPr/>
        <p:txBody>
          <a:bodyPr/>
          <a:lstStyle/>
          <a:p>
            <a:fld id="{91048B17-1BDD-424E-A4C6-C5D349542E38}"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90"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FR"/>
          </a:p>
        </p:txBody>
      </p:sp>
      <p:sp>
        <p:nvSpPr>
          <p:cNvPr id="104889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048892"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93" name="Date Placeholder 4"/>
          <p:cNvSpPr>
            <a:spLocks noGrp="1"/>
          </p:cNvSpPr>
          <p:nvPr>
            <p:ph type="dt" sz="half" idx="10"/>
          </p:nvPr>
        </p:nvSpPr>
        <p:spPr/>
        <p:txBody>
          <a:bodyPr/>
          <a:lstStyle/>
          <a:p>
            <a:fld id="{37600E60-44A6-4E92-9800-181A0ECD9BF7}" type="datetimeFigureOut">
              <a:rPr lang="fr-FR" smtClean="0"/>
              <a:t>26/09/2022</a:t>
            </a:fld>
            <a:endParaRPr lang="fr-FR"/>
          </a:p>
        </p:txBody>
      </p:sp>
      <p:sp>
        <p:nvSpPr>
          <p:cNvPr id="1048894" name="Footer Placeholder 5"/>
          <p:cNvSpPr>
            <a:spLocks noGrp="1"/>
          </p:cNvSpPr>
          <p:nvPr>
            <p:ph type="ftr" sz="quarter" idx="11"/>
          </p:nvPr>
        </p:nvSpPr>
        <p:spPr/>
        <p:txBody>
          <a:bodyPr/>
          <a:lstStyle/>
          <a:p>
            <a:endParaRPr lang="fr-FR"/>
          </a:p>
        </p:txBody>
      </p:sp>
      <p:sp>
        <p:nvSpPr>
          <p:cNvPr id="1048895" name="Slide Number Placeholder 6"/>
          <p:cNvSpPr>
            <a:spLocks noGrp="1"/>
          </p:cNvSpPr>
          <p:nvPr>
            <p:ph type="sldNum" sz="quarter" idx="12"/>
          </p:nvPr>
        </p:nvSpPr>
        <p:spPr/>
        <p:txBody>
          <a:bodyPr/>
          <a:lstStyle/>
          <a:p>
            <a:fld id="{91048B17-1BDD-424E-A4C6-C5D349542E38}"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60"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1048861"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1048862"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63" name="Date Placeholder 4"/>
          <p:cNvSpPr>
            <a:spLocks noGrp="1"/>
          </p:cNvSpPr>
          <p:nvPr>
            <p:ph type="dt" sz="half" idx="10"/>
          </p:nvPr>
        </p:nvSpPr>
        <p:spPr/>
        <p:txBody>
          <a:bodyPr/>
          <a:lstStyle/>
          <a:p>
            <a:fld id="{37600E60-44A6-4E92-9800-181A0ECD9BF7}" type="datetimeFigureOut">
              <a:rPr lang="fr-FR" smtClean="0"/>
              <a:t>26/09/2022</a:t>
            </a:fld>
            <a:endParaRPr lang="fr-FR"/>
          </a:p>
        </p:txBody>
      </p:sp>
      <p:sp>
        <p:nvSpPr>
          <p:cNvPr id="1048864" name="Footer Placeholder 5"/>
          <p:cNvSpPr>
            <a:spLocks noGrp="1"/>
          </p:cNvSpPr>
          <p:nvPr>
            <p:ph type="ftr" sz="quarter" idx="11"/>
          </p:nvPr>
        </p:nvSpPr>
        <p:spPr/>
        <p:txBody>
          <a:bodyPr/>
          <a:lstStyle/>
          <a:p>
            <a:endParaRPr lang="fr-FR"/>
          </a:p>
        </p:txBody>
      </p:sp>
      <p:sp>
        <p:nvSpPr>
          <p:cNvPr id="1048865" name="Slide Number Placeholder 6"/>
          <p:cNvSpPr>
            <a:spLocks noGrp="1"/>
          </p:cNvSpPr>
          <p:nvPr>
            <p:ph type="sldNum" sz="quarter" idx="12"/>
          </p:nvPr>
        </p:nvSpPr>
        <p:spPr/>
        <p:txBody>
          <a:bodyPr/>
          <a:lstStyle/>
          <a:p>
            <a:fld id="{91048B17-1BDD-424E-A4C6-C5D349542E38}"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600E60-44A6-4E92-9800-181A0ECD9BF7}" type="datetimeFigureOut">
              <a:rPr lang="fr-FR" smtClean="0"/>
              <a:t>26/09/2022</a:t>
            </a:fld>
            <a:endParaRPr lang="fr-FR"/>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048B17-1BDD-424E-A4C6-C5D349542E38}"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63090" y="118497"/>
            <a:ext cx="5623560" cy="484748"/>
          </a:xfrm>
          <a:prstGeom prst="rect">
            <a:avLst/>
          </a:prstGeom>
        </p:spPr>
        <p:txBody>
          <a:bodyPr wrap="square">
            <a:spAutoFit/>
          </a:bodyPr>
          <a:lstStyle/>
          <a:p>
            <a:r>
              <a:rPr lang="fr-FR" sz="1500" dirty="0">
                <a:solidFill>
                  <a:prstClr val="black"/>
                </a:solidFill>
                <a:latin typeface="Times New Roman" panose="02020603050405020304" pitchFamily="18" charset="0"/>
                <a:cs typeface="Times New Roman" panose="02020603050405020304" pitchFamily="18" charset="0"/>
              </a:rPr>
              <a:t>REPUBLIQUE ALGERIENNE DEMOCRATIQUE ET POPULAIRE</a:t>
            </a:r>
          </a:p>
          <a:p>
            <a:endParaRPr lang="en-US" sz="1050" dirty="0">
              <a:latin typeface="Times New Roman" pitchFamily="18" charset="0"/>
              <a:cs typeface="Times New Roman" pitchFamily="18" charset="0"/>
            </a:endParaRPr>
          </a:p>
        </p:txBody>
      </p:sp>
      <p:sp>
        <p:nvSpPr>
          <p:cNvPr id="12" name="Rectangle 11"/>
          <p:cNvSpPr/>
          <p:nvPr/>
        </p:nvSpPr>
        <p:spPr>
          <a:xfrm>
            <a:off x="1457402" y="2190430"/>
            <a:ext cx="6362523" cy="923330"/>
          </a:xfrm>
          <a:prstGeom prst="rect">
            <a:avLst/>
          </a:prstGeom>
        </p:spPr>
        <p:txBody>
          <a:bodyPr wrap="square">
            <a:spAutoFit/>
          </a:bodyPr>
          <a:lstStyle/>
          <a:p>
            <a:pPr algn="ctr"/>
            <a:r>
              <a:rPr lang="fr-FR" b="1" dirty="0">
                <a:solidFill>
                  <a:srgbClr val="C00000"/>
                </a:solidFill>
                <a:latin typeface="Times New Roman" pitchFamily="18" charset="0"/>
                <a:cs typeface="Times New Roman" pitchFamily="18" charset="0"/>
              </a:rPr>
              <a:t>Présentation du Projet de Fin d’Etudes pour l'obtention du diplôme de Master en : </a:t>
            </a:r>
          </a:p>
          <a:p>
            <a:pPr algn="ctr"/>
            <a:r>
              <a:rPr lang="fr-FR" b="1" dirty="0">
                <a:solidFill>
                  <a:srgbClr val="7030A0"/>
                </a:solidFill>
                <a:latin typeface="Times New Roman" pitchFamily="18" charset="0"/>
                <a:cs typeface="Times New Roman" pitchFamily="18" charset="0"/>
              </a:rPr>
              <a:t>TIC et Management</a:t>
            </a:r>
            <a:endParaRPr lang="fr-FR" b="1" dirty="0">
              <a:latin typeface="Times New Roman" panose="02020603050405020304" pitchFamily="18" charset="0"/>
              <a:cs typeface="Times New Roman" panose="02020603050405020304" pitchFamily="18" charset="0"/>
            </a:endParaRPr>
          </a:p>
        </p:txBody>
      </p:sp>
      <p:sp>
        <p:nvSpPr>
          <p:cNvPr id="17" name="Espace réservé du numéro de diapositive 6"/>
          <p:cNvSpPr>
            <a:spLocks noGrp="1"/>
          </p:cNvSpPr>
          <p:nvPr>
            <p:ph type="sldNum" sz="quarter" idx="12"/>
          </p:nvPr>
        </p:nvSpPr>
        <p:spPr>
          <a:xfrm>
            <a:off x="7086600" y="6404619"/>
            <a:ext cx="2057400" cy="365125"/>
          </a:xfrm>
        </p:spPr>
        <p:txBody>
          <a:bodyPr/>
          <a:lstStyle/>
          <a:p>
            <a:r>
              <a:rPr lang="fr-FR" sz="1200" dirty="0">
                <a:solidFill>
                  <a:schemeClr val="bg1"/>
                </a:solidFill>
                <a:latin typeface="Times New Roman" pitchFamily="18" charset="0"/>
                <a:cs typeface="Times New Roman" pitchFamily="18" charset="0"/>
              </a:rPr>
              <a:t>2</a:t>
            </a:r>
          </a:p>
        </p:txBody>
      </p:sp>
      <p:sp>
        <p:nvSpPr>
          <p:cNvPr id="19" name="Google Shape;591;p21"/>
          <p:cNvSpPr/>
          <p:nvPr/>
        </p:nvSpPr>
        <p:spPr>
          <a:xfrm>
            <a:off x="957184" y="3163103"/>
            <a:ext cx="7101624" cy="1808389"/>
          </a:xfrm>
          <a:prstGeom prst="roundRect">
            <a:avLst>
              <a:gd name="adj" fmla="val 50000"/>
            </a:avLst>
          </a:pr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8" name="Rectangle 7"/>
          <p:cNvSpPr/>
          <p:nvPr/>
        </p:nvSpPr>
        <p:spPr>
          <a:xfrm>
            <a:off x="1258370" y="3524815"/>
            <a:ext cx="6499384" cy="1200329"/>
          </a:xfrm>
          <a:prstGeom prst="rect">
            <a:avLst/>
          </a:prstGeom>
          <a:solidFill>
            <a:schemeClr val="accent3">
              <a:lumMod val="40000"/>
              <a:lumOff val="60000"/>
            </a:schemeClr>
          </a:solidFill>
        </p:spPr>
        <p:txBody>
          <a:bodyPr wrap="square">
            <a:spAutoFit/>
          </a:bodyPr>
          <a:lstStyle/>
          <a:p>
            <a:pPr algn="ctr"/>
            <a:r>
              <a:rPr lang="fr-FR" sz="2400" b="1" i="1" dirty="0">
                <a:latin typeface="Times New Roman" pitchFamily="18" charset="0"/>
                <a:cs typeface="Times New Roman" pitchFamily="18" charset="0"/>
              </a:rPr>
              <a:t>Étude et mise en place d’une solution SDN basé sur </a:t>
            </a:r>
            <a:r>
              <a:rPr lang="fr-FR" sz="2400" b="1" i="1" dirty="0" err="1">
                <a:latin typeface="Times New Roman" pitchFamily="18" charset="0"/>
                <a:cs typeface="Times New Roman" pitchFamily="18" charset="0"/>
              </a:rPr>
              <a:t>Kubernetes</a:t>
            </a:r>
            <a:r>
              <a:rPr lang="fr-FR" sz="2400" b="1" i="1" dirty="0">
                <a:latin typeface="Times New Roman" pitchFamily="18" charset="0"/>
                <a:cs typeface="Times New Roman" pitchFamily="18" charset="0"/>
              </a:rPr>
              <a:t> dans l’infrastructure NFV de Ericsson</a:t>
            </a:r>
            <a:endParaRPr lang="fr-FR" sz="2400" dirty="0">
              <a:latin typeface="Times New Roman" pitchFamily="18" charset="0"/>
              <a:cs typeface="Times New Roman" pitchFamily="18" charset="0"/>
            </a:endParaRPr>
          </a:p>
        </p:txBody>
      </p:sp>
      <p:sp>
        <p:nvSpPr>
          <p:cNvPr id="16" name="Rectangle 15"/>
          <p:cNvSpPr/>
          <p:nvPr/>
        </p:nvSpPr>
        <p:spPr>
          <a:xfrm>
            <a:off x="2795994" y="6338990"/>
            <a:ext cx="3424136" cy="375487"/>
          </a:xfrm>
          <a:prstGeom prst="rect">
            <a:avLst/>
          </a:prstGeom>
        </p:spPr>
        <p:txBody>
          <a:bodyPr wrap="square">
            <a:spAutoFit/>
          </a:bodyPr>
          <a:lstStyle/>
          <a:p>
            <a:pPr algn="ctr">
              <a:lnSpc>
                <a:spcPct val="115000"/>
              </a:lnSpc>
              <a:spcAft>
                <a:spcPts val="1000"/>
              </a:spcAft>
            </a:pPr>
            <a:r>
              <a:rPr lang="fr-FR" sz="1600" b="1" dirty="0">
                <a:solidFill>
                  <a:srgbClr val="0070C0"/>
                </a:solidFill>
                <a:latin typeface="Times New Roman" pitchFamily="18" charset="0"/>
                <a:ea typeface="Calibri" panose="020F0502020204030204" pitchFamily="34" charset="0"/>
                <a:cs typeface="Times New Roman" pitchFamily="18" charset="0"/>
              </a:rPr>
              <a:t>Année universitaire : 2021 - 2022</a:t>
            </a:r>
          </a:p>
        </p:txBody>
      </p:sp>
      <p:sp>
        <p:nvSpPr>
          <p:cNvPr id="22" name="ZoneTexte 20"/>
          <p:cNvSpPr txBox="1"/>
          <p:nvPr>
            <p:custDataLst>
              <p:tags r:id="rId1"/>
            </p:custDataLst>
          </p:nvPr>
        </p:nvSpPr>
        <p:spPr>
          <a:xfrm>
            <a:off x="689234" y="500739"/>
            <a:ext cx="3352835" cy="430887"/>
          </a:xfrm>
          <a:prstGeom prst="rect">
            <a:avLst/>
          </a:prstGeom>
          <a:noFill/>
          <a:effectLst/>
        </p:spPr>
        <p:txBody>
          <a:bodyPr wrap="square" rtlCol="0">
            <a:spAutoFit/>
          </a:bodyPr>
          <a:lstStyle/>
          <a:p>
            <a:pPr algn="ctr">
              <a:defRPr/>
            </a:pPr>
            <a:r>
              <a:rPr lang="fr-FR" sz="1100" b="1" cap="all" spc="-80" dirty="0">
                <a:solidFill>
                  <a:srgbClr val="002060"/>
                </a:solidFill>
                <a:latin typeface="Times New Roman" pitchFamily="18" charset="0"/>
                <a:ea typeface="+mj-ea"/>
                <a:cs typeface="Times New Roman" pitchFamily="18" charset="0"/>
              </a:rPr>
              <a:t>Ministère de l’Enseignement Supérieur </a:t>
            </a:r>
          </a:p>
          <a:p>
            <a:pPr algn="ctr">
              <a:defRPr/>
            </a:pPr>
            <a:r>
              <a:rPr lang="fr-FR" sz="1100" b="1" cap="all" spc="-80" dirty="0">
                <a:solidFill>
                  <a:srgbClr val="002060"/>
                </a:solidFill>
                <a:latin typeface="Times New Roman" pitchFamily="18" charset="0"/>
                <a:ea typeface="+mj-ea"/>
                <a:cs typeface="Times New Roman" pitchFamily="18" charset="0"/>
              </a:rPr>
              <a:t>et de la Recherche Scientifique </a:t>
            </a:r>
          </a:p>
        </p:txBody>
      </p:sp>
      <p:sp>
        <p:nvSpPr>
          <p:cNvPr id="24" name="ZoneTexte 21"/>
          <p:cNvSpPr txBox="1"/>
          <p:nvPr>
            <p:custDataLst>
              <p:tags r:id="rId2"/>
            </p:custDataLst>
          </p:nvPr>
        </p:nvSpPr>
        <p:spPr>
          <a:xfrm>
            <a:off x="5327623" y="500739"/>
            <a:ext cx="3134653" cy="430887"/>
          </a:xfrm>
          <a:prstGeom prst="rect">
            <a:avLst/>
          </a:prstGeom>
          <a:noFill/>
        </p:spPr>
        <p:txBody>
          <a:bodyPr wrap="square" rtlCol="0">
            <a:spAutoFit/>
          </a:bodyPr>
          <a:lstStyle/>
          <a:p>
            <a:pPr algn="ctr">
              <a:defRPr/>
            </a:pPr>
            <a:r>
              <a:rPr lang="fr-FR" sz="1100" b="1" cap="all" spc="-80" dirty="0">
                <a:solidFill>
                  <a:srgbClr val="002060"/>
                </a:solidFill>
                <a:latin typeface="Times New Roman" pitchFamily="18" charset="0"/>
                <a:ea typeface="+mj-ea"/>
                <a:cs typeface="Times New Roman" pitchFamily="18" charset="0"/>
              </a:rPr>
              <a:t>Ministère de la Postes et des </a:t>
            </a:r>
          </a:p>
          <a:p>
            <a:pPr algn="ctr">
              <a:defRPr/>
            </a:pPr>
            <a:r>
              <a:rPr lang="fr-FR" sz="1100" b="1" cap="all" spc="-80" dirty="0">
                <a:solidFill>
                  <a:srgbClr val="002060"/>
                </a:solidFill>
                <a:latin typeface="Times New Roman" pitchFamily="18" charset="0"/>
                <a:ea typeface="+mj-ea"/>
                <a:cs typeface="Times New Roman" pitchFamily="18" charset="0"/>
              </a:rPr>
              <a:t>Télécommunication s</a:t>
            </a:r>
          </a:p>
        </p:txBody>
      </p:sp>
      <p:pic>
        <p:nvPicPr>
          <p:cNvPr id="15" name="Google Shape;66;p13"/>
          <p:cNvPicPr preferRelativeResize="0"/>
          <p:nvPr/>
        </p:nvPicPr>
        <p:blipFill>
          <a:blip r:embed="rId5">
            <a:alphaModFix/>
          </a:blip>
          <a:stretch>
            <a:fillRect/>
          </a:stretch>
        </p:blipFill>
        <p:spPr>
          <a:xfrm>
            <a:off x="8127410" y="1151420"/>
            <a:ext cx="795874" cy="803504"/>
          </a:xfrm>
          <a:prstGeom prst="rect">
            <a:avLst/>
          </a:prstGeom>
          <a:noFill/>
          <a:ln>
            <a:noFill/>
          </a:ln>
        </p:spPr>
      </p:pic>
      <p:sp>
        <p:nvSpPr>
          <p:cNvPr id="18" name="Google Shape;65;p13"/>
          <p:cNvSpPr/>
          <p:nvPr/>
        </p:nvSpPr>
        <p:spPr>
          <a:xfrm>
            <a:off x="472917" y="1262211"/>
            <a:ext cx="725103" cy="438597"/>
          </a:xfrm>
          <a:custGeom>
            <a:avLst/>
            <a:gdLst/>
            <a:ahLst/>
            <a:cxnLst/>
            <a:rect l="l" t="t" r="r" b="b"/>
            <a:pathLst>
              <a:path w="3643" h="2940" extrusionOk="0">
                <a:moveTo>
                  <a:pt x="1305" y="2169"/>
                </a:moveTo>
                <a:lnTo>
                  <a:pt x="1990" y="1104"/>
                </a:lnTo>
                <a:lnTo>
                  <a:pt x="1360" y="1259"/>
                </a:lnTo>
                <a:lnTo>
                  <a:pt x="2352" y="234"/>
                </a:lnTo>
                <a:lnTo>
                  <a:pt x="1786" y="1008"/>
                </a:lnTo>
                <a:lnTo>
                  <a:pt x="2473" y="835"/>
                </a:lnTo>
                <a:lnTo>
                  <a:pt x="1305" y="2169"/>
                </a:lnTo>
                <a:close/>
                <a:moveTo>
                  <a:pt x="1145" y="2141"/>
                </a:moveTo>
                <a:lnTo>
                  <a:pt x="1136" y="2148"/>
                </a:lnTo>
                <a:lnTo>
                  <a:pt x="1126" y="2153"/>
                </a:lnTo>
                <a:lnTo>
                  <a:pt x="1116" y="2156"/>
                </a:lnTo>
                <a:lnTo>
                  <a:pt x="1104" y="2157"/>
                </a:lnTo>
                <a:lnTo>
                  <a:pt x="1094" y="2156"/>
                </a:lnTo>
                <a:lnTo>
                  <a:pt x="1083" y="2153"/>
                </a:lnTo>
                <a:lnTo>
                  <a:pt x="1072" y="2148"/>
                </a:lnTo>
                <a:lnTo>
                  <a:pt x="1064" y="2141"/>
                </a:lnTo>
                <a:lnTo>
                  <a:pt x="1057" y="2133"/>
                </a:lnTo>
                <a:lnTo>
                  <a:pt x="1051" y="2124"/>
                </a:lnTo>
                <a:lnTo>
                  <a:pt x="1048" y="2115"/>
                </a:lnTo>
                <a:lnTo>
                  <a:pt x="1046" y="2105"/>
                </a:lnTo>
                <a:lnTo>
                  <a:pt x="1046" y="2096"/>
                </a:lnTo>
                <a:lnTo>
                  <a:pt x="1049" y="2085"/>
                </a:lnTo>
                <a:lnTo>
                  <a:pt x="1055" y="2076"/>
                </a:lnTo>
                <a:lnTo>
                  <a:pt x="1062" y="2068"/>
                </a:lnTo>
                <a:lnTo>
                  <a:pt x="1064" y="2067"/>
                </a:lnTo>
                <a:lnTo>
                  <a:pt x="1087" y="2046"/>
                </a:lnTo>
                <a:lnTo>
                  <a:pt x="1109" y="2027"/>
                </a:lnTo>
                <a:lnTo>
                  <a:pt x="1133" y="2009"/>
                </a:lnTo>
                <a:lnTo>
                  <a:pt x="1157" y="1990"/>
                </a:lnTo>
                <a:lnTo>
                  <a:pt x="1181" y="1973"/>
                </a:lnTo>
                <a:lnTo>
                  <a:pt x="1205" y="1957"/>
                </a:lnTo>
                <a:lnTo>
                  <a:pt x="1231" y="1941"/>
                </a:lnTo>
                <a:lnTo>
                  <a:pt x="1255" y="1925"/>
                </a:lnTo>
                <a:lnTo>
                  <a:pt x="1280" y="1911"/>
                </a:lnTo>
                <a:lnTo>
                  <a:pt x="1306" y="1898"/>
                </a:lnTo>
                <a:lnTo>
                  <a:pt x="1332" y="1885"/>
                </a:lnTo>
                <a:lnTo>
                  <a:pt x="1358" y="1873"/>
                </a:lnTo>
                <a:lnTo>
                  <a:pt x="1384" y="1862"/>
                </a:lnTo>
                <a:lnTo>
                  <a:pt x="1411" y="1851"/>
                </a:lnTo>
                <a:lnTo>
                  <a:pt x="1437" y="1841"/>
                </a:lnTo>
                <a:lnTo>
                  <a:pt x="1464" y="1832"/>
                </a:lnTo>
                <a:lnTo>
                  <a:pt x="1467" y="1832"/>
                </a:lnTo>
                <a:lnTo>
                  <a:pt x="1470" y="1830"/>
                </a:lnTo>
                <a:lnTo>
                  <a:pt x="1371" y="1984"/>
                </a:lnTo>
                <a:lnTo>
                  <a:pt x="1358" y="1990"/>
                </a:lnTo>
                <a:lnTo>
                  <a:pt x="1345" y="1997"/>
                </a:lnTo>
                <a:lnTo>
                  <a:pt x="1332" y="2005"/>
                </a:lnTo>
                <a:lnTo>
                  <a:pt x="1318" y="2012"/>
                </a:lnTo>
                <a:lnTo>
                  <a:pt x="1296" y="2025"/>
                </a:lnTo>
                <a:lnTo>
                  <a:pt x="1274" y="2040"/>
                </a:lnTo>
                <a:lnTo>
                  <a:pt x="1252" y="2054"/>
                </a:lnTo>
                <a:lnTo>
                  <a:pt x="1231" y="2070"/>
                </a:lnTo>
                <a:lnTo>
                  <a:pt x="1209" y="2087"/>
                </a:lnTo>
                <a:lnTo>
                  <a:pt x="1189" y="2104"/>
                </a:lnTo>
                <a:lnTo>
                  <a:pt x="1167" y="2122"/>
                </a:lnTo>
                <a:lnTo>
                  <a:pt x="1146" y="2140"/>
                </a:lnTo>
                <a:lnTo>
                  <a:pt x="1145" y="2141"/>
                </a:lnTo>
                <a:close/>
                <a:moveTo>
                  <a:pt x="1698" y="1785"/>
                </a:moveTo>
                <a:lnTo>
                  <a:pt x="1726" y="1784"/>
                </a:lnTo>
                <a:lnTo>
                  <a:pt x="1755" y="1782"/>
                </a:lnTo>
                <a:lnTo>
                  <a:pt x="1782" y="1781"/>
                </a:lnTo>
                <a:lnTo>
                  <a:pt x="1811" y="1781"/>
                </a:lnTo>
                <a:lnTo>
                  <a:pt x="1840" y="1782"/>
                </a:lnTo>
                <a:lnTo>
                  <a:pt x="1868" y="1784"/>
                </a:lnTo>
                <a:lnTo>
                  <a:pt x="1897" y="1786"/>
                </a:lnTo>
                <a:lnTo>
                  <a:pt x="1926" y="1789"/>
                </a:lnTo>
                <a:lnTo>
                  <a:pt x="1953" y="1793"/>
                </a:lnTo>
                <a:lnTo>
                  <a:pt x="1982" y="1797"/>
                </a:lnTo>
                <a:lnTo>
                  <a:pt x="2010" y="1802"/>
                </a:lnTo>
                <a:lnTo>
                  <a:pt x="2039" y="1807"/>
                </a:lnTo>
                <a:lnTo>
                  <a:pt x="2068" y="1813"/>
                </a:lnTo>
                <a:lnTo>
                  <a:pt x="2096" y="1821"/>
                </a:lnTo>
                <a:lnTo>
                  <a:pt x="2123" y="1829"/>
                </a:lnTo>
                <a:lnTo>
                  <a:pt x="2152" y="1837"/>
                </a:lnTo>
                <a:lnTo>
                  <a:pt x="2180" y="1846"/>
                </a:lnTo>
                <a:lnTo>
                  <a:pt x="2207" y="1856"/>
                </a:lnTo>
                <a:lnTo>
                  <a:pt x="2235" y="1867"/>
                </a:lnTo>
                <a:lnTo>
                  <a:pt x="2262" y="1878"/>
                </a:lnTo>
                <a:lnTo>
                  <a:pt x="2290" y="1890"/>
                </a:lnTo>
                <a:lnTo>
                  <a:pt x="2318" y="1902"/>
                </a:lnTo>
                <a:lnTo>
                  <a:pt x="2344" y="1916"/>
                </a:lnTo>
                <a:lnTo>
                  <a:pt x="2371" y="1929"/>
                </a:lnTo>
                <a:lnTo>
                  <a:pt x="2424" y="1959"/>
                </a:lnTo>
                <a:lnTo>
                  <a:pt x="2476" y="1992"/>
                </a:lnTo>
                <a:lnTo>
                  <a:pt x="2527" y="2025"/>
                </a:lnTo>
                <a:lnTo>
                  <a:pt x="2577" y="2063"/>
                </a:lnTo>
                <a:lnTo>
                  <a:pt x="2585" y="2071"/>
                </a:lnTo>
                <a:lnTo>
                  <a:pt x="2590" y="2080"/>
                </a:lnTo>
                <a:lnTo>
                  <a:pt x="2595" y="2089"/>
                </a:lnTo>
                <a:lnTo>
                  <a:pt x="2596" y="2098"/>
                </a:lnTo>
                <a:lnTo>
                  <a:pt x="2596" y="2109"/>
                </a:lnTo>
                <a:lnTo>
                  <a:pt x="2593" y="2119"/>
                </a:lnTo>
                <a:lnTo>
                  <a:pt x="2589" y="2128"/>
                </a:lnTo>
                <a:lnTo>
                  <a:pt x="2582" y="2136"/>
                </a:lnTo>
                <a:lnTo>
                  <a:pt x="2573" y="2144"/>
                </a:lnTo>
                <a:lnTo>
                  <a:pt x="2564" y="2149"/>
                </a:lnTo>
                <a:lnTo>
                  <a:pt x="2553" y="2153"/>
                </a:lnTo>
                <a:lnTo>
                  <a:pt x="2543" y="2154"/>
                </a:lnTo>
                <a:lnTo>
                  <a:pt x="2531" y="2154"/>
                </a:lnTo>
                <a:lnTo>
                  <a:pt x="2521" y="2152"/>
                </a:lnTo>
                <a:lnTo>
                  <a:pt x="2509" y="2148"/>
                </a:lnTo>
                <a:lnTo>
                  <a:pt x="2501" y="2141"/>
                </a:lnTo>
                <a:lnTo>
                  <a:pt x="2474" y="2122"/>
                </a:lnTo>
                <a:lnTo>
                  <a:pt x="2448" y="2104"/>
                </a:lnTo>
                <a:lnTo>
                  <a:pt x="2422" y="2085"/>
                </a:lnTo>
                <a:lnTo>
                  <a:pt x="2395" y="2067"/>
                </a:lnTo>
                <a:lnTo>
                  <a:pt x="2368" y="2051"/>
                </a:lnTo>
                <a:lnTo>
                  <a:pt x="2341" y="2035"/>
                </a:lnTo>
                <a:lnTo>
                  <a:pt x="2313" y="2020"/>
                </a:lnTo>
                <a:lnTo>
                  <a:pt x="2286" y="2006"/>
                </a:lnTo>
                <a:lnTo>
                  <a:pt x="2258" y="1992"/>
                </a:lnTo>
                <a:lnTo>
                  <a:pt x="2229" y="1980"/>
                </a:lnTo>
                <a:lnTo>
                  <a:pt x="2202" y="1967"/>
                </a:lnTo>
                <a:lnTo>
                  <a:pt x="2173" y="1957"/>
                </a:lnTo>
                <a:lnTo>
                  <a:pt x="2143" y="1946"/>
                </a:lnTo>
                <a:lnTo>
                  <a:pt x="2116" y="1936"/>
                </a:lnTo>
                <a:lnTo>
                  <a:pt x="2087" y="1928"/>
                </a:lnTo>
                <a:lnTo>
                  <a:pt x="2058" y="1919"/>
                </a:lnTo>
                <a:lnTo>
                  <a:pt x="2029" y="1912"/>
                </a:lnTo>
                <a:lnTo>
                  <a:pt x="1998" y="1906"/>
                </a:lnTo>
                <a:lnTo>
                  <a:pt x="1969" y="1901"/>
                </a:lnTo>
                <a:lnTo>
                  <a:pt x="1940" y="1895"/>
                </a:lnTo>
                <a:lnTo>
                  <a:pt x="1911" y="1891"/>
                </a:lnTo>
                <a:lnTo>
                  <a:pt x="1882" y="1889"/>
                </a:lnTo>
                <a:lnTo>
                  <a:pt x="1853" y="1886"/>
                </a:lnTo>
                <a:lnTo>
                  <a:pt x="1823" y="1885"/>
                </a:lnTo>
                <a:lnTo>
                  <a:pt x="1794" y="1885"/>
                </a:lnTo>
                <a:lnTo>
                  <a:pt x="1765" y="1885"/>
                </a:lnTo>
                <a:lnTo>
                  <a:pt x="1736" y="1886"/>
                </a:lnTo>
                <a:lnTo>
                  <a:pt x="1707" y="1889"/>
                </a:lnTo>
                <a:lnTo>
                  <a:pt x="1678" y="1891"/>
                </a:lnTo>
                <a:lnTo>
                  <a:pt x="1649" y="1895"/>
                </a:lnTo>
                <a:lnTo>
                  <a:pt x="1620" y="1901"/>
                </a:lnTo>
                <a:lnTo>
                  <a:pt x="1592" y="1906"/>
                </a:lnTo>
                <a:lnTo>
                  <a:pt x="1698" y="1785"/>
                </a:lnTo>
                <a:close/>
                <a:moveTo>
                  <a:pt x="758" y="1751"/>
                </a:moveTo>
                <a:lnTo>
                  <a:pt x="750" y="1756"/>
                </a:lnTo>
                <a:lnTo>
                  <a:pt x="743" y="1761"/>
                </a:lnTo>
                <a:lnTo>
                  <a:pt x="736" y="1765"/>
                </a:lnTo>
                <a:lnTo>
                  <a:pt x="727" y="1769"/>
                </a:lnTo>
                <a:lnTo>
                  <a:pt x="718" y="1772"/>
                </a:lnTo>
                <a:lnTo>
                  <a:pt x="710" y="1773"/>
                </a:lnTo>
                <a:lnTo>
                  <a:pt x="701" y="1774"/>
                </a:lnTo>
                <a:lnTo>
                  <a:pt x="692" y="1776"/>
                </a:lnTo>
                <a:lnTo>
                  <a:pt x="684" y="1776"/>
                </a:lnTo>
                <a:lnTo>
                  <a:pt x="675" y="1774"/>
                </a:lnTo>
                <a:lnTo>
                  <a:pt x="668" y="1772"/>
                </a:lnTo>
                <a:lnTo>
                  <a:pt x="659" y="1769"/>
                </a:lnTo>
                <a:lnTo>
                  <a:pt x="650" y="1767"/>
                </a:lnTo>
                <a:lnTo>
                  <a:pt x="643" y="1763"/>
                </a:lnTo>
                <a:lnTo>
                  <a:pt x="636" y="1757"/>
                </a:lnTo>
                <a:lnTo>
                  <a:pt x="628" y="1752"/>
                </a:lnTo>
                <a:lnTo>
                  <a:pt x="621" y="1746"/>
                </a:lnTo>
                <a:lnTo>
                  <a:pt x="617" y="1739"/>
                </a:lnTo>
                <a:lnTo>
                  <a:pt x="611" y="1733"/>
                </a:lnTo>
                <a:lnTo>
                  <a:pt x="608" y="1725"/>
                </a:lnTo>
                <a:lnTo>
                  <a:pt x="605" y="1718"/>
                </a:lnTo>
                <a:lnTo>
                  <a:pt x="602" y="1711"/>
                </a:lnTo>
                <a:lnTo>
                  <a:pt x="601" y="1703"/>
                </a:lnTo>
                <a:lnTo>
                  <a:pt x="601" y="1695"/>
                </a:lnTo>
                <a:lnTo>
                  <a:pt x="601" y="1687"/>
                </a:lnTo>
                <a:lnTo>
                  <a:pt x="602" y="1679"/>
                </a:lnTo>
                <a:lnTo>
                  <a:pt x="604" y="1672"/>
                </a:lnTo>
                <a:lnTo>
                  <a:pt x="607" y="1664"/>
                </a:lnTo>
                <a:lnTo>
                  <a:pt x="611" y="1656"/>
                </a:lnTo>
                <a:lnTo>
                  <a:pt x="615" y="1650"/>
                </a:lnTo>
                <a:lnTo>
                  <a:pt x="620" y="1643"/>
                </a:lnTo>
                <a:lnTo>
                  <a:pt x="627" y="1637"/>
                </a:lnTo>
                <a:lnTo>
                  <a:pt x="628" y="1635"/>
                </a:lnTo>
                <a:lnTo>
                  <a:pt x="665" y="1603"/>
                </a:lnTo>
                <a:lnTo>
                  <a:pt x="701" y="1571"/>
                </a:lnTo>
                <a:lnTo>
                  <a:pt x="737" y="1542"/>
                </a:lnTo>
                <a:lnTo>
                  <a:pt x="775" y="1514"/>
                </a:lnTo>
                <a:lnTo>
                  <a:pt x="813" y="1487"/>
                </a:lnTo>
                <a:lnTo>
                  <a:pt x="852" y="1461"/>
                </a:lnTo>
                <a:lnTo>
                  <a:pt x="890" y="1435"/>
                </a:lnTo>
                <a:lnTo>
                  <a:pt x="930" y="1411"/>
                </a:lnTo>
                <a:lnTo>
                  <a:pt x="969" y="1389"/>
                </a:lnTo>
                <a:lnTo>
                  <a:pt x="1010" y="1367"/>
                </a:lnTo>
                <a:lnTo>
                  <a:pt x="1051" y="1348"/>
                </a:lnTo>
                <a:lnTo>
                  <a:pt x="1091" y="1328"/>
                </a:lnTo>
                <a:lnTo>
                  <a:pt x="1133" y="1311"/>
                </a:lnTo>
                <a:lnTo>
                  <a:pt x="1176" y="1294"/>
                </a:lnTo>
                <a:lnTo>
                  <a:pt x="1216" y="1279"/>
                </a:lnTo>
                <a:lnTo>
                  <a:pt x="1260" y="1264"/>
                </a:lnTo>
                <a:lnTo>
                  <a:pt x="1271" y="1261"/>
                </a:lnTo>
                <a:lnTo>
                  <a:pt x="1283" y="1257"/>
                </a:lnTo>
                <a:lnTo>
                  <a:pt x="1296" y="1253"/>
                </a:lnTo>
                <a:lnTo>
                  <a:pt x="1309" y="1250"/>
                </a:lnTo>
                <a:lnTo>
                  <a:pt x="1228" y="1332"/>
                </a:lnTo>
                <a:lnTo>
                  <a:pt x="1831" y="1185"/>
                </a:lnTo>
                <a:lnTo>
                  <a:pt x="1845" y="1185"/>
                </a:lnTo>
                <a:lnTo>
                  <a:pt x="1858" y="1186"/>
                </a:lnTo>
                <a:lnTo>
                  <a:pt x="1871" y="1186"/>
                </a:lnTo>
                <a:lnTo>
                  <a:pt x="1884" y="1188"/>
                </a:lnTo>
                <a:lnTo>
                  <a:pt x="1781" y="1348"/>
                </a:lnTo>
                <a:lnTo>
                  <a:pt x="1723" y="1349"/>
                </a:lnTo>
                <a:lnTo>
                  <a:pt x="1665" y="1352"/>
                </a:lnTo>
                <a:lnTo>
                  <a:pt x="1605" y="1357"/>
                </a:lnTo>
                <a:lnTo>
                  <a:pt x="1548" y="1365"/>
                </a:lnTo>
                <a:lnTo>
                  <a:pt x="1490" y="1375"/>
                </a:lnTo>
                <a:lnTo>
                  <a:pt x="1434" y="1387"/>
                </a:lnTo>
                <a:lnTo>
                  <a:pt x="1377" y="1401"/>
                </a:lnTo>
                <a:lnTo>
                  <a:pt x="1321" y="1418"/>
                </a:lnTo>
                <a:lnTo>
                  <a:pt x="1283" y="1431"/>
                </a:lnTo>
                <a:lnTo>
                  <a:pt x="1247" y="1444"/>
                </a:lnTo>
                <a:lnTo>
                  <a:pt x="1209" y="1460"/>
                </a:lnTo>
                <a:lnTo>
                  <a:pt x="1173" y="1475"/>
                </a:lnTo>
                <a:lnTo>
                  <a:pt x="1136" y="1492"/>
                </a:lnTo>
                <a:lnTo>
                  <a:pt x="1100" y="1509"/>
                </a:lnTo>
                <a:lnTo>
                  <a:pt x="1065" y="1529"/>
                </a:lnTo>
                <a:lnTo>
                  <a:pt x="1029" y="1548"/>
                </a:lnTo>
                <a:lnTo>
                  <a:pt x="994" y="1569"/>
                </a:lnTo>
                <a:lnTo>
                  <a:pt x="959" y="1591"/>
                </a:lnTo>
                <a:lnTo>
                  <a:pt x="926" y="1614"/>
                </a:lnTo>
                <a:lnTo>
                  <a:pt x="891" y="1639"/>
                </a:lnTo>
                <a:lnTo>
                  <a:pt x="858" y="1665"/>
                </a:lnTo>
                <a:lnTo>
                  <a:pt x="824" y="1692"/>
                </a:lnTo>
                <a:lnTo>
                  <a:pt x="791" y="1720"/>
                </a:lnTo>
                <a:lnTo>
                  <a:pt x="759" y="1748"/>
                </a:lnTo>
                <a:lnTo>
                  <a:pt x="758" y="1751"/>
                </a:lnTo>
                <a:close/>
                <a:moveTo>
                  <a:pt x="2184" y="1231"/>
                </a:moveTo>
                <a:lnTo>
                  <a:pt x="2238" y="1244"/>
                </a:lnTo>
                <a:lnTo>
                  <a:pt x="2293" y="1258"/>
                </a:lnTo>
                <a:lnTo>
                  <a:pt x="2347" y="1275"/>
                </a:lnTo>
                <a:lnTo>
                  <a:pt x="2400" y="1292"/>
                </a:lnTo>
                <a:lnTo>
                  <a:pt x="2453" y="1311"/>
                </a:lnTo>
                <a:lnTo>
                  <a:pt x="2506" y="1333"/>
                </a:lnTo>
                <a:lnTo>
                  <a:pt x="2559" y="1356"/>
                </a:lnTo>
                <a:lnTo>
                  <a:pt x="2611" y="1380"/>
                </a:lnTo>
                <a:lnTo>
                  <a:pt x="2663" y="1406"/>
                </a:lnTo>
                <a:lnTo>
                  <a:pt x="2714" y="1434"/>
                </a:lnTo>
                <a:lnTo>
                  <a:pt x="2765" y="1462"/>
                </a:lnTo>
                <a:lnTo>
                  <a:pt x="2815" y="1492"/>
                </a:lnTo>
                <a:lnTo>
                  <a:pt x="2865" y="1525"/>
                </a:lnTo>
                <a:lnTo>
                  <a:pt x="2914" y="1557"/>
                </a:lnTo>
                <a:lnTo>
                  <a:pt x="2963" y="1592"/>
                </a:lnTo>
                <a:lnTo>
                  <a:pt x="3011" y="1629"/>
                </a:lnTo>
                <a:lnTo>
                  <a:pt x="3017" y="1634"/>
                </a:lnTo>
                <a:lnTo>
                  <a:pt x="3023" y="1640"/>
                </a:lnTo>
                <a:lnTo>
                  <a:pt x="3029" y="1647"/>
                </a:lnTo>
                <a:lnTo>
                  <a:pt x="3033" y="1655"/>
                </a:lnTo>
                <a:lnTo>
                  <a:pt x="3036" y="1661"/>
                </a:lnTo>
                <a:lnTo>
                  <a:pt x="3039" y="1669"/>
                </a:lnTo>
                <a:lnTo>
                  <a:pt x="3040" y="1677"/>
                </a:lnTo>
                <a:lnTo>
                  <a:pt x="3042" y="1685"/>
                </a:lnTo>
                <a:lnTo>
                  <a:pt x="3042" y="1692"/>
                </a:lnTo>
                <a:lnTo>
                  <a:pt x="3042" y="1700"/>
                </a:lnTo>
                <a:lnTo>
                  <a:pt x="3040" y="1708"/>
                </a:lnTo>
                <a:lnTo>
                  <a:pt x="3037" y="1716"/>
                </a:lnTo>
                <a:lnTo>
                  <a:pt x="3035" y="1724"/>
                </a:lnTo>
                <a:lnTo>
                  <a:pt x="3030" y="1730"/>
                </a:lnTo>
                <a:lnTo>
                  <a:pt x="3026" y="1738"/>
                </a:lnTo>
                <a:lnTo>
                  <a:pt x="3020" y="1744"/>
                </a:lnTo>
                <a:lnTo>
                  <a:pt x="3013" y="1750"/>
                </a:lnTo>
                <a:lnTo>
                  <a:pt x="3006" y="1755"/>
                </a:lnTo>
                <a:lnTo>
                  <a:pt x="2998" y="1760"/>
                </a:lnTo>
                <a:lnTo>
                  <a:pt x="2991" y="1764"/>
                </a:lnTo>
                <a:lnTo>
                  <a:pt x="2982" y="1767"/>
                </a:lnTo>
                <a:lnTo>
                  <a:pt x="2974" y="1769"/>
                </a:lnTo>
                <a:lnTo>
                  <a:pt x="2965" y="1772"/>
                </a:lnTo>
                <a:lnTo>
                  <a:pt x="2956" y="1772"/>
                </a:lnTo>
                <a:lnTo>
                  <a:pt x="2947" y="1772"/>
                </a:lnTo>
                <a:lnTo>
                  <a:pt x="2939" y="1772"/>
                </a:lnTo>
                <a:lnTo>
                  <a:pt x="2930" y="1771"/>
                </a:lnTo>
                <a:lnTo>
                  <a:pt x="2921" y="1768"/>
                </a:lnTo>
                <a:lnTo>
                  <a:pt x="2913" y="1765"/>
                </a:lnTo>
                <a:lnTo>
                  <a:pt x="2905" y="1761"/>
                </a:lnTo>
                <a:lnTo>
                  <a:pt x="2898" y="1757"/>
                </a:lnTo>
                <a:lnTo>
                  <a:pt x="2889" y="1752"/>
                </a:lnTo>
                <a:lnTo>
                  <a:pt x="2842" y="1716"/>
                </a:lnTo>
                <a:lnTo>
                  <a:pt x="2794" y="1681"/>
                </a:lnTo>
                <a:lnTo>
                  <a:pt x="2744" y="1648"/>
                </a:lnTo>
                <a:lnTo>
                  <a:pt x="2694" y="1616"/>
                </a:lnTo>
                <a:lnTo>
                  <a:pt x="2643" y="1586"/>
                </a:lnTo>
                <a:lnTo>
                  <a:pt x="2592" y="1558"/>
                </a:lnTo>
                <a:lnTo>
                  <a:pt x="2540" y="1532"/>
                </a:lnTo>
                <a:lnTo>
                  <a:pt x="2487" y="1508"/>
                </a:lnTo>
                <a:lnTo>
                  <a:pt x="2435" y="1484"/>
                </a:lnTo>
                <a:lnTo>
                  <a:pt x="2383" y="1463"/>
                </a:lnTo>
                <a:lnTo>
                  <a:pt x="2329" y="1444"/>
                </a:lnTo>
                <a:lnTo>
                  <a:pt x="2276" y="1426"/>
                </a:lnTo>
                <a:lnTo>
                  <a:pt x="2222" y="1410"/>
                </a:lnTo>
                <a:lnTo>
                  <a:pt x="2168" y="1396"/>
                </a:lnTo>
                <a:lnTo>
                  <a:pt x="2113" y="1383"/>
                </a:lnTo>
                <a:lnTo>
                  <a:pt x="2059" y="1372"/>
                </a:lnTo>
                <a:lnTo>
                  <a:pt x="2184" y="1231"/>
                </a:lnTo>
                <a:close/>
                <a:moveTo>
                  <a:pt x="354" y="1346"/>
                </a:moveTo>
                <a:lnTo>
                  <a:pt x="345" y="1354"/>
                </a:lnTo>
                <a:lnTo>
                  <a:pt x="335" y="1361"/>
                </a:lnTo>
                <a:lnTo>
                  <a:pt x="325" y="1367"/>
                </a:lnTo>
                <a:lnTo>
                  <a:pt x="313" y="1372"/>
                </a:lnTo>
                <a:lnTo>
                  <a:pt x="302" y="1375"/>
                </a:lnTo>
                <a:lnTo>
                  <a:pt x="290" y="1379"/>
                </a:lnTo>
                <a:lnTo>
                  <a:pt x="279" y="1380"/>
                </a:lnTo>
                <a:lnTo>
                  <a:pt x="267" y="1380"/>
                </a:lnTo>
                <a:lnTo>
                  <a:pt x="254" y="1380"/>
                </a:lnTo>
                <a:lnTo>
                  <a:pt x="242" y="1379"/>
                </a:lnTo>
                <a:lnTo>
                  <a:pt x="231" y="1376"/>
                </a:lnTo>
                <a:lnTo>
                  <a:pt x="219" y="1372"/>
                </a:lnTo>
                <a:lnTo>
                  <a:pt x="208" y="1369"/>
                </a:lnTo>
                <a:lnTo>
                  <a:pt x="197" y="1363"/>
                </a:lnTo>
                <a:lnTo>
                  <a:pt x="187" y="1357"/>
                </a:lnTo>
                <a:lnTo>
                  <a:pt x="177" y="1349"/>
                </a:lnTo>
                <a:lnTo>
                  <a:pt x="168" y="1340"/>
                </a:lnTo>
                <a:lnTo>
                  <a:pt x="161" y="1331"/>
                </a:lnTo>
                <a:lnTo>
                  <a:pt x="154" y="1322"/>
                </a:lnTo>
                <a:lnTo>
                  <a:pt x="149" y="1311"/>
                </a:lnTo>
                <a:lnTo>
                  <a:pt x="145" y="1301"/>
                </a:lnTo>
                <a:lnTo>
                  <a:pt x="142" y="1290"/>
                </a:lnTo>
                <a:lnTo>
                  <a:pt x="139" y="1280"/>
                </a:lnTo>
                <a:lnTo>
                  <a:pt x="139" y="1270"/>
                </a:lnTo>
                <a:lnTo>
                  <a:pt x="139" y="1258"/>
                </a:lnTo>
                <a:lnTo>
                  <a:pt x="141" y="1248"/>
                </a:lnTo>
                <a:lnTo>
                  <a:pt x="144" y="1237"/>
                </a:lnTo>
                <a:lnTo>
                  <a:pt x="148" y="1227"/>
                </a:lnTo>
                <a:lnTo>
                  <a:pt x="152" y="1216"/>
                </a:lnTo>
                <a:lnTo>
                  <a:pt x="160" y="1207"/>
                </a:lnTo>
                <a:lnTo>
                  <a:pt x="167" y="1198"/>
                </a:lnTo>
                <a:lnTo>
                  <a:pt x="176" y="1189"/>
                </a:lnTo>
                <a:lnTo>
                  <a:pt x="177" y="1186"/>
                </a:lnTo>
                <a:lnTo>
                  <a:pt x="226" y="1142"/>
                </a:lnTo>
                <a:lnTo>
                  <a:pt x="277" y="1101"/>
                </a:lnTo>
                <a:lnTo>
                  <a:pt x="328" y="1059"/>
                </a:lnTo>
                <a:lnTo>
                  <a:pt x="379" y="1020"/>
                </a:lnTo>
                <a:lnTo>
                  <a:pt x="431" y="982"/>
                </a:lnTo>
                <a:lnTo>
                  <a:pt x="485" y="947"/>
                </a:lnTo>
                <a:lnTo>
                  <a:pt x="538" y="912"/>
                </a:lnTo>
                <a:lnTo>
                  <a:pt x="592" y="879"/>
                </a:lnTo>
                <a:lnTo>
                  <a:pt x="647" y="848"/>
                </a:lnTo>
                <a:lnTo>
                  <a:pt x="704" y="818"/>
                </a:lnTo>
                <a:lnTo>
                  <a:pt x="759" y="791"/>
                </a:lnTo>
                <a:lnTo>
                  <a:pt x="816" y="765"/>
                </a:lnTo>
                <a:lnTo>
                  <a:pt x="874" y="740"/>
                </a:lnTo>
                <a:lnTo>
                  <a:pt x="930" y="718"/>
                </a:lnTo>
                <a:lnTo>
                  <a:pt x="988" y="696"/>
                </a:lnTo>
                <a:lnTo>
                  <a:pt x="1046" y="676"/>
                </a:lnTo>
                <a:lnTo>
                  <a:pt x="1101" y="660"/>
                </a:lnTo>
                <a:lnTo>
                  <a:pt x="1158" y="644"/>
                </a:lnTo>
                <a:lnTo>
                  <a:pt x="1215" y="630"/>
                </a:lnTo>
                <a:lnTo>
                  <a:pt x="1271" y="617"/>
                </a:lnTo>
                <a:lnTo>
                  <a:pt x="1328" y="606"/>
                </a:lnTo>
                <a:lnTo>
                  <a:pt x="1386" y="596"/>
                </a:lnTo>
                <a:lnTo>
                  <a:pt x="1443" y="588"/>
                </a:lnTo>
                <a:lnTo>
                  <a:pt x="1501" y="580"/>
                </a:lnTo>
                <a:lnTo>
                  <a:pt x="1557" y="575"/>
                </a:lnTo>
                <a:lnTo>
                  <a:pt x="1615" y="570"/>
                </a:lnTo>
                <a:lnTo>
                  <a:pt x="1673" y="567"/>
                </a:lnTo>
                <a:lnTo>
                  <a:pt x="1731" y="566"/>
                </a:lnTo>
                <a:lnTo>
                  <a:pt x="1789" y="566"/>
                </a:lnTo>
                <a:lnTo>
                  <a:pt x="1847" y="567"/>
                </a:lnTo>
                <a:lnTo>
                  <a:pt x="1905" y="570"/>
                </a:lnTo>
                <a:lnTo>
                  <a:pt x="1964" y="574"/>
                </a:lnTo>
                <a:lnTo>
                  <a:pt x="1753" y="791"/>
                </a:lnTo>
                <a:lnTo>
                  <a:pt x="1714" y="792"/>
                </a:lnTo>
                <a:lnTo>
                  <a:pt x="1673" y="794"/>
                </a:lnTo>
                <a:lnTo>
                  <a:pt x="1634" y="795"/>
                </a:lnTo>
                <a:lnTo>
                  <a:pt x="1595" y="797"/>
                </a:lnTo>
                <a:lnTo>
                  <a:pt x="1556" y="801"/>
                </a:lnTo>
                <a:lnTo>
                  <a:pt x="1517" y="805"/>
                </a:lnTo>
                <a:lnTo>
                  <a:pt x="1477" y="810"/>
                </a:lnTo>
                <a:lnTo>
                  <a:pt x="1438" y="816"/>
                </a:lnTo>
                <a:lnTo>
                  <a:pt x="1399" y="822"/>
                </a:lnTo>
                <a:lnTo>
                  <a:pt x="1361" y="830"/>
                </a:lnTo>
                <a:lnTo>
                  <a:pt x="1322" y="838"/>
                </a:lnTo>
                <a:lnTo>
                  <a:pt x="1284" y="847"/>
                </a:lnTo>
                <a:lnTo>
                  <a:pt x="1245" y="856"/>
                </a:lnTo>
                <a:lnTo>
                  <a:pt x="1207" y="866"/>
                </a:lnTo>
                <a:lnTo>
                  <a:pt x="1170" y="877"/>
                </a:lnTo>
                <a:lnTo>
                  <a:pt x="1131" y="889"/>
                </a:lnTo>
                <a:lnTo>
                  <a:pt x="1080" y="905"/>
                </a:lnTo>
                <a:lnTo>
                  <a:pt x="1029" y="925"/>
                </a:lnTo>
                <a:lnTo>
                  <a:pt x="978" y="944"/>
                </a:lnTo>
                <a:lnTo>
                  <a:pt x="927" y="967"/>
                </a:lnTo>
                <a:lnTo>
                  <a:pt x="878" y="990"/>
                </a:lnTo>
                <a:lnTo>
                  <a:pt x="829" y="1015"/>
                </a:lnTo>
                <a:lnTo>
                  <a:pt x="779" y="1039"/>
                </a:lnTo>
                <a:lnTo>
                  <a:pt x="730" y="1068"/>
                </a:lnTo>
                <a:lnTo>
                  <a:pt x="682" y="1097"/>
                </a:lnTo>
                <a:lnTo>
                  <a:pt x="634" y="1127"/>
                </a:lnTo>
                <a:lnTo>
                  <a:pt x="586" y="1159"/>
                </a:lnTo>
                <a:lnTo>
                  <a:pt x="540" y="1193"/>
                </a:lnTo>
                <a:lnTo>
                  <a:pt x="493" y="1228"/>
                </a:lnTo>
                <a:lnTo>
                  <a:pt x="447" y="1266"/>
                </a:lnTo>
                <a:lnTo>
                  <a:pt x="402" y="1303"/>
                </a:lnTo>
                <a:lnTo>
                  <a:pt x="357" y="1344"/>
                </a:lnTo>
                <a:lnTo>
                  <a:pt x="354" y="1346"/>
                </a:lnTo>
                <a:close/>
                <a:moveTo>
                  <a:pt x="2142" y="596"/>
                </a:moveTo>
                <a:lnTo>
                  <a:pt x="2186" y="602"/>
                </a:lnTo>
                <a:lnTo>
                  <a:pt x="2229" y="610"/>
                </a:lnTo>
                <a:lnTo>
                  <a:pt x="2273" y="619"/>
                </a:lnTo>
                <a:lnTo>
                  <a:pt x="2315" y="628"/>
                </a:lnTo>
                <a:lnTo>
                  <a:pt x="2358" y="637"/>
                </a:lnTo>
                <a:lnTo>
                  <a:pt x="2402" y="649"/>
                </a:lnTo>
                <a:lnTo>
                  <a:pt x="2444" y="661"/>
                </a:lnTo>
                <a:lnTo>
                  <a:pt x="2487" y="673"/>
                </a:lnTo>
                <a:lnTo>
                  <a:pt x="2530" y="686"/>
                </a:lnTo>
                <a:lnTo>
                  <a:pt x="2572" y="699"/>
                </a:lnTo>
                <a:lnTo>
                  <a:pt x="2615" y="714"/>
                </a:lnTo>
                <a:lnTo>
                  <a:pt x="2657" y="728"/>
                </a:lnTo>
                <a:lnTo>
                  <a:pt x="2699" y="744"/>
                </a:lnTo>
                <a:lnTo>
                  <a:pt x="2741" y="761"/>
                </a:lnTo>
                <a:lnTo>
                  <a:pt x="2782" y="778"/>
                </a:lnTo>
                <a:lnTo>
                  <a:pt x="2824" y="796"/>
                </a:lnTo>
                <a:lnTo>
                  <a:pt x="2866" y="814"/>
                </a:lnTo>
                <a:lnTo>
                  <a:pt x="2907" y="834"/>
                </a:lnTo>
                <a:lnTo>
                  <a:pt x="2947" y="855"/>
                </a:lnTo>
                <a:lnTo>
                  <a:pt x="2990" y="875"/>
                </a:lnTo>
                <a:lnTo>
                  <a:pt x="3030" y="896"/>
                </a:lnTo>
                <a:lnTo>
                  <a:pt x="3069" y="918"/>
                </a:lnTo>
                <a:lnTo>
                  <a:pt x="3110" y="942"/>
                </a:lnTo>
                <a:lnTo>
                  <a:pt x="3151" y="965"/>
                </a:lnTo>
                <a:lnTo>
                  <a:pt x="3190" y="990"/>
                </a:lnTo>
                <a:lnTo>
                  <a:pt x="3229" y="1015"/>
                </a:lnTo>
                <a:lnTo>
                  <a:pt x="3268" y="1041"/>
                </a:lnTo>
                <a:lnTo>
                  <a:pt x="3307" y="1067"/>
                </a:lnTo>
                <a:lnTo>
                  <a:pt x="3347" y="1094"/>
                </a:lnTo>
                <a:lnTo>
                  <a:pt x="3384" y="1121"/>
                </a:lnTo>
                <a:lnTo>
                  <a:pt x="3422" y="1150"/>
                </a:lnTo>
                <a:lnTo>
                  <a:pt x="3460" y="1179"/>
                </a:lnTo>
                <a:lnTo>
                  <a:pt x="3470" y="1186"/>
                </a:lnTo>
                <a:lnTo>
                  <a:pt x="3477" y="1196"/>
                </a:lnTo>
                <a:lnTo>
                  <a:pt x="3484" y="1205"/>
                </a:lnTo>
                <a:lnTo>
                  <a:pt x="3490" y="1214"/>
                </a:lnTo>
                <a:lnTo>
                  <a:pt x="3496" y="1224"/>
                </a:lnTo>
                <a:lnTo>
                  <a:pt x="3499" y="1235"/>
                </a:lnTo>
                <a:lnTo>
                  <a:pt x="3502" y="1245"/>
                </a:lnTo>
                <a:lnTo>
                  <a:pt x="3503" y="1255"/>
                </a:lnTo>
                <a:lnTo>
                  <a:pt x="3503" y="1267"/>
                </a:lnTo>
                <a:lnTo>
                  <a:pt x="3502" y="1277"/>
                </a:lnTo>
                <a:lnTo>
                  <a:pt x="3500" y="1288"/>
                </a:lnTo>
                <a:lnTo>
                  <a:pt x="3498" y="1298"/>
                </a:lnTo>
                <a:lnTo>
                  <a:pt x="3493" y="1309"/>
                </a:lnTo>
                <a:lnTo>
                  <a:pt x="3487" y="1319"/>
                </a:lnTo>
                <a:lnTo>
                  <a:pt x="3480" y="1328"/>
                </a:lnTo>
                <a:lnTo>
                  <a:pt x="3473" y="1337"/>
                </a:lnTo>
                <a:lnTo>
                  <a:pt x="3463" y="1346"/>
                </a:lnTo>
                <a:lnTo>
                  <a:pt x="3454" y="1353"/>
                </a:lnTo>
                <a:lnTo>
                  <a:pt x="3444" y="1359"/>
                </a:lnTo>
                <a:lnTo>
                  <a:pt x="3432" y="1365"/>
                </a:lnTo>
                <a:lnTo>
                  <a:pt x="3421" y="1370"/>
                </a:lnTo>
                <a:lnTo>
                  <a:pt x="3409" y="1372"/>
                </a:lnTo>
                <a:lnTo>
                  <a:pt x="3397" y="1375"/>
                </a:lnTo>
                <a:lnTo>
                  <a:pt x="3386" y="1376"/>
                </a:lnTo>
                <a:lnTo>
                  <a:pt x="3374" y="1376"/>
                </a:lnTo>
                <a:lnTo>
                  <a:pt x="3361" y="1375"/>
                </a:lnTo>
                <a:lnTo>
                  <a:pt x="3349" y="1374"/>
                </a:lnTo>
                <a:lnTo>
                  <a:pt x="3338" y="1371"/>
                </a:lnTo>
                <a:lnTo>
                  <a:pt x="3326" y="1367"/>
                </a:lnTo>
                <a:lnTo>
                  <a:pt x="3315" y="1362"/>
                </a:lnTo>
                <a:lnTo>
                  <a:pt x="3304" y="1356"/>
                </a:lnTo>
                <a:lnTo>
                  <a:pt x="3294" y="1349"/>
                </a:lnTo>
                <a:lnTo>
                  <a:pt x="3246" y="1311"/>
                </a:lnTo>
                <a:lnTo>
                  <a:pt x="3197" y="1276"/>
                </a:lnTo>
                <a:lnTo>
                  <a:pt x="3148" y="1241"/>
                </a:lnTo>
                <a:lnTo>
                  <a:pt x="3097" y="1207"/>
                </a:lnTo>
                <a:lnTo>
                  <a:pt x="3048" y="1176"/>
                </a:lnTo>
                <a:lnTo>
                  <a:pt x="2997" y="1145"/>
                </a:lnTo>
                <a:lnTo>
                  <a:pt x="2945" y="1115"/>
                </a:lnTo>
                <a:lnTo>
                  <a:pt x="2894" y="1086"/>
                </a:lnTo>
                <a:lnTo>
                  <a:pt x="2842" y="1060"/>
                </a:lnTo>
                <a:lnTo>
                  <a:pt x="2789" y="1034"/>
                </a:lnTo>
                <a:lnTo>
                  <a:pt x="2736" y="1009"/>
                </a:lnTo>
                <a:lnTo>
                  <a:pt x="2683" y="986"/>
                </a:lnTo>
                <a:lnTo>
                  <a:pt x="2630" y="964"/>
                </a:lnTo>
                <a:lnTo>
                  <a:pt x="2576" y="943"/>
                </a:lnTo>
                <a:lnTo>
                  <a:pt x="2522" y="924"/>
                </a:lnTo>
                <a:lnTo>
                  <a:pt x="2469" y="905"/>
                </a:lnTo>
                <a:lnTo>
                  <a:pt x="2592" y="764"/>
                </a:lnTo>
                <a:lnTo>
                  <a:pt x="2258" y="848"/>
                </a:lnTo>
                <a:lnTo>
                  <a:pt x="2225" y="840"/>
                </a:lnTo>
                <a:lnTo>
                  <a:pt x="2191" y="834"/>
                </a:lnTo>
                <a:lnTo>
                  <a:pt x="2158" y="827"/>
                </a:lnTo>
                <a:lnTo>
                  <a:pt x="2125" y="822"/>
                </a:lnTo>
                <a:lnTo>
                  <a:pt x="2091" y="817"/>
                </a:lnTo>
                <a:lnTo>
                  <a:pt x="2058" y="812"/>
                </a:lnTo>
                <a:lnTo>
                  <a:pt x="2024" y="808"/>
                </a:lnTo>
                <a:lnTo>
                  <a:pt x="1991" y="804"/>
                </a:lnTo>
                <a:lnTo>
                  <a:pt x="2142" y="596"/>
                </a:lnTo>
                <a:close/>
                <a:moveTo>
                  <a:pt x="1966" y="2831"/>
                </a:moveTo>
                <a:lnTo>
                  <a:pt x="2071" y="2784"/>
                </a:lnTo>
                <a:lnTo>
                  <a:pt x="2174" y="2737"/>
                </a:lnTo>
                <a:lnTo>
                  <a:pt x="2278" y="2692"/>
                </a:lnTo>
                <a:lnTo>
                  <a:pt x="2383" y="2646"/>
                </a:lnTo>
                <a:lnTo>
                  <a:pt x="2487" y="2602"/>
                </a:lnTo>
                <a:lnTo>
                  <a:pt x="2592" y="2558"/>
                </a:lnTo>
                <a:lnTo>
                  <a:pt x="2696" y="2513"/>
                </a:lnTo>
                <a:lnTo>
                  <a:pt x="2801" y="2470"/>
                </a:lnTo>
                <a:lnTo>
                  <a:pt x="2905" y="2426"/>
                </a:lnTo>
                <a:lnTo>
                  <a:pt x="3011" y="2383"/>
                </a:lnTo>
                <a:lnTo>
                  <a:pt x="3116" y="2342"/>
                </a:lnTo>
                <a:lnTo>
                  <a:pt x="3222" y="2299"/>
                </a:lnTo>
                <a:lnTo>
                  <a:pt x="3326" y="2257"/>
                </a:lnTo>
                <a:lnTo>
                  <a:pt x="3432" y="2215"/>
                </a:lnTo>
                <a:lnTo>
                  <a:pt x="3537" y="2174"/>
                </a:lnTo>
                <a:lnTo>
                  <a:pt x="3643" y="2132"/>
                </a:lnTo>
                <a:lnTo>
                  <a:pt x="3643" y="2253"/>
                </a:lnTo>
                <a:lnTo>
                  <a:pt x="3540" y="2293"/>
                </a:lnTo>
                <a:lnTo>
                  <a:pt x="3438" y="2334"/>
                </a:lnTo>
                <a:lnTo>
                  <a:pt x="3335" y="2375"/>
                </a:lnTo>
                <a:lnTo>
                  <a:pt x="3232" y="2417"/>
                </a:lnTo>
                <a:lnTo>
                  <a:pt x="3130" y="2459"/>
                </a:lnTo>
                <a:lnTo>
                  <a:pt x="3027" y="2500"/>
                </a:lnTo>
                <a:lnTo>
                  <a:pt x="2926" y="2542"/>
                </a:lnTo>
                <a:lnTo>
                  <a:pt x="2823" y="2584"/>
                </a:lnTo>
                <a:lnTo>
                  <a:pt x="2721" y="2626"/>
                </a:lnTo>
                <a:lnTo>
                  <a:pt x="2620" y="2669"/>
                </a:lnTo>
                <a:lnTo>
                  <a:pt x="2518" y="2712"/>
                </a:lnTo>
                <a:lnTo>
                  <a:pt x="2416" y="2755"/>
                </a:lnTo>
                <a:lnTo>
                  <a:pt x="2315" y="2800"/>
                </a:lnTo>
                <a:lnTo>
                  <a:pt x="2213" y="2844"/>
                </a:lnTo>
                <a:lnTo>
                  <a:pt x="2112" y="2888"/>
                </a:lnTo>
                <a:lnTo>
                  <a:pt x="2010" y="2933"/>
                </a:lnTo>
                <a:lnTo>
                  <a:pt x="2006" y="2936"/>
                </a:lnTo>
                <a:lnTo>
                  <a:pt x="2000" y="2939"/>
                </a:lnTo>
                <a:lnTo>
                  <a:pt x="1994" y="2940"/>
                </a:lnTo>
                <a:lnTo>
                  <a:pt x="1987" y="2940"/>
                </a:lnTo>
                <a:lnTo>
                  <a:pt x="1821" y="2940"/>
                </a:lnTo>
                <a:lnTo>
                  <a:pt x="1656" y="2940"/>
                </a:lnTo>
                <a:lnTo>
                  <a:pt x="1650" y="2940"/>
                </a:lnTo>
                <a:lnTo>
                  <a:pt x="1643" y="2939"/>
                </a:lnTo>
                <a:lnTo>
                  <a:pt x="1637" y="2936"/>
                </a:lnTo>
                <a:lnTo>
                  <a:pt x="1633" y="2933"/>
                </a:lnTo>
                <a:lnTo>
                  <a:pt x="1531" y="2888"/>
                </a:lnTo>
                <a:lnTo>
                  <a:pt x="1429" y="2844"/>
                </a:lnTo>
                <a:lnTo>
                  <a:pt x="1328" y="2800"/>
                </a:lnTo>
                <a:lnTo>
                  <a:pt x="1226" y="2755"/>
                </a:lnTo>
                <a:lnTo>
                  <a:pt x="1125" y="2712"/>
                </a:lnTo>
                <a:lnTo>
                  <a:pt x="1023" y="2669"/>
                </a:lnTo>
                <a:lnTo>
                  <a:pt x="922" y="2626"/>
                </a:lnTo>
                <a:lnTo>
                  <a:pt x="820" y="2584"/>
                </a:lnTo>
                <a:lnTo>
                  <a:pt x="717" y="2542"/>
                </a:lnTo>
                <a:lnTo>
                  <a:pt x="615" y="2500"/>
                </a:lnTo>
                <a:lnTo>
                  <a:pt x="512" y="2457"/>
                </a:lnTo>
                <a:lnTo>
                  <a:pt x="411" y="2417"/>
                </a:lnTo>
                <a:lnTo>
                  <a:pt x="308" y="2375"/>
                </a:lnTo>
                <a:lnTo>
                  <a:pt x="205" y="2334"/>
                </a:lnTo>
                <a:lnTo>
                  <a:pt x="103" y="2293"/>
                </a:lnTo>
                <a:lnTo>
                  <a:pt x="0" y="2253"/>
                </a:lnTo>
                <a:lnTo>
                  <a:pt x="0" y="2132"/>
                </a:lnTo>
                <a:lnTo>
                  <a:pt x="106" y="2172"/>
                </a:lnTo>
                <a:lnTo>
                  <a:pt x="210" y="2214"/>
                </a:lnTo>
                <a:lnTo>
                  <a:pt x="316" y="2257"/>
                </a:lnTo>
                <a:lnTo>
                  <a:pt x="421" y="2299"/>
                </a:lnTo>
                <a:lnTo>
                  <a:pt x="527" y="2342"/>
                </a:lnTo>
                <a:lnTo>
                  <a:pt x="631" y="2383"/>
                </a:lnTo>
                <a:lnTo>
                  <a:pt x="737" y="2426"/>
                </a:lnTo>
                <a:lnTo>
                  <a:pt x="842" y="2470"/>
                </a:lnTo>
                <a:lnTo>
                  <a:pt x="946" y="2513"/>
                </a:lnTo>
                <a:lnTo>
                  <a:pt x="1051" y="2558"/>
                </a:lnTo>
                <a:lnTo>
                  <a:pt x="1155" y="2602"/>
                </a:lnTo>
                <a:lnTo>
                  <a:pt x="1260" y="2646"/>
                </a:lnTo>
                <a:lnTo>
                  <a:pt x="1364" y="2692"/>
                </a:lnTo>
                <a:lnTo>
                  <a:pt x="1469" y="2737"/>
                </a:lnTo>
                <a:lnTo>
                  <a:pt x="1572" y="2784"/>
                </a:lnTo>
                <a:lnTo>
                  <a:pt x="1676" y="2831"/>
                </a:lnTo>
                <a:lnTo>
                  <a:pt x="1966" y="2831"/>
                </a:lnTo>
                <a:close/>
                <a:moveTo>
                  <a:pt x="1676" y="2829"/>
                </a:moveTo>
                <a:lnTo>
                  <a:pt x="1570" y="2762"/>
                </a:lnTo>
                <a:lnTo>
                  <a:pt x="1464" y="2697"/>
                </a:lnTo>
                <a:lnTo>
                  <a:pt x="1360" y="2634"/>
                </a:lnTo>
                <a:lnTo>
                  <a:pt x="1254" y="2574"/>
                </a:lnTo>
                <a:lnTo>
                  <a:pt x="1148" y="2519"/>
                </a:lnTo>
                <a:lnTo>
                  <a:pt x="1043" y="2464"/>
                </a:lnTo>
                <a:lnTo>
                  <a:pt x="938" y="2412"/>
                </a:lnTo>
                <a:lnTo>
                  <a:pt x="833" y="2361"/>
                </a:lnTo>
                <a:lnTo>
                  <a:pt x="729" y="2313"/>
                </a:lnTo>
                <a:lnTo>
                  <a:pt x="623" y="2267"/>
                </a:lnTo>
                <a:lnTo>
                  <a:pt x="518" y="2223"/>
                </a:lnTo>
                <a:lnTo>
                  <a:pt x="415" y="2180"/>
                </a:lnTo>
                <a:lnTo>
                  <a:pt x="311" y="2139"/>
                </a:lnTo>
                <a:lnTo>
                  <a:pt x="206" y="2098"/>
                </a:lnTo>
                <a:lnTo>
                  <a:pt x="103" y="2058"/>
                </a:lnTo>
                <a:lnTo>
                  <a:pt x="0" y="2020"/>
                </a:lnTo>
                <a:lnTo>
                  <a:pt x="0" y="2088"/>
                </a:lnTo>
                <a:lnTo>
                  <a:pt x="99" y="2123"/>
                </a:lnTo>
                <a:lnTo>
                  <a:pt x="199" y="2159"/>
                </a:lnTo>
                <a:lnTo>
                  <a:pt x="299" y="2197"/>
                </a:lnTo>
                <a:lnTo>
                  <a:pt x="401" y="2236"/>
                </a:lnTo>
                <a:lnTo>
                  <a:pt x="502" y="2275"/>
                </a:lnTo>
                <a:lnTo>
                  <a:pt x="604" y="2317"/>
                </a:lnTo>
                <a:lnTo>
                  <a:pt x="707" y="2360"/>
                </a:lnTo>
                <a:lnTo>
                  <a:pt x="810" y="2403"/>
                </a:lnTo>
                <a:lnTo>
                  <a:pt x="916" y="2450"/>
                </a:lnTo>
                <a:lnTo>
                  <a:pt x="1020" y="2496"/>
                </a:lnTo>
                <a:lnTo>
                  <a:pt x="1128" y="2546"/>
                </a:lnTo>
                <a:lnTo>
                  <a:pt x="1235" y="2598"/>
                </a:lnTo>
                <a:lnTo>
                  <a:pt x="1344" y="2653"/>
                </a:lnTo>
                <a:lnTo>
                  <a:pt x="1453" y="2708"/>
                </a:lnTo>
                <a:lnTo>
                  <a:pt x="1564" y="2768"/>
                </a:lnTo>
                <a:lnTo>
                  <a:pt x="1676" y="2829"/>
                </a:lnTo>
                <a:close/>
                <a:moveTo>
                  <a:pt x="1727" y="2829"/>
                </a:moveTo>
                <a:lnTo>
                  <a:pt x="1678" y="2789"/>
                </a:lnTo>
                <a:lnTo>
                  <a:pt x="1628" y="2750"/>
                </a:lnTo>
                <a:lnTo>
                  <a:pt x="1578" y="2711"/>
                </a:lnTo>
                <a:lnTo>
                  <a:pt x="1528" y="2673"/>
                </a:lnTo>
                <a:lnTo>
                  <a:pt x="1477" y="2637"/>
                </a:lnTo>
                <a:lnTo>
                  <a:pt x="1427" y="2602"/>
                </a:lnTo>
                <a:lnTo>
                  <a:pt x="1376" y="2567"/>
                </a:lnTo>
                <a:lnTo>
                  <a:pt x="1325" y="2533"/>
                </a:lnTo>
                <a:lnTo>
                  <a:pt x="1273" y="2499"/>
                </a:lnTo>
                <a:lnTo>
                  <a:pt x="1221" y="2466"/>
                </a:lnTo>
                <a:lnTo>
                  <a:pt x="1168" y="2435"/>
                </a:lnTo>
                <a:lnTo>
                  <a:pt x="1116" y="2404"/>
                </a:lnTo>
                <a:lnTo>
                  <a:pt x="1064" y="2374"/>
                </a:lnTo>
                <a:lnTo>
                  <a:pt x="1010" y="2344"/>
                </a:lnTo>
                <a:lnTo>
                  <a:pt x="956" y="2316"/>
                </a:lnTo>
                <a:lnTo>
                  <a:pt x="903" y="2287"/>
                </a:lnTo>
                <a:lnTo>
                  <a:pt x="794" y="2232"/>
                </a:lnTo>
                <a:lnTo>
                  <a:pt x="685" y="2180"/>
                </a:lnTo>
                <a:lnTo>
                  <a:pt x="573" y="2130"/>
                </a:lnTo>
                <a:lnTo>
                  <a:pt x="461" y="2081"/>
                </a:lnTo>
                <a:lnTo>
                  <a:pt x="348" y="2035"/>
                </a:lnTo>
                <a:lnTo>
                  <a:pt x="234" y="1989"/>
                </a:lnTo>
                <a:lnTo>
                  <a:pt x="118" y="1946"/>
                </a:lnTo>
                <a:lnTo>
                  <a:pt x="0" y="1903"/>
                </a:lnTo>
                <a:lnTo>
                  <a:pt x="0" y="1964"/>
                </a:lnTo>
                <a:lnTo>
                  <a:pt x="107" y="2003"/>
                </a:lnTo>
                <a:lnTo>
                  <a:pt x="216" y="2044"/>
                </a:lnTo>
                <a:lnTo>
                  <a:pt x="324" y="2085"/>
                </a:lnTo>
                <a:lnTo>
                  <a:pt x="431" y="2128"/>
                </a:lnTo>
                <a:lnTo>
                  <a:pt x="538" y="2172"/>
                </a:lnTo>
                <a:lnTo>
                  <a:pt x="646" y="2219"/>
                </a:lnTo>
                <a:lnTo>
                  <a:pt x="755" y="2267"/>
                </a:lnTo>
                <a:lnTo>
                  <a:pt x="862" y="2318"/>
                </a:lnTo>
                <a:lnTo>
                  <a:pt x="969" y="2372"/>
                </a:lnTo>
                <a:lnTo>
                  <a:pt x="1078" y="2427"/>
                </a:lnTo>
                <a:lnTo>
                  <a:pt x="1186" y="2487"/>
                </a:lnTo>
                <a:lnTo>
                  <a:pt x="1293" y="2548"/>
                </a:lnTo>
                <a:lnTo>
                  <a:pt x="1348" y="2581"/>
                </a:lnTo>
                <a:lnTo>
                  <a:pt x="1402" y="2613"/>
                </a:lnTo>
                <a:lnTo>
                  <a:pt x="1456" y="2647"/>
                </a:lnTo>
                <a:lnTo>
                  <a:pt x="1509" y="2682"/>
                </a:lnTo>
                <a:lnTo>
                  <a:pt x="1564" y="2718"/>
                </a:lnTo>
                <a:lnTo>
                  <a:pt x="1618" y="2754"/>
                </a:lnTo>
                <a:lnTo>
                  <a:pt x="1672" y="2792"/>
                </a:lnTo>
                <a:lnTo>
                  <a:pt x="1727" y="2829"/>
                </a:lnTo>
                <a:close/>
                <a:moveTo>
                  <a:pt x="1776" y="2831"/>
                </a:moveTo>
                <a:lnTo>
                  <a:pt x="1727" y="2784"/>
                </a:lnTo>
                <a:lnTo>
                  <a:pt x="1679" y="2740"/>
                </a:lnTo>
                <a:lnTo>
                  <a:pt x="1630" y="2695"/>
                </a:lnTo>
                <a:lnTo>
                  <a:pt x="1580" y="2653"/>
                </a:lnTo>
                <a:lnTo>
                  <a:pt x="1530" y="2611"/>
                </a:lnTo>
                <a:lnTo>
                  <a:pt x="1480" y="2569"/>
                </a:lnTo>
                <a:lnTo>
                  <a:pt x="1429" y="2529"/>
                </a:lnTo>
                <a:lnTo>
                  <a:pt x="1379" y="2490"/>
                </a:lnTo>
                <a:lnTo>
                  <a:pt x="1328" y="2451"/>
                </a:lnTo>
                <a:lnTo>
                  <a:pt x="1276" y="2413"/>
                </a:lnTo>
                <a:lnTo>
                  <a:pt x="1223" y="2377"/>
                </a:lnTo>
                <a:lnTo>
                  <a:pt x="1171" y="2340"/>
                </a:lnTo>
                <a:lnTo>
                  <a:pt x="1117" y="2305"/>
                </a:lnTo>
                <a:lnTo>
                  <a:pt x="1064" y="2271"/>
                </a:lnTo>
                <a:lnTo>
                  <a:pt x="1010" y="2238"/>
                </a:lnTo>
                <a:lnTo>
                  <a:pt x="956" y="2205"/>
                </a:lnTo>
                <a:lnTo>
                  <a:pt x="901" y="2172"/>
                </a:lnTo>
                <a:lnTo>
                  <a:pt x="845" y="2141"/>
                </a:lnTo>
                <a:lnTo>
                  <a:pt x="789" y="2110"/>
                </a:lnTo>
                <a:lnTo>
                  <a:pt x="731" y="2080"/>
                </a:lnTo>
                <a:lnTo>
                  <a:pt x="675" y="2051"/>
                </a:lnTo>
                <a:lnTo>
                  <a:pt x="617" y="2023"/>
                </a:lnTo>
                <a:lnTo>
                  <a:pt x="559" y="1994"/>
                </a:lnTo>
                <a:lnTo>
                  <a:pt x="499" y="1967"/>
                </a:lnTo>
                <a:lnTo>
                  <a:pt x="438" y="1941"/>
                </a:lnTo>
                <a:lnTo>
                  <a:pt x="379" y="1915"/>
                </a:lnTo>
                <a:lnTo>
                  <a:pt x="316" y="1889"/>
                </a:lnTo>
                <a:lnTo>
                  <a:pt x="255" y="1864"/>
                </a:lnTo>
                <a:lnTo>
                  <a:pt x="193" y="1841"/>
                </a:lnTo>
                <a:lnTo>
                  <a:pt x="129" y="1817"/>
                </a:lnTo>
                <a:lnTo>
                  <a:pt x="65" y="1794"/>
                </a:lnTo>
                <a:lnTo>
                  <a:pt x="0" y="1772"/>
                </a:lnTo>
                <a:lnTo>
                  <a:pt x="0" y="1837"/>
                </a:lnTo>
                <a:lnTo>
                  <a:pt x="119" y="1881"/>
                </a:lnTo>
                <a:lnTo>
                  <a:pt x="238" y="1927"/>
                </a:lnTo>
                <a:lnTo>
                  <a:pt x="354" y="1975"/>
                </a:lnTo>
                <a:lnTo>
                  <a:pt x="469" y="2024"/>
                </a:lnTo>
                <a:lnTo>
                  <a:pt x="583" y="2076"/>
                </a:lnTo>
                <a:lnTo>
                  <a:pt x="695" y="2131"/>
                </a:lnTo>
                <a:lnTo>
                  <a:pt x="750" y="2158"/>
                </a:lnTo>
                <a:lnTo>
                  <a:pt x="807" y="2187"/>
                </a:lnTo>
                <a:lnTo>
                  <a:pt x="862" y="2217"/>
                </a:lnTo>
                <a:lnTo>
                  <a:pt x="917" y="2247"/>
                </a:lnTo>
                <a:lnTo>
                  <a:pt x="971" y="2277"/>
                </a:lnTo>
                <a:lnTo>
                  <a:pt x="1026" y="2309"/>
                </a:lnTo>
                <a:lnTo>
                  <a:pt x="1080" y="2340"/>
                </a:lnTo>
                <a:lnTo>
                  <a:pt x="1135" y="2374"/>
                </a:lnTo>
                <a:lnTo>
                  <a:pt x="1189" y="2407"/>
                </a:lnTo>
                <a:lnTo>
                  <a:pt x="1242" y="2442"/>
                </a:lnTo>
                <a:lnTo>
                  <a:pt x="1296" y="2477"/>
                </a:lnTo>
                <a:lnTo>
                  <a:pt x="1350" y="2512"/>
                </a:lnTo>
                <a:lnTo>
                  <a:pt x="1403" y="2550"/>
                </a:lnTo>
                <a:lnTo>
                  <a:pt x="1457" y="2586"/>
                </a:lnTo>
                <a:lnTo>
                  <a:pt x="1509" y="2625"/>
                </a:lnTo>
                <a:lnTo>
                  <a:pt x="1563" y="2664"/>
                </a:lnTo>
                <a:lnTo>
                  <a:pt x="1617" y="2705"/>
                </a:lnTo>
                <a:lnTo>
                  <a:pt x="1669" y="2745"/>
                </a:lnTo>
                <a:lnTo>
                  <a:pt x="1723" y="2788"/>
                </a:lnTo>
                <a:lnTo>
                  <a:pt x="1776" y="2831"/>
                </a:lnTo>
                <a:close/>
                <a:moveTo>
                  <a:pt x="1966" y="2829"/>
                </a:moveTo>
                <a:lnTo>
                  <a:pt x="2072" y="2762"/>
                </a:lnTo>
                <a:lnTo>
                  <a:pt x="2178" y="2697"/>
                </a:lnTo>
                <a:lnTo>
                  <a:pt x="2283" y="2634"/>
                </a:lnTo>
                <a:lnTo>
                  <a:pt x="2389" y="2574"/>
                </a:lnTo>
                <a:lnTo>
                  <a:pt x="2495" y="2519"/>
                </a:lnTo>
                <a:lnTo>
                  <a:pt x="2599" y="2464"/>
                </a:lnTo>
                <a:lnTo>
                  <a:pt x="2705" y="2412"/>
                </a:lnTo>
                <a:lnTo>
                  <a:pt x="2810" y="2361"/>
                </a:lnTo>
                <a:lnTo>
                  <a:pt x="2914" y="2313"/>
                </a:lnTo>
                <a:lnTo>
                  <a:pt x="3020" y="2267"/>
                </a:lnTo>
                <a:lnTo>
                  <a:pt x="3125" y="2223"/>
                </a:lnTo>
                <a:lnTo>
                  <a:pt x="3228" y="2180"/>
                </a:lnTo>
                <a:lnTo>
                  <a:pt x="3332" y="2139"/>
                </a:lnTo>
                <a:lnTo>
                  <a:pt x="3437" y="2098"/>
                </a:lnTo>
                <a:lnTo>
                  <a:pt x="3540" y="2058"/>
                </a:lnTo>
                <a:lnTo>
                  <a:pt x="3643" y="2020"/>
                </a:lnTo>
                <a:lnTo>
                  <a:pt x="3643" y="2088"/>
                </a:lnTo>
                <a:lnTo>
                  <a:pt x="3544" y="2123"/>
                </a:lnTo>
                <a:lnTo>
                  <a:pt x="3444" y="2159"/>
                </a:lnTo>
                <a:lnTo>
                  <a:pt x="3344" y="2197"/>
                </a:lnTo>
                <a:lnTo>
                  <a:pt x="3242" y="2236"/>
                </a:lnTo>
                <a:lnTo>
                  <a:pt x="3141" y="2275"/>
                </a:lnTo>
                <a:lnTo>
                  <a:pt x="3039" y="2317"/>
                </a:lnTo>
                <a:lnTo>
                  <a:pt x="2936" y="2360"/>
                </a:lnTo>
                <a:lnTo>
                  <a:pt x="2833" y="2403"/>
                </a:lnTo>
                <a:lnTo>
                  <a:pt x="2728" y="2450"/>
                </a:lnTo>
                <a:lnTo>
                  <a:pt x="2622" y="2496"/>
                </a:lnTo>
                <a:lnTo>
                  <a:pt x="2515" y="2546"/>
                </a:lnTo>
                <a:lnTo>
                  <a:pt x="2408" y="2598"/>
                </a:lnTo>
                <a:lnTo>
                  <a:pt x="2300" y="2653"/>
                </a:lnTo>
                <a:lnTo>
                  <a:pt x="2190" y="2708"/>
                </a:lnTo>
                <a:lnTo>
                  <a:pt x="2080" y="2768"/>
                </a:lnTo>
                <a:lnTo>
                  <a:pt x="1966" y="2829"/>
                </a:lnTo>
                <a:close/>
                <a:moveTo>
                  <a:pt x="1917" y="2829"/>
                </a:moveTo>
                <a:lnTo>
                  <a:pt x="1965" y="2789"/>
                </a:lnTo>
                <a:lnTo>
                  <a:pt x="2014" y="2750"/>
                </a:lnTo>
                <a:lnTo>
                  <a:pt x="2065" y="2711"/>
                </a:lnTo>
                <a:lnTo>
                  <a:pt x="2114" y="2673"/>
                </a:lnTo>
                <a:lnTo>
                  <a:pt x="2165" y="2637"/>
                </a:lnTo>
                <a:lnTo>
                  <a:pt x="2216" y="2602"/>
                </a:lnTo>
                <a:lnTo>
                  <a:pt x="2267" y="2567"/>
                </a:lnTo>
                <a:lnTo>
                  <a:pt x="2318" y="2533"/>
                </a:lnTo>
                <a:lnTo>
                  <a:pt x="2370" y="2499"/>
                </a:lnTo>
                <a:lnTo>
                  <a:pt x="2422" y="2466"/>
                </a:lnTo>
                <a:lnTo>
                  <a:pt x="2474" y="2435"/>
                </a:lnTo>
                <a:lnTo>
                  <a:pt x="2527" y="2404"/>
                </a:lnTo>
                <a:lnTo>
                  <a:pt x="2580" y="2374"/>
                </a:lnTo>
                <a:lnTo>
                  <a:pt x="2633" y="2344"/>
                </a:lnTo>
                <a:lnTo>
                  <a:pt x="2686" y="2316"/>
                </a:lnTo>
                <a:lnTo>
                  <a:pt x="2740" y="2287"/>
                </a:lnTo>
                <a:lnTo>
                  <a:pt x="2849" y="2232"/>
                </a:lnTo>
                <a:lnTo>
                  <a:pt x="2959" y="2180"/>
                </a:lnTo>
                <a:lnTo>
                  <a:pt x="3069" y="2130"/>
                </a:lnTo>
                <a:lnTo>
                  <a:pt x="3181" y="2081"/>
                </a:lnTo>
                <a:lnTo>
                  <a:pt x="3294" y="2035"/>
                </a:lnTo>
                <a:lnTo>
                  <a:pt x="3409" y="1989"/>
                </a:lnTo>
                <a:lnTo>
                  <a:pt x="3525" y="1946"/>
                </a:lnTo>
                <a:lnTo>
                  <a:pt x="3643" y="1903"/>
                </a:lnTo>
                <a:lnTo>
                  <a:pt x="3643" y="1964"/>
                </a:lnTo>
                <a:lnTo>
                  <a:pt x="3535" y="2003"/>
                </a:lnTo>
                <a:lnTo>
                  <a:pt x="3426" y="2044"/>
                </a:lnTo>
                <a:lnTo>
                  <a:pt x="3319" y="2085"/>
                </a:lnTo>
                <a:lnTo>
                  <a:pt x="3212" y="2128"/>
                </a:lnTo>
                <a:lnTo>
                  <a:pt x="3104" y="2172"/>
                </a:lnTo>
                <a:lnTo>
                  <a:pt x="2997" y="2219"/>
                </a:lnTo>
                <a:lnTo>
                  <a:pt x="2888" y="2267"/>
                </a:lnTo>
                <a:lnTo>
                  <a:pt x="2781" y="2318"/>
                </a:lnTo>
                <a:lnTo>
                  <a:pt x="2673" y="2372"/>
                </a:lnTo>
                <a:lnTo>
                  <a:pt x="2564" y="2429"/>
                </a:lnTo>
                <a:lnTo>
                  <a:pt x="2457" y="2487"/>
                </a:lnTo>
                <a:lnTo>
                  <a:pt x="2350" y="2548"/>
                </a:lnTo>
                <a:lnTo>
                  <a:pt x="2296" y="2581"/>
                </a:lnTo>
                <a:lnTo>
                  <a:pt x="2241" y="2613"/>
                </a:lnTo>
                <a:lnTo>
                  <a:pt x="2187" y="2647"/>
                </a:lnTo>
                <a:lnTo>
                  <a:pt x="2133" y="2682"/>
                </a:lnTo>
                <a:lnTo>
                  <a:pt x="2078" y="2718"/>
                </a:lnTo>
                <a:lnTo>
                  <a:pt x="2024" y="2754"/>
                </a:lnTo>
                <a:lnTo>
                  <a:pt x="1971" y="2792"/>
                </a:lnTo>
                <a:lnTo>
                  <a:pt x="1917" y="2829"/>
                </a:lnTo>
                <a:close/>
                <a:moveTo>
                  <a:pt x="1868" y="2831"/>
                </a:moveTo>
                <a:lnTo>
                  <a:pt x="1916" y="2784"/>
                </a:lnTo>
                <a:lnTo>
                  <a:pt x="1965" y="2740"/>
                </a:lnTo>
                <a:lnTo>
                  <a:pt x="2013" y="2695"/>
                </a:lnTo>
                <a:lnTo>
                  <a:pt x="2062" y="2653"/>
                </a:lnTo>
                <a:lnTo>
                  <a:pt x="2113" y="2611"/>
                </a:lnTo>
                <a:lnTo>
                  <a:pt x="2162" y="2569"/>
                </a:lnTo>
                <a:lnTo>
                  <a:pt x="2213" y="2529"/>
                </a:lnTo>
                <a:lnTo>
                  <a:pt x="2264" y="2490"/>
                </a:lnTo>
                <a:lnTo>
                  <a:pt x="2315" y="2451"/>
                </a:lnTo>
                <a:lnTo>
                  <a:pt x="2367" y="2413"/>
                </a:lnTo>
                <a:lnTo>
                  <a:pt x="2419" y="2377"/>
                </a:lnTo>
                <a:lnTo>
                  <a:pt x="2471" y="2340"/>
                </a:lnTo>
                <a:lnTo>
                  <a:pt x="2525" y="2305"/>
                </a:lnTo>
                <a:lnTo>
                  <a:pt x="2579" y="2271"/>
                </a:lnTo>
                <a:lnTo>
                  <a:pt x="2633" y="2238"/>
                </a:lnTo>
                <a:lnTo>
                  <a:pt x="2688" y="2205"/>
                </a:lnTo>
                <a:lnTo>
                  <a:pt x="2741" y="2172"/>
                </a:lnTo>
                <a:lnTo>
                  <a:pt x="2798" y="2141"/>
                </a:lnTo>
                <a:lnTo>
                  <a:pt x="2855" y="2110"/>
                </a:lnTo>
                <a:lnTo>
                  <a:pt x="2911" y="2080"/>
                </a:lnTo>
                <a:lnTo>
                  <a:pt x="2968" y="2051"/>
                </a:lnTo>
                <a:lnTo>
                  <a:pt x="3026" y="2023"/>
                </a:lnTo>
                <a:lnTo>
                  <a:pt x="3085" y="1994"/>
                </a:lnTo>
                <a:lnTo>
                  <a:pt x="3143" y="1967"/>
                </a:lnTo>
                <a:lnTo>
                  <a:pt x="3204" y="1941"/>
                </a:lnTo>
                <a:lnTo>
                  <a:pt x="3264" y="1915"/>
                </a:lnTo>
                <a:lnTo>
                  <a:pt x="3326" y="1889"/>
                </a:lnTo>
                <a:lnTo>
                  <a:pt x="3387" y="1864"/>
                </a:lnTo>
                <a:lnTo>
                  <a:pt x="3450" y="1841"/>
                </a:lnTo>
                <a:lnTo>
                  <a:pt x="3513" y="1817"/>
                </a:lnTo>
                <a:lnTo>
                  <a:pt x="3577" y="1794"/>
                </a:lnTo>
                <a:lnTo>
                  <a:pt x="3643" y="1772"/>
                </a:lnTo>
                <a:lnTo>
                  <a:pt x="3643" y="1837"/>
                </a:lnTo>
                <a:lnTo>
                  <a:pt x="3524" y="1881"/>
                </a:lnTo>
                <a:lnTo>
                  <a:pt x="3405" y="1927"/>
                </a:lnTo>
                <a:lnTo>
                  <a:pt x="3289" y="1975"/>
                </a:lnTo>
                <a:lnTo>
                  <a:pt x="3174" y="2024"/>
                </a:lnTo>
                <a:lnTo>
                  <a:pt x="3061" y="2076"/>
                </a:lnTo>
                <a:lnTo>
                  <a:pt x="2947" y="2131"/>
                </a:lnTo>
                <a:lnTo>
                  <a:pt x="2892" y="2158"/>
                </a:lnTo>
                <a:lnTo>
                  <a:pt x="2836" y="2187"/>
                </a:lnTo>
                <a:lnTo>
                  <a:pt x="2781" y="2217"/>
                </a:lnTo>
                <a:lnTo>
                  <a:pt x="2725" y="2247"/>
                </a:lnTo>
                <a:lnTo>
                  <a:pt x="2672" y="2278"/>
                </a:lnTo>
                <a:lnTo>
                  <a:pt x="2617" y="2309"/>
                </a:lnTo>
                <a:lnTo>
                  <a:pt x="2563" y="2340"/>
                </a:lnTo>
                <a:lnTo>
                  <a:pt x="2508" y="2374"/>
                </a:lnTo>
                <a:lnTo>
                  <a:pt x="2454" y="2407"/>
                </a:lnTo>
                <a:lnTo>
                  <a:pt x="2400" y="2442"/>
                </a:lnTo>
                <a:lnTo>
                  <a:pt x="2347" y="2477"/>
                </a:lnTo>
                <a:lnTo>
                  <a:pt x="2293" y="2512"/>
                </a:lnTo>
                <a:lnTo>
                  <a:pt x="2239" y="2550"/>
                </a:lnTo>
                <a:lnTo>
                  <a:pt x="2186" y="2586"/>
                </a:lnTo>
                <a:lnTo>
                  <a:pt x="2133" y="2625"/>
                </a:lnTo>
                <a:lnTo>
                  <a:pt x="2080" y="2664"/>
                </a:lnTo>
                <a:lnTo>
                  <a:pt x="2026" y="2705"/>
                </a:lnTo>
                <a:lnTo>
                  <a:pt x="1974" y="2745"/>
                </a:lnTo>
                <a:lnTo>
                  <a:pt x="1920" y="2788"/>
                </a:lnTo>
                <a:lnTo>
                  <a:pt x="1868" y="2831"/>
                </a:lnTo>
                <a:close/>
                <a:moveTo>
                  <a:pt x="2530" y="0"/>
                </a:moveTo>
                <a:lnTo>
                  <a:pt x="2471" y="254"/>
                </a:lnTo>
                <a:lnTo>
                  <a:pt x="2415" y="506"/>
                </a:lnTo>
                <a:lnTo>
                  <a:pt x="2363" y="221"/>
                </a:lnTo>
                <a:lnTo>
                  <a:pt x="2048" y="285"/>
                </a:lnTo>
                <a:lnTo>
                  <a:pt x="2289" y="143"/>
                </a:lnTo>
                <a:lnTo>
                  <a:pt x="2530" y="0"/>
                </a:lnTo>
                <a:close/>
              </a:path>
            </a:pathLst>
          </a:custGeom>
          <a:solidFill>
            <a:srgbClr val="FF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Times New Roman" pitchFamily="18" charset="0"/>
              <a:ea typeface="Calibri"/>
              <a:cs typeface="Times New Roman" pitchFamily="18" charset="0"/>
              <a:sym typeface="Calibri"/>
            </a:endParaRPr>
          </a:p>
        </p:txBody>
      </p:sp>
    </p:spTree>
    <p:extLst>
      <p:ext uri="{BB962C8B-B14F-4D97-AF65-F5344CB8AC3E}">
        <p14:creationId xmlns:p14="http://schemas.microsoft.com/office/powerpoint/2010/main" val="67429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10" descr="cartoon · cloud · clouds | Clipart Panda - Free Clipart Images"/>
          <p:cNvPicPr>
            <a:picLocks noChangeAspect="1" noChangeArrowheads="1"/>
          </p:cNvPicPr>
          <p:nvPr/>
        </p:nvPicPr>
        <p:blipFill>
          <a:blip r:embed="rId3"/>
          <a:srcRect/>
          <a:stretch>
            <a:fillRect/>
          </a:stretch>
        </p:blipFill>
        <p:spPr bwMode="auto">
          <a:xfrm>
            <a:off x="1755576" y="4347102"/>
            <a:ext cx="5230527" cy="2196244"/>
          </a:xfrm>
          <a:prstGeom prst="rect">
            <a:avLst/>
          </a:prstGeom>
          <a:noFill/>
        </p:spPr>
      </p:pic>
      <p:sp>
        <p:nvSpPr>
          <p:cNvPr id="1048586"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Solution proposée</a:t>
            </a:r>
          </a:p>
        </p:txBody>
      </p:sp>
      <p:pic>
        <p:nvPicPr>
          <p:cNvPr id="2097153"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rot="2177770">
            <a:off x="3491880" y="5445224"/>
            <a:ext cx="504056" cy="504056"/>
          </a:xfrm>
          <a:prstGeom prst="rect">
            <a:avLst/>
          </a:prstGeom>
          <a:noFill/>
        </p:spPr>
      </p:pic>
      <p:pic>
        <p:nvPicPr>
          <p:cNvPr id="2097154"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rot="20761893">
            <a:off x="4370840" y="5697252"/>
            <a:ext cx="504056" cy="504056"/>
          </a:xfrm>
          <a:prstGeom prst="rect">
            <a:avLst/>
          </a:prstGeom>
          <a:noFill/>
        </p:spPr>
      </p:pic>
      <p:pic>
        <p:nvPicPr>
          <p:cNvPr id="2097155"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rot="18053618">
            <a:off x="4874896" y="5123490"/>
            <a:ext cx="504056" cy="504056"/>
          </a:xfrm>
          <a:prstGeom prst="rect">
            <a:avLst/>
          </a:prstGeom>
          <a:noFill/>
        </p:spPr>
      </p:pic>
      <p:pic>
        <p:nvPicPr>
          <p:cNvPr id="2097156"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a:off x="2074080" y="5566377"/>
            <a:ext cx="504056" cy="504056"/>
          </a:xfrm>
          <a:prstGeom prst="rect">
            <a:avLst/>
          </a:prstGeom>
          <a:noFill/>
        </p:spPr>
      </p:pic>
      <p:pic>
        <p:nvPicPr>
          <p:cNvPr id="2097157"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rot="533582">
            <a:off x="6284125" y="5546667"/>
            <a:ext cx="504056" cy="504056"/>
          </a:xfrm>
          <a:prstGeom prst="rect">
            <a:avLst/>
          </a:prstGeom>
          <a:noFill/>
        </p:spPr>
      </p:pic>
      <p:cxnSp>
        <p:nvCxnSpPr>
          <p:cNvPr id="3145728" name="Connecteur droit 3"/>
          <p:cNvCxnSpPr>
            <a:cxnSpLocks/>
            <a:stCxn id="2097153" idx="0"/>
            <a:endCxn id="2097172" idx="2"/>
          </p:cNvCxnSpPr>
          <p:nvPr/>
        </p:nvCxnSpPr>
        <p:spPr>
          <a:xfrm flipV="1">
            <a:off x="3893098" y="5048453"/>
            <a:ext cx="305733" cy="445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29" name="Connecteur droit 9"/>
          <p:cNvCxnSpPr>
            <a:cxnSpLocks/>
            <a:stCxn id="2097172" idx="3"/>
            <a:endCxn id="2097155" idx="0"/>
          </p:cNvCxnSpPr>
          <p:nvPr/>
        </p:nvCxnSpPr>
        <p:spPr>
          <a:xfrm>
            <a:off x="4555253" y="5048601"/>
            <a:ext cx="355400" cy="197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0" name="Connecteur droit 18"/>
          <p:cNvCxnSpPr>
            <a:cxnSpLocks/>
            <a:stCxn id="2097153" idx="3"/>
            <a:endCxn id="2097154" idx="1"/>
          </p:cNvCxnSpPr>
          <p:nvPr/>
        </p:nvCxnSpPr>
        <p:spPr>
          <a:xfrm>
            <a:off x="3947034" y="5846442"/>
            <a:ext cx="431259" cy="163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1" name="Connecteur droit 23"/>
          <p:cNvCxnSpPr>
            <a:cxnSpLocks/>
            <a:stCxn id="2097154" idx="3"/>
            <a:endCxn id="2097155" idx="1"/>
          </p:cNvCxnSpPr>
          <p:nvPr/>
        </p:nvCxnSpPr>
        <p:spPr>
          <a:xfrm flipV="1">
            <a:off x="4867443" y="5591789"/>
            <a:ext cx="130078" cy="296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2" name="Connecteur droit 31"/>
          <p:cNvCxnSpPr>
            <a:cxnSpLocks/>
            <a:stCxn id="2097155" idx="2"/>
            <a:endCxn id="2097157" idx="1"/>
          </p:cNvCxnSpPr>
          <p:nvPr/>
        </p:nvCxnSpPr>
        <p:spPr>
          <a:xfrm>
            <a:off x="5343195" y="5504921"/>
            <a:ext cx="943960" cy="254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3" name="Connecteur droit 41"/>
          <p:cNvCxnSpPr>
            <a:cxnSpLocks/>
            <a:stCxn id="2097156" idx="3"/>
          </p:cNvCxnSpPr>
          <p:nvPr/>
        </p:nvCxnSpPr>
        <p:spPr>
          <a:xfrm flipV="1">
            <a:off x="2578136" y="5740116"/>
            <a:ext cx="903932" cy="78289"/>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Building23" descr="{&quot;Key&quot;:&quot;POWER_USER_SHAPE_ICON&quot;,&quot;Value&quot;:&quot;POWER_USER_SHAPE_ICON_STYLE_1&quot;}"/>
          <p:cNvGrpSpPr>
            <a:grpSpLocks noChangeAspect="1"/>
          </p:cNvGrpSpPr>
          <p:nvPr/>
        </p:nvGrpSpPr>
        <p:grpSpPr>
          <a:xfrm>
            <a:off x="378921" y="5294480"/>
            <a:ext cx="550333" cy="762000"/>
            <a:chOff x="6345238" y="1943100"/>
            <a:chExt cx="330200" cy="457201"/>
          </a:xfrm>
          <a:solidFill>
            <a:schemeClr val="accent1"/>
          </a:solidFill>
        </p:grpSpPr>
        <p:sp>
          <p:nvSpPr>
            <p:cNvPr id="1048587" name="Freeform 80"/>
            <p:cNvSpPr>
              <a:spLocks noEditPoints="1"/>
            </p:cNvSpPr>
            <p:nvPr/>
          </p:nvSpPr>
          <p:spPr bwMode="auto">
            <a:xfrm>
              <a:off x="6411913" y="1943100"/>
              <a:ext cx="198438" cy="457200"/>
            </a:xfrm>
            <a:custGeom>
              <a:avLst/>
              <a:gdLst>
                <a:gd name="T0" fmla="*/ 145 w 1563"/>
                <a:gd name="T1" fmla="*/ 3428 h 3573"/>
                <a:gd name="T2" fmla="*/ 1418 w 1563"/>
                <a:gd name="T3" fmla="*/ 3428 h 3573"/>
                <a:gd name="T4" fmla="*/ 1418 w 1563"/>
                <a:gd name="T5" fmla="*/ 145 h 3573"/>
                <a:gd name="T6" fmla="*/ 145 w 1563"/>
                <a:gd name="T7" fmla="*/ 145 h 3573"/>
                <a:gd name="T8" fmla="*/ 145 w 1563"/>
                <a:gd name="T9" fmla="*/ 3428 h 3573"/>
                <a:gd name="T10" fmla="*/ 1491 w 1563"/>
                <a:gd name="T11" fmla="*/ 3573 h 3573"/>
                <a:gd name="T12" fmla="*/ 73 w 1563"/>
                <a:gd name="T13" fmla="*/ 3573 h 3573"/>
                <a:gd name="T14" fmla="*/ 0 w 1563"/>
                <a:gd name="T15" fmla="*/ 3500 h 3573"/>
                <a:gd name="T16" fmla="*/ 0 w 1563"/>
                <a:gd name="T17" fmla="*/ 73 h 3573"/>
                <a:gd name="T18" fmla="*/ 73 w 1563"/>
                <a:gd name="T19" fmla="*/ 0 h 3573"/>
                <a:gd name="T20" fmla="*/ 1491 w 1563"/>
                <a:gd name="T21" fmla="*/ 0 h 3573"/>
                <a:gd name="T22" fmla="*/ 1563 w 1563"/>
                <a:gd name="T23" fmla="*/ 73 h 3573"/>
                <a:gd name="T24" fmla="*/ 1563 w 1563"/>
                <a:gd name="T25" fmla="*/ 3500 h 3573"/>
                <a:gd name="T26" fmla="*/ 1491 w 1563"/>
                <a:gd name="T27" fmla="*/ 3573 h 3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3" h="3573">
                  <a:moveTo>
                    <a:pt x="145" y="3428"/>
                  </a:moveTo>
                  <a:lnTo>
                    <a:pt x="1418" y="3428"/>
                  </a:lnTo>
                  <a:lnTo>
                    <a:pt x="1418" y="145"/>
                  </a:lnTo>
                  <a:lnTo>
                    <a:pt x="145" y="145"/>
                  </a:lnTo>
                  <a:lnTo>
                    <a:pt x="145" y="3428"/>
                  </a:lnTo>
                  <a:close/>
                  <a:moveTo>
                    <a:pt x="1491" y="3573"/>
                  </a:moveTo>
                  <a:lnTo>
                    <a:pt x="73" y="3573"/>
                  </a:lnTo>
                  <a:cubicBezTo>
                    <a:pt x="32" y="3573"/>
                    <a:pt x="0" y="3540"/>
                    <a:pt x="0" y="3500"/>
                  </a:cubicBezTo>
                  <a:lnTo>
                    <a:pt x="0" y="73"/>
                  </a:lnTo>
                  <a:cubicBezTo>
                    <a:pt x="0" y="33"/>
                    <a:pt x="32" y="0"/>
                    <a:pt x="73" y="0"/>
                  </a:cubicBezTo>
                  <a:lnTo>
                    <a:pt x="1491" y="0"/>
                  </a:lnTo>
                  <a:cubicBezTo>
                    <a:pt x="1531" y="0"/>
                    <a:pt x="1563" y="33"/>
                    <a:pt x="1563" y="73"/>
                  </a:cubicBezTo>
                  <a:lnTo>
                    <a:pt x="1563" y="3500"/>
                  </a:lnTo>
                  <a:cubicBezTo>
                    <a:pt x="1563" y="3540"/>
                    <a:pt x="1531" y="3573"/>
                    <a:pt x="1491" y="357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88" name="Freeform 81"/>
            <p:cNvSpPr/>
            <p:nvPr/>
          </p:nvSpPr>
          <p:spPr bwMode="auto">
            <a:xfrm>
              <a:off x="6613525" y="1968500"/>
              <a:ext cx="30163" cy="431800"/>
            </a:xfrm>
            <a:custGeom>
              <a:avLst/>
              <a:gdLst>
                <a:gd name="T0" fmla="*/ 167 w 240"/>
                <a:gd name="T1" fmla="*/ 3380 h 3380"/>
                <a:gd name="T2" fmla="*/ 95 w 240"/>
                <a:gd name="T3" fmla="*/ 3307 h 3380"/>
                <a:gd name="T4" fmla="*/ 95 w 240"/>
                <a:gd name="T5" fmla="*/ 145 h 3380"/>
                <a:gd name="T6" fmla="*/ 72 w 240"/>
                <a:gd name="T7" fmla="*/ 145 h 3380"/>
                <a:gd name="T8" fmla="*/ 0 w 240"/>
                <a:gd name="T9" fmla="*/ 72 h 3380"/>
                <a:gd name="T10" fmla="*/ 72 w 240"/>
                <a:gd name="T11" fmla="*/ 0 h 3380"/>
                <a:gd name="T12" fmla="*/ 73 w 240"/>
                <a:gd name="T13" fmla="*/ 0 h 3380"/>
                <a:gd name="T14" fmla="*/ 167 w 240"/>
                <a:gd name="T15" fmla="*/ 0 h 3380"/>
                <a:gd name="T16" fmla="*/ 240 w 240"/>
                <a:gd name="T17" fmla="*/ 72 h 3380"/>
                <a:gd name="T18" fmla="*/ 240 w 240"/>
                <a:gd name="T19" fmla="*/ 3307 h 3380"/>
                <a:gd name="T20" fmla="*/ 167 w 240"/>
                <a:gd name="T21" fmla="*/ 3380 h 3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3380">
                  <a:moveTo>
                    <a:pt x="167" y="3380"/>
                  </a:moveTo>
                  <a:cubicBezTo>
                    <a:pt x="127" y="3380"/>
                    <a:pt x="95" y="3347"/>
                    <a:pt x="95" y="3307"/>
                  </a:cubicBezTo>
                  <a:lnTo>
                    <a:pt x="95" y="145"/>
                  </a:lnTo>
                  <a:lnTo>
                    <a:pt x="72" y="145"/>
                  </a:lnTo>
                  <a:cubicBezTo>
                    <a:pt x="33" y="145"/>
                    <a:pt x="0" y="112"/>
                    <a:pt x="0" y="72"/>
                  </a:cubicBezTo>
                  <a:cubicBezTo>
                    <a:pt x="0" y="32"/>
                    <a:pt x="33" y="0"/>
                    <a:pt x="72" y="0"/>
                  </a:cubicBezTo>
                  <a:lnTo>
                    <a:pt x="73" y="0"/>
                  </a:lnTo>
                  <a:lnTo>
                    <a:pt x="167" y="0"/>
                  </a:lnTo>
                  <a:cubicBezTo>
                    <a:pt x="207" y="0"/>
                    <a:pt x="240" y="32"/>
                    <a:pt x="240" y="72"/>
                  </a:cubicBezTo>
                  <a:lnTo>
                    <a:pt x="240" y="3307"/>
                  </a:lnTo>
                  <a:cubicBezTo>
                    <a:pt x="240" y="3347"/>
                    <a:pt x="207" y="3380"/>
                    <a:pt x="167" y="338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89" name="Freeform 82"/>
            <p:cNvSpPr/>
            <p:nvPr/>
          </p:nvSpPr>
          <p:spPr bwMode="auto">
            <a:xfrm>
              <a:off x="6627813" y="2011363"/>
              <a:ext cx="47625" cy="388938"/>
            </a:xfrm>
            <a:custGeom>
              <a:avLst/>
              <a:gdLst>
                <a:gd name="T0" fmla="*/ 308 w 381"/>
                <a:gd name="T1" fmla="*/ 3041 h 3041"/>
                <a:gd name="T2" fmla="*/ 236 w 381"/>
                <a:gd name="T3" fmla="*/ 2968 h 3041"/>
                <a:gd name="T4" fmla="*/ 236 w 381"/>
                <a:gd name="T5" fmla="*/ 145 h 3041"/>
                <a:gd name="T6" fmla="*/ 72 w 381"/>
                <a:gd name="T7" fmla="*/ 145 h 3041"/>
                <a:gd name="T8" fmla="*/ 0 w 381"/>
                <a:gd name="T9" fmla="*/ 73 h 3041"/>
                <a:gd name="T10" fmla="*/ 72 w 381"/>
                <a:gd name="T11" fmla="*/ 0 h 3041"/>
                <a:gd name="T12" fmla="*/ 308 w 381"/>
                <a:gd name="T13" fmla="*/ 0 h 3041"/>
                <a:gd name="T14" fmla="*/ 381 w 381"/>
                <a:gd name="T15" fmla="*/ 73 h 3041"/>
                <a:gd name="T16" fmla="*/ 381 w 381"/>
                <a:gd name="T17" fmla="*/ 2968 h 3041"/>
                <a:gd name="T18" fmla="*/ 308 w 381"/>
                <a:gd name="T19" fmla="*/ 3041 h 3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1" h="3041">
                  <a:moveTo>
                    <a:pt x="308" y="3041"/>
                  </a:moveTo>
                  <a:cubicBezTo>
                    <a:pt x="268" y="3041"/>
                    <a:pt x="236" y="3008"/>
                    <a:pt x="236" y="2968"/>
                  </a:cubicBezTo>
                  <a:lnTo>
                    <a:pt x="236" y="145"/>
                  </a:lnTo>
                  <a:lnTo>
                    <a:pt x="72" y="145"/>
                  </a:lnTo>
                  <a:cubicBezTo>
                    <a:pt x="32" y="145"/>
                    <a:pt x="0" y="113"/>
                    <a:pt x="0" y="73"/>
                  </a:cubicBezTo>
                  <a:cubicBezTo>
                    <a:pt x="0" y="33"/>
                    <a:pt x="32" y="0"/>
                    <a:pt x="72" y="0"/>
                  </a:cubicBezTo>
                  <a:lnTo>
                    <a:pt x="308" y="0"/>
                  </a:lnTo>
                  <a:cubicBezTo>
                    <a:pt x="348" y="0"/>
                    <a:pt x="381" y="33"/>
                    <a:pt x="381" y="73"/>
                  </a:cubicBezTo>
                  <a:lnTo>
                    <a:pt x="381" y="2968"/>
                  </a:lnTo>
                  <a:cubicBezTo>
                    <a:pt x="381" y="3008"/>
                    <a:pt x="348" y="3041"/>
                    <a:pt x="308" y="304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90" name="Freeform 83"/>
            <p:cNvSpPr/>
            <p:nvPr/>
          </p:nvSpPr>
          <p:spPr bwMode="auto">
            <a:xfrm>
              <a:off x="6378575" y="1968500"/>
              <a:ext cx="33338" cy="431800"/>
            </a:xfrm>
            <a:custGeom>
              <a:avLst/>
              <a:gdLst>
                <a:gd name="T0" fmla="*/ 72 w 263"/>
                <a:gd name="T1" fmla="*/ 3380 h 3380"/>
                <a:gd name="T2" fmla="*/ 0 w 263"/>
                <a:gd name="T3" fmla="*/ 3307 h 3380"/>
                <a:gd name="T4" fmla="*/ 0 w 263"/>
                <a:gd name="T5" fmla="*/ 72 h 3380"/>
                <a:gd name="T6" fmla="*/ 72 w 263"/>
                <a:gd name="T7" fmla="*/ 0 h 3380"/>
                <a:gd name="T8" fmla="*/ 191 w 263"/>
                <a:gd name="T9" fmla="*/ 0 h 3380"/>
                <a:gd name="T10" fmla="*/ 263 w 263"/>
                <a:gd name="T11" fmla="*/ 72 h 3380"/>
                <a:gd name="T12" fmla="*/ 191 w 263"/>
                <a:gd name="T13" fmla="*/ 145 h 3380"/>
                <a:gd name="T14" fmla="*/ 145 w 263"/>
                <a:gd name="T15" fmla="*/ 145 h 3380"/>
                <a:gd name="T16" fmla="*/ 145 w 263"/>
                <a:gd name="T17" fmla="*/ 3307 h 3380"/>
                <a:gd name="T18" fmla="*/ 72 w 263"/>
                <a:gd name="T19" fmla="*/ 3380 h 3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3380">
                  <a:moveTo>
                    <a:pt x="72" y="3380"/>
                  </a:moveTo>
                  <a:cubicBezTo>
                    <a:pt x="32" y="3380"/>
                    <a:pt x="0" y="3347"/>
                    <a:pt x="0" y="3307"/>
                  </a:cubicBezTo>
                  <a:lnTo>
                    <a:pt x="0" y="72"/>
                  </a:lnTo>
                  <a:cubicBezTo>
                    <a:pt x="0" y="32"/>
                    <a:pt x="32" y="0"/>
                    <a:pt x="72" y="0"/>
                  </a:cubicBezTo>
                  <a:lnTo>
                    <a:pt x="191" y="0"/>
                  </a:lnTo>
                  <a:cubicBezTo>
                    <a:pt x="231" y="0"/>
                    <a:pt x="263" y="32"/>
                    <a:pt x="263" y="72"/>
                  </a:cubicBezTo>
                  <a:cubicBezTo>
                    <a:pt x="263" y="112"/>
                    <a:pt x="231" y="145"/>
                    <a:pt x="191" y="145"/>
                  </a:cubicBezTo>
                  <a:lnTo>
                    <a:pt x="145" y="145"/>
                  </a:lnTo>
                  <a:lnTo>
                    <a:pt x="145" y="3307"/>
                  </a:lnTo>
                  <a:cubicBezTo>
                    <a:pt x="145" y="3347"/>
                    <a:pt x="112" y="3380"/>
                    <a:pt x="72" y="338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91" name="Freeform 84"/>
            <p:cNvSpPr/>
            <p:nvPr/>
          </p:nvSpPr>
          <p:spPr bwMode="auto">
            <a:xfrm>
              <a:off x="6345238" y="2011363"/>
              <a:ext cx="49213" cy="388938"/>
            </a:xfrm>
            <a:custGeom>
              <a:avLst/>
              <a:gdLst>
                <a:gd name="T0" fmla="*/ 72 w 381"/>
                <a:gd name="T1" fmla="*/ 3041 h 3041"/>
                <a:gd name="T2" fmla="*/ 0 w 381"/>
                <a:gd name="T3" fmla="*/ 2968 h 3041"/>
                <a:gd name="T4" fmla="*/ 0 w 381"/>
                <a:gd name="T5" fmla="*/ 73 h 3041"/>
                <a:gd name="T6" fmla="*/ 72 w 381"/>
                <a:gd name="T7" fmla="*/ 0 h 3041"/>
                <a:gd name="T8" fmla="*/ 309 w 381"/>
                <a:gd name="T9" fmla="*/ 0 h 3041"/>
                <a:gd name="T10" fmla="*/ 381 w 381"/>
                <a:gd name="T11" fmla="*/ 73 h 3041"/>
                <a:gd name="T12" fmla="*/ 309 w 381"/>
                <a:gd name="T13" fmla="*/ 145 h 3041"/>
                <a:gd name="T14" fmla="*/ 144 w 381"/>
                <a:gd name="T15" fmla="*/ 145 h 3041"/>
                <a:gd name="T16" fmla="*/ 144 w 381"/>
                <a:gd name="T17" fmla="*/ 2968 h 3041"/>
                <a:gd name="T18" fmla="*/ 72 w 381"/>
                <a:gd name="T19" fmla="*/ 3041 h 3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1" h="3041">
                  <a:moveTo>
                    <a:pt x="72" y="3041"/>
                  </a:moveTo>
                  <a:cubicBezTo>
                    <a:pt x="32" y="3041"/>
                    <a:pt x="0" y="3008"/>
                    <a:pt x="0" y="2968"/>
                  </a:cubicBezTo>
                  <a:lnTo>
                    <a:pt x="0" y="73"/>
                  </a:lnTo>
                  <a:cubicBezTo>
                    <a:pt x="0" y="33"/>
                    <a:pt x="32" y="0"/>
                    <a:pt x="72" y="0"/>
                  </a:cubicBezTo>
                  <a:lnTo>
                    <a:pt x="309" y="0"/>
                  </a:lnTo>
                  <a:cubicBezTo>
                    <a:pt x="349" y="0"/>
                    <a:pt x="381" y="33"/>
                    <a:pt x="381" y="73"/>
                  </a:cubicBezTo>
                  <a:cubicBezTo>
                    <a:pt x="381" y="113"/>
                    <a:pt x="349" y="145"/>
                    <a:pt x="309" y="145"/>
                  </a:cubicBezTo>
                  <a:lnTo>
                    <a:pt x="144" y="145"/>
                  </a:lnTo>
                  <a:lnTo>
                    <a:pt x="144" y="2968"/>
                  </a:lnTo>
                  <a:cubicBezTo>
                    <a:pt x="144" y="3008"/>
                    <a:pt x="112" y="3041"/>
                    <a:pt x="72" y="304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92" name="Freeform 85"/>
            <p:cNvSpPr/>
            <p:nvPr/>
          </p:nvSpPr>
          <p:spPr bwMode="auto">
            <a:xfrm>
              <a:off x="6461125" y="1981200"/>
              <a:ext cx="19050" cy="50800"/>
            </a:xfrm>
            <a:custGeom>
              <a:avLst/>
              <a:gdLst>
                <a:gd name="T0" fmla="*/ 73 w 145"/>
                <a:gd name="T1" fmla="*/ 396 h 396"/>
                <a:gd name="T2" fmla="*/ 0 w 145"/>
                <a:gd name="T3" fmla="*/ 324 h 396"/>
                <a:gd name="T4" fmla="*/ 0 w 145"/>
                <a:gd name="T5" fmla="*/ 73 h 396"/>
                <a:gd name="T6" fmla="*/ 73 w 145"/>
                <a:gd name="T7" fmla="*/ 0 h 396"/>
                <a:gd name="T8" fmla="*/ 145 w 145"/>
                <a:gd name="T9" fmla="*/ 73 h 396"/>
                <a:gd name="T10" fmla="*/ 145 w 145"/>
                <a:gd name="T11" fmla="*/ 324 h 396"/>
                <a:gd name="T12" fmla="*/ 73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3" y="396"/>
                  </a:moveTo>
                  <a:cubicBezTo>
                    <a:pt x="33" y="396"/>
                    <a:pt x="0" y="364"/>
                    <a:pt x="0" y="324"/>
                  </a:cubicBezTo>
                  <a:lnTo>
                    <a:pt x="0" y="73"/>
                  </a:lnTo>
                  <a:cubicBezTo>
                    <a:pt x="0" y="33"/>
                    <a:pt x="33" y="0"/>
                    <a:pt x="73" y="0"/>
                  </a:cubicBezTo>
                  <a:cubicBezTo>
                    <a:pt x="113" y="0"/>
                    <a:pt x="145" y="33"/>
                    <a:pt x="145" y="73"/>
                  </a:cubicBezTo>
                  <a:lnTo>
                    <a:pt x="145" y="324"/>
                  </a:lnTo>
                  <a:cubicBezTo>
                    <a:pt x="145" y="364"/>
                    <a:pt x="113" y="396"/>
                    <a:pt x="73"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93" name="Freeform 86"/>
            <p:cNvSpPr/>
            <p:nvPr/>
          </p:nvSpPr>
          <p:spPr bwMode="auto">
            <a:xfrm>
              <a:off x="6502400" y="1981200"/>
              <a:ext cx="19050" cy="50800"/>
            </a:xfrm>
            <a:custGeom>
              <a:avLst/>
              <a:gdLst>
                <a:gd name="T0" fmla="*/ 72 w 145"/>
                <a:gd name="T1" fmla="*/ 396 h 396"/>
                <a:gd name="T2" fmla="*/ 0 w 145"/>
                <a:gd name="T3" fmla="*/ 324 h 396"/>
                <a:gd name="T4" fmla="*/ 0 w 145"/>
                <a:gd name="T5" fmla="*/ 73 h 396"/>
                <a:gd name="T6" fmla="*/ 72 w 145"/>
                <a:gd name="T7" fmla="*/ 0 h 396"/>
                <a:gd name="T8" fmla="*/ 145 w 145"/>
                <a:gd name="T9" fmla="*/ 73 h 396"/>
                <a:gd name="T10" fmla="*/ 145 w 145"/>
                <a:gd name="T11" fmla="*/ 324 h 396"/>
                <a:gd name="T12" fmla="*/ 72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2" y="396"/>
                  </a:moveTo>
                  <a:cubicBezTo>
                    <a:pt x="32" y="396"/>
                    <a:pt x="0" y="364"/>
                    <a:pt x="0" y="324"/>
                  </a:cubicBezTo>
                  <a:lnTo>
                    <a:pt x="0" y="73"/>
                  </a:lnTo>
                  <a:cubicBezTo>
                    <a:pt x="0" y="33"/>
                    <a:pt x="32" y="0"/>
                    <a:pt x="72" y="0"/>
                  </a:cubicBezTo>
                  <a:cubicBezTo>
                    <a:pt x="112" y="0"/>
                    <a:pt x="145" y="33"/>
                    <a:pt x="145" y="73"/>
                  </a:cubicBezTo>
                  <a:lnTo>
                    <a:pt x="145" y="324"/>
                  </a:lnTo>
                  <a:cubicBezTo>
                    <a:pt x="145" y="364"/>
                    <a:pt x="112" y="396"/>
                    <a:pt x="72"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94" name="Freeform 87"/>
            <p:cNvSpPr/>
            <p:nvPr/>
          </p:nvSpPr>
          <p:spPr bwMode="auto">
            <a:xfrm>
              <a:off x="6540500" y="1981200"/>
              <a:ext cx="19050" cy="50800"/>
            </a:xfrm>
            <a:custGeom>
              <a:avLst/>
              <a:gdLst>
                <a:gd name="T0" fmla="*/ 72 w 145"/>
                <a:gd name="T1" fmla="*/ 396 h 396"/>
                <a:gd name="T2" fmla="*/ 0 w 145"/>
                <a:gd name="T3" fmla="*/ 324 h 396"/>
                <a:gd name="T4" fmla="*/ 0 w 145"/>
                <a:gd name="T5" fmla="*/ 73 h 396"/>
                <a:gd name="T6" fmla="*/ 72 w 145"/>
                <a:gd name="T7" fmla="*/ 0 h 396"/>
                <a:gd name="T8" fmla="*/ 145 w 145"/>
                <a:gd name="T9" fmla="*/ 73 h 396"/>
                <a:gd name="T10" fmla="*/ 145 w 145"/>
                <a:gd name="T11" fmla="*/ 324 h 396"/>
                <a:gd name="T12" fmla="*/ 72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2" y="396"/>
                  </a:moveTo>
                  <a:cubicBezTo>
                    <a:pt x="32" y="396"/>
                    <a:pt x="0" y="364"/>
                    <a:pt x="0" y="324"/>
                  </a:cubicBezTo>
                  <a:lnTo>
                    <a:pt x="0" y="73"/>
                  </a:lnTo>
                  <a:cubicBezTo>
                    <a:pt x="0" y="33"/>
                    <a:pt x="32" y="0"/>
                    <a:pt x="72" y="0"/>
                  </a:cubicBezTo>
                  <a:cubicBezTo>
                    <a:pt x="112" y="0"/>
                    <a:pt x="145" y="33"/>
                    <a:pt x="145" y="73"/>
                  </a:cubicBezTo>
                  <a:lnTo>
                    <a:pt x="145" y="324"/>
                  </a:lnTo>
                  <a:cubicBezTo>
                    <a:pt x="145" y="364"/>
                    <a:pt x="112" y="396"/>
                    <a:pt x="72"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95" name="Freeform 88"/>
            <p:cNvSpPr/>
            <p:nvPr/>
          </p:nvSpPr>
          <p:spPr bwMode="auto">
            <a:xfrm>
              <a:off x="6461125" y="2044700"/>
              <a:ext cx="19050" cy="50800"/>
            </a:xfrm>
            <a:custGeom>
              <a:avLst/>
              <a:gdLst>
                <a:gd name="T0" fmla="*/ 73 w 145"/>
                <a:gd name="T1" fmla="*/ 396 h 396"/>
                <a:gd name="T2" fmla="*/ 0 w 145"/>
                <a:gd name="T3" fmla="*/ 324 h 396"/>
                <a:gd name="T4" fmla="*/ 0 w 145"/>
                <a:gd name="T5" fmla="*/ 73 h 396"/>
                <a:gd name="T6" fmla="*/ 73 w 145"/>
                <a:gd name="T7" fmla="*/ 0 h 396"/>
                <a:gd name="T8" fmla="*/ 145 w 145"/>
                <a:gd name="T9" fmla="*/ 73 h 396"/>
                <a:gd name="T10" fmla="*/ 145 w 145"/>
                <a:gd name="T11" fmla="*/ 324 h 396"/>
                <a:gd name="T12" fmla="*/ 73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3" y="396"/>
                  </a:moveTo>
                  <a:cubicBezTo>
                    <a:pt x="33" y="396"/>
                    <a:pt x="0" y="364"/>
                    <a:pt x="0" y="324"/>
                  </a:cubicBezTo>
                  <a:lnTo>
                    <a:pt x="0" y="73"/>
                  </a:lnTo>
                  <a:cubicBezTo>
                    <a:pt x="0" y="33"/>
                    <a:pt x="33" y="0"/>
                    <a:pt x="73" y="0"/>
                  </a:cubicBezTo>
                  <a:cubicBezTo>
                    <a:pt x="113" y="0"/>
                    <a:pt x="145" y="33"/>
                    <a:pt x="145" y="73"/>
                  </a:cubicBezTo>
                  <a:lnTo>
                    <a:pt x="145" y="324"/>
                  </a:lnTo>
                  <a:cubicBezTo>
                    <a:pt x="145" y="364"/>
                    <a:pt x="113" y="396"/>
                    <a:pt x="73"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96" name="Freeform 89"/>
            <p:cNvSpPr/>
            <p:nvPr/>
          </p:nvSpPr>
          <p:spPr bwMode="auto">
            <a:xfrm>
              <a:off x="6502400" y="2044700"/>
              <a:ext cx="19050" cy="50800"/>
            </a:xfrm>
            <a:custGeom>
              <a:avLst/>
              <a:gdLst>
                <a:gd name="T0" fmla="*/ 72 w 144"/>
                <a:gd name="T1" fmla="*/ 396 h 396"/>
                <a:gd name="T2" fmla="*/ 0 w 144"/>
                <a:gd name="T3" fmla="*/ 324 h 396"/>
                <a:gd name="T4" fmla="*/ 0 w 144"/>
                <a:gd name="T5" fmla="*/ 73 h 396"/>
                <a:gd name="T6" fmla="*/ 72 w 144"/>
                <a:gd name="T7" fmla="*/ 0 h 396"/>
                <a:gd name="T8" fmla="*/ 144 w 144"/>
                <a:gd name="T9" fmla="*/ 73 h 396"/>
                <a:gd name="T10" fmla="*/ 144 w 144"/>
                <a:gd name="T11" fmla="*/ 324 h 396"/>
                <a:gd name="T12" fmla="*/ 72 w 144"/>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4" h="396">
                  <a:moveTo>
                    <a:pt x="72" y="396"/>
                  </a:moveTo>
                  <a:cubicBezTo>
                    <a:pt x="32" y="396"/>
                    <a:pt x="0" y="364"/>
                    <a:pt x="0" y="324"/>
                  </a:cubicBezTo>
                  <a:lnTo>
                    <a:pt x="0" y="73"/>
                  </a:lnTo>
                  <a:cubicBezTo>
                    <a:pt x="0" y="33"/>
                    <a:pt x="32" y="0"/>
                    <a:pt x="72" y="0"/>
                  </a:cubicBezTo>
                  <a:cubicBezTo>
                    <a:pt x="112" y="0"/>
                    <a:pt x="144" y="33"/>
                    <a:pt x="144" y="73"/>
                  </a:cubicBezTo>
                  <a:lnTo>
                    <a:pt x="144" y="324"/>
                  </a:lnTo>
                  <a:cubicBezTo>
                    <a:pt x="144" y="364"/>
                    <a:pt x="112" y="396"/>
                    <a:pt x="72"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97" name="Freeform 90"/>
            <p:cNvSpPr/>
            <p:nvPr/>
          </p:nvSpPr>
          <p:spPr bwMode="auto">
            <a:xfrm>
              <a:off x="6540500" y="2044700"/>
              <a:ext cx="19050" cy="50800"/>
            </a:xfrm>
            <a:custGeom>
              <a:avLst/>
              <a:gdLst>
                <a:gd name="T0" fmla="*/ 72 w 145"/>
                <a:gd name="T1" fmla="*/ 396 h 396"/>
                <a:gd name="T2" fmla="*/ 0 w 145"/>
                <a:gd name="T3" fmla="*/ 324 h 396"/>
                <a:gd name="T4" fmla="*/ 0 w 145"/>
                <a:gd name="T5" fmla="*/ 73 h 396"/>
                <a:gd name="T6" fmla="*/ 72 w 145"/>
                <a:gd name="T7" fmla="*/ 0 h 396"/>
                <a:gd name="T8" fmla="*/ 145 w 145"/>
                <a:gd name="T9" fmla="*/ 73 h 396"/>
                <a:gd name="T10" fmla="*/ 145 w 145"/>
                <a:gd name="T11" fmla="*/ 324 h 396"/>
                <a:gd name="T12" fmla="*/ 72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2" y="396"/>
                  </a:moveTo>
                  <a:cubicBezTo>
                    <a:pt x="32" y="396"/>
                    <a:pt x="0" y="364"/>
                    <a:pt x="0" y="324"/>
                  </a:cubicBezTo>
                  <a:lnTo>
                    <a:pt x="0" y="73"/>
                  </a:lnTo>
                  <a:cubicBezTo>
                    <a:pt x="0" y="33"/>
                    <a:pt x="32" y="0"/>
                    <a:pt x="72" y="0"/>
                  </a:cubicBezTo>
                  <a:cubicBezTo>
                    <a:pt x="113" y="0"/>
                    <a:pt x="145" y="33"/>
                    <a:pt x="145" y="73"/>
                  </a:cubicBezTo>
                  <a:lnTo>
                    <a:pt x="145" y="324"/>
                  </a:lnTo>
                  <a:cubicBezTo>
                    <a:pt x="145" y="364"/>
                    <a:pt x="113" y="396"/>
                    <a:pt x="72"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98" name="Freeform 91"/>
            <p:cNvSpPr/>
            <p:nvPr/>
          </p:nvSpPr>
          <p:spPr bwMode="auto">
            <a:xfrm>
              <a:off x="6462713" y="2109788"/>
              <a:ext cx="19050" cy="52388"/>
            </a:xfrm>
            <a:custGeom>
              <a:avLst/>
              <a:gdLst>
                <a:gd name="T0" fmla="*/ 73 w 145"/>
                <a:gd name="T1" fmla="*/ 411 h 411"/>
                <a:gd name="T2" fmla="*/ 0 w 145"/>
                <a:gd name="T3" fmla="*/ 338 h 411"/>
                <a:gd name="T4" fmla="*/ 0 w 145"/>
                <a:gd name="T5" fmla="*/ 72 h 411"/>
                <a:gd name="T6" fmla="*/ 73 w 145"/>
                <a:gd name="T7" fmla="*/ 0 h 411"/>
                <a:gd name="T8" fmla="*/ 145 w 145"/>
                <a:gd name="T9" fmla="*/ 72 h 411"/>
                <a:gd name="T10" fmla="*/ 145 w 145"/>
                <a:gd name="T11" fmla="*/ 338 h 411"/>
                <a:gd name="T12" fmla="*/ 73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3" y="411"/>
                  </a:moveTo>
                  <a:cubicBezTo>
                    <a:pt x="33" y="411"/>
                    <a:pt x="0" y="378"/>
                    <a:pt x="0" y="338"/>
                  </a:cubicBezTo>
                  <a:lnTo>
                    <a:pt x="0" y="72"/>
                  </a:lnTo>
                  <a:cubicBezTo>
                    <a:pt x="0" y="32"/>
                    <a:pt x="33" y="0"/>
                    <a:pt x="73" y="0"/>
                  </a:cubicBezTo>
                  <a:cubicBezTo>
                    <a:pt x="113" y="0"/>
                    <a:pt x="145" y="32"/>
                    <a:pt x="145" y="72"/>
                  </a:cubicBezTo>
                  <a:lnTo>
                    <a:pt x="145" y="338"/>
                  </a:lnTo>
                  <a:cubicBezTo>
                    <a:pt x="145" y="378"/>
                    <a:pt x="113" y="411"/>
                    <a:pt x="73"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99" name="Freeform 92"/>
            <p:cNvSpPr/>
            <p:nvPr/>
          </p:nvSpPr>
          <p:spPr bwMode="auto">
            <a:xfrm>
              <a:off x="6503988" y="2109788"/>
              <a:ext cx="19050" cy="52388"/>
            </a:xfrm>
            <a:custGeom>
              <a:avLst/>
              <a:gdLst>
                <a:gd name="T0" fmla="*/ 73 w 145"/>
                <a:gd name="T1" fmla="*/ 411 h 411"/>
                <a:gd name="T2" fmla="*/ 0 w 145"/>
                <a:gd name="T3" fmla="*/ 338 h 411"/>
                <a:gd name="T4" fmla="*/ 0 w 145"/>
                <a:gd name="T5" fmla="*/ 72 h 411"/>
                <a:gd name="T6" fmla="*/ 73 w 145"/>
                <a:gd name="T7" fmla="*/ 0 h 411"/>
                <a:gd name="T8" fmla="*/ 145 w 145"/>
                <a:gd name="T9" fmla="*/ 72 h 411"/>
                <a:gd name="T10" fmla="*/ 145 w 145"/>
                <a:gd name="T11" fmla="*/ 338 h 411"/>
                <a:gd name="T12" fmla="*/ 73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3" y="411"/>
                  </a:moveTo>
                  <a:cubicBezTo>
                    <a:pt x="33" y="411"/>
                    <a:pt x="0" y="378"/>
                    <a:pt x="0" y="338"/>
                  </a:cubicBezTo>
                  <a:lnTo>
                    <a:pt x="0" y="72"/>
                  </a:lnTo>
                  <a:cubicBezTo>
                    <a:pt x="0" y="32"/>
                    <a:pt x="33" y="0"/>
                    <a:pt x="73" y="0"/>
                  </a:cubicBezTo>
                  <a:cubicBezTo>
                    <a:pt x="113" y="0"/>
                    <a:pt x="145" y="32"/>
                    <a:pt x="145" y="72"/>
                  </a:cubicBezTo>
                  <a:lnTo>
                    <a:pt x="145" y="338"/>
                  </a:lnTo>
                  <a:cubicBezTo>
                    <a:pt x="145" y="378"/>
                    <a:pt x="113" y="411"/>
                    <a:pt x="73"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00" name="Freeform 93"/>
            <p:cNvSpPr/>
            <p:nvPr/>
          </p:nvSpPr>
          <p:spPr bwMode="auto">
            <a:xfrm>
              <a:off x="6542088" y="2109788"/>
              <a:ext cx="19050" cy="52388"/>
            </a:xfrm>
            <a:custGeom>
              <a:avLst/>
              <a:gdLst>
                <a:gd name="T0" fmla="*/ 72 w 145"/>
                <a:gd name="T1" fmla="*/ 411 h 411"/>
                <a:gd name="T2" fmla="*/ 0 w 145"/>
                <a:gd name="T3" fmla="*/ 338 h 411"/>
                <a:gd name="T4" fmla="*/ 0 w 145"/>
                <a:gd name="T5" fmla="*/ 72 h 411"/>
                <a:gd name="T6" fmla="*/ 72 w 145"/>
                <a:gd name="T7" fmla="*/ 0 h 411"/>
                <a:gd name="T8" fmla="*/ 145 w 145"/>
                <a:gd name="T9" fmla="*/ 72 h 411"/>
                <a:gd name="T10" fmla="*/ 145 w 145"/>
                <a:gd name="T11" fmla="*/ 338 h 411"/>
                <a:gd name="T12" fmla="*/ 72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2" y="411"/>
                  </a:moveTo>
                  <a:cubicBezTo>
                    <a:pt x="32" y="411"/>
                    <a:pt x="0" y="378"/>
                    <a:pt x="0" y="338"/>
                  </a:cubicBezTo>
                  <a:lnTo>
                    <a:pt x="0" y="72"/>
                  </a:lnTo>
                  <a:cubicBezTo>
                    <a:pt x="0" y="32"/>
                    <a:pt x="32" y="0"/>
                    <a:pt x="72" y="0"/>
                  </a:cubicBezTo>
                  <a:cubicBezTo>
                    <a:pt x="112" y="0"/>
                    <a:pt x="145" y="32"/>
                    <a:pt x="145" y="72"/>
                  </a:cubicBezTo>
                  <a:lnTo>
                    <a:pt x="145" y="338"/>
                  </a:lnTo>
                  <a:cubicBezTo>
                    <a:pt x="145" y="378"/>
                    <a:pt x="112" y="411"/>
                    <a:pt x="72"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01" name="Freeform 94"/>
            <p:cNvSpPr/>
            <p:nvPr/>
          </p:nvSpPr>
          <p:spPr bwMode="auto">
            <a:xfrm>
              <a:off x="6462713" y="2179638"/>
              <a:ext cx="19050" cy="52388"/>
            </a:xfrm>
            <a:custGeom>
              <a:avLst/>
              <a:gdLst>
                <a:gd name="T0" fmla="*/ 73 w 145"/>
                <a:gd name="T1" fmla="*/ 411 h 411"/>
                <a:gd name="T2" fmla="*/ 0 w 145"/>
                <a:gd name="T3" fmla="*/ 339 h 411"/>
                <a:gd name="T4" fmla="*/ 0 w 145"/>
                <a:gd name="T5" fmla="*/ 73 h 411"/>
                <a:gd name="T6" fmla="*/ 73 w 145"/>
                <a:gd name="T7" fmla="*/ 0 h 411"/>
                <a:gd name="T8" fmla="*/ 145 w 145"/>
                <a:gd name="T9" fmla="*/ 73 h 411"/>
                <a:gd name="T10" fmla="*/ 145 w 145"/>
                <a:gd name="T11" fmla="*/ 339 h 411"/>
                <a:gd name="T12" fmla="*/ 73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3" y="411"/>
                  </a:moveTo>
                  <a:cubicBezTo>
                    <a:pt x="33" y="411"/>
                    <a:pt x="0" y="379"/>
                    <a:pt x="0" y="339"/>
                  </a:cubicBezTo>
                  <a:lnTo>
                    <a:pt x="0" y="73"/>
                  </a:lnTo>
                  <a:cubicBezTo>
                    <a:pt x="0" y="33"/>
                    <a:pt x="33" y="0"/>
                    <a:pt x="73" y="0"/>
                  </a:cubicBezTo>
                  <a:cubicBezTo>
                    <a:pt x="113" y="0"/>
                    <a:pt x="145" y="33"/>
                    <a:pt x="145" y="73"/>
                  </a:cubicBezTo>
                  <a:lnTo>
                    <a:pt x="145" y="339"/>
                  </a:lnTo>
                  <a:cubicBezTo>
                    <a:pt x="145" y="379"/>
                    <a:pt x="113" y="411"/>
                    <a:pt x="73"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02" name="Freeform 95"/>
            <p:cNvSpPr/>
            <p:nvPr/>
          </p:nvSpPr>
          <p:spPr bwMode="auto">
            <a:xfrm>
              <a:off x="6503988" y="2179638"/>
              <a:ext cx="19050" cy="50800"/>
            </a:xfrm>
            <a:custGeom>
              <a:avLst/>
              <a:gdLst>
                <a:gd name="T0" fmla="*/ 73 w 145"/>
                <a:gd name="T1" fmla="*/ 396 h 396"/>
                <a:gd name="T2" fmla="*/ 0 w 145"/>
                <a:gd name="T3" fmla="*/ 324 h 396"/>
                <a:gd name="T4" fmla="*/ 0 w 145"/>
                <a:gd name="T5" fmla="*/ 73 h 396"/>
                <a:gd name="T6" fmla="*/ 73 w 145"/>
                <a:gd name="T7" fmla="*/ 0 h 396"/>
                <a:gd name="T8" fmla="*/ 145 w 145"/>
                <a:gd name="T9" fmla="*/ 73 h 396"/>
                <a:gd name="T10" fmla="*/ 145 w 145"/>
                <a:gd name="T11" fmla="*/ 324 h 396"/>
                <a:gd name="T12" fmla="*/ 73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3" y="396"/>
                  </a:moveTo>
                  <a:cubicBezTo>
                    <a:pt x="33" y="396"/>
                    <a:pt x="0" y="364"/>
                    <a:pt x="0" y="324"/>
                  </a:cubicBezTo>
                  <a:lnTo>
                    <a:pt x="0" y="73"/>
                  </a:lnTo>
                  <a:cubicBezTo>
                    <a:pt x="0" y="33"/>
                    <a:pt x="33" y="0"/>
                    <a:pt x="73" y="0"/>
                  </a:cubicBezTo>
                  <a:cubicBezTo>
                    <a:pt x="113" y="0"/>
                    <a:pt x="145" y="33"/>
                    <a:pt x="145" y="73"/>
                  </a:cubicBezTo>
                  <a:lnTo>
                    <a:pt x="145" y="324"/>
                  </a:lnTo>
                  <a:cubicBezTo>
                    <a:pt x="145" y="364"/>
                    <a:pt x="113" y="396"/>
                    <a:pt x="73"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03" name="Freeform 96"/>
            <p:cNvSpPr/>
            <p:nvPr/>
          </p:nvSpPr>
          <p:spPr bwMode="auto">
            <a:xfrm>
              <a:off x="6542088" y="2179638"/>
              <a:ext cx="19050" cy="50800"/>
            </a:xfrm>
            <a:custGeom>
              <a:avLst/>
              <a:gdLst>
                <a:gd name="T0" fmla="*/ 72 w 145"/>
                <a:gd name="T1" fmla="*/ 396 h 396"/>
                <a:gd name="T2" fmla="*/ 0 w 145"/>
                <a:gd name="T3" fmla="*/ 324 h 396"/>
                <a:gd name="T4" fmla="*/ 0 w 145"/>
                <a:gd name="T5" fmla="*/ 73 h 396"/>
                <a:gd name="T6" fmla="*/ 72 w 145"/>
                <a:gd name="T7" fmla="*/ 0 h 396"/>
                <a:gd name="T8" fmla="*/ 145 w 145"/>
                <a:gd name="T9" fmla="*/ 73 h 396"/>
                <a:gd name="T10" fmla="*/ 145 w 145"/>
                <a:gd name="T11" fmla="*/ 324 h 396"/>
                <a:gd name="T12" fmla="*/ 72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2" y="396"/>
                  </a:moveTo>
                  <a:cubicBezTo>
                    <a:pt x="32" y="396"/>
                    <a:pt x="0" y="364"/>
                    <a:pt x="0" y="324"/>
                  </a:cubicBezTo>
                  <a:lnTo>
                    <a:pt x="0" y="73"/>
                  </a:lnTo>
                  <a:cubicBezTo>
                    <a:pt x="0" y="33"/>
                    <a:pt x="32" y="0"/>
                    <a:pt x="72" y="0"/>
                  </a:cubicBezTo>
                  <a:cubicBezTo>
                    <a:pt x="112" y="0"/>
                    <a:pt x="145" y="33"/>
                    <a:pt x="145" y="73"/>
                  </a:cubicBezTo>
                  <a:lnTo>
                    <a:pt x="145" y="324"/>
                  </a:lnTo>
                  <a:cubicBezTo>
                    <a:pt x="145" y="364"/>
                    <a:pt x="112" y="396"/>
                    <a:pt x="72"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04" name="Freeform 97"/>
            <p:cNvSpPr/>
            <p:nvPr/>
          </p:nvSpPr>
          <p:spPr bwMode="auto">
            <a:xfrm>
              <a:off x="6462713" y="2249488"/>
              <a:ext cx="19050" cy="52388"/>
            </a:xfrm>
            <a:custGeom>
              <a:avLst/>
              <a:gdLst>
                <a:gd name="T0" fmla="*/ 73 w 145"/>
                <a:gd name="T1" fmla="*/ 411 h 411"/>
                <a:gd name="T2" fmla="*/ 0 w 145"/>
                <a:gd name="T3" fmla="*/ 338 h 411"/>
                <a:gd name="T4" fmla="*/ 0 w 145"/>
                <a:gd name="T5" fmla="*/ 72 h 411"/>
                <a:gd name="T6" fmla="*/ 73 w 145"/>
                <a:gd name="T7" fmla="*/ 0 h 411"/>
                <a:gd name="T8" fmla="*/ 145 w 145"/>
                <a:gd name="T9" fmla="*/ 72 h 411"/>
                <a:gd name="T10" fmla="*/ 145 w 145"/>
                <a:gd name="T11" fmla="*/ 338 h 411"/>
                <a:gd name="T12" fmla="*/ 73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3" y="411"/>
                  </a:moveTo>
                  <a:cubicBezTo>
                    <a:pt x="33" y="411"/>
                    <a:pt x="0" y="378"/>
                    <a:pt x="0" y="338"/>
                  </a:cubicBezTo>
                  <a:lnTo>
                    <a:pt x="0" y="72"/>
                  </a:lnTo>
                  <a:cubicBezTo>
                    <a:pt x="0" y="32"/>
                    <a:pt x="33" y="0"/>
                    <a:pt x="73" y="0"/>
                  </a:cubicBezTo>
                  <a:cubicBezTo>
                    <a:pt x="113" y="0"/>
                    <a:pt x="145" y="32"/>
                    <a:pt x="145" y="72"/>
                  </a:cubicBezTo>
                  <a:lnTo>
                    <a:pt x="145" y="338"/>
                  </a:lnTo>
                  <a:cubicBezTo>
                    <a:pt x="145" y="378"/>
                    <a:pt x="113" y="411"/>
                    <a:pt x="73"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05" name="Freeform 98"/>
            <p:cNvSpPr/>
            <p:nvPr/>
          </p:nvSpPr>
          <p:spPr bwMode="auto">
            <a:xfrm>
              <a:off x="6503988" y="2249488"/>
              <a:ext cx="19050" cy="52388"/>
            </a:xfrm>
            <a:custGeom>
              <a:avLst/>
              <a:gdLst>
                <a:gd name="T0" fmla="*/ 73 w 145"/>
                <a:gd name="T1" fmla="*/ 411 h 411"/>
                <a:gd name="T2" fmla="*/ 0 w 145"/>
                <a:gd name="T3" fmla="*/ 338 h 411"/>
                <a:gd name="T4" fmla="*/ 0 w 145"/>
                <a:gd name="T5" fmla="*/ 72 h 411"/>
                <a:gd name="T6" fmla="*/ 73 w 145"/>
                <a:gd name="T7" fmla="*/ 0 h 411"/>
                <a:gd name="T8" fmla="*/ 145 w 145"/>
                <a:gd name="T9" fmla="*/ 72 h 411"/>
                <a:gd name="T10" fmla="*/ 145 w 145"/>
                <a:gd name="T11" fmla="*/ 338 h 411"/>
                <a:gd name="T12" fmla="*/ 73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3" y="411"/>
                  </a:moveTo>
                  <a:cubicBezTo>
                    <a:pt x="33" y="411"/>
                    <a:pt x="0" y="378"/>
                    <a:pt x="0" y="338"/>
                  </a:cubicBezTo>
                  <a:lnTo>
                    <a:pt x="0" y="72"/>
                  </a:lnTo>
                  <a:cubicBezTo>
                    <a:pt x="0" y="32"/>
                    <a:pt x="33" y="0"/>
                    <a:pt x="73" y="0"/>
                  </a:cubicBezTo>
                  <a:cubicBezTo>
                    <a:pt x="113" y="0"/>
                    <a:pt x="145" y="32"/>
                    <a:pt x="145" y="72"/>
                  </a:cubicBezTo>
                  <a:lnTo>
                    <a:pt x="145" y="338"/>
                  </a:lnTo>
                  <a:cubicBezTo>
                    <a:pt x="145" y="378"/>
                    <a:pt x="113" y="411"/>
                    <a:pt x="73"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06" name="Freeform 99"/>
            <p:cNvSpPr/>
            <p:nvPr/>
          </p:nvSpPr>
          <p:spPr bwMode="auto">
            <a:xfrm>
              <a:off x="6542088" y="2249488"/>
              <a:ext cx="19050" cy="52388"/>
            </a:xfrm>
            <a:custGeom>
              <a:avLst/>
              <a:gdLst>
                <a:gd name="T0" fmla="*/ 72 w 145"/>
                <a:gd name="T1" fmla="*/ 411 h 411"/>
                <a:gd name="T2" fmla="*/ 0 w 145"/>
                <a:gd name="T3" fmla="*/ 338 h 411"/>
                <a:gd name="T4" fmla="*/ 0 w 145"/>
                <a:gd name="T5" fmla="*/ 72 h 411"/>
                <a:gd name="T6" fmla="*/ 72 w 145"/>
                <a:gd name="T7" fmla="*/ 0 h 411"/>
                <a:gd name="T8" fmla="*/ 145 w 145"/>
                <a:gd name="T9" fmla="*/ 72 h 411"/>
                <a:gd name="T10" fmla="*/ 145 w 145"/>
                <a:gd name="T11" fmla="*/ 338 h 411"/>
                <a:gd name="T12" fmla="*/ 72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2" y="411"/>
                  </a:moveTo>
                  <a:cubicBezTo>
                    <a:pt x="32" y="411"/>
                    <a:pt x="0" y="378"/>
                    <a:pt x="0" y="338"/>
                  </a:cubicBezTo>
                  <a:lnTo>
                    <a:pt x="0" y="72"/>
                  </a:lnTo>
                  <a:cubicBezTo>
                    <a:pt x="0" y="32"/>
                    <a:pt x="32" y="0"/>
                    <a:pt x="72" y="0"/>
                  </a:cubicBezTo>
                  <a:cubicBezTo>
                    <a:pt x="112" y="0"/>
                    <a:pt x="145" y="32"/>
                    <a:pt x="145" y="72"/>
                  </a:cubicBezTo>
                  <a:lnTo>
                    <a:pt x="145" y="338"/>
                  </a:lnTo>
                  <a:cubicBezTo>
                    <a:pt x="145" y="378"/>
                    <a:pt x="112" y="411"/>
                    <a:pt x="72"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07" name="Freeform 100"/>
            <p:cNvSpPr/>
            <p:nvPr/>
          </p:nvSpPr>
          <p:spPr bwMode="auto">
            <a:xfrm>
              <a:off x="6462713" y="2319338"/>
              <a:ext cx="19050" cy="49213"/>
            </a:xfrm>
            <a:custGeom>
              <a:avLst/>
              <a:gdLst>
                <a:gd name="T0" fmla="*/ 73 w 145"/>
                <a:gd name="T1" fmla="*/ 382 h 382"/>
                <a:gd name="T2" fmla="*/ 0 w 145"/>
                <a:gd name="T3" fmla="*/ 309 h 382"/>
                <a:gd name="T4" fmla="*/ 0 w 145"/>
                <a:gd name="T5" fmla="*/ 73 h 382"/>
                <a:gd name="T6" fmla="*/ 73 w 145"/>
                <a:gd name="T7" fmla="*/ 0 h 382"/>
                <a:gd name="T8" fmla="*/ 145 w 145"/>
                <a:gd name="T9" fmla="*/ 73 h 382"/>
                <a:gd name="T10" fmla="*/ 145 w 145"/>
                <a:gd name="T11" fmla="*/ 309 h 382"/>
                <a:gd name="T12" fmla="*/ 73 w 145"/>
                <a:gd name="T13" fmla="*/ 382 h 382"/>
              </a:gdLst>
              <a:ahLst/>
              <a:cxnLst>
                <a:cxn ang="0">
                  <a:pos x="T0" y="T1"/>
                </a:cxn>
                <a:cxn ang="0">
                  <a:pos x="T2" y="T3"/>
                </a:cxn>
                <a:cxn ang="0">
                  <a:pos x="T4" y="T5"/>
                </a:cxn>
                <a:cxn ang="0">
                  <a:pos x="T6" y="T7"/>
                </a:cxn>
                <a:cxn ang="0">
                  <a:pos x="T8" y="T9"/>
                </a:cxn>
                <a:cxn ang="0">
                  <a:pos x="T10" y="T11"/>
                </a:cxn>
                <a:cxn ang="0">
                  <a:pos x="T12" y="T13"/>
                </a:cxn>
              </a:cxnLst>
              <a:rect l="0" t="0" r="r" b="b"/>
              <a:pathLst>
                <a:path w="145" h="382">
                  <a:moveTo>
                    <a:pt x="73" y="382"/>
                  </a:moveTo>
                  <a:cubicBezTo>
                    <a:pt x="33" y="382"/>
                    <a:pt x="0" y="349"/>
                    <a:pt x="0" y="309"/>
                  </a:cubicBezTo>
                  <a:lnTo>
                    <a:pt x="0" y="73"/>
                  </a:lnTo>
                  <a:cubicBezTo>
                    <a:pt x="0" y="33"/>
                    <a:pt x="33" y="0"/>
                    <a:pt x="73" y="0"/>
                  </a:cubicBezTo>
                  <a:cubicBezTo>
                    <a:pt x="113" y="0"/>
                    <a:pt x="145" y="33"/>
                    <a:pt x="145" y="73"/>
                  </a:cubicBezTo>
                  <a:lnTo>
                    <a:pt x="145" y="309"/>
                  </a:lnTo>
                  <a:cubicBezTo>
                    <a:pt x="145" y="349"/>
                    <a:pt x="113" y="382"/>
                    <a:pt x="73" y="382"/>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08" name="Freeform 101"/>
            <p:cNvSpPr/>
            <p:nvPr/>
          </p:nvSpPr>
          <p:spPr bwMode="auto">
            <a:xfrm>
              <a:off x="6503988" y="2319338"/>
              <a:ext cx="19050" cy="49213"/>
            </a:xfrm>
            <a:custGeom>
              <a:avLst/>
              <a:gdLst>
                <a:gd name="T0" fmla="*/ 73 w 145"/>
                <a:gd name="T1" fmla="*/ 382 h 382"/>
                <a:gd name="T2" fmla="*/ 0 w 145"/>
                <a:gd name="T3" fmla="*/ 309 h 382"/>
                <a:gd name="T4" fmla="*/ 0 w 145"/>
                <a:gd name="T5" fmla="*/ 73 h 382"/>
                <a:gd name="T6" fmla="*/ 73 w 145"/>
                <a:gd name="T7" fmla="*/ 0 h 382"/>
                <a:gd name="T8" fmla="*/ 145 w 145"/>
                <a:gd name="T9" fmla="*/ 73 h 382"/>
                <a:gd name="T10" fmla="*/ 145 w 145"/>
                <a:gd name="T11" fmla="*/ 309 h 382"/>
                <a:gd name="T12" fmla="*/ 73 w 145"/>
                <a:gd name="T13" fmla="*/ 382 h 382"/>
              </a:gdLst>
              <a:ahLst/>
              <a:cxnLst>
                <a:cxn ang="0">
                  <a:pos x="T0" y="T1"/>
                </a:cxn>
                <a:cxn ang="0">
                  <a:pos x="T2" y="T3"/>
                </a:cxn>
                <a:cxn ang="0">
                  <a:pos x="T4" y="T5"/>
                </a:cxn>
                <a:cxn ang="0">
                  <a:pos x="T6" y="T7"/>
                </a:cxn>
                <a:cxn ang="0">
                  <a:pos x="T8" y="T9"/>
                </a:cxn>
                <a:cxn ang="0">
                  <a:pos x="T10" y="T11"/>
                </a:cxn>
                <a:cxn ang="0">
                  <a:pos x="T12" y="T13"/>
                </a:cxn>
              </a:cxnLst>
              <a:rect l="0" t="0" r="r" b="b"/>
              <a:pathLst>
                <a:path w="145" h="382">
                  <a:moveTo>
                    <a:pt x="73" y="382"/>
                  </a:moveTo>
                  <a:cubicBezTo>
                    <a:pt x="33" y="382"/>
                    <a:pt x="0" y="349"/>
                    <a:pt x="0" y="309"/>
                  </a:cubicBezTo>
                  <a:lnTo>
                    <a:pt x="0" y="73"/>
                  </a:lnTo>
                  <a:cubicBezTo>
                    <a:pt x="0" y="33"/>
                    <a:pt x="33" y="0"/>
                    <a:pt x="73" y="0"/>
                  </a:cubicBezTo>
                  <a:cubicBezTo>
                    <a:pt x="113" y="0"/>
                    <a:pt x="145" y="33"/>
                    <a:pt x="145" y="73"/>
                  </a:cubicBezTo>
                  <a:lnTo>
                    <a:pt x="145" y="309"/>
                  </a:lnTo>
                  <a:cubicBezTo>
                    <a:pt x="145" y="349"/>
                    <a:pt x="113" y="382"/>
                    <a:pt x="73" y="382"/>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09" name="Freeform 102"/>
            <p:cNvSpPr/>
            <p:nvPr/>
          </p:nvSpPr>
          <p:spPr bwMode="auto">
            <a:xfrm>
              <a:off x="6542088" y="2319338"/>
              <a:ext cx="19050" cy="49213"/>
            </a:xfrm>
            <a:custGeom>
              <a:avLst/>
              <a:gdLst>
                <a:gd name="T0" fmla="*/ 72 w 145"/>
                <a:gd name="T1" fmla="*/ 382 h 382"/>
                <a:gd name="T2" fmla="*/ 0 w 145"/>
                <a:gd name="T3" fmla="*/ 309 h 382"/>
                <a:gd name="T4" fmla="*/ 0 w 145"/>
                <a:gd name="T5" fmla="*/ 73 h 382"/>
                <a:gd name="T6" fmla="*/ 72 w 145"/>
                <a:gd name="T7" fmla="*/ 0 h 382"/>
                <a:gd name="T8" fmla="*/ 145 w 145"/>
                <a:gd name="T9" fmla="*/ 73 h 382"/>
                <a:gd name="T10" fmla="*/ 145 w 145"/>
                <a:gd name="T11" fmla="*/ 309 h 382"/>
                <a:gd name="T12" fmla="*/ 72 w 145"/>
                <a:gd name="T13" fmla="*/ 382 h 382"/>
              </a:gdLst>
              <a:ahLst/>
              <a:cxnLst>
                <a:cxn ang="0">
                  <a:pos x="T0" y="T1"/>
                </a:cxn>
                <a:cxn ang="0">
                  <a:pos x="T2" y="T3"/>
                </a:cxn>
                <a:cxn ang="0">
                  <a:pos x="T4" y="T5"/>
                </a:cxn>
                <a:cxn ang="0">
                  <a:pos x="T6" y="T7"/>
                </a:cxn>
                <a:cxn ang="0">
                  <a:pos x="T8" y="T9"/>
                </a:cxn>
                <a:cxn ang="0">
                  <a:pos x="T10" y="T11"/>
                </a:cxn>
                <a:cxn ang="0">
                  <a:pos x="T12" y="T13"/>
                </a:cxn>
              </a:cxnLst>
              <a:rect l="0" t="0" r="r" b="b"/>
              <a:pathLst>
                <a:path w="145" h="382">
                  <a:moveTo>
                    <a:pt x="72" y="382"/>
                  </a:moveTo>
                  <a:cubicBezTo>
                    <a:pt x="32" y="382"/>
                    <a:pt x="0" y="349"/>
                    <a:pt x="0" y="309"/>
                  </a:cubicBezTo>
                  <a:lnTo>
                    <a:pt x="0" y="73"/>
                  </a:lnTo>
                  <a:cubicBezTo>
                    <a:pt x="0" y="33"/>
                    <a:pt x="32" y="0"/>
                    <a:pt x="72" y="0"/>
                  </a:cubicBezTo>
                  <a:cubicBezTo>
                    <a:pt x="112" y="0"/>
                    <a:pt x="145" y="33"/>
                    <a:pt x="145" y="73"/>
                  </a:cubicBezTo>
                  <a:lnTo>
                    <a:pt x="145" y="309"/>
                  </a:lnTo>
                  <a:cubicBezTo>
                    <a:pt x="145" y="349"/>
                    <a:pt x="112" y="382"/>
                    <a:pt x="72" y="382"/>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7" name="Building20" descr="{&quot;Key&quot;:&quot;POWER_USER_SHAPE_ICON&quot;,&quot;Value&quot;:&quot;POWER_USER_SHAPE_ICON_STYLE_1&quot;}"/>
          <p:cNvGrpSpPr>
            <a:grpSpLocks noChangeAspect="1"/>
          </p:cNvGrpSpPr>
          <p:nvPr/>
        </p:nvGrpSpPr>
        <p:grpSpPr>
          <a:xfrm>
            <a:off x="8287003" y="5204869"/>
            <a:ext cx="649004" cy="762000"/>
            <a:chOff x="7910513" y="385763"/>
            <a:chExt cx="355600" cy="417513"/>
          </a:xfrm>
          <a:solidFill>
            <a:schemeClr val="accent1"/>
          </a:solidFill>
        </p:grpSpPr>
        <p:sp>
          <p:nvSpPr>
            <p:cNvPr id="1048610" name="Freeform 417"/>
            <p:cNvSpPr>
              <a:spLocks noEditPoints="1"/>
            </p:cNvSpPr>
            <p:nvPr/>
          </p:nvSpPr>
          <p:spPr bwMode="auto">
            <a:xfrm>
              <a:off x="7932738" y="422276"/>
              <a:ext cx="311150" cy="381000"/>
            </a:xfrm>
            <a:custGeom>
              <a:avLst/>
              <a:gdLst>
                <a:gd name="T0" fmla="*/ 134 w 2732"/>
                <a:gd name="T1" fmla="*/ 3216 h 3350"/>
                <a:gd name="T2" fmla="*/ 2599 w 2732"/>
                <a:gd name="T3" fmla="*/ 3216 h 3350"/>
                <a:gd name="T4" fmla="*/ 2599 w 2732"/>
                <a:gd name="T5" fmla="*/ 133 h 3350"/>
                <a:gd name="T6" fmla="*/ 134 w 2732"/>
                <a:gd name="T7" fmla="*/ 133 h 3350"/>
                <a:gd name="T8" fmla="*/ 134 w 2732"/>
                <a:gd name="T9" fmla="*/ 3216 h 3350"/>
                <a:gd name="T10" fmla="*/ 2665 w 2732"/>
                <a:gd name="T11" fmla="*/ 3350 h 3350"/>
                <a:gd name="T12" fmla="*/ 67 w 2732"/>
                <a:gd name="T13" fmla="*/ 3350 h 3350"/>
                <a:gd name="T14" fmla="*/ 0 w 2732"/>
                <a:gd name="T15" fmla="*/ 3283 h 3350"/>
                <a:gd name="T16" fmla="*/ 0 w 2732"/>
                <a:gd name="T17" fmla="*/ 66 h 3350"/>
                <a:gd name="T18" fmla="*/ 67 w 2732"/>
                <a:gd name="T19" fmla="*/ 0 h 3350"/>
                <a:gd name="T20" fmla="*/ 2665 w 2732"/>
                <a:gd name="T21" fmla="*/ 0 h 3350"/>
                <a:gd name="T22" fmla="*/ 2732 w 2732"/>
                <a:gd name="T23" fmla="*/ 66 h 3350"/>
                <a:gd name="T24" fmla="*/ 2732 w 2732"/>
                <a:gd name="T25" fmla="*/ 3283 h 3350"/>
                <a:gd name="T26" fmla="*/ 2665 w 2732"/>
                <a:gd name="T27" fmla="*/ 3350 h 3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2" h="3350">
                  <a:moveTo>
                    <a:pt x="134" y="3216"/>
                  </a:moveTo>
                  <a:lnTo>
                    <a:pt x="2599" y="3216"/>
                  </a:lnTo>
                  <a:lnTo>
                    <a:pt x="2599" y="133"/>
                  </a:lnTo>
                  <a:lnTo>
                    <a:pt x="134" y="133"/>
                  </a:lnTo>
                  <a:lnTo>
                    <a:pt x="134" y="3216"/>
                  </a:lnTo>
                  <a:close/>
                  <a:moveTo>
                    <a:pt x="2665" y="3350"/>
                  </a:moveTo>
                  <a:lnTo>
                    <a:pt x="67" y="3350"/>
                  </a:lnTo>
                  <a:cubicBezTo>
                    <a:pt x="30" y="3350"/>
                    <a:pt x="0" y="3320"/>
                    <a:pt x="0" y="3283"/>
                  </a:cubicBezTo>
                  <a:lnTo>
                    <a:pt x="0" y="66"/>
                  </a:lnTo>
                  <a:cubicBezTo>
                    <a:pt x="0" y="30"/>
                    <a:pt x="30" y="0"/>
                    <a:pt x="67" y="0"/>
                  </a:cubicBezTo>
                  <a:lnTo>
                    <a:pt x="2665" y="0"/>
                  </a:lnTo>
                  <a:cubicBezTo>
                    <a:pt x="2702" y="0"/>
                    <a:pt x="2732" y="30"/>
                    <a:pt x="2732" y="66"/>
                  </a:cubicBezTo>
                  <a:lnTo>
                    <a:pt x="2732" y="3283"/>
                  </a:lnTo>
                  <a:cubicBezTo>
                    <a:pt x="2732" y="3320"/>
                    <a:pt x="2702" y="3350"/>
                    <a:pt x="2665" y="335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11" name="Freeform 418"/>
            <p:cNvSpPr/>
            <p:nvPr/>
          </p:nvSpPr>
          <p:spPr bwMode="auto">
            <a:xfrm>
              <a:off x="7910513" y="423863"/>
              <a:ext cx="41275" cy="15875"/>
            </a:xfrm>
            <a:custGeom>
              <a:avLst/>
              <a:gdLst>
                <a:gd name="T0" fmla="*/ 299 w 366"/>
                <a:gd name="T1" fmla="*/ 133 h 133"/>
                <a:gd name="T2" fmla="*/ 67 w 366"/>
                <a:gd name="T3" fmla="*/ 133 h 133"/>
                <a:gd name="T4" fmla="*/ 0 w 366"/>
                <a:gd name="T5" fmla="*/ 67 h 133"/>
                <a:gd name="T6" fmla="*/ 67 w 366"/>
                <a:gd name="T7" fmla="*/ 0 h 133"/>
                <a:gd name="T8" fmla="*/ 299 w 366"/>
                <a:gd name="T9" fmla="*/ 0 h 133"/>
                <a:gd name="T10" fmla="*/ 366 w 366"/>
                <a:gd name="T11" fmla="*/ 67 h 133"/>
                <a:gd name="T12" fmla="*/ 299 w 366"/>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366" h="133">
                  <a:moveTo>
                    <a:pt x="299" y="133"/>
                  </a:moveTo>
                  <a:lnTo>
                    <a:pt x="67" y="133"/>
                  </a:lnTo>
                  <a:cubicBezTo>
                    <a:pt x="30" y="133"/>
                    <a:pt x="0" y="103"/>
                    <a:pt x="0" y="67"/>
                  </a:cubicBezTo>
                  <a:cubicBezTo>
                    <a:pt x="0" y="30"/>
                    <a:pt x="30" y="0"/>
                    <a:pt x="67" y="0"/>
                  </a:cubicBezTo>
                  <a:lnTo>
                    <a:pt x="299" y="0"/>
                  </a:lnTo>
                  <a:cubicBezTo>
                    <a:pt x="336" y="0"/>
                    <a:pt x="366" y="30"/>
                    <a:pt x="366" y="67"/>
                  </a:cubicBezTo>
                  <a:cubicBezTo>
                    <a:pt x="366" y="103"/>
                    <a:pt x="336" y="133"/>
                    <a:pt x="299" y="13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12" name="Freeform 419"/>
            <p:cNvSpPr/>
            <p:nvPr/>
          </p:nvSpPr>
          <p:spPr bwMode="auto">
            <a:xfrm>
              <a:off x="8223250" y="423863"/>
              <a:ext cx="41275" cy="15875"/>
            </a:xfrm>
            <a:custGeom>
              <a:avLst/>
              <a:gdLst>
                <a:gd name="T0" fmla="*/ 299 w 366"/>
                <a:gd name="T1" fmla="*/ 133 h 133"/>
                <a:gd name="T2" fmla="*/ 67 w 366"/>
                <a:gd name="T3" fmla="*/ 133 h 133"/>
                <a:gd name="T4" fmla="*/ 0 w 366"/>
                <a:gd name="T5" fmla="*/ 67 h 133"/>
                <a:gd name="T6" fmla="*/ 67 w 366"/>
                <a:gd name="T7" fmla="*/ 0 h 133"/>
                <a:gd name="T8" fmla="*/ 299 w 366"/>
                <a:gd name="T9" fmla="*/ 0 h 133"/>
                <a:gd name="T10" fmla="*/ 366 w 366"/>
                <a:gd name="T11" fmla="*/ 67 h 133"/>
                <a:gd name="T12" fmla="*/ 299 w 366"/>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366" h="133">
                  <a:moveTo>
                    <a:pt x="299" y="133"/>
                  </a:moveTo>
                  <a:lnTo>
                    <a:pt x="67" y="133"/>
                  </a:lnTo>
                  <a:cubicBezTo>
                    <a:pt x="30" y="133"/>
                    <a:pt x="0" y="103"/>
                    <a:pt x="0" y="67"/>
                  </a:cubicBezTo>
                  <a:cubicBezTo>
                    <a:pt x="0" y="30"/>
                    <a:pt x="30" y="0"/>
                    <a:pt x="67" y="0"/>
                  </a:cubicBezTo>
                  <a:lnTo>
                    <a:pt x="299" y="0"/>
                  </a:lnTo>
                  <a:cubicBezTo>
                    <a:pt x="336" y="0"/>
                    <a:pt x="366" y="30"/>
                    <a:pt x="366" y="67"/>
                  </a:cubicBezTo>
                  <a:cubicBezTo>
                    <a:pt x="366" y="103"/>
                    <a:pt x="336" y="133"/>
                    <a:pt x="299" y="13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13" name="Freeform 420"/>
            <p:cNvSpPr>
              <a:spLocks noEditPoints="1"/>
            </p:cNvSpPr>
            <p:nvPr/>
          </p:nvSpPr>
          <p:spPr bwMode="auto">
            <a:xfrm>
              <a:off x="7983538" y="385763"/>
              <a:ext cx="211138" cy="53975"/>
            </a:xfrm>
            <a:custGeom>
              <a:avLst/>
              <a:gdLst>
                <a:gd name="T0" fmla="*/ 133 w 1850"/>
                <a:gd name="T1" fmla="*/ 340 h 473"/>
                <a:gd name="T2" fmla="*/ 1717 w 1850"/>
                <a:gd name="T3" fmla="*/ 340 h 473"/>
                <a:gd name="T4" fmla="*/ 1717 w 1850"/>
                <a:gd name="T5" fmla="*/ 133 h 473"/>
                <a:gd name="T6" fmla="*/ 133 w 1850"/>
                <a:gd name="T7" fmla="*/ 133 h 473"/>
                <a:gd name="T8" fmla="*/ 133 w 1850"/>
                <a:gd name="T9" fmla="*/ 340 h 473"/>
                <a:gd name="T10" fmla="*/ 1783 w 1850"/>
                <a:gd name="T11" fmla="*/ 473 h 473"/>
                <a:gd name="T12" fmla="*/ 66 w 1850"/>
                <a:gd name="T13" fmla="*/ 473 h 473"/>
                <a:gd name="T14" fmla="*/ 0 w 1850"/>
                <a:gd name="T15" fmla="*/ 407 h 473"/>
                <a:gd name="T16" fmla="*/ 0 w 1850"/>
                <a:gd name="T17" fmla="*/ 66 h 473"/>
                <a:gd name="T18" fmla="*/ 66 w 1850"/>
                <a:gd name="T19" fmla="*/ 0 h 473"/>
                <a:gd name="T20" fmla="*/ 1783 w 1850"/>
                <a:gd name="T21" fmla="*/ 0 h 473"/>
                <a:gd name="T22" fmla="*/ 1850 w 1850"/>
                <a:gd name="T23" fmla="*/ 66 h 473"/>
                <a:gd name="T24" fmla="*/ 1850 w 1850"/>
                <a:gd name="T25" fmla="*/ 407 h 473"/>
                <a:gd name="T26" fmla="*/ 1783 w 1850"/>
                <a:gd name="T27"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0" h="473">
                  <a:moveTo>
                    <a:pt x="133" y="340"/>
                  </a:moveTo>
                  <a:lnTo>
                    <a:pt x="1717" y="340"/>
                  </a:lnTo>
                  <a:lnTo>
                    <a:pt x="1717" y="133"/>
                  </a:lnTo>
                  <a:lnTo>
                    <a:pt x="133" y="133"/>
                  </a:lnTo>
                  <a:lnTo>
                    <a:pt x="133" y="340"/>
                  </a:lnTo>
                  <a:close/>
                  <a:moveTo>
                    <a:pt x="1783" y="473"/>
                  </a:moveTo>
                  <a:lnTo>
                    <a:pt x="66" y="473"/>
                  </a:lnTo>
                  <a:cubicBezTo>
                    <a:pt x="30" y="473"/>
                    <a:pt x="0" y="443"/>
                    <a:pt x="0" y="407"/>
                  </a:cubicBezTo>
                  <a:lnTo>
                    <a:pt x="0" y="66"/>
                  </a:lnTo>
                  <a:cubicBezTo>
                    <a:pt x="0" y="29"/>
                    <a:pt x="30" y="0"/>
                    <a:pt x="66" y="0"/>
                  </a:cubicBezTo>
                  <a:lnTo>
                    <a:pt x="1783" y="0"/>
                  </a:lnTo>
                  <a:cubicBezTo>
                    <a:pt x="1820" y="0"/>
                    <a:pt x="1850" y="29"/>
                    <a:pt x="1850" y="66"/>
                  </a:cubicBezTo>
                  <a:lnTo>
                    <a:pt x="1850" y="407"/>
                  </a:lnTo>
                  <a:cubicBezTo>
                    <a:pt x="1850" y="443"/>
                    <a:pt x="1820" y="473"/>
                    <a:pt x="1783" y="47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14" name="Freeform 421"/>
            <p:cNvSpPr/>
            <p:nvPr/>
          </p:nvSpPr>
          <p:spPr bwMode="auto">
            <a:xfrm>
              <a:off x="8169275" y="757238"/>
              <a:ext cx="15875" cy="23813"/>
            </a:xfrm>
            <a:custGeom>
              <a:avLst/>
              <a:gdLst>
                <a:gd name="T0" fmla="*/ 66 w 133"/>
                <a:gd name="T1" fmla="*/ 213 h 213"/>
                <a:gd name="T2" fmla="*/ 0 w 133"/>
                <a:gd name="T3" fmla="*/ 146 h 213"/>
                <a:gd name="T4" fmla="*/ 0 w 133"/>
                <a:gd name="T5" fmla="*/ 66 h 213"/>
                <a:gd name="T6" fmla="*/ 66 w 133"/>
                <a:gd name="T7" fmla="*/ 0 h 213"/>
                <a:gd name="T8" fmla="*/ 133 w 133"/>
                <a:gd name="T9" fmla="*/ 66 h 213"/>
                <a:gd name="T10" fmla="*/ 133 w 133"/>
                <a:gd name="T11" fmla="*/ 146 h 213"/>
                <a:gd name="T12" fmla="*/ 66 w 133"/>
                <a:gd name="T13" fmla="*/ 213 h 213"/>
              </a:gdLst>
              <a:ahLst/>
              <a:cxnLst>
                <a:cxn ang="0">
                  <a:pos x="T0" y="T1"/>
                </a:cxn>
                <a:cxn ang="0">
                  <a:pos x="T2" y="T3"/>
                </a:cxn>
                <a:cxn ang="0">
                  <a:pos x="T4" y="T5"/>
                </a:cxn>
                <a:cxn ang="0">
                  <a:pos x="T6" y="T7"/>
                </a:cxn>
                <a:cxn ang="0">
                  <a:pos x="T8" y="T9"/>
                </a:cxn>
                <a:cxn ang="0">
                  <a:pos x="T10" y="T11"/>
                </a:cxn>
                <a:cxn ang="0">
                  <a:pos x="T12" y="T13"/>
                </a:cxn>
              </a:cxnLst>
              <a:rect l="0" t="0" r="r" b="b"/>
              <a:pathLst>
                <a:path w="133" h="213">
                  <a:moveTo>
                    <a:pt x="66" y="213"/>
                  </a:moveTo>
                  <a:cubicBezTo>
                    <a:pt x="30" y="213"/>
                    <a:pt x="0" y="183"/>
                    <a:pt x="0" y="146"/>
                  </a:cubicBezTo>
                  <a:lnTo>
                    <a:pt x="0" y="66"/>
                  </a:lnTo>
                  <a:cubicBezTo>
                    <a:pt x="0" y="30"/>
                    <a:pt x="30" y="0"/>
                    <a:pt x="66" y="0"/>
                  </a:cubicBezTo>
                  <a:cubicBezTo>
                    <a:pt x="103" y="0"/>
                    <a:pt x="133" y="30"/>
                    <a:pt x="133" y="66"/>
                  </a:cubicBezTo>
                  <a:lnTo>
                    <a:pt x="133" y="146"/>
                  </a:lnTo>
                  <a:cubicBezTo>
                    <a:pt x="133" y="183"/>
                    <a:pt x="103" y="213"/>
                    <a:pt x="66" y="21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15" name="Freeform 422"/>
            <p:cNvSpPr/>
            <p:nvPr/>
          </p:nvSpPr>
          <p:spPr bwMode="auto">
            <a:xfrm>
              <a:off x="8099425" y="701676"/>
              <a:ext cx="85725" cy="82550"/>
            </a:xfrm>
            <a:custGeom>
              <a:avLst/>
              <a:gdLst>
                <a:gd name="T0" fmla="*/ 67 w 752"/>
                <a:gd name="T1" fmla="*/ 730 h 730"/>
                <a:gd name="T2" fmla="*/ 0 w 752"/>
                <a:gd name="T3" fmla="*/ 663 h 730"/>
                <a:gd name="T4" fmla="*/ 0 w 752"/>
                <a:gd name="T5" fmla="*/ 67 h 730"/>
                <a:gd name="T6" fmla="*/ 67 w 752"/>
                <a:gd name="T7" fmla="*/ 0 h 730"/>
                <a:gd name="T8" fmla="*/ 685 w 752"/>
                <a:gd name="T9" fmla="*/ 0 h 730"/>
                <a:gd name="T10" fmla="*/ 752 w 752"/>
                <a:gd name="T11" fmla="*/ 67 h 730"/>
                <a:gd name="T12" fmla="*/ 752 w 752"/>
                <a:gd name="T13" fmla="*/ 359 h 730"/>
                <a:gd name="T14" fmla="*/ 685 w 752"/>
                <a:gd name="T15" fmla="*/ 426 h 730"/>
                <a:gd name="T16" fmla="*/ 619 w 752"/>
                <a:gd name="T17" fmla="*/ 359 h 730"/>
                <a:gd name="T18" fmla="*/ 619 w 752"/>
                <a:gd name="T19" fmla="*/ 134 h 730"/>
                <a:gd name="T20" fmla="*/ 134 w 752"/>
                <a:gd name="T21" fmla="*/ 134 h 730"/>
                <a:gd name="T22" fmla="*/ 134 w 752"/>
                <a:gd name="T23" fmla="*/ 663 h 730"/>
                <a:gd name="T24" fmla="*/ 67 w 752"/>
                <a:gd name="T25" fmla="*/ 7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2" h="730">
                  <a:moveTo>
                    <a:pt x="67" y="730"/>
                  </a:moveTo>
                  <a:cubicBezTo>
                    <a:pt x="30" y="730"/>
                    <a:pt x="0" y="700"/>
                    <a:pt x="0" y="663"/>
                  </a:cubicBezTo>
                  <a:lnTo>
                    <a:pt x="0" y="67"/>
                  </a:lnTo>
                  <a:cubicBezTo>
                    <a:pt x="0" y="30"/>
                    <a:pt x="30" y="0"/>
                    <a:pt x="67" y="0"/>
                  </a:cubicBezTo>
                  <a:lnTo>
                    <a:pt x="685" y="0"/>
                  </a:lnTo>
                  <a:cubicBezTo>
                    <a:pt x="722" y="0"/>
                    <a:pt x="752" y="30"/>
                    <a:pt x="752" y="67"/>
                  </a:cubicBezTo>
                  <a:lnTo>
                    <a:pt x="752" y="359"/>
                  </a:lnTo>
                  <a:cubicBezTo>
                    <a:pt x="752" y="396"/>
                    <a:pt x="722" y="426"/>
                    <a:pt x="685" y="426"/>
                  </a:cubicBezTo>
                  <a:cubicBezTo>
                    <a:pt x="649" y="426"/>
                    <a:pt x="619" y="396"/>
                    <a:pt x="619" y="359"/>
                  </a:cubicBezTo>
                  <a:lnTo>
                    <a:pt x="619" y="134"/>
                  </a:lnTo>
                  <a:lnTo>
                    <a:pt x="134" y="134"/>
                  </a:lnTo>
                  <a:lnTo>
                    <a:pt x="134" y="663"/>
                  </a:lnTo>
                  <a:cubicBezTo>
                    <a:pt x="134" y="700"/>
                    <a:pt x="104" y="730"/>
                    <a:pt x="67" y="73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16" name="Freeform 423"/>
            <p:cNvSpPr/>
            <p:nvPr/>
          </p:nvSpPr>
          <p:spPr bwMode="auto">
            <a:xfrm>
              <a:off x="7991475" y="757238"/>
              <a:ext cx="15875" cy="23813"/>
            </a:xfrm>
            <a:custGeom>
              <a:avLst/>
              <a:gdLst>
                <a:gd name="T0" fmla="*/ 66 w 133"/>
                <a:gd name="T1" fmla="*/ 213 h 213"/>
                <a:gd name="T2" fmla="*/ 0 w 133"/>
                <a:gd name="T3" fmla="*/ 146 h 213"/>
                <a:gd name="T4" fmla="*/ 0 w 133"/>
                <a:gd name="T5" fmla="*/ 66 h 213"/>
                <a:gd name="T6" fmla="*/ 66 w 133"/>
                <a:gd name="T7" fmla="*/ 0 h 213"/>
                <a:gd name="T8" fmla="*/ 133 w 133"/>
                <a:gd name="T9" fmla="*/ 66 h 213"/>
                <a:gd name="T10" fmla="*/ 133 w 133"/>
                <a:gd name="T11" fmla="*/ 146 h 213"/>
                <a:gd name="T12" fmla="*/ 66 w 133"/>
                <a:gd name="T13" fmla="*/ 213 h 213"/>
              </a:gdLst>
              <a:ahLst/>
              <a:cxnLst>
                <a:cxn ang="0">
                  <a:pos x="T0" y="T1"/>
                </a:cxn>
                <a:cxn ang="0">
                  <a:pos x="T2" y="T3"/>
                </a:cxn>
                <a:cxn ang="0">
                  <a:pos x="T4" y="T5"/>
                </a:cxn>
                <a:cxn ang="0">
                  <a:pos x="T6" y="T7"/>
                </a:cxn>
                <a:cxn ang="0">
                  <a:pos x="T8" y="T9"/>
                </a:cxn>
                <a:cxn ang="0">
                  <a:pos x="T10" y="T11"/>
                </a:cxn>
                <a:cxn ang="0">
                  <a:pos x="T12" y="T13"/>
                </a:cxn>
              </a:cxnLst>
              <a:rect l="0" t="0" r="r" b="b"/>
              <a:pathLst>
                <a:path w="133" h="213">
                  <a:moveTo>
                    <a:pt x="66" y="213"/>
                  </a:moveTo>
                  <a:cubicBezTo>
                    <a:pt x="29" y="213"/>
                    <a:pt x="0" y="183"/>
                    <a:pt x="0" y="146"/>
                  </a:cubicBezTo>
                  <a:lnTo>
                    <a:pt x="0" y="66"/>
                  </a:lnTo>
                  <a:cubicBezTo>
                    <a:pt x="0" y="30"/>
                    <a:pt x="29" y="0"/>
                    <a:pt x="66" y="0"/>
                  </a:cubicBezTo>
                  <a:cubicBezTo>
                    <a:pt x="103" y="0"/>
                    <a:pt x="133" y="30"/>
                    <a:pt x="133" y="66"/>
                  </a:cubicBezTo>
                  <a:lnTo>
                    <a:pt x="133" y="146"/>
                  </a:lnTo>
                  <a:cubicBezTo>
                    <a:pt x="133" y="183"/>
                    <a:pt x="103" y="213"/>
                    <a:pt x="66" y="21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17" name="Freeform 424"/>
            <p:cNvSpPr/>
            <p:nvPr/>
          </p:nvSpPr>
          <p:spPr bwMode="auto">
            <a:xfrm>
              <a:off x="7991475" y="701676"/>
              <a:ext cx="85725" cy="82550"/>
            </a:xfrm>
            <a:custGeom>
              <a:avLst/>
              <a:gdLst>
                <a:gd name="T0" fmla="*/ 685 w 752"/>
                <a:gd name="T1" fmla="*/ 730 h 730"/>
                <a:gd name="T2" fmla="*/ 618 w 752"/>
                <a:gd name="T3" fmla="*/ 663 h 730"/>
                <a:gd name="T4" fmla="*/ 618 w 752"/>
                <a:gd name="T5" fmla="*/ 134 h 730"/>
                <a:gd name="T6" fmla="*/ 133 w 752"/>
                <a:gd name="T7" fmla="*/ 134 h 730"/>
                <a:gd name="T8" fmla="*/ 133 w 752"/>
                <a:gd name="T9" fmla="*/ 360 h 730"/>
                <a:gd name="T10" fmla="*/ 66 w 752"/>
                <a:gd name="T11" fmla="*/ 426 h 730"/>
                <a:gd name="T12" fmla="*/ 0 w 752"/>
                <a:gd name="T13" fmla="*/ 360 h 730"/>
                <a:gd name="T14" fmla="*/ 0 w 752"/>
                <a:gd name="T15" fmla="*/ 67 h 730"/>
                <a:gd name="T16" fmla="*/ 66 w 752"/>
                <a:gd name="T17" fmla="*/ 0 h 730"/>
                <a:gd name="T18" fmla="*/ 685 w 752"/>
                <a:gd name="T19" fmla="*/ 0 h 730"/>
                <a:gd name="T20" fmla="*/ 752 w 752"/>
                <a:gd name="T21" fmla="*/ 67 h 730"/>
                <a:gd name="T22" fmla="*/ 752 w 752"/>
                <a:gd name="T23" fmla="*/ 663 h 730"/>
                <a:gd name="T24" fmla="*/ 685 w 752"/>
                <a:gd name="T25" fmla="*/ 7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2" h="730">
                  <a:moveTo>
                    <a:pt x="685" y="730"/>
                  </a:moveTo>
                  <a:cubicBezTo>
                    <a:pt x="648" y="730"/>
                    <a:pt x="618" y="700"/>
                    <a:pt x="618" y="663"/>
                  </a:cubicBezTo>
                  <a:lnTo>
                    <a:pt x="618" y="134"/>
                  </a:lnTo>
                  <a:lnTo>
                    <a:pt x="133" y="134"/>
                  </a:lnTo>
                  <a:lnTo>
                    <a:pt x="133" y="360"/>
                  </a:lnTo>
                  <a:cubicBezTo>
                    <a:pt x="133" y="396"/>
                    <a:pt x="103" y="426"/>
                    <a:pt x="66" y="426"/>
                  </a:cubicBezTo>
                  <a:cubicBezTo>
                    <a:pt x="29" y="426"/>
                    <a:pt x="0" y="396"/>
                    <a:pt x="0" y="360"/>
                  </a:cubicBezTo>
                  <a:lnTo>
                    <a:pt x="0" y="67"/>
                  </a:lnTo>
                  <a:cubicBezTo>
                    <a:pt x="0" y="30"/>
                    <a:pt x="29" y="0"/>
                    <a:pt x="66" y="0"/>
                  </a:cubicBezTo>
                  <a:lnTo>
                    <a:pt x="685" y="0"/>
                  </a:lnTo>
                  <a:cubicBezTo>
                    <a:pt x="722" y="0"/>
                    <a:pt x="752" y="30"/>
                    <a:pt x="752" y="67"/>
                  </a:cubicBezTo>
                  <a:lnTo>
                    <a:pt x="752" y="663"/>
                  </a:lnTo>
                  <a:cubicBezTo>
                    <a:pt x="752" y="700"/>
                    <a:pt x="722" y="730"/>
                    <a:pt x="685" y="73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18" name="Freeform 425"/>
            <p:cNvSpPr>
              <a:spLocks noEditPoints="1"/>
            </p:cNvSpPr>
            <p:nvPr/>
          </p:nvSpPr>
          <p:spPr bwMode="auto">
            <a:xfrm>
              <a:off x="7966075" y="457201"/>
              <a:ext cx="241300" cy="233363"/>
            </a:xfrm>
            <a:custGeom>
              <a:avLst/>
              <a:gdLst>
                <a:gd name="T0" fmla="*/ 134 w 2129"/>
                <a:gd name="T1" fmla="*/ 1917 h 2051"/>
                <a:gd name="T2" fmla="*/ 1995 w 2129"/>
                <a:gd name="T3" fmla="*/ 1917 h 2051"/>
                <a:gd name="T4" fmla="*/ 1995 w 2129"/>
                <a:gd name="T5" fmla="*/ 133 h 2051"/>
                <a:gd name="T6" fmla="*/ 134 w 2129"/>
                <a:gd name="T7" fmla="*/ 133 h 2051"/>
                <a:gd name="T8" fmla="*/ 134 w 2129"/>
                <a:gd name="T9" fmla="*/ 1917 h 2051"/>
                <a:gd name="T10" fmla="*/ 2062 w 2129"/>
                <a:gd name="T11" fmla="*/ 2051 h 2051"/>
                <a:gd name="T12" fmla="*/ 67 w 2129"/>
                <a:gd name="T13" fmla="*/ 2051 h 2051"/>
                <a:gd name="T14" fmla="*/ 0 w 2129"/>
                <a:gd name="T15" fmla="*/ 1984 h 2051"/>
                <a:gd name="T16" fmla="*/ 0 w 2129"/>
                <a:gd name="T17" fmla="*/ 66 h 2051"/>
                <a:gd name="T18" fmla="*/ 67 w 2129"/>
                <a:gd name="T19" fmla="*/ 0 h 2051"/>
                <a:gd name="T20" fmla="*/ 2062 w 2129"/>
                <a:gd name="T21" fmla="*/ 0 h 2051"/>
                <a:gd name="T22" fmla="*/ 2129 w 2129"/>
                <a:gd name="T23" fmla="*/ 66 h 2051"/>
                <a:gd name="T24" fmla="*/ 2129 w 2129"/>
                <a:gd name="T25" fmla="*/ 1984 h 2051"/>
                <a:gd name="T26" fmla="*/ 2062 w 2129"/>
                <a:gd name="T27" fmla="*/ 2051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9" h="2051">
                  <a:moveTo>
                    <a:pt x="134" y="1917"/>
                  </a:moveTo>
                  <a:lnTo>
                    <a:pt x="1995" y="1917"/>
                  </a:lnTo>
                  <a:lnTo>
                    <a:pt x="1995" y="133"/>
                  </a:lnTo>
                  <a:lnTo>
                    <a:pt x="134" y="133"/>
                  </a:lnTo>
                  <a:lnTo>
                    <a:pt x="134" y="1917"/>
                  </a:lnTo>
                  <a:close/>
                  <a:moveTo>
                    <a:pt x="2062" y="2051"/>
                  </a:moveTo>
                  <a:lnTo>
                    <a:pt x="67" y="2051"/>
                  </a:lnTo>
                  <a:cubicBezTo>
                    <a:pt x="30" y="2051"/>
                    <a:pt x="0" y="2021"/>
                    <a:pt x="0" y="1984"/>
                  </a:cubicBezTo>
                  <a:lnTo>
                    <a:pt x="0" y="66"/>
                  </a:lnTo>
                  <a:cubicBezTo>
                    <a:pt x="0" y="30"/>
                    <a:pt x="30" y="0"/>
                    <a:pt x="67" y="0"/>
                  </a:cubicBezTo>
                  <a:lnTo>
                    <a:pt x="2062" y="0"/>
                  </a:lnTo>
                  <a:cubicBezTo>
                    <a:pt x="2099" y="0"/>
                    <a:pt x="2129" y="30"/>
                    <a:pt x="2129" y="66"/>
                  </a:cubicBezTo>
                  <a:lnTo>
                    <a:pt x="2129" y="1984"/>
                  </a:lnTo>
                  <a:cubicBezTo>
                    <a:pt x="2129" y="2021"/>
                    <a:pt x="2099" y="2051"/>
                    <a:pt x="2062" y="205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19" name="Freeform 426"/>
            <p:cNvSpPr/>
            <p:nvPr/>
          </p:nvSpPr>
          <p:spPr bwMode="auto">
            <a:xfrm>
              <a:off x="8032750" y="457201"/>
              <a:ext cx="17463" cy="225425"/>
            </a:xfrm>
            <a:custGeom>
              <a:avLst/>
              <a:gdLst>
                <a:gd name="T0" fmla="*/ 82 w 149"/>
                <a:gd name="T1" fmla="*/ 1989 h 1989"/>
                <a:gd name="T2" fmla="*/ 15 w 149"/>
                <a:gd name="T3" fmla="*/ 1923 h 1989"/>
                <a:gd name="T4" fmla="*/ 0 w 149"/>
                <a:gd name="T5" fmla="*/ 67 h 1989"/>
                <a:gd name="T6" fmla="*/ 66 w 149"/>
                <a:gd name="T7" fmla="*/ 0 h 1989"/>
                <a:gd name="T8" fmla="*/ 67 w 149"/>
                <a:gd name="T9" fmla="*/ 0 h 1989"/>
                <a:gd name="T10" fmla="*/ 133 w 149"/>
                <a:gd name="T11" fmla="*/ 66 h 1989"/>
                <a:gd name="T12" fmla="*/ 149 w 149"/>
                <a:gd name="T13" fmla="*/ 1922 h 1989"/>
                <a:gd name="T14" fmla="*/ 83 w 149"/>
                <a:gd name="T15" fmla="*/ 1989 h 1989"/>
                <a:gd name="T16" fmla="*/ 82 w 149"/>
                <a:gd name="T17" fmla="*/ 1989 h 1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989">
                  <a:moveTo>
                    <a:pt x="82" y="1989"/>
                  </a:moveTo>
                  <a:cubicBezTo>
                    <a:pt x="45" y="1989"/>
                    <a:pt x="16" y="1960"/>
                    <a:pt x="15" y="1923"/>
                  </a:cubicBezTo>
                  <a:lnTo>
                    <a:pt x="0" y="67"/>
                  </a:lnTo>
                  <a:cubicBezTo>
                    <a:pt x="0" y="30"/>
                    <a:pt x="29" y="0"/>
                    <a:pt x="66" y="0"/>
                  </a:cubicBezTo>
                  <a:lnTo>
                    <a:pt x="67" y="0"/>
                  </a:lnTo>
                  <a:cubicBezTo>
                    <a:pt x="103" y="0"/>
                    <a:pt x="133" y="29"/>
                    <a:pt x="133" y="66"/>
                  </a:cubicBezTo>
                  <a:lnTo>
                    <a:pt x="149" y="1922"/>
                  </a:lnTo>
                  <a:cubicBezTo>
                    <a:pt x="149" y="1958"/>
                    <a:pt x="119" y="1989"/>
                    <a:pt x="83" y="1989"/>
                  </a:cubicBezTo>
                  <a:lnTo>
                    <a:pt x="82" y="1989"/>
                  </a:ln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20" name="Freeform 427"/>
            <p:cNvSpPr/>
            <p:nvPr/>
          </p:nvSpPr>
          <p:spPr bwMode="auto">
            <a:xfrm>
              <a:off x="8124825" y="457201"/>
              <a:ext cx="15875" cy="225425"/>
            </a:xfrm>
            <a:custGeom>
              <a:avLst/>
              <a:gdLst>
                <a:gd name="T0" fmla="*/ 82 w 149"/>
                <a:gd name="T1" fmla="*/ 1989 h 1989"/>
                <a:gd name="T2" fmla="*/ 16 w 149"/>
                <a:gd name="T3" fmla="*/ 1923 h 1989"/>
                <a:gd name="T4" fmla="*/ 0 w 149"/>
                <a:gd name="T5" fmla="*/ 67 h 1989"/>
                <a:gd name="T6" fmla="*/ 66 w 149"/>
                <a:gd name="T7" fmla="*/ 0 h 1989"/>
                <a:gd name="T8" fmla="*/ 67 w 149"/>
                <a:gd name="T9" fmla="*/ 0 h 1989"/>
                <a:gd name="T10" fmla="*/ 133 w 149"/>
                <a:gd name="T11" fmla="*/ 66 h 1989"/>
                <a:gd name="T12" fmla="*/ 149 w 149"/>
                <a:gd name="T13" fmla="*/ 1922 h 1989"/>
                <a:gd name="T14" fmla="*/ 83 w 149"/>
                <a:gd name="T15" fmla="*/ 1989 h 1989"/>
                <a:gd name="T16" fmla="*/ 82 w 149"/>
                <a:gd name="T17" fmla="*/ 1989 h 1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989">
                  <a:moveTo>
                    <a:pt x="82" y="1989"/>
                  </a:moveTo>
                  <a:cubicBezTo>
                    <a:pt x="46" y="1989"/>
                    <a:pt x="16" y="1960"/>
                    <a:pt x="16" y="1923"/>
                  </a:cubicBezTo>
                  <a:lnTo>
                    <a:pt x="0" y="67"/>
                  </a:lnTo>
                  <a:cubicBezTo>
                    <a:pt x="0" y="30"/>
                    <a:pt x="29" y="0"/>
                    <a:pt x="66" y="0"/>
                  </a:cubicBezTo>
                  <a:lnTo>
                    <a:pt x="67" y="0"/>
                  </a:lnTo>
                  <a:cubicBezTo>
                    <a:pt x="103" y="0"/>
                    <a:pt x="133" y="29"/>
                    <a:pt x="133" y="66"/>
                  </a:cubicBezTo>
                  <a:lnTo>
                    <a:pt x="149" y="1922"/>
                  </a:lnTo>
                  <a:cubicBezTo>
                    <a:pt x="149" y="1958"/>
                    <a:pt x="120" y="1989"/>
                    <a:pt x="83" y="1989"/>
                  </a:cubicBezTo>
                  <a:lnTo>
                    <a:pt x="82" y="1989"/>
                  </a:ln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21" name="Freeform 428"/>
            <p:cNvSpPr/>
            <p:nvPr/>
          </p:nvSpPr>
          <p:spPr bwMode="auto">
            <a:xfrm>
              <a:off x="7970838" y="504826"/>
              <a:ext cx="233363" cy="15875"/>
            </a:xfrm>
            <a:custGeom>
              <a:avLst/>
              <a:gdLst>
                <a:gd name="T0" fmla="*/ 2000 w 2067"/>
                <a:gd name="T1" fmla="*/ 134 h 134"/>
                <a:gd name="T2" fmla="*/ 67 w 2067"/>
                <a:gd name="T3" fmla="*/ 134 h 134"/>
                <a:gd name="T4" fmla="*/ 0 w 2067"/>
                <a:gd name="T5" fmla="*/ 67 h 134"/>
                <a:gd name="T6" fmla="*/ 67 w 2067"/>
                <a:gd name="T7" fmla="*/ 0 h 134"/>
                <a:gd name="T8" fmla="*/ 2000 w 2067"/>
                <a:gd name="T9" fmla="*/ 0 h 134"/>
                <a:gd name="T10" fmla="*/ 2067 w 2067"/>
                <a:gd name="T11" fmla="*/ 67 h 134"/>
                <a:gd name="T12" fmla="*/ 2000 w 2067"/>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2067" h="134">
                  <a:moveTo>
                    <a:pt x="2000" y="134"/>
                  </a:moveTo>
                  <a:lnTo>
                    <a:pt x="67" y="134"/>
                  </a:lnTo>
                  <a:cubicBezTo>
                    <a:pt x="30" y="134"/>
                    <a:pt x="0" y="104"/>
                    <a:pt x="0" y="67"/>
                  </a:cubicBezTo>
                  <a:cubicBezTo>
                    <a:pt x="0" y="30"/>
                    <a:pt x="30" y="0"/>
                    <a:pt x="67" y="0"/>
                  </a:cubicBezTo>
                  <a:lnTo>
                    <a:pt x="2000" y="0"/>
                  </a:lnTo>
                  <a:cubicBezTo>
                    <a:pt x="2037" y="0"/>
                    <a:pt x="2067" y="30"/>
                    <a:pt x="2067" y="67"/>
                  </a:cubicBezTo>
                  <a:cubicBezTo>
                    <a:pt x="2067" y="104"/>
                    <a:pt x="2037" y="134"/>
                    <a:pt x="2000" y="134"/>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22" name="Freeform 429"/>
            <p:cNvSpPr/>
            <p:nvPr/>
          </p:nvSpPr>
          <p:spPr bwMode="auto">
            <a:xfrm>
              <a:off x="7966075" y="546101"/>
              <a:ext cx="241300" cy="15875"/>
            </a:xfrm>
            <a:custGeom>
              <a:avLst/>
              <a:gdLst>
                <a:gd name="T0" fmla="*/ 2062 w 2129"/>
                <a:gd name="T1" fmla="*/ 134 h 134"/>
                <a:gd name="T2" fmla="*/ 67 w 2129"/>
                <a:gd name="T3" fmla="*/ 134 h 134"/>
                <a:gd name="T4" fmla="*/ 0 w 2129"/>
                <a:gd name="T5" fmla="*/ 67 h 134"/>
                <a:gd name="T6" fmla="*/ 67 w 2129"/>
                <a:gd name="T7" fmla="*/ 0 h 134"/>
                <a:gd name="T8" fmla="*/ 2062 w 2129"/>
                <a:gd name="T9" fmla="*/ 0 h 134"/>
                <a:gd name="T10" fmla="*/ 2129 w 2129"/>
                <a:gd name="T11" fmla="*/ 67 h 134"/>
                <a:gd name="T12" fmla="*/ 2062 w 2129"/>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2129" h="134">
                  <a:moveTo>
                    <a:pt x="2062" y="134"/>
                  </a:moveTo>
                  <a:lnTo>
                    <a:pt x="67" y="134"/>
                  </a:lnTo>
                  <a:cubicBezTo>
                    <a:pt x="30" y="134"/>
                    <a:pt x="0" y="104"/>
                    <a:pt x="0" y="67"/>
                  </a:cubicBezTo>
                  <a:cubicBezTo>
                    <a:pt x="0" y="30"/>
                    <a:pt x="30" y="0"/>
                    <a:pt x="67" y="0"/>
                  </a:cubicBezTo>
                  <a:lnTo>
                    <a:pt x="2062" y="0"/>
                  </a:lnTo>
                  <a:cubicBezTo>
                    <a:pt x="2099" y="0"/>
                    <a:pt x="2129" y="30"/>
                    <a:pt x="2129" y="67"/>
                  </a:cubicBezTo>
                  <a:cubicBezTo>
                    <a:pt x="2129" y="104"/>
                    <a:pt x="2099" y="134"/>
                    <a:pt x="2062" y="134"/>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23" name="Freeform 430"/>
            <p:cNvSpPr/>
            <p:nvPr/>
          </p:nvSpPr>
          <p:spPr bwMode="auto">
            <a:xfrm>
              <a:off x="7969250" y="590551"/>
              <a:ext cx="234950" cy="15875"/>
            </a:xfrm>
            <a:custGeom>
              <a:avLst/>
              <a:gdLst>
                <a:gd name="T0" fmla="*/ 2015 w 2082"/>
                <a:gd name="T1" fmla="*/ 134 h 134"/>
                <a:gd name="T2" fmla="*/ 66 w 2082"/>
                <a:gd name="T3" fmla="*/ 134 h 134"/>
                <a:gd name="T4" fmla="*/ 0 w 2082"/>
                <a:gd name="T5" fmla="*/ 67 h 134"/>
                <a:gd name="T6" fmla="*/ 66 w 2082"/>
                <a:gd name="T7" fmla="*/ 0 h 134"/>
                <a:gd name="T8" fmla="*/ 2015 w 2082"/>
                <a:gd name="T9" fmla="*/ 0 h 134"/>
                <a:gd name="T10" fmla="*/ 2082 w 2082"/>
                <a:gd name="T11" fmla="*/ 67 h 134"/>
                <a:gd name="T12" fmla="*/ 2015 w 2082"/>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2082" h="134">
                  <a:moveTo>
                    <a:pt x="2015" y="134"/>
                  </a:moveTo>
                  <a:lnTo>
                    <a:pt x="66" y="134"/>
                  </a:lnTo>
                  <a:cubicBezTo>
                    <a:pt x="29" y="134"/>
                    <a:pt x="0" y="104"/>
                    <a:pt x="0" y="67"/>
                  </a:cubicBezTo>
                  <a:cubicBezTo>
                    <a:pt x="0" y="30"/>
                    <a:pt x="29" y="0"/>
                    <a:pt x="66" y="0"/>
                  </a:cubicBezTo>
                  <a:lnTo>
                    <a:pt x="2015" y="0"/>
                  </a:lnTo>
                  <a:cubicBezTo>
                    <a:pt x="2052" y="0"/>
                    <a:pt x="2082" y="30"/>
                    <a:pt x="2082" y="67"/>
                  </a:cubicBezTo>
                  <a:cubicBezTo>
                    <a:pt x="2082" y="104"/>
                    <a:pt x="2052" y="134"/>
                    <a:pt x="2015" y="134"/>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24" name="Freeform 431"/>
            <p:cNvSpPr/>
            <p:nvPr/>
          </p:nvSpPr>
          <p:spPr bwMode="auto">
            <a:xfrm>
              <a:off x="7969250" y="635001"/>
              <a:ext cx="236538" cy="14288"/>
            </a:xfrm>
            <a:custGeom>
              <a:avLst/>
              <a:gdLst>
                <a:gd name="T0" fmla="*/ 2030 w 2097"/>
                <a:gd name="T1" fmla="*/ 133 h 133"/>
                <a:gd name="T2" fmla="*/ 66 w 2097"/>
                <a:gd name="T3" fmla="*/ 133 h 133"/>
                <a:gd name="T4" fmla="*/ 0 w 2097"/>
                <a:gd name="T5" fmla="*/ 66 h 133"/>
                <a:gd name="T6" fmla="*/ 66 w 2097"/>
                <a:gd name="T7" fmla="*/ 0 h 133"/>
                <a:gd name="T8" fmla="*/ 2030 w 2097"/>
                <a:gd name="T9" fmla="*/ 0 h 133"/>
                <a:gd name="T10" fmla="*/ 2097 w 2097"/>
                <a:gd name="T11" fmla="*/ 66 h 133"/>
                <a:gd name="T12" fmla="*/ 2030 w 2097"/>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2097" h="133">
                  <a:moveTo>
                    <a:pt x="2030" y="133"/>
                  </a:moveTo>
                  <a:lnTo>
                    <a:pt x="66" y="133"/>
                  </a:lnTo>
                  <a:cubicBezTo>
                    <a:pt x="29" y="133"/>
                    <a:pt x="0" y="103"/>
                    <a:pt x="0" y="66"/>
                  </a:cubicBezTo>
                  <a:cubicBezTo>
                    <a:pt x="0" y="30"/>
                    <a:pt x="29" y="0"/>
                    <a:pt x="66" y="0"/>
                  </a:cubicBezTo>
                  <a:lnTo>
                    <a:pt x="2030" y="0"/>
                  </a:lnTo>
                  <a:cubicBezTo>
                    <a:pt x="2067" y="0"/>
                    <a:pt x="2097" y="30"/>
                    <a:pt x="2097" y="66"/>
                  </a:cubicBezTo>
                  <a:cubicBezTo>
                    <a:pt x="2097" y="103"/>
                    <a:pt x="2067" y="133"/>
                    <a:pt x="2030" y="13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25" name="Freeform 432"/>
            <p:cNvSpPr/>
            <p:nvPr/>
          </p:nvSpPr>
          <p:spPr bwMode="auto">
            <a:xfrm>
              <a:off x="7910513" y="787401"/>
              <a:ext cx="38100" cy="15875"/>
            </a:xfrm>
            <a:custGeom>
              <a:avLst/>
              <a:gdLst>
                <a:gd name="T0" fmla="*/ 268 w 335"/>
                <a:gd name="T1" fmla="*/ 133 h 133"/>
                <a:gd name="T2" fmla="*/ 67 w 335"/>
                <a:gd name="T3" fmla="*/ 133 h 133"/>
                <a:gd name="T4" fmla="*/ 0 w 335"/>
                <a:gd name="T5" fmla="*/ 66 h 133"/>
                <a:gd name="T6" fmla="*/ 67 w 335"/>
                <a:gd name="T7" fmla="*/ 0 h 133"/>
                <a:gd name="T8" fmla="*/ 268 w 335"/>
                <a:gd name="T9" fmla="*/ 0 h 133"/>
                <a:gd name="T10" fmla="*/ 335 w 335"/>
                <a:gd name="T11" fmla="*/ 66 h 133"/>
                <a:gd name="T12" fmla="*/ 268 w 335"/>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335" h="133">
                  <a:moveTo>
                    <a:pt x="268" y="133"/>
                  </a:moveTo>
                  <a:lnTo>
                    <a:pt x="67" y="133"/>
                  </a:lnTo>
                  <a:cubicBezTo>
                    <a:pt x="30" y="133"/>
                    <a:pt x="0" y="103"/>
                    <a:pt x="0" y="66"/>
                  </a:cubicBezTo>
                  <a:cubicBezTo>
                    <a:pt x="0" y="29"/>
                    <a:pt x="30" y="0"/>
                    <a:pt x="67" y="0"/>
                  </a:cubicBezTo>
                  <a:lnTo>
                    <a:pt x="268" y="0"/>
                  </a:lnTo>
                  <a:cubicBezTo>
                    <a:pt x="305" y="0"/>
                    <a:pt x="335" y="29"/>
                    <a:pt x="335" y="66"/>
                  </a:cubicBezTo>
                  <a:cubicBezTo>
                    <a:pt x="335" y="103"/>
                    <a:pt x="305" y="133"/>
                    <a:pt x="268" y="13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26" name="Freeform 433"/>
            <p:cNvSpPr/>
            <p:nvPr/>
          </p:nvSpPr>
          <p:spPr bwMode="auto">
            <a:xfrm>
              <a:off x="8228013" y="787401"/>
              <a:ext cx="38100" cy="15875"/>
            </a:xfrm>
            <a:custGeom>
              <a:avLst/>
              <a:gdLst>
                <a:gd name="T0" fmla="*/ 267 w 334"/>
                <a:gd name="T1" fmla="*/ 133 h 133"/>
                <a:gd name="T2" fmla="*/ 66 w 334"/>
                <a:gd name="T3" fmla="*/ 133 h 133"/>
                <a:gd name="T4" fmla="*/ 0 w 334"/>
                <a:gd name="T5" fmla="*/ 66 h 133"/>
                <a:gd name="T6" fmla="*/ 66 w 334"/>
                <a:gd name="T7" fmla="*/ 0 h 133"/>
                <a:gd name="T8" fmla="*/ 267 w 334"/>
                <a:gd name="T9" fmla="*/ 0 h 133"/>
                <a:gd name="T10" fmla="*/ 334 w 334"/>
                <a:gd name="T11" fmla="*/ 66 h 133"/>
                <a:gd name="T12" fmla="*/ 267 w 334"/>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334" h="133">
                  <a:moveTo>
                    <a:pt x="267" y="133"/>
                  </a:moveTo>
                  <a:lnTo>
                    <a:pt x="66" y="133"/>
                  </a:lnTo>
                  <a:cubicBezTo>
                    <a:pt x="30" y="133"/>
                    <a:pt x="0" y="103"/>
                    <a:pt x="0" y="66"/>
                  </a:cubicBezTo>
                  <a:cubicBezTo>
                    <a:pt x="0" y="29"/>
                    <a:pt x="30" y="0"/>
                    <a:pt x="66" y="0"/>
                  </a:cubicBezTo>
                  <a:lnTo>
                    <a:pt x="267" y="0"/>
                  </a:lnTo>
                  <a:cubicBezTo>
                    <a:pt x="304" y="0"/>
                    <a:pt x="334" y="29"/>
                    <a:pt x="334" y="66"/>
                  </a:cubicBezTo>
                  <a:cubicBezTo>
                    <a:pt x="334" y="103"/>
                    <a:pt x="304" y="133"/>
                    <a:pt x="267" y="13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3145734" name="Connecteur droit 44"/>
          <p:cNvCxnSpPr>
            <a:cxnSpLocks/>
            <a:stCxn id="2097156" idx="1"/>
          </p:cNvCxnSpPr>
          <p:nvPr/>
        </p:nvCxnSpPr>
        <p:spPr>
          <a:xfrm flipH="1" flipV="1">
            <a:off x="1115616" y="5805126"/>
            <a:ext cx="958464" cy="13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5" name="Connecteur droit 46"/>
          <p:cNvCxnSpPr>
            <a:cxnSpLocks/>
            <a:stCxn id="2097157" idx="3"/>
          </p:cNvCxnSpPr>
          <p:nvPr/>
        </p:nvCxnSpPr>
        <p:spPr>
          <a:xfrm>
            <a:off x="6785151" y="5837656"/>
            <a:ext cx="1387249" cy="5782"/>
          </a:xfrm>
          <a:prstGeom prst="line">
            <a:avLst/>
          </a:prstGeom>
        </p:spPr>
        <p:style>
          <a:lnRef idx="1">
            <a:schemeClr val="accent1"/>
          </a:lnRef>
          <a:fillRef idx="0">
            <a:schemeClr val="accent1"/>
          </a:fillRef>
          <a:effectRef idx="0">
            <a:schemeClr val="accent1"/>
          </a:effectRef>
          <a:fontRef idx="minor">
            <a:schemeClr val="tx1"/>
          </a:fontRef>
        </p:style>
      </p:cxnSp>
      <p:sp>
        <p:nvSpPr>
          <p:cNvPr id="1048627" name="Rectangle 47"/>
          <p:cNvSpPr/>
          <p:nvPr/>
        </p:nvSpPr>
        <p:spPr>
          <a:xfrm>
            <a:off x="2947522" y="989099"/>
            <a:ext cx="2861542" cy="27149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pic>
        <p:nvPicPr>
          <p:cNvPr id="2097158" name="Picture 2"/>
          <p:cNvPicPr>
            <a:picLocks noChangeAspect="1" noChangeArrowheads="1"/>
          </p:cNvPicPr>
          <p:nvPr/>
        </p:nvPicPr>
        <p:blipFill>
          <a:blip r:embed="rId5" cstate="print"/>
          <a:srcRect/>
          <a:stretch>
            <a:fillRect/>
          </a:stretch>
        </p:blipFill>
        <p:spPr bwMode="auto">
          <a:xfrm>
            <a:off x="2589993" y="713849"/>
            <a:ext cx="495005" cy="480436"/>
          </a:xfrm>
          <a:prstGeom prst="rect">
            <a:avLst/>
          </a:prstGeom>
          <a:noFill/>
        </p:spPr>
      </p:pic>
      <p:sp>
        <p:nvSpPr>
          <p:cNvPr id="1048628" name="ZoneTexte 143"/>
          <p:cNvSpPr txBox="1"/>
          <p:nvPr/>
        </p:nvSpPr>
        <p:spPr>
          <a:xfrm>
            <a:off x="2986851" y="989151"/>
            <a:ext cx="2155402" cy="369332"/>
          </a:xfrm>
          <a:prstGeom prst="rect">
            <a:avLst/>
          </a:prstGeom>
          <a:noFill/>
        </p:spPr>
        <p:txBody>
          <a:bodyPr wrap="square">
            <a:spAutoFit/>
          </a:bodyPr>
          <a:lstStyle/>
          <a:p>
            <a:r>
              <a:rPr lang="fr-FR" sz="1800" b="1" dirty="0">
                <a:solidFill>
                  <a:srgbClr val="3D4965"/>
                </a:solidFill>
                <a:latin typeface="Dosis" pitchFamily="2" charset="0"/>
              </a:rPr>
              <a:t>Kubernetes</a:t>
            </a:r>
            <a:r>
              <a:rPr lang="x-none" sz="1800" b="1" dirty="0">
                <a:solidFill>
                  <a:srgbClr val="3D4965"/>
                </a:solidFill>
                <a:latin typeface="Dosis" pitchFamily="2" charset="0"/>
              </a:rPr>
              <a:t> </a:t>
            </a:r>
            <a:r>
              <a:rPr lang="fr-FR" sz="1800" b="1" dirty="0">
                <a:solidFill>
                  <a:srgbClr val="3D4965"/>
                </a:solidFill>
                <a:latin typeface="Dosis" pitchFamily="2" charset="0"/>
              </a:rPr>
              <a:t>c</a:t>
            </a:r>
            <a:r>
              <a:rPr lang="x-none" sz="1800" b="1" dirty="0">
                <a:solidFill>
                  <a:srgbClr val="3D4965"/>
                </a:solidFill>
                <a:latin typeface="Dosis" pitchFamily="2" charset="0"/>
              </a:rPr>
              <a:t>l</a:t>
            </a:r>
            <a:r>
              <a:rPr lang="fr-FR" sz="1800" b="1" dirty="0">
                <a:solidFill>
                  <a:srgbClr val="3D4965"/>
                </a:solidFill>
                <a:latin typeface="Dosis" pitchFamily="2" charset="0"/>
              </a:rPr>
              <a:t>u</a:t>
            </a:r>
            <a:r>
              <a:rPr lang="x-none" sz="1800" b="1" dirty="0">
                <a:solidFill>
                  <a:srgbClr val="3D4965"/>
                </a:solidFill>
                <a:latin typeface="Dosis" pitchFamily="2" charset="0"/>
              </a:rPr>
              <a:t>s</a:t>
            </a:r>
            <a:r>
              <a:rPr lang="fr-FR" sz="1800" b="1" dirty="0">
                <a:solidFill>
                  <a:srgbClr val="3D4965"/>
                </a:solidFill>
                <a:latin typeface="Dosis" pitchFamily="2" charset="0"/>
              </a:rPr>
              <a:t>t</a:t>
            </a:r>
            <a:r>
              <a:rPr lang="x-none" sz="1800" b="1" dirty="0">
                <a:solidFill>
                  <a:srgbClr val="3D4965"/>
                </a:solidFill>
                <a:latin typeface="Dosis" pitchFamily="2" charset="0"/>
              </a:rPr>
              <a:t>e</a:t>
            </a:r>
            <a:r>
              <a:rPr lang="fr-FR" sz="1800" b="1" dirty="0">
                <a:solidFill>
                  <a:srgbClr val="3D4965"/>
                </a:solidFill>
                <a:latin typeface="Dosis" pitchFamily="2" charset="0"/>
              </a:rPr>
              <a:t>r</a:t>
            </a:r>
            <a:endParaRPr lang="x-none" sz="1200" dirty="0"/>
          </a:p>
        </p:txBody>
      </p:sp>
      <p:pic>
        <p:nvPicPr>
          <p:cNvPr id="2097159" name="Picture 16" descr="Ryu SDN Framework"/>
          <p:cNvPicPr>
            <a:picLocks noChangeAspect="1" noChangeArrowheads="1"/>
          </p:cNvPicPr>
          <p:nvPr/>
        </p:nvPicPr>
        <p:blipFill>
          <a:blip r:embed="rId6" cstate="print"/>
          <a:srcRect/>
          <a:stretch>
            <a:fillRect/>
          </a:stretch>
        </p:blipFill>
        <p:spPr bwMode="auto">
          <a:xfrm>
            <a:off x="3309747" y="2345004"/>
            <a:ext cx="474675" cy="369333"/>
          </a:xfrm>
          <a:prstGeom prst="rect">
            <a:avLst/>
          </a:prstGeom>
          <a:noFill/>
        </p:spPr>
      </p:pic>
      <p:sp>
        <p:nvSpPr>
          <p:cNvPr id="1048629" name="Rectangle : coins arrondis 49"/>
          <p:cNvSpPr/>
          <p:nvPr/>
        </p:nvSpPr>
        <p:spPr>
          <a:xfrm>
            <a:off x="3309746" y="2776982"/>
            <a:ext cx="2204225" cy="4804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x-none" sz="1400" b="1" dirty="0">
                <a:solidFill>
                  <a:schemeClr val="tx1"/>
                </a:solidFill>
              </a:rPr>
              <a:t>C</a:t>
            </a:r>
            <a:r>
              <a:rPr lang="fr-FR" sz="1400" b="1" dirty="0" err="1">
                <a:solidFill>
                  <a:schemeClr val="tx1"/>
                </a:solidFill>
              </a:rPr>
              <a:t>ontainer</a:t>
            </a:r>
            <a:r>
              <a:rPr lang="fr-FR" sz="1400" b="1" dirty="0">
                <a:solidFill>
                  <a:schemeClr val="tx1"/>
                </a:solidFill>
              </a:rPr>
              <a:t> runtime</a:t>
            </a:r>
            <a:endParaRPr lang="x-none" sz="1400" b="1" dirty="0">
              <a:solidFill>
                <a:schemeClr val="tx1"/>
              </a:solidFill>
            </a:endParaRPr>
          </a:p>
        </p:txBody>
      </p:sp>
      <p:pic>
        <p:nvPicPr>
          <p:cNvPr id="2097160" name="Picture 16" descr="Ryu SDN Framework"/>
          <p:cNvPicPr>
            <a:picLocks noChangeAspect="1" noChangeArrowheads="1"/>
          </p:cNvPicPr>
          <p:nvPr/>
        </p:nvPicPr>
        <p:blipFill>
          <a:blip r:embed="rId6" cstate="print"/>
          <a:srcRect/>
          <a:stretch>
            <a:fillRect/>
          </a:stretch>
        </p:blipFill>
        <p:spPr bwMode="auto">
          <a:xfrm>
            <a:off x="3309747" y="1863094"/>
            <a:ext cx="474675" cy="369333"/>
          </a:xfrm>
          <a:prstGeom prst="rect">
            <a:avLst/>
          </a:prstGeom>
          <a:noFill/>
        </p:spPr>
      </p:pic>
      <p:pic>
        <p:nvPicPr>
          <p:cNvPr id="2097161" name="Picture 16" descr="Ryu SDN Framework"/>
          <p:cNvPicPr>
            <a:picLocks noChangeAspect="1" noChangeArrowheads="1"/>
          </p:cNvPicPr>
          <p:nvPr/>
        </p:nvPicPr>
        <p:blipFill>
          <a:blip r:embed="rId6" cstate="print"/>
          <a:srcRect/>
          <a:stretch>
            <a:fillRect/>
          </a:stretch>
        </p:blipFill>
        <p:spPr bwMode="auto">
          <a:xfrm>
            <a:off x="3309746" y="1381184"/>
            <a:ext cx="474675" cy="369333"/>
          </a:xfrm>
          <a:prstGeom prst="rect">
            <a:avLst/>
          </a:prstGeom>
          <a:noFill/>
        </p:spPr>
      </p:pic>
      <p:pic>
        <p:nvPicPr>
          <p:cNvPr id="2097162" name="Picture 16" descr="Ryu SDN Framework"/>
          <p:cNvPicPr>
            <a:picLocks noChangeAspect="1" noChangeArrowheads="1"/>
          </p:cNvPicPr>
          <p:nvPr/>
        </p:nvPicPr>
        <p:blipFill>
          <a:blip r:embed="rId6" cstate="print"/>
          <a:srcRect/>
          <a:stretch>
            <a:fillRect/>
          </a:stretch>
        </p:blipFill>
        <p:spPr bwMode="auto">
          <a:xfrm>
            <a:off x="3908575" y="2321026"/>
            <a:ext cx="474675" cy="369333"/>
          </a:xfrm>
          <a:prstGeom prst="rect">
            <a:avLst/>
          </a:prstGeom>
          <a:noFill/>
        </p:spPr>
      </p:pic>
      <p:pic>
        <p:nvPicPr>
          <p:cNvPr id="2097163" name="Picture 16" descr="Ryu SDN Framework"/>
          <p:cNvPicPr>
            <a:picLocks noChangeAspect="1" noChangeArrowheads="1"/>
          </p:cNvPicPr>
          <p:nvPr/>
        </p:nvPicPr>
        <p:blipFill>
          <a:blip r:embed="rId6" cstate="print"/>
          <a:srcRect/>
          <a:stretch>
            <a:fillRect/>
          </a:stretch>
        </p:blipFill>
        <p:spPr bwMode="auto">
          <a:xfrm>
            <a:off x="3908575" y="1839116"/>
            <a:ext cx="474675" cy="369333"/>
          </a:xfrm>
          <a:prstGeom prst="rect">
            <a:avLst/>
          </a:prstGeom>
          <a:noFill/>
        </p:spPr>
      </p:pic>
      <p:pic>
        <p:nvPicPr>
          <p:cNvPr id="2097164" name="Picture 16" descr="Ryu SDN Framework"/>
          <p:cNvPicPr>
            <a:picLocks noChangeAspect="1" noChangeArrowheads="1"/>
          </p:cNvPicPr>
          <p:nvPr/>
        </p:nvPicPr>
        <p:blipFill>
          <a:blip r:embed="rId6" cstate="print"/>
          <a:srcRect/>
          <a:stretch>
            <a:fillRect/>
          </a:stretch>
        </p:blipFill>
        <p:spPr bwMode="auto">
          <a:xfrm>
            <a:off x="3908574" y="1357206"/>
            <a:ext cx="474675" cy="369333"/>
          </a:xfrm>
          <a:prstGeom prst="rect">
            <a:avLst/>
          </a:prstGeom>
          <a:noFill/>
        </p:spPr>
      </p:pic>
      <p:pic>
        <p:nvPicPr>
          <p:cNvPr id="2097165" name="Picture 16" descr="Ryu SDN Framework"/>
          <p:cNvPicPr>
            <a:picLocks noChangeAspect="1" noChangeArrowheads="1"/>
          </p:cNvPicPr>
          <p:nvPr/>
        </p:nvPicPr>
        <p:blipFill>
          <a:blip r:embed="rId6" cstate="print"/>
          <a:srcRect/>
          <a:stretch>
            <a:fillRect/>
          </a:stretch>
        </p:blipFill>
        <p:spPr bwMode="auto">
          <a:xfrm>
            <a:off x="4478476" y="2325507"/>
            <a:ext cx="474675" cy="369333"/>
          </a:xfrm>
          <a:prstGeom prst="rect">
            <a:avLst/>
          </a:prstGeom>
          <a:noFill/>
        </p:spPr>
      </p:pic>
      <p:pic>
        <p:nvPicPr>
          <p:cNvPr id="2097166" name="Picture 16" descr="Ryu SDN Framework"/>
          <p:cNvPicPr>
            <a:picLocks noChangeAspect="1" noChangeArrowheads="1"/>
          </p:cNvPicPr>
          <p:nvPr/>
        </p:nvPicPr>
        <p:blipFill>
          <a:blip r:embed="rId6" cstate="print"/>
          <a:srcRect/>
          <a:stretch>
            <a:fillRect/>
          </a:stretch>
        </p:blipFill>
        <p:spPr bwMode="auto">
          <a:xfrm>
            <a:off x="4478476" y="1843597"/>
            <a:ext cx="474675" cy="369333"/>
          </a:xfrm>
          <a:prstGeom prst="rect">
            <a:avLst/>
          </a:prstGeom>
          <a:noFill/>
        </p:spPr>
      </p:pic>
      <p:pic>
        <p:nvPicPr>
          <p:cNvPr id="2097167" name="Picture 16" descr="Ryu SDN Framework"/>
          <p:cNvPicPr>
            <a:picLocks noChangeAspect="1" noChangeArrowheads="1"/>
          </p:cNvPicPr>
          <p:nvPr/>
        </p:nvPicPr>
        <p:blipFill>
          <a:blip r:embed="rId6" cstate="print"/>
          <a:srcRect/>
          <a:stretch>
            <a:fillRect/>
          </a:stretch>
        </p:blipFill>
        <p:spPr bwMode="auto">
          <a:xfrm>
            <a:off x="4478475" y="1361687"/>
            <a:ext cx="474675" cy="369333"/>
          </a:xfrm>
          <a:prstGeom prst="rect">
            <a:avLst/>
          </a:prstGeom>
          <a:noFill/>
        </p:spPr>
      </p:pic>
      <p:pic>
        <p:nvPicPr>
          <p:cNvPr id="2097168" name="Picture 16" descr="Ryu SDN Framework"/>
          <p:cNvPicPr>
            <a:picLocks noChangeAspect="1" noChangeArrowheads="1"/>
          </p:cNvPicPr>
          <p:nvPr/>
        </p:nvPicPr>
        <p:blipFill>
          <a:blip r:embed="rId6" cstate="print"/>
          <a:srcRect/>
          <a:stretch>
            <a:fillRect/>
          </a:stretch>
        </p:blipFill>
        <p:spPr bwMode="auto">
          <a:xfrm>
            <a:off x="5039297" y="2325507"/>
            <a:ext cx="474675" cy="369333"/>
          </a:xfrm>
          <a:prstGeom prst="rect">
            <a:avLst/>
          </a:prstGeom>
          <a:noFill/>
        </p:spPr>
      </p:pic>
      <p:pic>
        <p:nvPicPr>
          <p:cNvPr id="2097169" name="Picture 16" descr="Ryu SDN Framework"/>
          <p:cNvPicPr>
            <a:picLocks noChangeAspect="1" noChangeArrowheads="1"/>
          </p:cNvPicPr>
          <p:nvPr/>
        </p:nvPicPr>
        <p:blipFill>
          <a:blip r:embed="rId6" cstate="print"/>
          <a:srcRect/>
          <a:stretch>
            <a:fillRect/>
          </a:stretch>
        </p:blipFill>
        <p:spPr bwMode="auto">
          <a:xfrm>
            <a:off x="5039297" y="1843597"/>
            <a:ext cx="474675" cy="369333"/>
          </a:xfrm>
          <a:prstGeom prst="rect">
            <a:avLst/>
          </a:prstGeom>
          <a:noFill/>
        </p:spPr>
      </p:pic>
      <p:pic>
        <p:nvPicPr>
          <p:cNvPr id="2097170" name="Picture 16" descr="Ryu SDN Framework"/>
          <p:cNvPicPr>
            <a:picLocks noChangeAspect="1" noChangeArrowheads="1"/>
          </p:cNvPicPr>
          <p:nvPr/>
        </p:nvPicPr>
        <p:blipFill>
          <a:blip r:embed="rId6" cstate="print"/>
          <a:srcRect/>
          <a:stretch>
            <a:fillRect/>
          </a:stretch>
        </p:blipFill>
        <p:spPr bwMode="auto">
          <a:xfrm>
            <a:off x="5039296" y="1361687"/>
            <a:ext cx="474675" cy="369333"/>
          </a:xfrm>
          <a:prstGeom prst="rect">
            <a:avLst/>
          </a:prstGeom>
          <a:noFill/>
        </p:spPr>
      </p:pic>
      <p:pic>
        <p:nvPicPr>
          <p:cNvPr id="2097171" name="Google Shape;310;p22"/>
          <p:cNvPicPr preferRelativeResize="0">
            <a:picLocks/>
          </p:cNvPicPr>
          <p:nvPr/>
        </p:nvPicPr>
        <p:blipFill>
          <a:blip r:embed="rId7">
            <a:alphaModFix/>
          </a:blip>
          <a:stretch>
            <a:fillRect/>
          </a:stretch>
        </p:blipFill>
        <p:spPr>
          <a:xfrm>
            <a:off x="4799014" y="2888839"/>
            <a:ext cx="548700" cy="289058"/>
          </a:xfrm>
          <a:prstGeom prst="rect">
            <a:avLst/>
          </a:prstGeom>
          <a:noFill/>
          <a:ln>
            <a:noFill/>
          </a:ln>
        </p:spPr>
      </p:pic>
      <p:cxnSp>
        <p:nvCxnSpPr>
          <p:cNvPr id="3145736" name="Connecteur droit 51"/>
          <p:cNvCxnSpPr>
            <a:cxnSpLocks/>
            <a:stCxn id="2097156" idx="0"/>
            <a:endCxn id="1048627" idx="2"/>
          </p:cNvCxnSpPr>
          <p:nvPr/>
        </p:nvCxnSpPr>
        <p:spPr>
          <a:xfrm flipV="1">
            <a:off x="2326108" y="3704063"/>
            <a:ext cx="2052185" cy="1862314"/>
          </a:xfrm>
          <a:prstGeom prst="line">
            <a:avLst/>
          </a:prstGeom>
        </p:spPr>
        <p:style>
          <a:lnRef idx="1">
            <a:schemeClr val="accent2"/>
          </a:lnRef>
          <a:fillRef idx="0">
            <a:schemeClr val="accent2"/>
          </a:fillRef>
          <a:effectRef idx="0">
            <a:schemeClr val="accent2"/>
          </a:effectRef>
          <a:fontRef idx="minor">
            <a:schemeClr val="tx1"/>
          </a:fontRef>
        </p:style>
      </p:cxnSp>
      <p:cxnSp>
        <p:nvCxnSpPr>
          <p:cNvPr id="3145737" name="Connecteur droit 53"/>
          <p:cNvCxnSpPr>
            <a:cxnSpLocks/>
            <a:stCxn id="1048627" idx="2"/>
          </p:cNvCxnSpPr>
          <p:nvPr/>
        </p:nvCxnSpPr>
        <p:spPr>
          <a:xfrm flipH="1">
            <a:off x="3750811" y="3704063"/>
            <a:ext cx="627482" cy="1741161"/>
          </a:xfrm>
          <a:prstGeom prst="line">
            <a:avLst/>
          </a:prstGeom>
        </p:spPr>
        <p:style>
          <a:lnRef idx="1">
            <a:schemeClr val="accent2"/>
          </a:lnRef>
          <a:fillRef idx="0">
            <a:schemeClr val="accent2"/>
          </a:fillRef>
          <a:effectRef idx="0">
            <a:schemeClr val="accent2"/>
          </a:effectRef>
          <a:fontRef idx="minor">
            <a:schemeClr val="tx1"/>
          </a:fontRef>
        </p:style>
      </p:cxnSp>
      <p:cxnSp>
        <p:nvCxnSpPr>
          <p:cNvPr id="3145738" name="Connecteur droit 55"/>
          <p:cNvCxnSpPr>
            <a:cxnSpLocks/>
            <a:stCxn id="1048627" idx="2"/>
            <a:endCxn id="2097157" idx="0"/>
          </p:cNvCxnSpPr>
          <p:nvPr/>
        </p:nvCxnSpPr>
        <p:spPr>
          <a:xfrm>
            <a:off x="4378293" y="3704063"/>
            <a:ext cx="2196821" cy="1845634"/>
          </a:xfrm>
          <a:prstGeom prst="line">
            <a:avLst/>
          </a:prstGeom>
        </p:spPr>
        <p:style>
          <a:lnRef idx="1">
            <a:schemeClr val="accent2"/>
          </a:lnRef>
          <a:fillRef idx="0">
            <a:schemeClr val="accent2"/>
          </a:fillRef>
          <a:effectRef idx="0">
            <a:schemeClr val="accent2"/>
          </a:effectRef>
          <a:fontRef idx="minor">
            <a:schemeClr val="tx1"/>
          </a:fontRef>
        </p:style>
      </p:cxnSp>
      <p:cxnSp>
        <p:nvCxnSpPr>
          <p:cNvPr id="3145739" name="Connecteur droit 2097152"/>
          <p:cNvCxnSpPr>
            <a:cxnSpLocks/>
            <a:stCxn id="1048627" idx="2"/>
          </p:cNvCxnSpPr>
          <p:nvPr/>
        </p:nvCxnSpPr>
        <p:spPr>
          <a:xfrm flipH="1">
            <a:off x="4370839" y="3704063"/>
            <a:ext cx="7454" cy="922816"/>
          </a:xfrm>
          <a:prstGeom prst="line">
            <a:avLst/>
          </a:prstGeom>
        </p:spPr>
        <p:style>
          <a:lnRef idx="1">
            <a:schemeClr val="accent2"/>
          </a:lnRef>
          <a:fillRef idx="0">
            <a:schemeClr val="accent2"/>
          </a:fillRef>
          <a:effectRef idx="0">
            <a:schemeClr val="accent2"/>
          </a:effectRef>
          <a:fontRef idx="minor">
            <a:schemeClr val="tx1"/>
          </a:fontRef>
        </p:style>
      </p:cxnSp>
      <p:cxnSp>
        <p:nvCxnSpPr>
          <p:cNvPr id="3145740" name="Connecteur droit 2097156"/>
          <p:cNvCxnSpPr>
            <a:cxnSpLocks/>
            <a:stCxn id="1048627" idx="2"/>
            <a:endCxn id="2097155" idx="3"/>
          </p:cNvCxnSpPr>
          <p:nvPr/>
        </p:nvCxnSpPr>
        <p:spPr>
          <a:xfrm>
            <a:off x="4378293" y="3704063"/>
            <a:ext cx="878034" cy="1455184"/>
          </a:xfrm>
          <a:prstGeom prst="line">
            <a:avLst/>
          </a:prstGeom>
        </p:spPr>
        <p:style>
          <a:lnRef idx="1">
            <a:schemeClr val="accent2"/>
          </a:lnRef>
          <a:fillRef idx="0">
            <a:schemeClr val="accent2"/>
          </a:fillRef>
          <a:effectRef idx="0">
            <a:schemeClr val="accent2"/>
          </a:effectRef>
          <a:fontRef idx="minor">
            <a:schemeClr val="tx1"/>
          </a:fontRef>
        </p:style>
      </p:cxnSp>
      <p:cxnSp>
        <p:nvCxnSpPr>
          <p:cNvPr id="3145741" name="Connecteur droit 2097158"/>
          <p:cNvCxnSpPr>
            <a:cxnSpLocks/>
            <a:stCxn id="1048627" idx="2"/>
            <a:endCxn id="2097154" idx="0"/>
          </p:cNvCxnSpPr>
          <p:nvPr/>
        </p:nvCxnSpPr>
        <p:spPr>
          <a:xfrm>
            <a:off x="4378293" y="3704063"/>
            <a:ext cx="183739" cy="2000642"/>
          </a:xfrm>
          <a:prstGeom prst="line">
            <a:avLst/>
          </a:prstGeom>
        </p:spPr>
        <p:style>
          <a:lnRef idx="1">
            <a:schemeClr val="accent2"/>
          </a:lnRef>
          <a:fillRef idx="0">
            <a:schemeClr val="accent2"/>
          </a:fillRef>
          <a:effectRef idx="0">
            <a:schemeClr val="accent2"/>
          </a:effectRef>
          <a:fontRef idx="minor">
            <a:schemeClr val="tx1"/>
          </a:fontRef>
        </p:style>
      </p:cxnSp>
      <p:pic>
        <p:nvPicPr>
          <p:cNvPr id="2097172"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rot="2701426">
            <a:off x="4125088" y="4618288"/>
            <a:ext cx="504056" cy="504056"/>
          </a:xfrm>
          <a:prstGeom prst="rect">
            <a:avLst/>
          </a:prstGeom>
          <a:noFill/>
        </p:spPr>
      </p:pic>
      <p:sp>
        <p:nvSpPr>
          <p:cNvPr id="1048630" name="ZoneTexte 2097159"/>
          <p:cNvSpPr txBox="1"/>
          <p:nvPr/>
        </p:nvSpPr>
        <p:spPr>
          <a:xfrm>
            <a:off x="3628857" y="3313498"/>
            <a:ext cx="1567180" cy="358141"/>
          </a:xfrm>
          <a:prstGeom prst="rect">
            <a:avLst/>
          </a:prstGeom>
          <a:noFill/>
        </p:spPr>
        <p:txBody>
          <a:bodyPr wrap="none" rtlCol="0">
            <a:spAutoFit/>
          </a:bodyPr>
          <a:lstStyle/>
          <a:p>
            <a:r>
              <a:rPr lang="fr-FR" b="1" dirty="0"/>
              <a:t>R</a:t>
            </a:r>
            <a:r>
              <a:rPr lang="x-none" b="1" dirty="0"/>
              <a:t>y</a:t>
            </a:r>
            <a:r>
              <a:rPr lang="fr-FR" b="1" dirty="0"/>
              <a:t>u</a:t>
            </a:r>
            <a:r>
              <a:rPr lang="x-none" b="1" dirty="0"/>
              <a:t> </a:t>
            </a:r>
            <a:r>
              <a:rPr lang="fr-FR" b="1" dirty="0"/>
              <a:t>c</a:t>
            </a:r>
            <a:r>
              <a:rPr lang="x-none" b="1" dirty="0"/>
              <a:t>o</a:t>
            </a:r>
            <a:r>
              <a:rPr lang="fr-FR" b="1" dirty="0"/>
              <a:t>n</a:t>
            </a:r>
            <a:r>
              <a:rPr lang="x-none" b="1" dirty="0"/>
              <a:t>t</a:t>
            </a:r>
            <a:r>
              <a:rPr lang="fr-FR" b="1" dirty="0"/>
              <a:t>r</a:t>
            </a:r>
            <a:r>
              <a:rPr lang="x-none" b="1" dirty="0" err="1"/>
              <a:t>oller</a:t>
            </a:r>
            <a:endParaRPr lang="x-none" b="1" dirty="0"/>
          </a:p>
        </p:txBody>
      </p:sp>
      <p:sp>
        <p:nvSpPr>
          <p:cNvPr id="1048631" name="ZoneTexte 2097166"/>
          <p:cNvSpPr txBox="1"/>
          <p:nvPr/>
        </p:nvSpPr>
        <p:spPr>
          <a:xfrm>
            <a:off x="3630705" y="690333"/>
            <a:ext cx="1478280" cy="358141"/>
          </a:xfrm>
          <a:prstGeom prst="rect">
            <a:avLst/>
          </a:prstGeom>
          <a:noFill/>
        </p:spPr>
        <p:txBody>
          <a:bodyPr wrap="none" rtlCol="0">
            <a:spAutoFit/>
          </a:bodyPr>
          <a:lstStyle/>
          <a:p>
            <a:r>
              <a:rPr lang="fr-FR" b="1" dirty="0"/>
              <a:t>M</a:t>
            </a:r>
            <a:r>
              <a:rPr lang="x-none" b="1" dirty="0"/>
              <a:t>i</a:t>
            </a:r>
            <a:r>
              <a:rPr lang="fr-FR" b="1" dirty="0"/>
              <a:t>c</a:t>
            </a:r>
            <a:r>
              <a:rPr lang="x-none" b="1" dirty="0"/>
              <a:t>r</a:t>
            </a:r>
            <a:r>
              <a:rPr lang="fr-FR" b="1" dirty="0"/>
              <a:t>o</a:t>
            </a:r>
            <a:r>
              <a:rPr lang="x-none" b="1" dirty="0"/>
              <a:t>s</a:t>
            </a:r>
            <a:r>
              <a:rPr lang="fr-FR" b="1" dirty="0"/>
              <a:t>e</a:t>
            </a:r>
            <a:r>
              <a:rPr lang="x-none" b="1" dirty="0"/>
              <a:t>r</a:t>
            </a:r>
            <a:r>
              <a:rPr lang="fr-FR" b="1" dirty="0"/>
              <a:t>v</a:t>
            </a:r>
            <a:r>
              <a:rPr lang="x-none" b="1" dirty="0"/>
              <a:t>i</a:t>
            </a:r>
            <a:r>
              <a:rPr lang="fr-FR" b="1" dirty="0"/>
              <a:t>c</a:t>
            </a:r>
            <a:r>
              <a:rPr lang="x-none" b="1" dirty="0"/>
              <a:t>e</a:t>
            </a:r>
          </a:p>
        </p:txBody>
      </p:sp>
      <p:sp>
        <p:nvSpPr>
          <p:cNvPr id="85" name="Oval 84"/>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10</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Solution proposée</a:t>
            </a:r>
          </a:p>
        </p:txBody>
      </p:sp>
      <p:pic>
        <p:nvPicPr>
          <p:cNvPr id="2097173" name="Picture 3"/>
          <p:cNvPicPr>
            <a:picLocks noChangeAspect="1" noChangeArrowheads="1"/>
          </p:cNvPicPr>
          <p:nvPr/>
        </p:nvPicPr>
        <p:blipFill>
          <a:blip r:embed="rId3"/>
          <a:srcRect/>
          <a:stretch>
            <a:fillRect/>
          </a:stretch>
        </p:blipFill>
        <p:spPr bwMode="auto">
          <a:xfrm>
            <a:off x="6424708" y="3639854"/>
            <a:ext cx="2196000" cy="2159092"/>
          </a:xfrm>
          <a:prstGeom prst="rect">
            <a:avLst/>
          </a:prstGeom>
          <a:noFill/>
          <a:ln>
            <a:noFill/>
          </a:ln>
          <a:effectLst/>
        </p:spPr>
      </p:pic>
      <p:pic>
        <p:nvPicPr>
          <p:cNvPr id="2097174" name="Picture 4"/>
          <p:cNvPicPr>
            <a:picLocks noChangeAspect="1" noChangeArrowheads="1"/>
          </p:cNvPicPr>
          <p:nvPr/>
        </p:nvPicPr>
        <p:blipFill>
          <a:blip r:embed="rId4"/>
          <a:srcRect/>
          <a:stretch>
            <a:fillRect/>
          </a:stretch>
        </p:blipFill>
        <p:spPr bwMode="auto">
          <a:xfrm>
            <a:off x="3266828" y="3639854"/>
            <a:ext cx="2448000" cy="1962137"/>
          </a:xfrm>
          <a:prstGeom prst="rect">
            <a:avLst/>
          </a:prstGeom>
          <a:noFill/>
          <a:ln>
            <a:noFill/>
          </a:ln>
          <a:effectLst/>
        </p:spPr>
      </p:pic>
      <p:pic>
        <p:nvPicPr>
          <p:cNvPr id="2097175" name="Picture 5"/>
          <p:cNvPicPr>
            <a:picLocks noChangeAspect="1" noChangeArrowheads="1"/>
          </p:cNvPicPr>
          <p:nvPr/>
        </p:nvPicPr>
        <p:blipFill>
          <a:blip r:embed="rId5"/>
          <a:srcRect/>
          <a:stretch>
            <a:fillRect/>
          </a:stretch>
        </p:blipFill>
        <p:spPr bwMode="auto">
          <a:xfrm>
            <a:off x="420700" y="3353842"/>
            <a:ext cx="2085975" cy="2428875"/>
          </a:xfrm>
          <a:prstGeom prst="rect">
            <a:avLst/>
          </a:prstGeom>
          <a:noFill/>
          <a:ln>
            <a:noFill/>
          </a:ln>
          <a:effectLst/>
        </p:spPr>
      </p:pic>
      <p:pic>
        <p:nvPicPr>
          <p:cNvPr id="2097176" name="Picture 6"/>
          <p:cNvPicPr>
            <a:picLocks noChangeAspect="1" noChangeArrowheads="1"/>
          </p:cNvPicPr>
          <p:nvPr/>
        </p:nvPicPr>
        <p:blipFill>
          <a:blip r:embed="rId6"/>
          <a:srcRect/>
          <a:stretch>
            <a:fillRect/>
          </a:stretch>
        </p:blipFill>
        <p:spPr bwMode="auto">
          <a:xfrm>
            <a:off x="2483768" y="4437112"/>
            <a:ext cx="722002" cy="605550"/>
          </a:xfrm>
          <a:prstGeom prst="rect">
            <a:avLst/>
          </a:prstGeom>
          <a:noFill/>
          <a:ln>
            <a:noFill/>
          </a:ln>
          <a:effectLst/>
        </p:spPr>
      </p:pic>
      <p:pic>
        <p:nvPicPr>
          <p:cNvPr id="2097177" name="Picture 6"/>
          <p:cNvPicPr>
            <a:picLocks noChangeAspect="1" noChangeArrowheads="1"/>
          </p:cNvPicPr>
          <p:nvPr/>
        </p:nvPicPr>
        <p:blipFill>
          <a:blip r:embed="rId6"/>
          <a:srcRect/>
          <a:stretch>
            <a:fillRect/>
          </a:stretch>
        </p:blipFill>
        <p:spPr bwMode="auto">
          <a:xfrm>
            <a:off x="5632905" y="4437112"/>
            <a:ext cx="722002" cy="605550"/>
          </a:xfrm>
          <a:prstGeom prst="rect">
            <a:avLst/>
          </a:prstGeom>
          <a:noFill/>
          <a:ln>
            <a:noFill/>
          </a:ln>
          <a:effectLst/>
        </p:spPr>
      </p:pic>
      <p:sp>
        <p:nvSpPr>
          <p:cNvPr id="1048636" name="Trapezoid 17"/>
          <p:cNvSpPr/>
          <p:nvPr/>
        </p:nvSpPr>
        <p:spPr>
          <a:xfrm flipV="1">
            <a:off x="-99492" y="3356992"/>
            <a:ext cx="3015308" cy="2605446"/>
          </a:xfrm>
          <a:custGeom>
            <a:avLst/>
            <a:gdLst>
              <a:gd name="connsiteX0" fmla="*/ 0 w 3093205"/>
              <a:gd name="connsiteY0" fmla="*/ 2387884 h 2387884"/>
              <a:gd name="connsiteX1" fmla="*/ 596971 w 3093205"/>
              <a:gd name="connsiteY1" fmla="*/ 0 h 2387884"/>
              <a:gd name="connsiteX2" fmla="*/ 2496234 w 3093205"/>
              <a:gd name="connsiteY2" fmla="*/ 0 h 2387884"/>
              <a:gd name="connsiteX3" fmla="*/ 3093205 w 3093205"/>
              <a:gd name="connsiteY3" fmla="*/ 2387884 h 2387884"/>
              <a:gd name="connsiteX4" fmla="*/ 0 w 3093205"/>
              <a:gd name="connsiteY4" fmla="*/ 2387884 h 2387884"/>
              <a:gd name="connsiteX0" fmla="*/ 0 w 3093205"/>
              <a:gd name="connsiteY0" fmla="*/ 2387884 h 2387884"/>
              <a:gd name="connsiteX1" fmla="*/ 596971 w 3093205"/>
              <a:gd name="connsiteY1" fmla="*/ 0 h 2387884"/>
              <a:gd name="connsiteX2" fmla="*/ 1492343 w 3093205"/>
              <a:gd name="connsiteY2" fmla="*/ 10551 h 2387884"/>
              <a:gd name="connsiteX3" fmla="*/ 2496234 w 3093205"/>
              <a:gd name="connsiteY3" fmla="*/ 0 h 2387884"/>
              <a:gd name="connsiteX4" fmla="*/ 3093205 w 3093205"/>
              <a:gd name="connsiteY4" fmla="*/ 2387884 h 2387884"/>
              <a:gd name="connsiteX5" fmla="*/ 0 w 3093205"/>
              <a:gd name="connsiteY5" fmla="*/ 2387884 h 2387884"/>
              <a:gd name="connsiteX0" fmla="*/ 0 w 3093205"/>
              <a:gd name="connsiteY0" fmla="*/ 2672754 h 2672754"/>
              <a:gd name="connsiteX1" fmla="*/ 596971 w 3093205"/>
              <a:gd name="connsiteY1" fmla="*/ 284870 h 2672754"/>
              <a:gd name="connsiteX2" fmla="*/ 1492343 w 3093205"/>
              <a:gd name="connsiteY2" fmla="*/ 0 h 2672754"/>
              <a:gd name="connsiteX3" fmla="*/ 2496234 w 3093205"/>
              <a:gd name="connsiteY3" fmla="*/ 284870 h 2672754"/>
              <a:gd name="connsiteX4" fmla="*/ 3093205 w 3093205"/>
              <a:gd name="connsiteY4" fmla="*/ 2672754 h 2672754"/>
              <a:gd name="connsiteX5" fmla="*/ 0 w 3093205"/>
              <a:gd name="connsiteY5" fmla="*/ 2672754 h 2672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3205" h="2672754">
                <a:moveTo>
                  <a:pt x="0" y="2672754"/>
                </a:moveTo>
                <a:lnTo>
                  <a:pt x="596971" y="284870"/>
                </a:lnTo>
                <a:lnTo>
                  <a:pt x="1492343" y="0"/>
                </a:lnTo>
                <a:lnTo>
                  <a:pt x="2496234" y="284870"/>
                </a:lnTo>
                <a:lnTo>
                  <a:pt x="3093205" y="2672754"/>
                </a:lnTo>
                <a:lnTo>
                  <a:pt x="0" y="2672754"/>
                </a:lnTo>
                <a:close/>
              </a:path>
            </a:pathLst>
          </a:custGeom>
          <a:gradFill flip="none" rotWithShape="1">
            <a:gsLst>
              <a:gs pos="0">
                <a:srgbClr val="00CC99">
                  <a:alpha val="24000"/>
                </a:srgbClr>
              </a:gs>
              <a:gs pos="100000">
                <a:srgbClr val="00CC99">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7" name="Trapezoid 17"/>
          <p:cNvSpPr/>
          <p:nvPr/>
        </p:nvSpPr>
        <p:spPr>
          <a:xfrm flipV="1">
            <a:off x="2834781" y="3501008"/>
            <a:ext cx="3224522" cy="2605446"/>
          </a:xfrm>
          <a:custGeom>
            <a:avLst/>
            <a:gdLst>
              <a:gd name="connsiteX0" fmla="*/ 0 w 3093205"/>
              <a:gd name="connsiteY0" fmla="*/ 2387884 h 2387884"/>
              <a:gd name="connsiteX1" fmla="*/ 596971 w 3093205"/>
              <a:gd name="connsiteY1" fmla="*/ 0 h 2387884"/>
              <a:gd name="connsiteX2" fmla="*/ 2496234 w 3093205"/>
              <a:gd name="connsiteY2" fmla="*/ 0 h 2387884"/>
              <a:gd name="connsiteX3" fmla="*/ 3093205 w 3093205"/>
              <a:gd name="connsiteY3" fmla="*/ 2387884 h 2387884"/>
              <a:gd name="connsiteX4" fmla="*/ 0 w 3093205"/>
              <a:gd name="connsiteY4" fmla="*/ 2387884 h 2387884"/>
              <a:gd name="connsiteX0" fmla="*/ 0 w 3093205"/>
              <a:gd name="connsiteY0" fmla="*/ 2387884 h 2387884"/>
              <a:gd name="connsiteX1" fmla="*/ 596971 w 3093205"/>
              <a:gd name="connsiteY1" fmla="*/ 0 h 2387884"/>
              <a:gd name="connsiteX2" fmla="*/ 1492343 w 3093205"/>
              <a:gd name="connsiteY2" fmla="*/ 10551 h 2387884"/>
              <a:gd name="connsiteX3" fmla="*/ 2496234 w 3093205"/>
              <a:gd name="connsiteY3" fmla="*/ 0 h 2387884"/>
              <a:gd name="connsiteX4" fmla="*/ 3093205 w 3093205"/>
              <a:gd name="connsiteY4" fmla="*/ 2387884 h 2387884"/>
              <a:gd name="connsiteX5" fmla="*/ 0 w 3093205"/>
              <a:gd name="connsiteY5" fmla="*/ 2387884 h 2387884"/>
              <a:gd name="connsiteX0" fmla="*/ 0 w 3093205"/>
              <a:gd name="connsiteY0" fmla="*/ 2672754 h 2672754"/>
              <a:gd name="connsiteX1" fmla="*/ 596971 w 3093205"/>
              <a:gd name="connsiteY1" fmla="*/ 284870 h 2672754"/>
              <a:gd name="connsiteX2" fmla="*/ 1492343 w 3093205"/>
              <a:gd name="connsiteY2" fmla="*/ 0 h 2672754"/>
              <a:gd name="connsiteX3" fmla="*/ 2496234 w 3093205"/>
              <a:gd name="connsiteY3" fmla="*/ 284870 h 2672754"/>
              <a:gd name="connsiteX4" fmla="*/ 3093205 w 3093205"/>
              <a:gd name="connsiteY4" fmla="*/ 2672754 h 2672754"/>
              <a:gd name="connsiteX5" fmla="*/ 0 w 3093205"/>
              <a:gd name="connsiteY5" fmla="*/ 2672754 h 2672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3205" h="2672754">
                <a:moveTo>
                  <a:pt x="0" y="2672754"/>
                </a:moveTo>
                <a:lnTo>
                  <a:pt x="596971" y="284870"/>
                </a:lnTo>
                <a:lnTo>
                  <a:pt x="1492343" y="0"/>
                </a:lnTo>
                <a:lnTo>
                  <a:pt x="2496234" y="284870"/>
                </a:lnTo>
                <a:lnTo>
                  <a:pt x="3093205" y="2672754"/>
                </a:lnTo>
                <a:lnTo>
                  <a:pt x="0" y="2672754"/>
                </a:lnTo>
                <a:close/>
              </a:path>
            </a:pathLst>
          </a:custGeom>
          <a:gradFill flip="none" rotWithShape="1">
            <a:gsLst>
              <a:gs pos="0">
                <a:srgbClr val="00CC99">
                  <a:alpha val="24000"/>
                </a:srgbClr>
              </a:gs>
              <a:gs pos="100000">
                <a:srgbClr val="00CC99">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8" name="Trapezoid 17"/>
          <p:cNvSpPr/>
          <p:nvPr/>
        </p:nvSpPr>
        <p:spPr>
          <a:xfrm flipV="1">
            <a:off x="5940152" y="3356992"/>
            <a:ext cx="3195836" cy="2605446"/>
          </a:xfrm>
          <a:custGeom>
            <a:avLst/>
            <a:gdLst>
              <a:gd name="connsiteX0" fmla="*/ 0 w 3093205"/>
              <a:gd name="connsiteY0" fmla="*/ 2387884 h 2387884"/>
              <a:gd name="connsiteX1" fmla="*/ 596971 w 3093205"/>
              <a:gd name="connsiteY1" fmla="*/ 0 h 2387884"/>
              <a:gd name="connsiteX2" fmla="*/ 2496234 w 3093205"/>
              <a:gd name="connsiteY2" fmla="*/ 0 h 2387884"/>
              <a:gd name="connsiteX3" fmla="*/ 3093205 w 3093205"/>
              <a:gd name="connsiteY3" fmla="*/ 2387884 h 2387884"/>
              <a:gd name="connsiteX4" fmla="*/ 0 w 3093205"/>
              <a:gd name="connsiteY4" fmla="*/ 2387884 h 2387884"/>
              <a:gd name="connsiteX0" fmla="*/ 0 w 3093205"/>
              <a:gd name="connsiteY0" fmla="*/ 2387884 h 2387884"/>
              <a:gd name="connsiteX1" fmla="*/ 596971 w 3093205"/>
              <a:gd name="connsiteY1" fmla="*/ 0 h 2387884"/>
              <a:gd name="connsiteX2" fmla="*/ 1492343 w 3093205"/>
              <a:gd name="connsiteY2" fmla="*/ 10551 h 2387884"/>
              <a:gd name="connsiteX3" fmla="*/ 2496234 w 3093205"/>
              <a:gd name="connsiteY3" fmla="*/ 0 h 2387884"/>
              <a:gd name="connsiteX4" fmla="*/ 3093205 w 3093205"/>
              <a:gd name="connsiteY4" fmla="*/ 2387884 h 2387884"/>
              <a:gd name="connsiteX5" fmla="*/ 0 w 3093205"/>
              <a:gd name="connsiteY5" fmla="*/ 2387884 h 2387884"/>
              <a:gd name="connsiteX0" fmla="*/ 0 w 3093205"/>
              <a:gd name="connsiteY0" fmla="*/ 2672754 h 2672754"/>
              <a:gd name="connsiteX1" fmla="*/ 596971 w 3093205"/>
              <a:gd name="connsiteY1" fmla="*/ 284870 h 2672754"/>
              <a:gd name="connsiteX2" fmla="*/ 1492343 w 3093205"/>
              <a:gd name="connsiteY2" fmla="*/ 0 h 2672754"/>
              <a:gd name="connsiteX3" fmla="*/ 2496234 w 3093205"/>
              <a:gd name="connsiteY3" fmla="*/ 284870 h 2672754"/>
              <a:gd name="connsiteX4" fmla="*/ 3093205 w 3093205"/>
              <a:gd name="connsiteY4" fmla="*/ 2672754 h 2672754"/>
              <a:gd name="connsiteX5" fmla="*/ 0 w 3093205"/>
              <a:gd name="connsiteY5" fmla="*/ 2672754 h 2672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3205" h="2672754">
                <a:moveTo>
                  <a:pt x="0" y="2672754"/>
                </a:moveTo>
                <a:lnTo>
                  <a:pt x="596971" y="284870"/>
                </a:lnTo>
                <a:lnTo>
                  <a:pt x="1492343" y="0"/>
                </a:lnTo>
                <a:lnTo>
                  <a:pt x="2496234" y="284870"/>
                </a:lnTo>
                <a:lnTo>
                  <a:pt x="3093205" y="2672754"/>
                </a:lnTo>
                <a:lnTo>
                  <a:pt x="0" y="2672754"/>
                </a:lnTo>
                <a:close/>
              </a:path>
            </a:pathLst>
          </a:custGeom>
          <a:gradFill flip="none" rotWithShape="1">
            <a:gsLst>
              <a:gs pos="0">
                <a:srgbClr val="00CC99">
                  <a:alpha val="24000"/>
                </a:srgbClr>
              </a:gs>
              <a:gs pos="100000">
                <a:srgbClr val="00CC99">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9" name="Rounded Rectangle 6"/>
          <p:cNvSpPr/>
          <p:nvPr/>
        </p:nvSpPr>
        <p:spPr>
          <a:xfrm>
            <a:off x="3059832" y="1124744"/>
            <a:ext cx="2385292" cy="1008112"/>
          </a:xfrm>
          <a:prstGeom prst="roundRect">
            <a:avLst/>
          </a:prstGeom>
          <a:noFill/>
          <a:ln>
            <a:solidFill>
              <a:srgbClr val="539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solidFill>
                  <a:srgbClr val="539F3B"/>
                </a:solidFill>
              </a:rPr>
              <a:t>SDN</a:t>
            </a:r>
          </a:p>
        </p:txBody>
      </p:sp>
      <p:cxnSp>
        <p:nvCxnSpPr>
          <p:cNvPr id="3145742" name="Straight Arrow Connector 10"/>
          <p:cNvCxnSpPr>
            <a:cxnSpLocks/>
          </p:cNvCxnSpPr>
          <p:nvPr/>
        </p:nvCxnSpPr>
        <p:spPr>
          <a:xfrm flipH="1">
            <a:off x="1619672" y="2132856"/>
            <a:ext cx="1440160" cy="1080000"/>
          </a:xfrm>
          <a:prstGeom prst="straightConnector1">
            <a:avLst/>
          </a:prstGeom>
          <a:ln w="19050">
            <a:solidFill>
              <a:srgbClr val="539F3B"/>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145743" name="Straight Arrow Connector 12"/>
          <p:cNvCxnSpPr>
            <a:cxnSpLocks/>
            <a:stCxn id="1048639" idx="2"/>
          </p:cNvCxnSpPr>
          <p:nvPr/>
        </p:nvCxnSpPr>
        <p:spPr>
          <a:xfrm>
            <a:off x="4252478" y="2132856"/>
            <a:ext cx="0" cy="1152000"/>
          </a:xfrm>
          <a:prstGeom prst="straightConnector1">
            <a:avLst/>
          </a:prstGeom>
          <a:ln w="19050">
            <a:solidFill>
              <a:srgbClr val="539F3B"/>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145744" name="Straight Arrow Connector 20"/>
          <p:cNvCxnSpPr>
            <a:cxnSpLocks/>
          </p:cNvCxnSpPr>
          <p:nvPr/>
        </p:nvCxnSpPr>
        <p:spPr>
          <a:xfrm>
            <a:off x="5445124" y="2132856"/>
            <a:ext cx="1503140" cy="1080000"/>
          </a:xfrm>
          <a:prstGeom prst="straightConnector1">
            <a:avLst/>
          </a:prstGeom>
          <a:ln w="19050">
            <a:solidFill>
              <a:srgbClr val="539F3B"/>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97175"/>
                                        </p:tgtEl>
                                        <p:attrNameLst>
                                          <p:attrName>style.visibility</p:attrName>
                                        </p:attrNameLst>
                                      </p:cBhvr>
                                      <p:to>
                                        <p:strVal val="visible"/>
                                      </p:to>
                                    </p:set>
                                    <p:animEffect transition="in" filter="fade">
                                      <p:cBhvr>
                                        <p:cTn id="7" dur="1000"/>
                                        <p:tgtEl>
                                          <p:spTgt spid="2097175"/>
                                        </p:tgtEl>
                                      </p:cBhvr>
                                    </p:animEffect>
                                    <p:anim calcmode="lin" valueType="num">
                                      <p:cBhvr>
                                        <p:cTn id="8" dur="1000" fill="hold"/>
                                        <p:tgtEl>
                                          <p:spTgt spid="2097175"/>
                                        </p:tgtEl>
                                        <p:attrNameLst>
                                          <p:attrName>ppt_x</p:attrName>
                                        </p:attrNameLst>
                                      </p:cBhvr>
                                      <p:tavLst>
                                        <p:tav tm="0">
                                          <p:val>
                                            <p:strVal val="#ppt_x"/>
                                          </p:val>
                                        </p:tav>
                                        <p:tav tm="100000">
                                          <p:val>
                                            <p:strVal val="#ppt_x"/>
                                          </p:val>
                                        </p:tav>
                                      </p:tavLst>
                                    </p:anim>
                                    <p:anim calcmode="lin" valueType="num">
                                      <p:cBhvr>
                                        <p:cTn id="9" dur="1000" fill="hold"/>
                                        <p:tgtEl>
                                          <p:spTgt spid="209717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48636"/>
                                        </p:tgtEl>
                                        <p:attrNameLst>
                                          <p:attrName>style.visibility</p:attrName>
                                        </p:attrNameLst>
                                      </p:cBhvr>
                                      <p:to>
                                        <p:strVal val="visible"/>
                                      </p:to>
                                    </p:set>
                                    <p:animEffect transition="in" filter="fade">
                                      <p:cBhvr>
                                        <p:cTn id="12" dur="1000"/>
                                        <p:tgtEl>
                                          <p:spTgt spid="1048636"/>
                                        </p:tgtEl>
                                      </p:cBhvr>
                                    </p:animEffect>
                                    <p:anim calcmode="lin" valueType="num">
                                      <p:cBhvr>
                                        <p:cTn id="13" dur="1000" fill="hold"/>
                                        <p:tgtEl>
                                          <p:spTgt spid="1048636"/>
                                        </p:tgtEl>
                                        <p:attrNameLst>
                                          <p:attrName>ppt_x</p:attrName>
                                        </p:attrNameLst>
                                      </p:cBhvr>
                                      <p:tavLst>
                                        <p:tav tm="0">
                                          <p:val>
                                            <p:strVal val="#ppt_x"/>
                                          </p:val>
                                        </p:tav>
                                        <p:tav tm="100000">
                                          <p:val>
                                            <p:strVal val="#ppt_x"/>
                                          </p:val>
                                        </p:tav>
                                      </p:tavLst>
                                    </p:anim>
                                    <p:anim calcmode="lin" valueType="num">
                                      <p:cBhvr>
                                        <p:cTn id="14" dur="1000" fill="hold"/>
                                        <p:tgtEl>
                                          <p:spTgt spid="104863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97176"/>
                                        </p:tgtEl>
                                        <p:attrNameLst>
                                          <p:attrName>style.visibility</p:attrName>
                                        </p:attrNameLst>
                                      </p:cBhvr>
                                      <p:to>
                                        <p:strVal val="visible"/>
                                      </p:to>
                                    </p:set>
                                    <p:animEffect transition="in" filter="fade">
                                      <p:cBhvr>
                                        <p:cTn id="18" dur="500"/>
                                        <p:tgtEl>
                                          <p:spTgt spid="209717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097174"/>
                                        </p:tgtEl>
                                        <p:attrNameLst>
                                          <p:attrName>style.visibility</p:attrName>
                                        </p:attrNameLst>
                                      </p:cBhvr>
                                      <p:to>
                                        <p:strVal val="visible"/>
                                      </p:to>
                                    </p:set>
                                    <p:animEffect transition="in" filter="fade">
                                      <p:cBhvr>
                                        <p:cTn id="23" dur="1000"/>
                                        <p:tgtEl>
                                          <p:spTgt spid="2097174"/>
                                        </p:tgtEl>
                                      </p:cBhvr>
                                    </p:animEffect>
                                    <p:anim calcmode="lin" valueType="num">
                                      <p:cBhvr>
                                        <p:cTn id="24" dur="1000" fill="hold"/>
                                        <p:tgtEl>
                                          <p:spTgt spid="2097174"/>
                                        </p:tgtEl>
                                        <p:attrNameLst>
                                          <p:attrName>ppt_x</p:attrName>
                                        </p:attrNameLst>
                                      </p:cBhvr>
                                      <p:tavLst>
                                        <p:tav tm="0">
                                          <p:val>
                                            <p:strVal val="#ppt_x"/>
                                          </p:val>
                                        </p:tav>
                                        <p:tav tm="100000">
                                          <p:val>
                                            <p:strVal val="#ppt_x"/>
                                          </p:val>
                                        </p:tav>
                                      </p:tavLst>
                                    </p:anim>
                                    <p:anim calcmode="lin" valueType="num">
                                      <p:cBhvr>
                                        <p:cTn id="25" dur="1000" fill="hold"/>
                                        <p:tgtEl>
                                          <p:spTgt spid="209717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048637"/>
                                        </p:tgtEl>
                                        <p:attrNameLst>
                                          <p:attrName>style.visibility</p:attrName>
                                        </p:attrNameLst>
                                      </p:cBhvr>
                                      <p:to>
                                        <p:strVal val="visible"/>
                                      </p:to>
                                    </p:set>
                                    <p:animEffect transition="in" filter="fade">
                                      <p:cBhvr>
                                        <p:cTn id="28" dur="1000"/>
                                        <p:tgtEl>
                                          <p:spTgt spid="1048637"/>
                                        </p:tgtEl>
                                      </p:cBhvr>
                                    </p:animEffect>
                                    <p:anim calcmode="lin" valueType="num">
                                      <p:cBhvr>
                                        <p:cTn id="29" dur="1000" fill="hold"/>
                                        <p:tgtEl>
                                          <p:spTgt spid="1048637"/>
                                        </p:tgtEl>
                                        <p:attrNameLst>
                                          <p:attrName>ppt_x</p:attrName>
                                        </p:attrNameLst>
                                      </p:cBhvr>
                                      <p:tavLst>
                                        <p:tav tm="0">
                                          <p:val>
                                            <p:strVal val="#ppt_x"/>
                                          </p:val>
                                        </p:tav>
                                        <p:tav tm="100000">
                                          <p:val>
                                            <p:strVal val="#ppt_x"/>
                                          </p:val>
                                        </p:tav>
                                      </p:tavLst>
                                    </p:anim>
                                    <p:anim calcmode="lin" valueType="num">
                                      <p:cBhvr>
                                        <p:cTn id="30" dur="1000" fill="hold"/>
                                        <p:tgtEl>
                                          <p:spTgt spid="1048637"/>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2097177"/>
                                        </p:tgtEl>
                                        <p:attrNameLst>
                                          <p:attrName>style.visibility</p:attrName>
                                        </p:attrNameLst>
                                      </p:cBhvr>
                                      <p:to>
                                        <p:strVal val="visible"/>
                                      </p:to>
                                    </p:set>
                                    <p:animEffect transition="in" filter="fade">
                                      <p:cBhvr>
                                        <p:cTn id="34" dur="500"/>
                                        <p:tgtEl>
                                          <p:spTgt spid="209717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097173"/>
                                        </p:tgtEl>
                                        <p:attrNameLst>
                                          <p:attrName>style.visibility</p:attrName>
                                        </p:attrNameLst>
                                      </p:cBhvr>
                                      <p:to>
                                        <p:strVal val="visible"/>
                                      </p:to>
                                    </p:set>
                                    <p:animEffect transition="in" filter="fade">
                                      <p:cBhvr>
                                        <p:cTn id="39" dur="1000"/>
                                        <p:tgtEl>
                                          <p:spTgt spid="2097173"/>
                                        </p:tgtEl>
                                      </p:cBhvr>
                                    </p:animEffect>
                                    <p:anim calcmode="lin" valueType="num">
                                      <p:cBhvr>
                                        <p:cTn id="40" dur="1000" fill="hold"/>
                                        <p:tgtEl>
                                          <p:spTgt spid="2097173"/>
                                        </p:tgtEl>
                                        <p:attrNameLst>
                                          <p:attrName>ppt_x</p:attrName>
                                        </p:attrNameLst>
                                      </p:cBhvr>
                                      <p:tavLst>
                                        <p:tav tm="0">
                                          <p:val>
                                            <p:strVal val="#ppt_x"/>
                                          </p:val>
                                        </p:tav>
                                        <p:tav tm="100000">
                                          <p:val>
                                            <p:strVal val="#ppt_x"/>
                                          </p:val>
                                        </p:tav>
                                      </p:tavLst>
                                    </p:anim>
                                    <p:anim calcmode="lin" valueType="num">
                                      <p:cBhvr>
                                        <p:cTn id="41" dur="1000" fill="hold"/>
                                        <p:tgtEl>
                                          <p:spTgt spid="209717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48638"/>
                                        </p:tgtEl>
                                        <p:attrNameLst>
                                          <p:attrName>style.visibility</p:attrName>
                                        </p:attrNameLst>
                                      </p:cBhvr>
                                      <p:to>
                                        <p:strVal val="visible"/>
                                      </p:to>
                                    </p:set>
                                    <p:animEffect transition="in" filter="fade">
                                      <p:cBhvr>
                                        <p:cTn id="44" dur="1000"/>
                                        <p:tgtEl>
                                          <p:spTgt spid="1048638"/>
                                        </p:tgtEl>
                                      </p:cBhvr>
                                    </p:animEffect>
                                    <p:anim calcmode="lin" valueType="num">
                                      <p:cBhvr>
                                        <p:cTn id="45" dur="1000" fill="hold"/>
                                        <p:tgtEl>
                                          <p:spTgt spid="1048638"/>
                                        </p:tgtEl>
                                        <p:attrNameLst>
                                          <p:attrName>ppt_x</p:attrName>
                                        </p:attrNameLst>
                                      </p:cBhvr>
                                      <p:tavLst>
                                        <p:tav tm="0">
                                          <p:val>
                                            <p:strVal val="#ppt_x"/>
                                          </p:val>
                                        </p:tav>
                                        <p:tav tm="100000">
                                          <p:val>
                                            <p:strVal val="#ppt_x"/>
                                          </p:val>
                                        </p:tav>
                                      </p:tavLst>
                                    </p:anim>
                                    <p:anim calcmode="lin" valueType="num">
                                      <p:cBhvr>
                                        <p:cTn id="46" dur="1000" fill="hold"/>
                                        <p:tgtEl>
                                          <p:spTgt spid="10486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6" grpId="0" animBg="1"/>
      <p:bldP spid="1048637" grpId="0" animBg="1"/>
      <p:bldP spid="10486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err="1">
                <a:solidFill>
                  <a:schemeClr val="bg1"/>
                </a:solidFill>
                <a:latin typeface="Times New Roman" pitchFamily="18" charset="0"/>
                <a:ea typeface="Sniglet"/>
                <a:cs typeface="Times New Roman" pitchFamily="18" charset="0"/>
                <a:sym typeface="Sniglet"/>
              </a:rPr>
              <a:t>Microservices</a:t>
            </a:r>
            <a:r>
              <a:rPr lang="fr-FR" sz="4000" dirty="0">
                <a:solidFill>
                  <a:schemeClr val="bg1"/>
                </a:solidFill>
                <a:latin typeface="Times New Roman" pitchFamily="18" charset="0"/>
                <a:ea typeface="Sniglet"/>
                <a:cs typeface="Times New Roman" pitchFamily="18" charset="0"/>
                <a:sym typeface="Sniglet"/>
              </a:rPr>
              <a:t> et Conteneurs </a:t>
            </a:r>
          </a:p>
        </p:txBody>
      </p:sp>
      <p:pic>
        <p:nvPicPr>
          <p:cNvPr id="2097186" name="Picture 4"/>
          <p:cNvPicPr>
            <a:picLocks noChangeAspect="1" noChangeArrowheads="1"/>
          </p:cNvPicPr>
          <p:nvPr/>
        </p:nvPicPr>
        <p:blipFill>
          <a:blip r:embed="rId3"/>
          <a:srcRect/>
          <a:stretch>
            <a:fillRect/>
          </a:stretch>
        </p:blipFill>
        <p:spPr bwMode="auto">
          <a:xfrm>
            <a:off x="2190750" y="692616"/>
            <a:ext cx="4762500" cy="2200275"/>
          </a:xfrm>
          <a:prstGeom prst="rect">
            <a:avLst/>
          </a:prstGeom>
          <a:noFill/>
          <a:ln>
            <a:noFill/>
          </a:ln>
          <a:effectLst/>
        </p:spPr>
      </p:pic>
      <p:pic>
        <p:nvPicPr>
          <p:cNvPr id="2097187" name="Picture 5"/>
          <p:cNvPicPr>
            <a:picLocks noChangeAspect="1" noChangeArrowheads="1"/>
          </p:cNvPicPr>
          <p:nvPr/>
        </p:nvPicPr>
        <p:blipFill>
          <a:blip r:embed="rId4"/>
          <a:srcRect/>
          <a:stretch>
            <a:fillRect/>
          </a:stretch>
        </p:blipFill>
        <p:spPr bwMode="auto">
          <a:xfrm>
            <a:off x="2211771" y="2892891"/>
            <a:ext cx="847725" cy="752475"/>
          </a:xfrm>
          <a:prstGeom prst="rect">
            <a:avLst/>
          </a:prstGeom>
          <a:noFill/>
          <a:ln>
            <a:noFill/>
          </a:ln>
          <a:effectLst/>
        </p:spPr>
      </p:pic>
      <p:pic>
        <p:nvPicPr>
          <p:cNvPr id="2097188" name="Picture 5"/>
          <p:cNvPicPr>
            <a:picLocks noChangeAspect="1" noChangeArrowheads="1"/>
          </p:cNvPicPr>
          <p:nvPr/>
        </p:nvPicPr>
        <p:blipFill>
          <a:blip r:embed="rId4"/>
          <a:srcRect/>
          <a:stretch>
            <a:fillRect/>
          </a:stretch>
        </p:blipFill>
        <p:spPr bwMode="auto">
          <a:xfrm>
            <a:off x="3430562" y="2851260"/>
            <a:ext cx="847725" cy="752475"/>
          </a:xfrm>
          <a:prstGeom prst="rect">
            <a:avLst/>
          </a:prstGeom>
          <a:noFill/>
          <a:ln>
            <a:noFill/>
          </a:ln>
          <a:effectLst/>
        </p:spPr>
      </p:pic>
      <p:pic>
        <p:nvPicPr>
          <p:cNvPr id="2097189" name="Picture 5"/>
          <p:cNvPicPr>
            <a:picLocks noChangeAspect="1" noChangeArrowheads="1"/>
          </p:cNvPicPr>
          <p:nvPr/>
        </p:nvPicPr>
        <p:blipFill>
          <a:blip r:embed="rId4"/>
          <a:srcRect/>
          <a:stretch>
            <a:fillRect/>
          </a:stretch>
        </p:blipFill>
        <p:spPr bwMode="auto">
          <a:xfrm>
            <a:off x="5868144" y="2898967"/>
            <a:ext cx="847725" cy="752475"/>
          </a:xfrm>
          <a:prstGeom prst="rect">
            <a:avLst/>
          </a:prstGeom>
          <a:noFill/>
          <a:ln>
            <a:noFill/>
          </a:ln>
          <a:effectLst/>
        </p:spPr>
      </p:pic>
      <p:pic>
        <p:nvPicPr>
          <p:cNvPr id="2097190" name="Picture 5"/>
          <p:cNvPicPr>
            <a:picLocks noChangeAspect="1" noChangeArrowheads="1"/>
          </p:cNvPicPr>
          <p:nvPr/>
        </p:nvPicPr>
        <p:blipFill>
          <a:blip r:embed="rId4"/>
          <a:srcRect/>
          <a:stretch>
            <a:fillRect/>
          </a:stretch>
        </p:blipFill>
        <p:spPr bwMode="auto">
          <a:xfrm>
            <a:off x="4649353" y="2892890"/>
            <a:ext cx="847725" cy="752475"/>
          </a:xfrm>
          <a:prstGeom prst="rect">
            <a:avLst/>
          </a:prstGeom>
          <a:noFill/>
          <a:ln>
            <a:noFill/>
          </a:ln>
          <a:effectLst/>
        </p:spPr>
      </p:pic>
      <p:grpSp>
        <p:nvGrpSpPr>
          <p:cNvPr id="52" name="Group 2"/>
          <p:cNvGrpSpPr/>
          <p:nvPr/>
        </p:nvGrpSpPr>
        <p:grpSpPr>
          <a:xfrm>
            <a:off x="2555776" y="3651442"/>
            <a:ext cx="3808602" cy="3392036"/>
            <a:chOff x="2483404" y="3628188"/>
            <a:chExt cx="3808602" cy="3392036"/>
          </a:xfrm>
        </p:grpSpPr>
        <p:pic>
          <p:nvPicPr>
            <p:cNvPr id="2097191" name="Picture 6" descr="C:\Users\Pyramide\OneDrive\Bureau\docker - Copie.png"/>
            <p:cNvPicPr>
              <a:picLocks noChangeAspect="1" noChangeArrowheads="1"/>
            </p:cNvPicPr>
            <p:nvPr/>
          </p:nvPicPr>
          <p:blipFill>
            <a:blip r:embed="rId5"/>
            <a:srcRect/>
            <a:stretch>
              <a:fillRect/>
            </a:stretch>
          </p:blipFill>
          <p:spPr bwMode="auto">
            <a:xfrm>
              <a:off x="2483404" y="3628188"/>
              <a:ext cx="3808602" cy="3392036"/>
            </a:xfrm>
            <a:prstGeom prst="rect">
              <a:avLst/>
            </a:prstGeom>
            <a:noFill/>
          </p:spPr>
        </p:pic>
        <p:sp>
          <p:nvSpPr>
            <p:cNvPr id="1048691" name="TextBox 1"/>
            <p:cNvSpPr txBox="1"/>
            <p:nvPr/>
          </p:nvSpPr>
          <p:spPr>
            <a:xfrm>
              <a:off x="5292080" y="6165304"/>
              <a:ext cx="894080" cy="358141"/>
            </a:xfrm>
            <a:prstGeom prst="rect">
              <a:avLst/>
            </a:prstGeom>
            <a:noFill/>
          </p:spPr>
          <p:txBody>
            <a:bodyPr wrap="none" rtlCol="0">
              <a:spAutoFit/>
            </a:bodyPr>
            <a:lstStyle/>
            <a:p>
              <a:r>
                <a:rPr lang="fr-FR" b="1" dirty="0">
                  <a:latin typeface="Arial" pitchFamily="34" charset="0"/>
                  <a:cs typeface="Arial" pitchFamily="34" charset="0"/>
                </a:rPr>
                <a:t>Docker</a:t>
              </a:r>
            </a:p>
          </p:txBody>
        </p:sp>
      </p:grpSp>
      <p:sp>
        <p:nvSpPr>
          <p:cNvPr id="1048692" name="TextBox 5"/>
          <p:cNvSpPr txBox="1"/>
          <p:nvPr/>
        </p:nvSpPr>
        <p:spPr>
          <a:xfrm>
            <a:off x="364243" y="1340768"/>
            <a:ext cx="3066319" cy="1292662"/>
          </a:xfrm>
          <a:prstGeom prst="rect">
            <a:avLst/>
          </a:prstGeom>
          <a:noFill/>
        </p:spPr>
        <p:txBody>
          <a:bodyPr wrap="square" rtlCol="0">
            <a:spAutoFit/>
          </a:bodyPr>
          <a:lstStyle/>
          <a:p>
            <a:pPr algn="just"/>
            <a:r>
              <a:rPr lang="fr-FR" sz="1200" dirty="0">
                <a:latin typeface="Mulish" charset="0"/>
              </a:rPr>
              <a:t>‘’Une architecture </a:t>
            </a:r>
            <a:r>
              <a:rPr lang="fr-FR" sz="1200" dirty="0" err="1">
                <a:latin typeface="Mulish" charset="0"/>
              </a:rPr>
              <a:t>microservices</a:t>
            </a:r>
            <a:r>
              <a:rPr lang="fr-FR" sz="1200" dirty="0">
                <a:latin typeface="Mulish" charset="0"/>
              </a:rPr>
              <a:t> a pour objet de diviser une application en tant que suites de petits services. Chacun de ces services est géré, mis a jour et évolué indépendamment des autres services’’</a:t>
            </a:r>
          </a:p>
          <a:p>
            <a:endParaRPr lang="fr-FR" dirty="0"/>
          </a:p>
        </p:txBody>
      </p:sp>
      <p:sp>
        <p:nvSpPr>
          <p:cNvPr id="1048693" name="TextBox 7"/>
          <p:cNvSpPr txBox="1"/>
          <p:nvPr/>
        </p:nvSpPr>
        <p:spPr>
          <a:xfrm>
            <a:off x="384846" y="4005064"/>
            <a:ext cx="3045716" cy="1107996"/>
          </a:xfrm>
          <a:prstGeom prst="rect">
            <a:avLst/>
          </a:prstGeom>
          <a:noFill/>
        </p:spPr>
        <p:txBody>
          <a:bodyPr wrap="square" rtlCol="0">
            <a:spAutoFit/>
          </a:bodyPr>
          <a:lstStyle/>
          <a:p>
            <a:pPr algn="just"/>
            <a:r>
              <a:rPr lang="fr-FR" sz="1200" dirty="0">
                <a:latin typeface="Mulish" charset="0"/>
              </a:rPr>
              <a:t>‘’Les </a:t>
            </a:r>
            <a:r>
              <a:rPr lang="fr-FR" sz="1200" dirty="0" err="1">
                <a:latin typeface="Mulish" charset="0"/>
              </a:rPr>
              <a:t>microservices</a:t>
            </a:r>
            <a:r>
              <a:rPr lang="fr-FR" sz="1200" dirty="0">
                <a:latin typeface="Mulish" charset="0"/>
              </a:rPr>
              <a:t> utilisent des conteneurs comme docker pour obtenir plus de vitesse de déploiement et de densité de ressources’’</a:t>
            </a:r>
          </a:p>
          <a:p>
            <a:endParaRPr lang="fr-FR" dirty="0"/>
          </a:p>
        </p:txBody>
      </p:sp>
      <p:sp>
        <p:nvSpPr>
          <p:cNvPr id="13" name="Oval 12"/>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048693"/>
                                        </p:tgtEl>
                                        <p:attrNameLst>
                                          <p:attrName>style.visibility</p:attrName>
                                        </p:attrNameLst>
                                      </p:cBhvr>
                                      <p:to>
                                        <p:strVal val="visible"/>
                                      </p:to>
                                    </p:set>
                                    <p:animEffect transition="in" filter="fade">
                                      <p:cBhvr>
                                        <p:cTn id="11" dur="500"/>
                                        <p:tgtEl>
                                          <p:spTgt spid="1048693"/>
                                        </p:tgtEl>
                                      </p:cBhvr>
                                    </p:animEffect>
                                  </p:childTnLst>
                                </p:cTn>
                              </p:par>
                            </p:childTnLst>
                          </p:cTn>
                        </p:par>
                        <p:par>
                          <p:cTn id="12" fill="hold">
                            <p:stCondLst>
                              <p:cond delay="500"/>
                            </p:stCondLst>
                            <p:childTnLst>
                              <p:par>
                                <p:cTn id="13" presetID="0" presetClass="path" presetSubtype="0" accel="50000" decel="50000" fill="hold" nodeType="afterEffect">
                                  <p:stCondLst>
                                    <p:cond delay="0"/>
                                  </p:stCondLst>
                                  <p:childTnLst>
                                    <p:animMotion origin="layout" path="M -4.44444E-6 -3.7037E-7 C 0.01684 0.02708 0.03334 0.04398 0.05087 0.05671 C 0.06771 0.08403 0.08507 0.09977 0.10209 0.12407 C 0.11129 0.13657 0.12153 0.13773 0.13004 0.15833 C 0.13664 0.17431 0.13907 0.19028 0.1441 0.21528 C 0.14653 0.25208 0.14879 0.27917 0.14879 0.31736 " pathEditMode="relative" rAng="0" ptsTypes="fffffA">
                                      <p:cBhvr>
                                        <p:cTn id="14" dur="2000" fill="hold"/>
                                        <p:tgtEl>
                                          <p:spTgt spid="2097187"/>
                                        </p:tgtEl>
                                        <p:attrNameLst>
                                          <p:attrName>ppt_x</p:attrName>
                                          <p:attrName>ppt_y</p:attrName>
                                        </p:attrNameLst>
                                      </p:cBhvr>
                                      <p:rCtr x="7431" y="15856"/>
                                    </p:animMotion>
                                  </p:childTnLst>
                                </p:cTn>
                              </p:par>
                              <p:par>
                                <p:cTn id="15" presetID="0" presetClass="path" presetSubtype="0" accel="50000" decel="50000" fill="hold" nodeType="withEffect">
                                  <p:stCondLst>
                                    <p:cond delay="0"/>
                                  </p:stCondLst>
                                  <p:childTnLst>
                                    <p:animMotion origin="layout" path="M 2.22222E-6 -1.85185E-6 L -0.00035 0.32338 " pathEditMode="relative" rAng="0" ptsTypes="AA">
                                      <p:cBhvr>
                                        <p:cTn id="16" dur="2000" fill="hold"/>
                                        <p:tgtEl>
                                          <p:spTgt spid="2097188"/>
                                        </p:tgtEl>
                                        <p:attrNameLst>
                                          <p:attrName>ppt_x</p:attrName>
                                          <p:attrName>ppt_y</p:attrName>
                                        </p:attrNameLst>
                                      </p:cBhvr>
                                      <p:rCtr x="-17" y="16157"/>
                                    </p:animMotion>
                                  </p:childTnLst>
                                </p:cTn>
                              </p:par>
                              <p:par>
                                <p:cTn id="17" presetID="0" presetClass="path" presetSubtype="0" accel="50000" decel="50000" fill="hold" nodeType="withEffect">
                                  <p:stCondLst>
                                    <p:cond delay="0"/>
                                  </p:stCondLst>
                                  <p:childTnLst>
                                    <p:animMotion origin="layout" path="M 1.11111E-6 3.7037E-6 C -0.00417 0.01689 -0.00955 0.03264 -0.01545 0.04838 C -0.01962 0.05972 -0.01441 0.05046 -0.01892 0.06435 C -0.02118 0.07106 -0.02448 0.07893 -0.0276 0.08495 C -0.03385 0.11018 -0.02378 0.07199 -0.03281 0.09884 C -0.03611 0.10856 -0.03767 0.11921 -0.04132 0.1287 C -0.04219 0.13125 -0.04392 0.1331 -0.04479 0.13564 C -0.04931 0.14907 -0.04878 0.15416 -0.05521 0.16551 C -0.06007 0.1912 -0.0533 0.16018 -0.06042 0.18171 C -0.06233 0.1875 -0.06163 0.19444 -0.06372 0.2 C -0.06649 0.2074 -0.0776 0.22754 -0.07934 0.23449 C -0.08212 0.24537 -0.0908 0.26713 -0.09826 0.27361 C -0.09948 0.27592 -0.10017 0.2787 -0.10174 0.28055 C -0.10312 0.2824 -0.10625 0.2824 -0.10694 0.28495 C -0.11892 0.3287 -0.10174 0.29189 -0.11215 0.31273 C -0.1158 0.32801 -0.11389 0.32222 -0.11719 0.33102 " pathEditMode="relative" ptsTypes="fffffffffffffffA">
                                      <p:cBhvr>
                                        <p:cTn id="18" dur="2000" fill="hold"/>
                                        <p:tgtEl>
                                          <p:spTgt spid="2097190"/>
                                        </p:tgtEl>
                                        <p:attrNameLst>
                                          <p:attrName>ppt_x</p:attrName>
                                          <p:attrName>ppt_y</p:attrName>
                                        </p:attrNameLst>
                                      </p:cBhvr>
                                    </p:animMotion>
                                  </p:childTnLst>
                                </p:cTn>
                              </p:par>
                              <p:par>
                                <p:cTn id="19" presetID="0" presetClass="path" presetSubtype="0" accel="50000" decel="50000" fill="hold" nodeType="withEffect">
                                  <p:stCondLst>
                                    <p:cond delay="0"/>
                                  </p:stCondLst>
                                  <p:childTnLst>
                                    <p:animMotion origin="layout" path="M -3.88889E-6 -7.40741E-7 C -0.00347 0.00949 -0.01059 0.01944 -0.01736 0.02523 C -0.02326 0.03727 -0.03819 0.05995 -0.04843 0.06666 C -0.05781 0.08611 -0.05225 0.07662 -0.06562 0.09421 C -0.06718 0.09606 -0.06909 0.09722 -0.07083 0.09884 C -0.07309 0.10115 -0.07569 0.10301 -0.0776 0.10578 C -0.08854 0.12083 -0.07291 0.10555 -0.08628 0.11736 C -0.09496 0.13426 -0.10451 0.15416 -0.11736 0.16551 C -0.11961 0.17477 -0.11979 0.17708 -0.12586 0.18634 C -0.12725 0.18842 -0.12968 0.18889 -0.13107 0.19074 C -0.14427 0.2081 -0.13142 0.19791 -0.14496 0.20694 C -0.15121 0.21852 -0.15555 0.22453 -0.16562 0.22986 C -0.17795 0.25185 -0.1967 0.26713 -0.21215 0.28518 C -0.21822 0.29236 -0.22482 0.29907 -0.22934 0.3081 C -0.23055 0.31041 -0.23125 0.31319 -0.23281 0.31504 C -0.23645 0.31898 -0.24097 0.32083 -0.24496 0.32407 C -0.24548 0.32639 -0.24583 0.32893 -0.2467 0.33102 C -0.24756 0.33356 -0.25 0.33796 -0.25 0.33796 " pathEditMode="relative" ptsTypes="fffffffffffffffffA">
                                      <p:cBhvr>
                                        <p:cTn id="20" dur="2000" fill="hold"/>
                                        <p:tgtEl>
                                          <p:spTgt spid="209718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VNF vs CNF</a:t>
            </a:r>
          </a:p>
        </p:txBody>
      </p:sp>
      <p:pic>
        <p:nvPicPr>
          <p:cNvPr id="2097195" name="Picture 2"/>
          <p:cNvPicPr>
            <a:picLocks noChangeAspect="1" noChangeArrowheads="1"/>
          </p:cNvPicPr>
          <p:nvPr/>
        </p:nvPicPr>
        <p:blipFill>
          <a:blip r:embed="rId3"/>
          <a:srcRect/>
          <a:stretch>
            <a:fillRect/>
          </a:stretch>
        </p:blipFill>
        <p:spPr bwMode="auto">
          <a:xfrm>
            <a:off x="197836" y="1892408"/>
            <a:ext cx="8746414" cy="4776952"/>
          </a:xfrm>
          <a:prstGeom prst="rect">
            <a:avLst/>
          </a:prstGeom>
          <a:noFill/>
          <a:ln w="19050">
            <a:solidFill>
              <a:schemeClr val="tx1"/>
            </a:solidFill>
            <a:miter lim="800000"/>
            <a:headEnd/>
            <a:tailEnd/>
          </a:ln>
          <a:effectLst/>
        </p:spPr>
      </p:pic>
      <p:sp>
        <p:nvSpPr>
          <p:cNvPr id="1048720" name="TextBox 4"/>
          <p:cNvSpPr txBox="1"/>
          <p:nvPr/>
        </p:nvSpPr>
        <p:spPr>
          <a:xfrm>
            <a:off x="107504" y="908720"/>
            <a:ext cx="8946164" cy="923330"/>
          </a:xfrm>
          <a:prstGeom prst="rect">
            <a:avLst/>
          </a:prstGeom>
          <a:noFill/>
        </p:spPr>
        <p:txBody>
          <a:bodyPr wrap="square" rtlCol="0">
            <a:spAutoFit/>
          </a:bodyPr>
          <a:lstStyle/>
          <a:p>
            <a:pPr marL="285750" indent="-285750" algn="just">
              <a:buClr>
                <a:srgbClr val="FF0000"/>
              </a:buClr>
              <a:buSzPct val="103000"/>
              <a:buFont typeface="Wingdings" pitchFamily="2" charset="2"/>
              <a:buChar char="Ø"/>
            </a:pPr>
            <a:r>
              <a:rPr lang="fr-FR" b="1" dirty="0">
                <a:latin typeface="Mulish" charset="0"/>
              </a:rPr>
              <a:t>L'évolution des fonctions réseau, depuis l'approche PNF classique, aux VNF gérées par une plateforme d'orchestration des machines virtuelles, jusqu'aux CNF gérées par une plateforme d'orchestration des conteneurs :</a:t>
            </a:r>
          </a:p>
        </p:txBody>
      </p:sp>
      <p:sp>
        <p:nvSpPr>
          <p:cNvPr id="5" name="Oval 4"/>
          <p:cNvSpPr/>
          <p:nvPr/>
        </p:nvSpPr>
        <p:spPr>
          <a:xfrm>
            <a:off x="8604448" y="6552728"/>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2"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Docker et </a:t>
            </a:r>
            <a:r>
              <a:rPr lang="fr-FR" sz="4000" dirty="0" err="1">
                <a:solidFill>
                  <a:schemeClr val="bg1"/>
                </a:solidFill>
                <a:latin typeface="Times New Roman" pitchFamily="18" charset="0"/>
                <a:ea typeface="Sniglet"/>
                <a:cs typeface="Times New Roman" pitchFamily="18" charset="0"/>
                <a:sym typeface="Sniglet"/>
              </a:rPr>
              <a:t>Kubernetes</a:t>
            </a:r>
            <a:endParaRPr lang="fr-FR" sz="4000" dirty="0">
              <a:solidFill>
                <a:schemeClr val="bg1"/>
              </a:solidFill>
              <a:latin typeface="Times New Roman" pitchFamily="18" charset="0"/>
              <a:ea typeface="Sniglet"/>
              <a:cs typeface="Times New Roman" pitchFamily="18" charset="0"/>
              <a:sym typeface="Sniglet"/>
            </a:endParaRPr>
          </a:p>
        </p:txBody>
      </p:sp>
      <p:sp>
        <p:nvSpPr>
          <p:cNvPr id="1048753" name="TextBox 1"/>
          <p:cNvSpPr txBox="1"/>
          <p:nvPr/>
        </p:nvSpPr>
        <p:spPr>
          <a:xfrm>
            <a:off x="-36511" y="1106898"/>
            <a:ext cx="4464495" cy="1477328"/>
          </a:xfrm>
          <a:prstGeom prst="rect">
            <a:avLst/>
          </a:prstGeom>
          <a:noFill/>
        </p:spPr>
        <p:txBody>
          <a:bodyPr wrap="square" rtlCol="0">
            <a:spAutoFit/>
          </a:bodyPr>
          <a:lstStyle/>
          <a:p>
            <a:pPr marL="285750" indent="-285750" algn="just">
              <a:buFont typeface="Wingdings" pitchFamily="2" charset="2"/>
              <a:buChar char="Ø"/>
            </a:pPr>
            <a:r>
              <a:rPr lang="fr-FR" b="1" dirty="0">
                <a:latin typeface="Mulish" charset="0"/>
              </a:rPr>
              <a:t>Docker </a:t>
            </a:r>
            <a:r>
              <a:rPr lang="fr-FR" dirty="0">
                <a:latin typeface="Mulish" charset="0"/>
              </a:rPr>
              <a:t>nous permet de déployer nos applications dans des conteneurs. Du coup, notre infrastructure se retrouve divisée dans différents conteneurs.</a:t>
            </a:r>
          </a:p>
          <a:p>
            <a:endParaRPr lang="fr-FR" dirty="0"/>
          </a:p>
        </p:txBody>
      </p:sp>
      <p:pic>
        <p:nvPicPr>
          <p:cNvPr id="2097206" name="Picture 6"/>
          <p:cNvPicPr>
            <a:picLocks noChangeAspect="1" noChangeArrowheads="1"/>
          </p:cNvPicPr>
          <p:nvPr/>
        </p:nvPicPr>
        <p:blipFill>
          <a:blip r:embed="rId3"/>
          <a:srcRect/>
          <a:stretch>
            <a:fillRect/>
          </a:stretch>
        </p:blipFill>
        <p:spPr bwMode="auto">
          <a:xfrm>
            <a:off x="5906262" y="2470326"/>
            <a:ext cx="3274250" cy="4409496"/>
          </a:xfrm>
          <a:prstGeom prst="rect">
            <a:avLst/>
          </a:prstGeom>
          <a:noFill/>
          <a:ln>
            <a:noFill/>
          </a:ln>
          <a:effectLst/>
        </p:spPr>
      </p:pic>
      <p:pic>
        <p:nvPicPr>
          <p:cNvPr id="2097207" name="Picture 8"/>
          <p:cNvPicPr>
            <a:picLocks noChangeAspect="1" noChangeArrowheads="1"/>
          </p:cNvPicPr>
          <p:nvPr/>
        </p:nvPicPr>
        <p:blipFill>
          <a:blip r:embed="rId4"/>
          <a:srcRect/>
          <a:stretch>
            <a:fillRect/>
          </a:stretch>
        </p:blipFill>
        <p:spPr bwMode="auto">
          <a:xfrm>
            <a:off x="3724485" y="2470326"/>
            <a:ext cx="2181777" cy="4415058"/>
          </a:xfrm>
          <a:prstGeom prst="rect">
            <a:avLst/>
          </a:prstGeom>
          <a:noFill/>
          <a:ln>
            <a:noFill/>
          </a:ln>
          <a:effectLst/>
        </p:spPr>
      </p:pic>
      <p:sp>
        <p:nvSpPr>
          <p:cNvPr id="1048754" name="TextBox 5"/>
          <p:cNvSpPr txBox="1"/>
          <p:nvPr/>
        </p:nvSpPr>
        <p:spPr>
          <a:xfrm>
            <a:off x="35496" y="3071862"/>
            <a:ext cx="3731126" cy="1138773"/>
          </a:xfrm>
          <a:prstGeom prst="rect">
            <a:avLst/>
          </a:prstGeom>
          <a:noFill/>
        </p:spPr>
        <p:txBody>
          <a:bodyPr wrap="square" rtlCol="0">
            <a:spAutoFit/>
          </a:bodyPr>
          <a:lstStyle/>
          <a:p>
            <a:r>
              <a:rPr lang="fr-FR" sz="1700" b="1" dirty="0">
                <a:solidFill>
                  <a:srgbClr val="FF0000"/>
                </a:solidFill>
                <a:latin typeface="Mulish" charset="0"/>
              </a:rPr>
              <a:t>Mais comment faire communiquer ces différents conteneurs?</a:t>
            </a:r>
          </a:p>
          <a:p>
            <a:r>
              <a:rPr lang="fr-FR" sz="1700" b="1" dirty="0">
                <a:solidFill>
                  <a:srgbClr val="FF0000"/>
                </a:solidFill>
                <a:latin typeface="Mulish" charset="0"/>
              </a:rPr>
              <a:t>Comment orchestrer un cluster de conteneurs? </a:t>
            </a:r>
          </a:p>
        </p:txBody>
      </p:sp>
      <p:sp>
        <p:nvSpPr>
          <p:cNvPr id="1048755" name="Down Arrow 6"/>
          <p:cNvSpPr/>
          <p:nvPr/>
        </p:nvSpPr>
        <p:spPr>
          <a:xfrm>
            <a:off x="1547664" y="2470326"/>
            <a:ext cx="324000" cy="5040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8756" name="TextBox 14"/>
          <p:cNvSpPr txBox="1"/>
          <p:nvPr/>
        </p:nvSpPr>
        <p:spPr>
          <a:xfrm>
            <a:off x="-36510" y="4904000"/>
            <a:ext cx="3760996" cy="1754326"/>
          </a:xfrm>
          <a:prstGeom prst="rect">
            <a:avLst/>
          </a:prstGeom>
          <a:noFill/>
        </p:spPr>
        <p:txBody>
          <a:bodyPr wrap="square" rtlCol="0">
            <a:spAutoFit/>
          </a:bodyPr>
          <a:lstStyle/>
          <a:p>
            <a:pPr marL="285750" indent="-285750">
              <a:buFont typeface="Wingdings" pitchFamily="2" charset="2"/>
              <a:buChar char="Ø"/>
            </a:pPr>
            <a:r>
              <a:rPr lang="fr-FR" b="1" dirty="0" err="1">
                <a:latin typeface="Mulish" charset="0"/>
              </a:rPr>
              <a:t>Kubernetes</a:t>
            </a:r>
            <a:r>
              <a:rPr lang="fr-FR" dirty="0">
                <a:latin typeface="Mulish" charset="0"/>
              </a:rPr>
              <a:t> est une plateforme open-source conçue pour automatiser, mettre à l'échelle et opérer des composants applicatifs conteneurisés.</a:t>
            </a:r>
          </a:p>
          <a:p>
            <a:pPr algn="just"/>
            <a:endParaRPr lang="fr-FR" dirty="0"/>
          </a:p>
        </p:txBody>
      </p:sp>
      <p:sp>
        <p:nvSpPr>
          <p:cNvPr id="1048757" name="Down Arrow 15"/>
          <p:cNvSpPr/>
          <p:nvPr/>
        </p:nvSpPr>
        <p:spPr>
          <a:xfrm>
            <a:off x="1547664" y="4293152"/>
            <a:ext cx="324000" cy="5040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4" name="Group 18"/>
          <p:cNvGrpSpPr/>
          <p:nvPr/>
        </p:nvGrpSpPr>
        <p:grpSpPr>
          <a:xfrm>
            <a:off x="5795381" y="1420338"/>
            <a:ext cx="2208628" cy="2208628"/>
            <a:chOff x="5292081" y="1772817"/>
            <a:chExt cx="2208628" cy="2208628"/>
          </a:xfrm>
        </p:grpSpPr>
        <p:sp>
          <p:nvSpPr>
            <p:cNvPr id="1048758" name="Freeform: Shape 18"/>
            <p:cNvSpPr/>
            <p:nvPr/>
          </p:nvSpPr>
          <p:spPr>
            <a:xfrm rot="10800000">
              <a:off x="5292081" y="1772817"/>
              <a:ext cx="2208628" cy="2208628"/>
            </a:xfrm>
            <a:custGeom>
              <a:avLst/>
              <a:gdLst>
                <a:gd name="connsiteX0" fmla="*/ 1104314 w 2208628"/>
                <a:gd name="connsiteY0" fmla="*/ 123187 h 2208628"/>
                <a:gd name="connsiteX1" fmla="*/ 996529 w 2208628"/>
                <a:gd name="connsiteY1" fmla="*/ 230972 h 2208628"/>
                <a:gd name="connsiteX2" fmla="*/ 1104314 w 2208628"/>
                <a:gd name="connsiteY2" fmla="*/ 338757 h 2208628"/>
                <a:gd name="connsiteX3" fmla="*/ 1212099 w 2208628"/>
                <a:gd name="connsiteY3" fmla="*/ 230972 h 2208628"/>
                <a:gd name="connsiteX4" fmla="*/ 1104314 w 2208628"/>
                <a:gd name="connsiteY4" fmla="*/ 12318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3187"/>
                  </a:moveTo>
                  <a:cubicBezTo>
                    <a:pt x="1044786" y="123187"/>
                    <a:pt x="996529" y="171444"/>
                    <a:pt x="996529" y="230972"/>
                  </a:cubicBezTo>
                  <a:cubicBezTo>
                    <a:pt x="996529" y="290500"/>
                    <a:pt x="1044786" y="338757"/>
                    <a:pt x="1104314" y="338757"/>
                  </a:cubicBezTo>
                  <a:cubicBezTo>
                    <a:pt x="1163842" y="338757"/>
                    <a:pt x="1212099" y="290500"/>
                    <a:pt x="1212099" y="230972"/>
                  </a:cubicBezTo>
                  <a:cubicBezTo>
                    <a:pt x="1212099" y="171444"/>
                    <a:pt x="1163842" y="123187"/>
                    <a:pt x="1104314" y="12318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0099CC">
                    <a:alpha val="49804"/>
                  </a:srgbClr>
                </a:gs>
                <a:gs pos="100000">
                  <a:srgbClr val="00CCFF">
                    <a:alpha val="69804"/>
                  </a:srgbClr>
                </a:gs>
              </a:gsLst>
              <a:lin ang="0" scaled="1"/>
            </a:gradFill>
            <a:ln>
              <a:gradFill>
                <a:gsLst>
                  <a:gs pos="0">
                    <a:srgbClr val="0099CC"/>
                  </a:gs>
                  <a:gs pos="100000">
                    <a:srgbClr val="00CCFF">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59" name="TextBox 20"/>
            <p:cNvSpPr txBox="1"/>
            <p:nvPr/>
          </p:nvSpPr>
          <p:spPr>
            <a:xfrm>
              <a:off x="5506337" y="2223208"/>
              <a:ext cx="1927196" cy="461665"/>
            </a:xfrm>
            <a:prstGeom prst="rect">
              <a:avLst/>
            </a:prstGeom>
            <a:noFill/>
          </p:spPr>
          <p:txBody>
            <a:bodyPr wrap="square" rtlCol="0">
              <a:spAutoFit/>
            </a:bodyPr>
            <a:lstStyle/>
            <a:p>
              <a:pPr algn="just"/>
              <a:r>
                <a:rPr lang="fr-FR" sz="1200" b="1" dirty="0">
                  <a:solidFill>
                    <a:srgbClr val="FF0000"/>
                  </a:solidFill>
                  <a:latin typeface="Mulish" charset="0"/>
                  <a:ea typeface="Mulish"/>
                  <a:cs typeface="Arial" pitchFamily="34" charset="0"/>
                  <a:sym typeface="Mulish"/>
                </a:rPr>
                <a:t>Utilisation efficace des ressources de système </a:t>
              </a:r>
              <a:endParaRPr lang="fr-FR" sz="1200" b="1" dirty="0">
                <a:solidFill>
                  <a:srgbClr val="FF0000"/>
                </a:solidFill>
                <a:latin typeface="Mulish" charset="0"/>
                <a:cs typeface="Arial" pitchFamily="34" charset="0"/>
              </a:endParaRPr>
            </a:p>
          </p:txBody>
        </p:sp>
      </p:grpSp>
      <p:grpSp>
        <p:nvGrpSpPr>
          <p:cNvPr id="75" name="Group 21"/>
          <p:cNvGrpSpPr/>
          <p:nvPr/>
        </p:nvGrpSpPr>
        <p:grpSpPr>
          <a:xfrm>
            <a:off x="6683852" y="2300492"/>
            <a:ext cx="2208628" cy="2208628"/>
            <a:chOff x="6300192" y="2660532"/>
            <a:chExt cx="2208628" cy="2208628"/>
          </a:xfrm>
        </p:grpSpPr>
        <p:sp>
          <p:nvSpPr>
            <p:cNvPr id="1048760" name="Freeform: Shape 18"/>
            <p:cNvSpPr/>
            <p:nvPr/>
          </p:nvSpPr>
          <p:spPr>
            <a:xfrm rot="16200000">
              <a:off x="6300192" y="2660532"/>
              <a:ext cx="2208628" cy="2208628"/>
            </a:xfrm>
            <a:custGeom>
              <a:avLst/>
              <a:gdLst>
                <a:gd name="connsiteX0" fmla="*/ 1104314 w 2208628"/>
                <a:gd name="connsiteY0" fmla="*/ 123187 h 2208628"/>
                <a:gd name="connsiteX1" fmla="*/ 996529 w 2208628"/>
                <a:gd name="connsiteY1" fmla="*/ 230972 h 2208628"/>
                <a:gd name="connsiteX2" fmla="*/ 1104314 w 2208628"/>
                <a:gd name="connsiteY2" fmla="*/ 338757 h 2208628"/>
                <a:gd name="connsiteX3" fmla="*/ 1212099 w 2208628"/>
                <a:gd name="connsiteY3" fmla="*/ 230972 h 2208628"/>
                <a:gd name="connsiteX4" fmla="*/ 1104314 w 2208628"/>
                <a:gd name="connsiteY4" fmla="*/ 12318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3187"/>
                  </a:moveTo>
                  <a:cubicBezTo>
                    <a:pt x="1044786" y="123187"/>
                    <a:pt x="996529" y="171444"/>
                    <a:pt x="996529" y="230972"/>
                  </a:cubicBezTo>
                  <a:cubicBezTo>
                    <a:pt x="996529" y="290500"/>
                    <a:pt x="1044786" y="338757"/>
                    <a:pt x="1104314" y="338757"/>
                  </a:cubicBezTo>
                  <a:cubicBezTo>
                    <a:pt x="1163842" y="338757"/>
                    <a:pt x="1212099" y="290500"/>
                    <a:pt x="1212099" y="230972"/>
                  </a:cubicBezTo>
                  <a:cubicBezTo>
                    <a:pt x="1212099" y="171444"/>
                    <a:pt x="1163842" y="123187"/>
                    <a:pt x="1104314" y="12318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0099CC">
                    <a:alpha val="49804"/>
                  </a:srgbClr>
                </a:gs>
                <a:gs pos="100000">
                  <a:srgbClr val="00CCFF">
                    <a:alpha val="69804"/>
                  </a:srgbClr>
                </a:gs>
              </a:gsLst>
              <a:lin ang="0" scaled="1"/>
            </a:gradFill>
            <a:ln>
              <a:gradFill>
                <a:gsLst>
                  <a:gs pos="0">
                    <a:srgbClr val="0099CC"/>
                  </a:gs>
                  <a:gs pos="100000">
                    <a:srgbClr val="00CCFF">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61" name="TextBox 23"/>
            <p:cNvSpPr txBox="1"/>
            <p:nvPr/>
          </p:nvSpPr>
          <p:spPr>
            <a:xfrm>
              <a:off x="6924644" y="3493151"/>
              <a:ext cx="1478280" cy="535940"/>
            </a:xfrm>
            <a:prstGeom prst="rect">
              <a:avLst/>
            </a:prstGeom>
            <a:noFill/>
          </p:spPr>
          <p:txBody>
            <a:bodyPr wrap="none" rtlCol="0">
              <a:spAutoFit/>
            </a:bodyPr>
            <a:lstStyle/>
            <a:p>
              <a:r>
                <a:rPr lang="fr" sz="1200" b="1" dirty="0">
                  <a:solidFill>
                    <a:srgbClr val="FF0000"/>
                  </a:solidFill>
                  <a:latin typeface="Mulish" charset="0"/>
                  <a:cs typeface="Arial" pitchFamily="34" charset="0"/>
                  <a:sym typeface="Mulish"/>
                </a:rPr>
                <a:t>Haute disponibilité</a:t>
              </a:r>
            </a:p>
            <a:p>
              <a:endParaRPr lang="fr-FR" dirty="0"/>
            </a:p>
          </p:txBody>
        </p:sp>
      </p:grpSp>
      <p:grpSp>
        <p:nvGrpSpPr>
          <p:cNvPr id="76" name="Group 24"/>
          <p:cNvGrpSpPr/>
          <p:nvPr/>
        </p:nvGrpSpPr>
        <p:grpSpPr>
          <a:xfrm>
            <a:off x="5795381" y="3164588"/>
            <a:ext cx="2208628" cy="2208628"/>
            <a:chOff x="5292080" y="3452620"/>
            <a:chExt cx="2208628" cy="2208628"/>
          </a:xfrm>
        </p:grpSpPr>
        <p:sp>
          <p:nvSpPr>
            <p:cNvPr id="1048762" name="Freeform: Shape 18"/>
            <p:cNvSpPr/>
            <p:nvPr/>
          </p:nvSpPr>
          <p:spPr>
            <a:xfrm>
              <a:off x="5292080" y="3452620"/>
              <a:ext cx="2208628" cy="2208628"/>
            </a:xfrm>
            <a:custGeom>
              <a:avLst/>
              <a:gdLst>
                <a:gd name="connsiteX0" fmla="*/ 1104314 w 2208628"/>
                <a:gd name="connsiteY0" fmla="*/ 123187 h 2208628"/>
                <a:gd name="connsiteX1" fmla="*/ 996529 w 2208628"/>
                <a:gd name="connsiteY1" fmla="*/ 230972 h 2208628"/>
                <a:gd name="connsiteX2" fmla="*/ 1104314 w 2208628"/>
                <a:gd name="connsiteY2" fmla="*/ 338757 h 2208628"/>
                <a:gd name="connsiteX3" fmla="*/ 1212099 w 2208628"/>
                <a:gd name="connsiteY3" fmla="*/ 230972 h 2208628"/>
                <a:gd name="connsiteX4" fmla="*/ 1104314 w 2208628"/>
                <a:gd name="connsiteY4" fmla="*/ 12318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3187"/>
                  </a:moveTo>
                  <a:cubicBezTo>
                    <a:pt x="1044786" y="123187"/>
                    <a:pt x="996529" y="171444"/>
                    <a:pt x="996529" y="230972"/>
                  </a:cubicBezTo>
                  <a:cubicBezTo>
                    <a:pt x="996529" y="290500"/>
                    <a:pt x="1044786" y="338757"/>
                    <a:pt x="1104314" y="338757"/>
                  </a:cubicBezTo>
                  <a:cubicBezTo>
                    <a:pt x="1163842" y="338757"/>
                    <a:pt x="1212099" y="290500"/>
                    <a:pt x="1212099" y="230972"/>
                  </a:cubicBezTo>
                  <a:cubicBezTo>
                    <a:pt x="1212099" y="171444"/>
                    <a:pt x="1163842" y="123187"/>
                    <a:pt x="1104314" y="12318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0099CC">
                    <a:alpha val="49804"/>
                  </a:srgbClr>
                </a:gs>
                <a:gs pos="100000">
                  <a:srgbClr val="00CCFF">
                    <a:alpha val="69804"/>
                  </a:srgbClr>
                </a:gs>
              </a:gsLst>
              <a:lin ang="0" scaled="1"/>
            </a:gradFill>
            <a:ln>
              <a:gradFill>
                <a:gsLst>
                  <a:gs pos="0">
                    <a:srgbClr val="0099CC"/>
                  </a:gs>
                  <a:gs pos="100000">
                    <a:srgbClr val="00CCFF">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63" name="TextBox 26"/>
            <p:cNvSpPr txBox="1"/>
            <p:nvPr/>
          </p:nvSpPr>
          <p:spPr>
            <a:xfrm>
              <a:off x="5787870" y="4869160"/>
              <a:ext cx="1160780" cy="535940"/>
            </a:xfrm>
            <a:prstGeom prst="rect">
              <a:avLst/>
            </a:prstGeom>
            <a:noFill/>
          </p:spPr>
          <p:txBody>
            <a:bodyPr wrap="none" rtlCol="0">
              <a:spAutoFit/>
            </a:bodyPr>
            <a:lstStyle/>
            <a:p>
              <a:r>
                <a:rPr lang="fr-FR" sz="1200" b="1" dirty="0">
                  <a:solidFill>
                    <a:srgbClr val="FF0000"/>
                  </a:solidFill>
                  <a:latin typeface="Mulish"/>
                  <a:sym typeface="Mulish"/>
                </a:rPr>
                <a:t>Auto-résiliente </a:t>
              </a:r>
              <a:endParaRPr lang="fr" sz="1200" b="1" dirty="0">
                <a:solidFill>
                  <a:srgbClr val="FF0000"/>
                </a:solidFill>
                <a:latin typeface="Mulish"/>
                <a:sym typeface="Mulish"/>
              </a:endParaRPr>
            </a:p>
            <a:p>
              <a:endParaRPr lang="fr-FR" dirty="0"/>
            </a:p>
          </p:txBody>
        </p:sp>
      </p:grpSp>
      <p:grpSp>
        <p:nvGrpSpPr>
          <p:cNvPr id="77" name="Group 27"/>
          <p:cNvGrpSpPr/>
          <p:nvPr/>
        </p:nvGrpSpPr>
        <p:grpSpPr>
          <a:xfrm>
            <a:off x="4932040" y="2300492"/>
            <a:ext cx="2208628" cy="2208628"/>
            <a:chOff x="4350627" y="2660532"/>
            <a:chExt cx="2208628" cy="2208628"/>
          </a:xfrm>
        </p:grpSpPr>
        <p:sp>
          <p:nvSpPr>
            <p:cNvPr id="1048764" name="Freeform: Shape 18"/>
            <p:cNvSpPr/>
            <p:nvPr/>
          </p:nvSpPr>
          <p:spPr>
            <a:xfrm rot="5400000">
              <a:off x="4350627" y="2660532"/>
              <a:ext cx="2208628" cy="2208628"/>
            </a:xfrm>
            <a:custGeom>
              <a:avLst/>
              <a:gdLst>
                <a:gd name="connsiteX0" fmla="*/ 1104314 w 2208628"/>
                <a:gd name="connsiteY0" fmla="*/ 123187 h 2208628"/>
                <a:gd name="connsiteX1" fmla="*/ 996529 w 2208628"/>
                <a:gd name="connsiteY1" fmla="*/ 230972 h 2208628"/>
                <a:gd name="connsiteX2" fmla="*/ 1104314 w 2208628"/>
                <a:gd name="connsiteY2" fmla="*/ 338757 h 2208628"/>
                <a:gd name="connsiteX3" fmla="*/ 1212099 w 2208628"/>
                <a:gd name="connsiteY3" fmla="*/ 230972 h 2208628"/>
                <a:gd name="connsiteX4" fmla="*/ 1104314 w 2208628"/>
                <a:gd name="connsiteY4" fmla="*/ 12318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3187"/>
                  </a:moveTo>
                  <a:cubicBezTo>
                    <a:pt x="1044786" y="123187"/>
                    <a:pt x="996529" y="171444"/>
                    <a:pt x="996529" y="230972"/>
                  </a:cubicBezTo>
                  <a:cubicBezTo>
                    <a:pt x="996529" y="290500"/>
                    <a:pt x="1044786" y="338757"/>
                    <a:pt x="1104314" y="338757"/>
                  </a:cubicBezTo>
                  <a:cubicBezTo>
                    <a:pt x="1163842" y="338757"/>
                    <a:pt x="1212099" y="290500"/>
                    <a:pt x="1212099" y="230972"/>
                  </a:cubicBezTo>
                  <a:cubicBezTo>
                    <a:pt x="1212099" y="171444"/>
                    <a:pt x="1163842" y="123187"/>
                    <a:pt x="1104314" y="12318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0099CC">
                    <a:alpha val="49804"/>
                  </a:srgbClr>
                </a:gs>
                <a:gs pos="100000">
                  <a:srgbClr val="00CCFF">
                    <a:alpha val="69804"/>
                  </a:srgbClr>
                </a:gs>
              </a:gsLst>
              <a:lin ang="0" scaled="1"/>
            </a:gradFill>
            <a:ln>
              <a:gradFill>
                <a:gsLst>
                  <a:gs pos="0">
                    <a:srgbClr val="0099CC"/>
                  </a:gs>
                  <a:gs pos="100000">
                    <a:srgbClr val="00CCFF">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65" name="TextBox 29"/>
            <p:cNvSpPr txBox="1"/>
            <p:nvPr/>
          </p:nvSpPr>
          <p:spPr>
            <a:xfrm>
              <a:off x="4488494" y="3482424"/>
              <a:ext cx="1656184" cy="713740"/>
            </a:xfrm>
            <a:prstGeom prst="rect">
              <a:avLst/>
            </a:prstGeom>
            <a:noFill/>
          </p:spPr>
          <p:txBody>
            <a:bodyPr wrap="square" rtlCol="0">
              <a:spAutoFit/>
            </a:bodyPr>
            <a:lstStyle/>
            <a:p>
              <a:r>
                <a:rPr lang="fr-FR" sz="1200" b="1" dirty="0">
                  <a:solidFill>
                    <a:srgbClr val="FF0000"/>
                  </a:solidFill>
                  <a:latin typeface="Mulish"/>
                  <a:sym typeface="Mulish"/>
                </a:rPr>
                <a:t>Evolutivité manuelle et automatique</a:t>
              </a:r>
            </a:p>
            <a:p>
              <a:endParaRPr lang="fr-FR" dirty="0"/>
            </a:p>
          </p:txBody>
        </p:sp>
      </p:grpSp>
      <p:sp>
        <p:nvSpPr>
          <p:cNvPr id="22" name="Oval 21"/>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48755"/>
                                        </p:tgtEl>
                                        <p:attrNameLst>
                                          <p:attrName>style.visibility</p:attrName>
                                        </p:attrNameLst>
                                      </p:cBhvr>
                                      <p:to>
                                        <p:strVal val="visible"/>
                                      </p:to>
                                    </p:set>
                                    <p:animEffect transition="in" filter="fade">
                                      <p:cBhvr>
                                        <p:cTn id="7" dur="1000"/>
                                        <p:tgtEl>
                                          <p:spTgt spid="1048755"/>
                                        </p:tgtEl>
                                      </p:cBhvr>
                                    </p:animEffect>
                                    <p:anim calcmode="lin" valueType="num">
                                      <p:cBhvr>
                                        <p:cTn id="8" dur="1000" fill="hold"/>
                                        <p:tgtEl>
                                          <p:spTgt spid="1048755"/>
                                        </p:tgtEl>
                                        <p:attrNameLst>
                                          <p:attrName>ppt_x</p:attrName>
                                        </p:attrNameLst>
                                      </p:cBhvr>
                                      <p:tavLst>
                                        <p:tav tm="0">
                                          <p:val>
                                            <p:strVal val="#ppt_x"/>
                                          </p:val>
                                        </p:tav>
                                        <p:tav tm="100000">
                                          <p:val>
                                            <p:strVal val="#ppt_x"/>
                                          </p:val>
                                        </p:tav>
                                      </p:tavLst>
                                    </p:anim>
                                    <p:anim calcmode="lin" valueType="num">
                                      <p:cBhvr>
                                        <p:cTn id="9" dur="1000" fill="hold"/>
                                        <p:tgtEl>
                                          <p:spTgt spid="104875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048754"/>
                                        </p:tgtEl>
                                        <p:attrNameLst>
                                          <p:attrName>style.visibility</p:attrName>
                                        </p:attrNameLst>
                                      </p:cBhvr>
                                      <p:to>
                                        <p:strVal val="visible"/>
                                      </p:to>
                                    </p:set>
                                    <p:animEffect transition="in" filter="fade">
                                      <p:cBhvr>
                                        <p:cTn id="13" dur="500"/>
                                        <p:tgtEl>
                                          <p:spTgt spid="1048754"/>
                                        </p:tgtEl>
                                      </p:cBhvr>
                                    </p:animEffect>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1048757"/>
                                        </p:tgtEl>
                                        <p:attrNameLst>
                                          <p:attrName>style.visibility</p:attrName>
                                        </p:attrNameLst>
                                      </p:cBhvr>
                                      <p:to>
                                        <p:strVal val="visible"/>
                                      </p:to>
                                    </p:set>
                                    <p:animEffect transition="in" filter="fade">
                                      <p:cBhvr>
                                        <p:cTn id="18" dur="1000"/>
                                        <p:tgtEl>
                                          <p:spTgt spid="1048757"/>
                                        </p:tgtEl>
                                      </p:cBhvr>
                                    </p:animEffect>
                                    <p:anim calcmode="lin" valueType="num">
                                      <p:cBhvr>
                                        <p:cTn id="19" dur="1000" fill="hold"/>
                                        <p:tgtEl>
                                          <p:spTgt spid="1048757"/>
                                        </p:tgtEl>
                                        <p:attrNameLst>
                                          <p:attrName>ppt_x</p:attrName>
                                        </p:attrNameLst>
                                      </p:cBhvr>
                                      <p:tavLst>
                                        <p:tav tm="0">
                                          <p:val>
                                            <p:strVal val="#ppt_x"/>
                                          </p:val>
                                        </p:tav>
                                        <p:tav tm="100000">
                                          <p:val>
                                            <p:strVal val="#ppt_x"/>
                                          </p:val>
                                        </p:tav>
                                      </p:tavLst>
                                    </p:anim>
                                    <p:anim calcmode="lin" valueType="num">
                                      <p:cBhvr>
                                        <p:cTn id="20" dur="1000" fill="hold"/>
                                        <p:tgtEl>
                                          <p:spTgt spid="1048757"/>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048756"/>
                                        </p:tgtEl>
                                        <p:attrNameLst>
                                          <p:attrName>style.visibility</p:attrName>
                                        </p:attrNameLst>
                                      </p:cBhvr>
                                      <p:to>
                                        <p:strVal val="visible"/>
                                      </p:to>
                                    </p:set>
                                    <p:animEffect transition="in" filter="fade">
                                      <p:cBhvr>
                                        <p:cTn id="24" dur="500"/>
                                        <p:tgtEl>
                                          <p:spTgt spid="1048756"/>
                                        </p:tgtEl>
                                      </p:cBhvr>
                                    </p:animEffect>
                                  </p:childTnLst>
                                </p:cTn>
                              </p:par>
                              <p:par>
                                <p:cTn id="25" presetID="2" presetClass="entr" presetSubtype="4" fill="hold" nodeType="withEffect">
                                  <p:stCondLst>
                                    <p:cond delay="0"/>
                                  </p:stCondLst>
                                  <p:childTnLst>
                                    <p:set>
                                      <p:cBhvr>
                                        <p:cTn id="26" dur="1" fill="hold">
                                          <p:stCondLst>
                                            <p:cond delay="0"/>
                                          </p:stCondLst>
                                        </p:cTn>
                                        <p:tgtEl>
                                          <p:spTgt spid="2097206"/>
                                        </p:tgtEl>
                                        <p:attrNameLst>
                                          <p:attrName>style.visibility</p:attrName>
                                        </p:attrNameLst>
                                      </p:cBhvr>
                                      <p:to>
                                        <p:strVal val="visible"/>
                                      </p:to>
                                    </p:set>
                                    <p:anim calcmode="lin" valueType="num">
                                      <p:cBhvr additive="base">
                                        <p:cTn id="27" dur="500" fill="hold"/>
                                        <p:tgtEl>
                                          <p:spTgt spid="2097206"/>
                                        </p:tgtEl>
                                        <p:attrNameLst>
                                          <p:attrName>ppt_x</p:attrName>
                                        </p:attrNameLst>
                                      </p:cBhvr>
                                      <p:tavLst>
                                        <p:tav tm="0">
                                          <p:val>
                                            <p:strVal val="#ppt_x"/>
                                          </p:val>
                                        </p:tav>
                                        <p:tav tm="100000">
                                          <p:val>
                                            <p:strVal val="#ppt_x"/>
                                          </p:val>
                                        </p:tav>
                                      </p:tavLst>
                                    </p:anim>
                                    <p:anim calcmode="lin" valueType="num">
                                      <p:cBhvr additive="base">
                                        <p:cTn id="28" dur="500" fill="hold"/>
                                        <p:tgtEl>
                                          <p:spTgt spid="209720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2097207"/>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097206"/>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fade">
                                      <p:cBhvr>
                                        <p:cTn id="37" dur="500"/>
                                        <p:tgtEl>
                                          <p:spTgt spid="7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fade">
                                      <p:cBhvr>
                                        <p:cTn id="42" dur="500"/>
                                        <p:tgtEl>
                                          <p:spTgt spid="7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fade">
                                      <p:cBhvr>
                                        <p:cTn id="47" dur="500"/>
                                        <p:tgtEl>
                                          <p:spTgt spid="7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fade">
                                      <p:cBhvr>
                                        <p:cTn id="5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4" grpId="0"/>
      <p:bldP spid="1048755" grpId="0" animBg="1"/>
      <p:bldP spid="1048756" grpId="0"/>
      <p:bldP spid="10487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9"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Mise en place de la solution</a:t>
            </a:r>
          </a:p>
        </p:txBody>
      </p:sp>
      <p:sp>
        <p:nvSpPr>
          <p:cNvPr id="1048770" name="TextBox 1"/>
          <p:cNvSpPr txBox="1"/>
          <p:nvPr/>
        </p:nvSpPr>
        <p:spPr>
          <a:xfrm>
            <a:off x="264989" y="1484784"/>
            <a:ext cx="6514925" cy="519373"/>
          </a:xfrm>
          <a:prstGeom prst="rect">
            <a:avLst/>
          </a:prstGeom>
          <a:noFill/>
        </p:spPr>
        <p:txBody>
          <a:bodyPr wrap="none" rtlCol="0">
            <a:spAutoFit/>
          </a:bodyPr>
          <a:lstStyle/>
          <a:p>
            <a:pPr marL="342900" indent="-342900">
              <a:lnSpc>
                <a:spcPct val="150000"/>
              </a:lnSpc>
              <a:buFont typeface="Wingdings" pitchFamily="2" charset="2"/>
              <a:buChar char="Ø"/>
            </a:pPr>
            <a:r>
              <a:rPr lang="fr-FR" sz="1850" b="1" dirty="0">
                <a:latin typeface="Mulish"/>
              </a:rPr>
              <a:t>Première étape : Déploiement du cluster </a:t>
            </a:r>
            <a:r>
              <a:rPr lang="fr-FR" sz="1850" b="1" dirty="0" err="1">
                <a:latin typeface="Mulish"/>
              </a:rPr>
              <a:t>kubernetes</a:t>
            </a:r>
            <a:r>
              <a:rPr lang="fr-FR" sz="1850" b="1" dirty="0">
                <a:latin typeface="Mulish"/>
              </a:rPr>
              <a:t>. </a:t>
            </a:r>
          </a:p>
        </p:txBody>
      </p:sp>
      <p:sp>
        <p:nvSpPr>
          <p:cNvPr id="1048771" name="TextBox 4"/>
          <p:cNvSpPr txBox="1"/>
          <p:nvPr/>
        </p:nvSpPr>
        <p:spPr>
          <a:xfrm>
            <a:off x="251520" y="2052910"/>
            <a:ext cx="6001964" cy="946413"/>
          </a:xfrm>
          <a:prstGeom prst="rect">
            <a:avLst/>
          </a:prstGeom>
          <a:noFill/>
        </p:spPr>
        <p:txBody>
          <a:bodyPr wrap="none" rtlCol="0">
            <a:spAutoFit/>
          </a:bodyPr>
          <a:lstStyle/>
          <a:p>
            <a:pPr marL="342900" indent="-342900">
              <a:lnSpc>
                <a:spcPct val="150000"/>
              </a:lnSpc>
              <a:buFont typeface="Wingdings" pitchFamily="2" charset="2"/>
              <a:buChar char="Ø"/>
            </a:pPr>
            <a:r>
              <a:rPr lang="fr-FR" sz="1850" b="1" dirty="0">
                <a:latin typeface="Mulish"/>
              </a:rPr>
              <a:t>Deuxième étape : Préparation de limage de </a:t>
            </a:r>
            <a:r>
              <a:rPr lang="fr-FR" sz="1850" b="1" dirty="0" err="1">
                <a:latin typeface="Mulish"/>
              </a:rPr>
              <a:t>Ryu</a:t>
            </a:r>
            <a:r>
              <a:rPr lang="fr-FR" sz="1850" b="1" dirty="0">
                <a:latin typeface="Mulish"/>
              </a:rPr>
              <a:t>. </a:t>
            </a:r>
          </a:p>
          <a:p>
            <a:pPr>
              <a:lnSpc>
                <a:spcPct val="150000"/>
              </a:lnSpc>
            </a:pPr>
            <a:endParaRPr lang="fr-FR" sz="1850" b="1" dirty="0">
              <a:latin typeface="Mulish"/>
            </a:endParaRPr>
          </a:p>
        </p:txBody>
      </p:sp>
      <p:sp>
        <p:nvSpPr>
          <p:cNvPr id="1048772" name="TextBox 5"/>
          <p:cNvSpPr txBox="1"/>
          <p:nvPr/>
        </p:nvSpPr>
        <p:spPr>
          <a:xfrm>
            <a:off x="251520" y="2628974"/>
            <a:ext cx="9050619" cy="946413"/>
          </a:xfrm>
          <a:prstGeom prst="rect">
            <a:avLst/>
          </a:prstGeom>
          <a:noFill/>
        </p:spPr>
        <p:txBody>
          <a:bodyPr wrap="none" rtlCol="0">
            <a:spAutoFit/>
          </a:bodyPr>
          <a:lstStyle/>
          <a:p>
            <a:pPr marL="342900" indent="-342900">
              <a:lnSpc>
                <a:spcPct val="150000"/>
              </a:lnSpc>
              <a:buFont typeface="Wingdings" pitchFamily="2" charset="2"/>
              <a:buChar char="Ø"/>
            </a:pPr>
            <a:r>
              <a:rPr lang="fr-FR" sz="1850" b="1" dirty="0">
                <a:latin typeface="Mulish"/>
              </a:rPr>
              <a:t>Troisième étape : Déploiement du contrôleur </a:t>
            </a:r>
            <a:r>
              <a:rPr lang="fr-FR" sz="1850" b="1" dirty="0" err="1">
                <a:latin typeface="Mulish"/>
              </a:rPr>
              <a:t>Ryu</a:t>
            </a:r>
            <a:r>
              <a:rPr lang="fr-FR" sz="1850" b="1" dirty="0">
                <a:latin typeface="Mulish"/>
              </a:rPr>
              <a:t> sur le cluster </a:t>
            </a:r>
            <a:r>
              <a:rPr lang="fr-FR" sz="1850" b="1" dirty="0" err="1">
                <a:latin typeface="Mulish"/>
              </a:rPr>
              <a:t>kubernetes</a:t>
            </a:r>
            <a:r>
              <a:rPr lang="fr-FR" sz="1850" b="1" dirty="0">
                <a:latin typeface="Mulish"/>
              </a:rPr>
              <a:t>. </a:t>
            </a:r>
          </a:p>
          <a:p>
            <a:pPr>
              <a:lnSpc>
                <a:spcPct val="150000"/>
              </a:lnSpc>
            </a:pPr>
            <a:endParaRPr lang="fr-FR" sz="1850" b="1" dirty="0">
              <a:latin typeface="Mulish"/>
            </a:endParaRPr>
          </a:p>
        </p:txBody>
      </p:sp>
      <p:sp>
        <p:nvSpPr>
          <p:cNvPr id="1048773" name="TextBox 6"/>
          <p:cNvSpPr txBox="1"/>
          <p:nvPr/>
        </p:nvSpPr>
        <p:spPr>
          <a:xfrm>
            <a:off x="251520" y="3221588"/>
            <a:ext cx="7366119" cy="2231124"/>
          </a:xfrm>
          <a:prstGeom prst="rect">
            <a:avLst/>
          </a:prstGeom>
          <a:noFill/>
        </p:spPr>
        <p:txBody>
          <a:bodyPr wrap="none" rtlCol="0">
            <a:spAutoFit/>
          </a:bodyPr>
          <a:lstStyle/>
          <a:p>
            <a:pPr marL="342900" indent="-342900">
              <a:lnSpc>
                <a:spcPct val="150000"/>
              </a:lnSpc>
              <a:buFont typeface="Wingdings" pitchFamily="2" charset="2"/>
              <a:buChar char="Ø"/>
            </a:pPr>
            <a:r>
              <a:rPr lang="fr-FR" sz="1850" b="1" dirty="0">
                <a:latin typeface="Mulish" charset="0"/>
              </a:rPr>
              <a:t>Quatrième étape : Création de la topologie de réseau SDN. </a:t>
            </a:r>
          </a:p>
          <a:p>
            <a:pPr>
              <a:lnSpc>
                <a:spcPct val="150000"/>
              </a:lnSpc>
            </a:pPr>
            <a:endParaRPr lang="fr-FR" sz="1850" b="1" dirty="0">
              <a:latin typeface="Mulish"/>
            </a:endParaRPr>
          </a:p>
          <a:p>
            <a:pPr>
              <a:lnSpc>
                <a:spcPct val="150000"/>
              </a:lnSpc>
            </a:pPr>
            <a:r>
              <a:rPr lang="fr-FR" sz="1850" b="1" dirty="0">
                <a:latin typeface="Mulish"/>
              </a:rPr>
              <a:t> </a:t>
            </a:r>
          </a:p>
          <a:p>
            <a:pPr>
              <a:lnSpc>
                <a:spcPct val="150000"/>
              </a:lnSpc>
            </a:pPr>
            <a:r>
              <a:rPr lang="fr-FR" sz="1850" b="1" dirty="0">
                <a:latin typeface="Mulish"/>
              </a:rPr>
              <a:t> </a:t>
            </a:r>
          </a:p>
          <a:p>
            <a:pPr>
              <a:lnSpc>
                <a:spcPct val="150000"/>
              </a:lnSpc>
            </a:pPr>
            <a:endParaRPr lang="fr-FR" sz="1850" b="1" dirty="0">
              <a:latin typeface="Mulish"/>
            </a:endParaRPr>
          </a:p>
        </p:txBody>
      </p:sp>
      <p:sp>
        <p:nvSpPr>
          <p:cNvPr id="7" name="Oval 6"/>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7"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Mise en place de la solution</a:t>
            </a:r>
          </a:p>
        </p:txBody>
      </p:sp>
      <p:pic>
        <p:nvPicPr>
          <p:cNvPr id="2097208" name="Picture 2"/>
          <p:cNvPicPr>
            <a:picLocks noChangeAspect="1" noChangeArrowheads="1"/>
          </p:cNvPicPr>
          <p:nvPr/>
        </p:nvPicPr>
        <p:blipFill>
          <a:blip r:embed="rId3"/>
          <a:srcRect/>
          <a:stretch>
            <a:fillRect/>
          </a:stretch>
        </p:blipFill>
        <p:spPr bwMode="auto">
          <a:xfrm>
            <a:off x="481013" y="1971675"/>
            <a:ext cx="8180387" cy="2914650"/>
          </a:xfrm>
          <a:prstGeom prst="rect">
            <a:avLst/>
          </a:prstGeom>
          <a:noFill/>
          <a:ln>
            <a:noFill/>
          </a:ln>
          <a:effectLst/>
        </p:spPr>
      </p:pic>
      <p:sp>
        <p:nvSpPr>
          <p:cNvPr id="1048778" name="TextBox 1"/>
          <p:cNvSpPr txBox="1"/>
          <p:nvPr/>
        </p:nvSpPr>
        <p:spPr>
          <a:xfrm>
            <a:off x="481013" y="908720"/>
            <a:ext cx="4570482" cy="646331"/>
          </a:xfrm>
          <a:prstGeom prst="rect">
            <a:avLst/>
          </a:prstGeom>
          <a:noFill/>
        </p:spPr>
        <p:txBody>
          <a:bodyPr wrap="none" rtlCol="0">
            <a:spAutoFit/>
          </a:bodyPr>
          <a:lstStyle/>
          <a:p>
            <a:pPr marL="342900" indent="-342900">
              <a:buFont typeface="+mj-lt"/>
              <a:buAutoNum type="arabicPeriod"/>
            </a:pPr>
            <a:r>
              <a:rPr lang="fr-FR" b="1" dirty="0">
                <a:solidFill>
                  <a:srgbClr val="FF0000"/>
                </a:solidFill>
                <a:latin typeface="Mulish"/>
              </a:rPr>
              <a:t>Déploiement du cluster </a:t>
            </a:r>
            <a:r>
              <a:rPr lang="fr-FR" b="1" dirty="0" err="1">
                <a:solidFill>
                  <a:srgbClr val="FF0000"/>
                </a:solidFill>
                <a:latin typeface="Mulish"/>
              </a:rPr>
              <a:t>kubernetes</a:t>
            </a:r>
            <a:r>
              <a:rPr lang="fr-FR" b="1" dirty="0">
                <a:solidFill>
                  <a:srgbClr val="FF0000"/>
                </a:solidFill>
                <a:latin typeface="Mulish"/>
              </a:rPr>
              <a:t>.  </a:t>
            </a:r>
          </a:p>
          <a:p>
            <a:endParaRPr lang="fr-FR" dirty="0"/>
          </a:p>
        </p:txBody>
      </p:sp>
      <p:sp>
        <p:nvSpPr>
          <p:cNvPr id="5" name="Oval 4"/>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Mise en place de la solution</a:t>
            </a:r>
          </a:p>
        </p:txBody>
      </p:sp>
      <p:sp>
        <p:nvSpPr>
          <p:cNvPr id="1048783" name="TextBox 1"/>
          <p:cNvSpPr txBox="1"/>
          <p:nvPr/>
        </p:nvSpPr>
        <p:spPr>
          <a:xfrm>
            <a:off x="481013" y="908720"/>
            <a:ext cx="3967753" cy="646331"/>
          </a:xfrm>
          <a:prstGeom prst="rect">
            <a:avLst/>
          </a:prstGeom>
          <a:noFill/>
        </p:spPr>
        <p:txBody>
          <a:bodyPr wrap="none" rtlCol="0">
            <a:spAutoFit/>
          </a:bodyPr>
          <a:lstStyle/>
          <a:p>
            <a:pPr marL="342900" indent="-342900">
              <a:buFont typeface="+mj-lt"/>
              <a:buAutoNum type="arabicPeriod" startAt="2"/>
            </a:pPr>
            <a:r>
              <a:rPr lang="fr-FR" b="1" dirty="0">
                <a:solidFill>
                  <a:srgbClr val="FF0000"/>
                </a:solidFill>
                <a:latin typeface="Mulish"/>
              </a:rPr>
              <a:t>Préparation de limage de </a:t>
            </a:r>
            <a:r>
              <a:rPr lang="fr-FR" b="1" dirty="0" err="1">
                <a:solidFill>
                  <a:srgbClr val="FF0000"/>
                </a:solidFill>
                <a:latin typeface="Mulish"/>
              </a:rPr>
              <a:t>Ryu</a:t>
            </a:r>
            <a:r>
              <a:rPr lang="fr-FR" b="1" dirty="0">
                <a:solidFill>
                  <a:srgbClr val="FF0000"/>
                </a:solidFill>
                <a:latin typeface="Mulish"/>
              </a:rPr>
              <a:t>.  </a:t>
            </a:r>
          </a:p>
          <a:p>
            <a:endParaRPr lang="fr-FR" dirty="0"/>
          </a:p>
        </p:txBody>
      </p:sp>
      <p:pic>
        <p:nvPicPr>
          <p:cNvPr id="2097209" name="Image 12"/>
          <p:cNvPicPr>
            <a:picLocks/>
          </p:cNvPicPr>
          <p:nvPr/>
        </p:nvPicPr>
        <p:blipFill>
          <a:blip r:embed="rId3"/>
          <a:srcRect/>
          <a:stretch>
            <a:fillRect/>
          </a:stretch>
        </p:blipFill>
        <p:spPr bwMode="auto">
          <a:xfrm>
            <a:off x="3563888" y="1484784"/>
            <a:ext cx="4907915" cy="1910080"/>
          </a:xfrm>
          <a:prstGeom prst="rect">
            <a:avLst/>
          </a:prstGeom>
          <a:noFill/>
          <a:ln w="9525">
            <a:solidFill>
              <a:schemeClr val="tx1"/>
            </a:solidFill>
            <a:miter lim="800000"/>
            <a:headEnd/>
            <a:tailEnd/>
          </a:ln>
        </p:spPr>
      </p:pic>
      <p:pic>
        <p:nvPicPr>
          <p:cNvPr id="2097210" name="Image 35"/>
          <p:cNvPicPr>
            <a:picLocks/>
          </p:cNvPicPr>
          <p:nvPr/>
        </p:nvPicPr>
        <p:blipFill>
          <a:blip r:embed="rId4"/>
          <a:srcRect/>
          <a:stretch>
            <a:fillRect/>
          </a:stretch>
        </p:blipFill>
        <p:spPr bwMode="auto">
          <a:xfrm>
            <a:off x="22998" y="3356992"/>
            <a:ext cx="4981050" cy="2628000"/>
          </a:xfrm>
          <a:prstGeom prst="rect">
            <a:avLst/>
          </a:prstGeom>
          <a:noFill/>
          <a:ln w="9525">
            <a:solidFill>
              <a:schemeClr val="tx1"/>
            </a:solidFill>
            <a:miter lim="800000"/>
            <a:headEnd/>
            <a:tailEnd/>
          </a:ln>
        </p:spPr>
      </p:pic>
      <p:pic>
        <p:nvPicPr>
          <p:cNvPr id="2097211" name="Image 36"/>
          <p:cNvPicPr>
            <a:picLocks/>
          </p:cNvPicPr>
          <p:nvPr/>
        </p:nvPicPr>
        <p:blipFill>
          <a:blip r:embed="rId5"/>
          <a:srcRect/>
          <a:stretch>
            <a:fillRect/>
          </a:stretch>
        </p:blipFill>
        <p:spPr bwMode="auto">
          <a:xfrm>
            <a:off x="3209925" y="4590135"/>
            <a:ext cx="5934075" cy="2276475"/>
          </a:xfrm>
          <a:prstGeom prst="rect">
            <a:avLst/>
          </a:prstGeom>
          <a:noFill/>
          <a:ln w="9525">
            <a:solidFill>
              <a:schemeClr val="tx1"/>
            </a:solidFill>
            <a:miter lim="800000"/>
            <a:headEnd/>
            <a:tailEnd/>
          </a:ln>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344" y="1752600"/>
            <a:ext cx="7961313" cy="3352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a:xfrm>
            <a:off x="5134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97209"/>
                                        </p:tgtEl>
                                        <p:attrNameLst>
                                          <p:attrName>style.visibility</p:attrName>
                                        </p:attrNameLst>
                                      </p:cBhvr>
                                      <p:to>
                                        <p:strVal val="visible"/>
                                      </p:to>
                                    </p:set>
                                    <p:animEffect transition="in" filter="fade">
                                      <p:cBhvr>
                                        <p:cTn id="7" dur="1000"/>
                                        <p:tgtEl>
                                          <p:spTgt spid="2097209"/>
                                        </p:tgtEl>
                                      </p:cBhvr>
                                    </p:animEffect>
                                    <p:anim calcmode="lin" valueType="num">
                                      <p:cBhvr>
                                        <p:cTn id="8" dur="1000" fill="hold"/>
                                        <p:tgtEl>
                                          <p:spTgt spid="2097209"/>
                                        </p:tgtEl>
                                        <p:attrNameLst>
                                          <p:attrName>ppt_x</p:attrName>
                                        </p:attrNameLst>
                                      </p:cBhvr>
                                      <p:tavLst>
                                        <p:tav tm="0">
                                          <p:val>
                                            <p:strVal val="#ppt_x"/>
                                          </p:val>
                                        </p:tav>
                                        <p:tav tm="100000">
                                          <p:val>
                                            <p:strVal val="#ppt_x"/>
                                          </p:val>
                                        </p:tav>
                                      </p:tavLst>
                                    </p:anim>
                                    <p:anim calcmode="lin" valueType="num">
                                      <p:cBhvr>
                                        <p:cTn id="9" dur="1000" fill="hold"/>
                                        <p:tgtEl>
                                          <p:spTgt spid="209720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97210"/>
                                        </p:tgtEl>
                                        <p:attrNameLst>
                                          <p:attrName>style.visibility</p:attrName>
                                        </p:attrNameLst>
                                      </p:cBhvr>
                                      <p:to>
                                        <p:strVal val="visible"/>
                                      </p:to>
                                    </p:set>
                                    <p:animEffect transition="in" filter="fade">
                                      <p:cBhvr>
                                        <p:cTn id="14" dur="1000"/>
                                        <p:tgtEl>
                                          <p:spTgt spid="2097210"/>
                                        </p:tgtEl>
                                      </p:cBhvr>
                                    </p:animEffect>
                                    <p:anim calcmode="lin" valueType="num">
                                      <p:cBhvr>
                                        <p:cTn id="15" dur="1000" fill="hold"/>
                                        <p:tgtEl>
                                          <p:spTgt spid="2097210"/>
                                        </p:tgtEl>
                                        <p:attrNameLst>
                                          <p:attrName>ppt_x</p:attrName>
                                        </p:attrNameLst>
                                      </p:cBhvr>
                                      <p:tavLst>
                                        <p:tav tm="0">
                                          <p:val>
                                            <p:strVal val="#ppt_x"/>
                                          </p:val>
                                        </p:tav>
                                        <p:tav tm="100000">
                                          <p:val>
                                            <p:strVal val="#ppt_x"/>
                                          </p:val>
                                        </p:tav>
                                      </p:tavLst>
                                    </p:anim>
                                    <p:anim calcmode="lin" valueType="num">
                                      <p:cBhvr>
                                        <p:cTn id="16" dur="1000" fill="hold"/>
                                        <p:tgtEl>
                                          <p:spTgt spid="20972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97211"/>
                                        </p:tgtEl>
                                        <p:attrNameLst>
                                          <p:attrName>style.visibility</p:attrName>
                                        </p:attrNameLst>
                                      </p:cBhvr>
                                      <p:to>
                                        <p:strVal val="visible"/>
                                      </p:to>
                                    </p:set>
                                    <p:animEffect transition="in" filter="fade">
                                      <p:cBhvr>
                                        <p:cTn id="21" dur="1000"/>
                                        <p:tgtEl>
                                          <p:spTgt spid="2097211"/>
                                        </p:tgtEl>
                                      </p:cBhvr>
                                    </p:animEffect>
                                    <p:anim calcmode="lin" valueType="num">
                                      <p:cBhvr>
                                        <p:cTn id="22" dur="1000" fill="hold"/>
                                        <p:tgtEl>
                                          <p:spTgt spid="2097211"/>
                                        </p:tgtEl>
                                        <p:attrNameLst>
                                          <p:attrName>ppt_x</p:attrName>
                                        </p:attrNameLst>
                                      </p:cBhvr>
                                      <p:tavLst>
                                        <p:tav tm="0">
                                          <p:val>
                                            <p:strVal val="#ppt_x"/>
                                          </p:val>
                                        </p:tav>
                                        <p:tav tm="100000">
                                          <p:val>
                                            <p:strVal val="#ppt_x"/>
                                          </p:val>
                                        </p:tav>
                                      </p:tavLst>
                                    </p:anim>
                                    <p:anim calcmode="lin" valueType="num">
                                      <p:cBhvr>
                                        <p:cTn id="23" dur="1000" fill="hold"/>
                                        <p:tgtEl>
                                          <p:spTgt spid="20972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1000"/>
                                        <p:tgtEl>
                                          <p:spTgt spid="1026"/>
                                        </p:tgtEl>
                                      </p:cBhvr>
                                    </p:animEffect>
                                    <p:anim calcmode="lin" valueType="num">
                                      <p:cBhvr>
                                        <p:cTn id="29" dur="1000" fill="hold"/>
                                        <p:tgtEl>
                                          <p:spTgt spid="1026"/>
                                        </p:tgtEl>
                                        <p:attrNameLst>
                                          <p:attrName>ppt_x</p:attrName>
                                        </p:attrNameLst>
                                      </p:cBhvr>
                                      <p:tavLst>
                                        <p:tav tm="0">
                                          <p:val>
                                            <p:strVal val="#ppt_x"/>
                                          </p:val>
                                        </p:tav>
                                        <p:tav tm="100000">
                                          <p:val>
                                            <p:strVal val="#ppt_x"/>
                                          </p:val>
                                        </p:tav>
                                      </p:tavLst>
                                    </p:anim>
                                    <p:anim calcmode="lin" valueType="num">
                                      <p:cBhvr>
                                        <p:cTn id="30"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7"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Mise en place de la solution</a:t>
            </a:r>
          </a:p>
        </p:txBody>
      </p:sp>
      <p:sp>
        <p:nvSpPr>
          <p:cNvPr id="1048788" name="TextBox 1"/>
          <p:cNvSpPr txBox="1"/>
          <p:nvPr/>
        </p:nvSpPr>
        <p:spPr>
          <a:xfrm>
            <a:off x="481013" y="908720"/>
            <a:ext cx="6827510" cy="646331"/>
          </a:xfrm>
          <a:prstGeom prst="rect">
            <a:avLst/>
          </a:prstGeom>
          <a:noFill/>
        </p:spPr>
        <p:txBody>
          <a:bodyPr wrap="none" rtlCol="0">
            <a:spAutoFit/>
          </a:bodyPr>
          <a:lstStyle/>
          <a:p>
            <a:pPr marL="342900" indent="-342900">
              <a:buFont typeface="+mj-lt"/>
              <a:buAutoNum type="arabicPeriod" startAt="3"/>
            </a:pPr>
            <a:r>
              <a:rPr lang="fr-FR" b="1" dirty="0">
                <a:solidFill>
                  <a:srgbClr val="FF0000"/>
                </a:solidFill>
                <a:latin typeface="Mulish"/>
              </a:rPr>
              <a:t>Déploiement du contrôleur </a:t>
            </a:r>
            <a:r>
              <a:rPr lang="fr-FR" b="1" dirty="0" err="1">
                <a:solidFill>
                  <a:srgbClr val="FF0000"/>
                </a:solidFill>
                <a:latin typeface="Mulish"/>
              </a:rPr>
              <a:t>Ryu</a:t>
            </a:r>
            <a:r>
              <a:rPr lang="fr-FR" b="1" dirty="0">
                <a:solidFill>
                  <a:srgbClr val="FF0000"/>
                </a:solidFill>
                <a:latin typeface="Mulish"/>
              </a:rPr>
              <a:t> sur le cluster </a:t>
            </a:r>
            <a:r>
              <a:rPr lang="fr-FR" b="1" dirty="0" err="1">
                <a:solidFill>
                  <a:srgbClr val="FF0000"/>
                </a:solidFill>
                <a:latin typeface="Mulish"/>
              </a:rPr>
              <a:t>kubernetes</a:t>
            </a:r>
            <a:r>
              <a:rPr lang="fr-FR" b="1" dirty="0">
                <a:solidFill>
                  <a:srgbClr val="FF0000"/>
                </a:solidFill>
                <a:latin typeface="Mulish"/>
              </a:rPr>
              <a:t> </a:t>
            </a:r>
          </a:p>
          <a:p>
            <a:endParaRPr lang="fr-FR" dirty="0"/>
          </a:p>
        </p:txBody>
      </p:sp>
      <p:pic>
        <p:nvPicPr>
          <p:cNvPr id="2097212" name="Image 10"/>
          <p:cNvPicPr>
            <a:picLocks/>
          </p:cNvPicPr>
          <p:nvPr/>
        </p:nvPicPr>
        <p:blipFill>
          <a:blip r:embed="rId3"/>
          <a:srcRect/>
          <a:stretch>
            <a:fillRect/>
          </a:stretch>
        </p:blipFill>
        <p:spPr bwMode="auto">
          <a:xfrm>
            <a:off x="1487607" y="1541820"/>
            <a:ext cx="6168786" cy="4479468"/>
          </a:xfrm>
          <a:prstGeom prst="rect">
            <a:avLst/>
          </a:prstGeom>
          <a:noFill/>
          <a:ln w="9525">
            <a:solidFill>
              <a:schemeClr val="tx1"/>
            </a:solidFill>
            <a:miter lim="800000"/>
            <a:headEnd/>
            <a:tailEnd/>
          </a:ln>
        </p:spPr>
      </p:pic>
      <p:sp>
        <p:nvSpPr>
          <p:cNvPr id="1048789" name="Oval 9"/>
          <p:cNvSpPr/>
          <p:nvPr/>
        </p:nvSpPr>
        <p:spPr>
          <a:xfrm>
            <a:off x="1559615" y="2708920"/>
            <a:ext cx="924153"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8790" name="Oval 11"/>
          <p:cNvSpPr/>
          <p:nvPr/>
        </p:nvSpPr>
        <p:spPr>
          <a:xfrm>
            <a:off x="1835696" y="4581128"/>
            <a:ext cx="2232248" cy="25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8791" name="Oval 12"/>
          <p:cNvSpPr/>
          <p:nvPr/>
        </p:nvSpPr>
        <p:spPr>
          <a:xfrm>
            <a:off x="1619672" y="5301208"/>
            <a:ext cx="1728192"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Oval 7"/>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48789"/>
                                        </p:tgtEl>
                                        <p:attrNameLst>
                                          <p:attrName>style.visibility</p:attrName>
                                        </p:attrNameLst>
                                      </p:cBhvr>
                                      <p:to>
                                        <p:strVal val="visible"/>
                                      </p:to>
                                    </p:set>
                                    <p:animEffect transition="in" filter="wheel(1)">
                                      <p:cBhvr>
                                        <p:cTn id="7" dur="2000"/>
                                        <p:tgtEl>
                                          <p:spTgt spid="104878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48790"/>
                                        </p:tgtEl>
                                        <p:attrNameLst>
                                          <p:attrName>style.visibility</p:attrName>
                                        </p:attrNameLst>
                                      </p:cBhvr>
                                      <p:to>
                                        <p:strVal val="visible"/>
                                      </p:to>
                                    </p:set>
                                    <p:animEffect transition="in" filter="wheel(1)">
                                      <p:cBhvr>
                                        <p:cTn id="12" dur="2000"/>
                                        <p:tgtEl>
                                          <p:spTgt spid="104879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48791"/>
                                        </p:tgtEl>
                                        <p:attrNameLst>
                                          <p:attrName>style.visibility</p:attrName>
                                        </p:attrNameLst>
                                      </p:cBhvr>
                                      <p:to>
                                        <p:strVal val="visible"/>
                                      </p:to>
                                    </p:set>
                                    <p:animEffect transition="in" filter="wheel(1)">
                                      <p:cBhvr>
                                        <p:cTn id="17" dur="2000"/>
                                        <p:tgtEl>
                                          <p:spTgt spid="1048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9" grpId="0" animBg="1"/>
      <p:bldP spid="1048790" grpId="0" animBg="1"/>
      <p:bldP spid="104879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5"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Mise en place de la solution</a:t>
            </a:r>
          </a:p>
        </p:txBody>
      </p:sp>
      <p:sp>
        <p:nvSpPr>
          <p:cNvPr id="1048796" name="TextBox 1"/>
          <p:cNvSpPr txBox="1"/>
          <p:nvPr/>
        </p:nvSpPr>
        <p:spPr>
          <a:xfrm>
            <a:off x="481013" y="908720"/>
            <a:ext cx="4029758" cy="646331"/>
          </a:xfrm>
          <a:prstGeom prst="rect">
            <a:avLst/>
          </a:prstGeom>
          <a:noFill/>
        </p:spPr>
        <p:txBody>
          <a:bodyPr wrap="none" rtlCol="0">
            <a:spAutoFit/>
          </a:bodyPr>
          <a:lstStyle/>
          <a:p>
            <a:pPr marL="285750" indent="-285750">
              <a:buFont typeface="Wingdings" pitchFamily="2" charset="2"/>
              <a:buChar char="v"/>
            </a:pPr>
            <a:r>
              <a:rPr lang="fr-FR" b="1" dirty="0">
                <a:solidFill>
                  <a:srgbClr val="FF0000"/>
                </a:solidFill>
                <a:latin typeface="Mulish"/>
              </a:rPr>
              <a:t>Accessibilité au contrôleur RYU </a:t>
            </a:r>
          </a:p>
          <a:p>
            <a:endParaRPr lang="fr-FR" dirty="0"/>
          </a:p>
        </p:txBody>
      </p:sp>
      <p:pic>
        <p:nvPicPr>
          <p:cNvPr id="2097213" name="Picture 15"/>
          <p:cNvPicPr>
            <a:picLocks noChangeAspect="1" noChangeArrowheads="1"/>
          </p:cNvPicPr>
          <p:nvPr/>
        </p:nvPicPr>
        <p:blipFill>
          <a:blip r:embed="rId3"/>
          <a:srcRect/>
          <a:stretch>
            <a:fillRect/>
          </a:stretch>
        </p:blipFill>
        <p:spPr bwMode="auto">
          <a:xfrm>
            <a:off x="777082" y="1916832"/>
            <a:ext cx="7589837" cy="4000500"/>
          </a:xfrm>
          <a:prstGeom prst="rect">
            <a:avLst/>
          </a:prstGeom>
          <a:noFill/>
          <a:ln w="9525">
            <a:solidFill>
              <a:schemeClr val="tx1"/>
            </a:solidFill>
            <a:miter lim="800000"/>
            <a:headEnd/>
            <a:tailEnd/>
          </a:ln>
          <a:effectLst/>
        </p:spPr>
      </p:pic>
      <p:grpSp>
        <p:nvGrpSpPr>
          <p:cNvPr id="93" name="Group 60"/>
          <p:cNvGrpSpPr/>
          <p:nvPr/>
        </p:nvGrpSpPr>
        <p:grpSpPr>
          <a:xfrm rot="21321537">
            <a:off x="3590620" y="3023684"/>
            <a:ext cx="1707199" cy="1707199"/>
            <a:chOff x="5913954" y="2276872"/>
            <a:chExt cx="1707199" cy="1707199"/>
          </a:xfrm>
        </p:grpSpPr>
        <p:sp>
          <p:nvSpPr>
            <p:cNvPr id="1048797" name="Rectangle 61"/>
            <p:cNvSpPr/>
            <p:nvPr/>
          </p:nvSpPr>
          <p:spPr>
            <a:xfrm rot="8411605" flipV="1">
              <a:off x="6588224" y="2276872"/>
              <a:ext cx="360040" cy="1707199"/>
            </a:xfrm>
            <a:prstGeom prst="rect">
              <a:avLst/>
            </a:prstGeom>
            <a:solidFill>
              <a:srgbClr val="FE3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8798" name="Rectangle 62"/>
            <p:cNvSpPr/>
            <p:nvPr/>
          </p:nvSpPr>
          <p:spPr>
            <a:xfrm rot="13811605" flipV="1">
              <a:off x="6587534" y="2266273"/>
              <a:ext cx="360040" cy="1707199"/>
            </a:xfrm>
            <a:prstGeom prst="rect">
              <a:avLst/>
            </a:prstGeom>
            <a:solidFill>
              <a:srgbClr val="FE3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 name="Oval 7"/>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barn(outHorizontal)">
                                      <p:cBhvr>
                                        <p:cTn id="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5400000">
            <a:off x="-819201" y="3267000"/>
            <a:ext cx="6858000" cy="324000"/>
          </a:xfrm>
          <a:prstGeom prst="rect">
            <a:avLst/>
          </a:prstGeom>
          <a:gradFill flip="none" rotWithShape="1">
            <a:gsLst>
              <a:gs pos="0">
                <a:schemeClr val="bg1">
                  <a:lumMod val="75000"/>
                </a:schemeClr>
              </a:gs>
              <a:gs pos="50000">
                <a:schemeClr val="bg1"/>
              </a:gs>
              <a:gs pos="10000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8" name="Group 47"/>
          <p:cNvGrpSpPr/>
          <p:nvPr/>
        </p:nvGrpSpPr>
        <p:grpSpPr>
          <a:xfrm>
            <a:off x="2267744" y="476672"/>
            <a:ext cx="4104456" cy="632708"/>
            <a:chOff x="1979712" y="476672"/>
            <a:chExt cx="4104456" cy="632708"/>
          </a:xfrm>
        </p:grpSpPr>
        <p:grpSp>
          <p:nvGrpSpPr>
            <p:cNvPr id="7" name="Group 6"/>
            <p:cNvGrpSpPr/>
            <p:nvPr/>
          </p:nvGrpSpPr>
          <p:grpSpPr>
            <a:xfrm>
              <a:off x="1979751" y="476672"/>
              <a:ext cx="684032" cy="632708"/>
              <a:chOff x="5004048" y="2384928"/>
              <a:chExt cx="684032" cy="632708"/>
            </a:xfrm>
          </p:grpSpPr>
          <p:sp>
            <p:nvSpPr>
              <p:cNvPr id="21" name="Rectangle 20"/>
              <p:cNvSpPr/>
              <p:nvPr/>
            </p:nvSpPr>
            <p:spPr>
              <a:xfrm>
                <a:off x="5004048" y="2621636"/>
                <a:ext cx="396000" cy="396000"/>
              </a:xfrm>
              <a:prstGeom prst="rect">
                <a:avLst/>
              </a:prstGeom>
              <a:solidFill>
                <a:srgbClr val="FFC000"/>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5292080" y="2621636"/>
                <a:ext cx="396000" cy="396000"/>
              </a:xfrm>
              <a:prstGeom prst="rect">
                <a:avLst/>
              </a:prstGeom>
              <a:solidFill>
                <a:srgbClr val="FFDC6D"/>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5148064" y="2384928"/>
                <a:ext cx="396000" cy="396000"/>
              </a:xfrm>
              <a:prstGeom prst="rect">
                <a:avLst/>
              </a:prstGeom>
              <a:solidFill>
                <a:srgbClr val="FFCE33"/>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Rectangle 10"/>
            <p:cNvSpPr/>
            <p:nvPr/>
          </p:nvSpPr>
          <p:spPr>
            <a:xfrm>
              <a:off x="1979712" y="620688"/>
              <a:ext cx="4104456" cy="3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tx1"/>
                  </a:solidFill>
                  <a:latin typeface="Times New Roman" pitchFamily="18" charset="0"/>
                  <a:cs typeface="Times New Roman" pitchFamily="18" charset="0"/>
                </a:rPr>
                <a:t>Introduction</a:t>
              </a:r>
            </a:p>
          </p:txBody>
        </p:sp>
      </p:grpSp>
      <p:grpSp>
        <p:nvGrpSpPr>
          <p:cNvPr id="73" name="Group 72"/>
          <p:cNvGrpSpPr/>
          <p:nvPr/>
        </p:nvGrpSpPr>
        <p:grpSpPr>
          <a:xfrm>
            <a:off x="2267744" y="1250381"/>
            <a:ext cx="4104456" cy="632708"/>
            <a:chOff x="1979712" y="1250381"/>
            <a:chExt cx="4104456" cy="632708"/>
          </a:xfrm>
        </p:grpSpPr>
        <p:grpSp>
          <p:nvGrpSpPr>
            <p:cNvPr id="103" name="Group 102"/>
            <p:cNvGrpSpPr/>
            <p:nvPr/>
          </p:nvGrpSpPr>
          <p:grpSpPr>
            <a:xfrm>
              <a:off x="1979712" y="1250381"/>
              <a:ext cx="684032" cy="632708"/>
              <a:chOff x="5004048" y="2384928"/>
              <a:chExt cx="684032" cy="632708"/>
            </a:xfrm>
          </p:grpSpPr>
          <p:sp>
            <p:nvSpPr>
              <p:cNvPr id="104" name="Rectangle 103"/>
              <p:cNvSpPr/>
              <p:nvPr/>
            </p:nvSpPr>
            <p:spPr>
              <a:xfrm>
                <a:off x="5004048" y="2621636"/>
                <a:ext cx="396000" cy="396000"/>
              </a:xfrm>
              <a:prstGeom prst="rect">
                <a:avLst/>
              </a:prstGeom>
              <a:solidFill>
                <a:srgbClr val="00C0B7"/>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Rectangle 104"/>
              <p:cNvSpPr/>
              <p:nvPr/>
            </p:nvSpPr>
            <p:spPr>
              <a:xfrm>
                <a:off x="5292080" y="2621636"/>
                <a:ext cx="396000" cy="396000"/>
              </a:xfrm>
              <a:prstGeom prst="rect">
                <a:avLst/>
              </a:prstGeom>
              <a:solidFill>
                <a:srgbClr val="92FFF9"/>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Rectangle 105"/>
              <p:cNvSpPr/>
              <p:nvPr/>
            </p:nvSpPr>
            <p:spPr>
              <a:xfrm>
                <a:off x="5148064" y="2384928"/>
                <a:ext cx="396000" cy="396000"/>
              </a:xfrm>
              <a:prstGeom prst="rect">
                <a:avLst/>
              </a:prstGeom>
              <a:solidFill>
                <a:srgbClr val="00DED3"/>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3" name="Rectangle 172"/>
            <p:cNvSpPr/>
            <p:nvPr/>
          </p:nvSpPr>
          <p:spPr>
            <a:xfrm>
              <a:off x="1979712" y="1376816"/>
              <a:ext cx="4104456" cy="3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tx1"/>
                  </a:solidFill>
                  <a:latin typeface="Times New Roman" pitchFamily="18" charset="0"/>
                  <a:cs typeface="Times New Roman" pitchFamily="18" charset="0"/>
                </a:rPr>
                <a:t>SDN &amp; NFV </a:t>
              </a:r>
            </a:p>
          </p:txBody>
        </p:sp>
      </p:grpSp>
      <p:grpSp>
        <p:nvGrpSpPr>
          <p:cNvPr id="2097184" name="Group 2097183"/>
          <p:cNvGrpSpPr/>
          <p:nvPr/>
        </p:nvGrpSpPr>
        <p:grpSpPr>
          <a:xfrm>
            <a:off x="2267744" y="2024090"/>
            <a:ext cx="4104456" cy="632708"/>
            <a:chOff x="1979712" y="2024090"/>
            <a:chExt cx="4104456" cy="632708"/>
          </a:xfrm>
        </p:grpSpPr>
        <p:grpSp>
          <p:nvGrpSpPr>
            <p:cNvPr id="107" name="Group 106"/>
            <p:cNvGrpSpPr/>
            <p:nvPr/>
          </p:nvGrpSpPr>
          <p:grpSpPr>
            <a:xfrm>
              <a:off x="1979712" y="2024090"/>
              <a:ext cx="684032" cy="632708"/>
              <a:chOff x="5004048" y="2384928"/>
              <a:chExt cx="684032" cy="632708"/>
            </a:xfrm>
          </p:grpSpPr>
          <p:sp>
            <p:nvSpPr>
              <p:cNvPr id="108" name="Rectangle 107"/>
              <p:cNvSpPr/>
              <p:nvPr/>
            </p:nvSpPr>
            <p:spPr>
              <a:xfrm>
                <a:off x="5004048" y="2621636"/>
                <a:ext cx="396000" cy="396000"/>
              </a:xfrm>
              <a:prstGeom prst="rect">
                <a:avLst/>
              </a:prstGeom>
              <a:solidFill>
                <a:srgbClr val="FE3E1E"/>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Rectangle 108"/>
              <p:cNvSpPr/>
              <p:nvPr/>
            </p:nvSpPr>
            <p:spPr>
              <a:xfrm>
                <a:off x="5292080" y="2621636"/>
                <a:ext cx="396000" cy="396000"/>
              </a:xfrm>
              <a:prstGeom prst="rect">
                <a:avLst/>
              </a:prstGeom>
              <a:solidFill>
                <a:srgbClr val="FFBAAF"/>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Rectangle 109"/>
              <p:cNvSpPr/>
              <p:nvPr/>
            </p:nvSpPr>
            <p:spPr>
              <a:xfrm>
                <a:off x="5148064" y="2384928"/>
                <a:ext cx="396000" cy="396000"/>
              </a:xfrm>
              <a:prstGeom prst="rect">
                <a:avLst/>
              </a:prstGeom>
              <a:solidFill>
                <a:srgbClr val="FF96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4" name="Rectangle 173"/>
            <p:cNvSpPr/>
            <p:nvPr/>
          </p:nvSpPr>
          <p:spPr>
            <a:xfrm>
              <a:off x="1979712" y="2132856"/>
              <a:ext cx="4104456" cy="3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tx1"/>
                  </a:solidFill>
                  <a:latin typeface="Times New Roman" pitchFamily="18" charset="0"/>
                  <a:cs typeface="Times New Roman" pitchFamily="18" charset="0"/>
                </a:rPr>
                <a:t>    Problématique</a:t>
              </a:r>
            </a:p>
          </p:txBody>
        </p:sp>
      </p:grpSp>
      <p:grpSp>
        <p:nvGrpSpPr>
          <p:cNvPr id="2097185" name="Group 2097184"/>
          <p:cNvGrpSpPr/>
          <p:nvPr/>
        </p:nvGrpSpPr>
        <p:grpSpPr>
          <a:xfrm>
            <a:off x="2267744" y="2797799"/>
            <a:ext cx="5472608" cy="632708"/>
            <a:chOff x="1979712" y="2797799"/>
            <a:chExt cx="5472608" cy="632708"/>
          </a:xfrm>
        </p:grpSpPr>
        <p:grpSp>
          <p:nvGrpSpPr>
            <p:cNvPr id="135" name="Group 134"/>
            <p:cNvGrpSpPr/>
            <p:nvPr/>
          </p:nvGrpSpPr>
          <p:grpSpPr>
            <a:xfrm>
              <a:off x="1979712" y="2797799"/>
              <a:ext cx="684032" cy="632708"/>
              <a:chOff x="5004048" y="2384928"/>
              <a:chExt cx="684032" cy="632708"/>
            </a:xfrm>
          </p:grpSpPr>
          <p:sp>
            <p:nvSpPr>
              <p:cNvPr id="136" name="Rectangle 135"/>
              <p:cNvSpPr/>
              <p:nvPr/>
            </p:nvSpPr>
            <p:spPr>
              <a:xfrm>
                <a:off x="5004048" y="2621636"/>
                <a:ext cx="396000" cy="396000"/>
              </a:xfrm>
              <a:prstGeom prst="rect">
                <a:avLst/>
              </a:prstGeom>
              <a:solidFill>
                <a:schemeClr val="tx2">
                  <a:lumMod val="60000"/>
                  <a:lumOff val="40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7" name="Rectangle 136"/>
              <p:cNvSpPr/>
              <p:nvPr/>
            </p:nvSpPr>
            <p:spPr>
              <a:xfrm>
                <a:off x="5292080" y="2621636"/>
                <a:ext cx="396000" cy="396000"/>
              </a:xfrm>
              <a:prstGeom prst="rect">
                <a:avLst/>
              </a:prstGeom>
              <a:solidFill>
                <a:schemeClr val="tx2">
                  <a:lumMod val="20000"/>
                  <a:lumOff val="80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Rectangle 137"/>
              <p:cNvSpPr/>
              <p:nvPr/>
            </p:nvSpPr>
            <p:spPr>
              <a:xfrm>
                <a:off x="5148064" y="2384928"/>
                <a:ext cx="396000" cy="396000"/>
              </a:xfrm>
              <a:prstGeom prst="rect">
                <a:avLst/>
              </a:prstGeom>
              <a:solidFill>
                <a:schemeClr val="tx2">
                  <a:lumMod val="40000"/>
                  <a:lumOff val="6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5" name="Rectangle 174"/>
            <p:cNvSpPr/>
            <p:nvPr/>
          </p:nvSpPr>
          <p:spPr>
            <a:xfrm>
              <a:off x="2843808" y="2924944"/>
              <a:ext cx="4608512" cy="3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err="1">
                  <a:solidFill>
                    <a:schemeClr val="tx1"/>
                  </a:solidFill>
                  <a:latin typeface="Times New Roman" pitchFamily="18" charset="0"/>
                  <a:cs typeface="Times New Roman" pitchFamily="18" charset="0"/>
                </a:rPr>
                <a:t>Microservices</a:t>
              </a:r>
              <a:r>
                <a:rPr lang="fr-FR" sz="2800" b="1" dirty="0">
                  <a:solidFill>
                    <a:schemeClr val="tx1"/>
                  </a:solidFill>
                  <a:latin typeface="Times New Roman" pitchFamily="18" charset="0"/>
                  <a:cs typeface="Times New Roman" pitchFamily="18" charset="0"/>
                </a:rPr>
                <a:t> et conteneurs</a:t>
              </a:r>
            </a:p>
          </p:txBody>
        </p:sp>
      </p:grpSp>
      <p:grpSp>
        <p:nvGrpSpPr>
          <p:cNvPr id="2097186" name="Group 2097185"/>
          <p:cNvGrpSpPr/>
          <p:nvPr/>
        </p:nvGrpSpPr>
        <p:grpSpPr>
          <a:xfrm>
            <a:off x="2267783" y="3571508"/>
            <a:ext cx="4752489" cy="632708"/>
            <a:chOff x="1979751" y="3571508"/>
            <a:chExt cx="4752489" cy="632708"/>
          </a:xfrm>
        </p:grpSpPr>
        <p:grpSp>
          <p:nvGrpSpPr>
            <p:cNvPr id="139" name="Group 138"/>
            <p:cNvGrpSpPr/>
            <p:nvPr/>
          </p:nvGrpSpPr>
          <p:grpSpPr>
            <a:xfrm>
              <a:off x="1979751" y="3571508"/>
              <a:ext cx="684032" cy="632708"/>
              <a:chOff x="5004048" y="2384928"/>
              <a:chExt cx="684032" cy="632708"/>
            </a:xfrm>
          </p:grpSpPr>
          <p:sp>
            <p:nvSpPr>
              <p:cNvPr id="140" name="Rectangle 139"/>
              <p:cNvSpPr/>
              <p:nvPr/>
            </p:nvSpPr>
            <p:spPr>
              <a:xfrm>
                <a:off x="5004048" y="2621636"/>
                <a:ext cx="396000" cy="396000"/>
              </a:xfrm>
              <a:prstGeom prst="rect">
                <a:avLst/>
              </a:prstGeom>
              <a:solidFill>
                <a:srgbClr val="FFC000"/>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Rectangle 140"/>
              <p:cNvSpPr/>
              <p:nvPr/>
            </p:nvSpPr>
            <p:spPr>
              <a:xfrm>
                <a:off x="5292080" y="2621636"/>
                <a:ext cx="396000" cy="396000"/>
              </a:xfrm>
              <a:prstGeom prst="rect">
                <a:avLst/>
              </a:prstGeom>
              <a:solidFill>
                <a:srgbClr val="FFDC6D"/>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Rectangle 141"/>
              <p:cNvSpPr/>
              <p:nvPr/>
            </p:nvSpPr>
            <p:spPr>
              <a:xfrm>
                <a:off x="5148064" y="2384928"/>
                <a:ext cx="396000" cy="396000"/>
              </a:xfrm>
              <a:prstGeom prst="rect">
                <a:avLst/>
              </a:prstGeom>
              <a:solidFill>
                <a:srgbClr val="FFCE33"/>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6" name="Rectangle 175"/>
            <p:cNvSpPr/>
            <p:nvPr/>
          </p:nvSpPr>
          <p:spPr>
            <a:xfrm>
              <a:off x="2627784" y="3717032"/>
              <a:ext cx="4104456" cy="3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tx1"/>
                  </a:solidFill>
                  <a:latin typeface="Times New Roman" pitchFamily="18" charset="0"/>
                  <a:cs typeface="Times New Roman" pitchFamily="18" charset="0"/>
                </a:rPr>
                <a:t>Docker et </a:t>
              </a:r>
              <a:r>
                <a:rPr lang="fr-FR" sz="2800" b="1" dirty="0" err="1">
                  <a:solidFill>
                    <a:schemeClr val="tx1"/>
                  </a:solidFill>
                  <a:latin typeface="Times New Roman" pitchFamily="18" charset="0"/>
                  <a:cs typeface="Times New Roman" pitchFamily="18" charset="0"/>
                </a:rPr>
                <a:t>Kubernetes</a:t>
              </a:r>
              <a:endParaRPr lang="fr-FR" sz="2800" b="1" dirty="0">
                <a:solidFill>
                  <a:schemeClr val="tx1"/>
                </a:solidFill>
                <a:latin typeface="Times New Roman" pitchFamily="18" charset="0"/>
                <a:cs typeface="Times New Roman" pitchFamily="18" charset="0"/>
              </a:endParaRPr>
            </a:p>
          </p:txBody>
        </p:sp>
      </p:grpSp>
      <p:grpSp>
        <p:nvGrpSpPr>
          <p:cNvPr id="2097187" name="Group 2097186"/>
          <p:cNvGrpSpPr/>
          <p:nvPr/>
        </p:nvGrpSpPr>
        <p:grpSpPr>
          <a:xfrm>
            <a:off x="2267744" y="4345217"/>
            <a:ext cx="5472608" cy="632708"/>
            <a:chOff x="1979712" y="4345217"/>
            <a:chExt cx="5472608" cy="632708"/>
          </a:xfrm>
        </p:grpSpPr>
        <p:grpSp>
          <p:nvGrpSpPr>
            <p:cNvPr id="143" name="Group 142"/>
            <p:cNvGrpSpPr/>
            <p:nvPr/>
          </p:nvGrpSpPr>
          <p:grpSpPr>
            <a:xfrm>
              <a:off x="1979712" y="4345217"/>
              <a:ext cx="684032" cy="632708"/>
              <a:chOff x="5004048" y="2384928"/>
              <a:chExt cx="684032" cy="632708"/>
            </a:xfrm>
          </p:grpSpPr>
          <p:sp>
            <p:nvSpPr>
              <p:cNvPr id="144" name="Rectangle 143"/>
              <p:cNvSpPr/>
              <p:nvPr/>
            </p:nvSpPr>
            <p:spPr>
              <a:xfrm>
                <a:off x="5004048" y="2621636"/>
                <a:ext cx="396000" cy="396000"/>
              </a:xfrm>
              <a:prstGeom prst="rect">
                <a:avLst/>
              </a:prstGeom>
              <a:solidFill>
                <a:srgbClr val="00C0B7"/>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5" name="Rectangle 144"/>
              <p:cNvSpPr/>
              <p:nvPr/>
            </p:nvSpPr>
            <p:spPr>
              <a:xfrm>
                <a:off x="5292080" y="2621636"/>
                <a:ext cx="396000" cy="396000"/>
              </a:xfrm>
              <a:prstGeom prst="rect">
                <a:avLst/>
              </a:prstGeom>
              <a:solidFill>
                <a:srgbClr val="92FFF9"/>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Rectangle 145"/>
              <p:cNvSpPr/>
              <p:nvPr/>
            </p:nvSpPr>
            <p:spPr>
              <a:xfrm>
                <a:off x="5148064" y="2384928"/>
                <a:ext cx="396000" cy="396000"/>
              </a:xfrm>
              <a:prstGeom prst="rect">
                <a:avLst/>
              </a:prstGeom>
              <a:solidFill>
                <a:srgbClr val="00DED3"/>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7" name="Rectangle 176"/>
            <p:cNvSpPr/>
            <p:nvPr/>
          </p:nvSpPr>
          <p:spPr>
            <a:xfrm>
              <a:off x="2699792" y="4473160"/>
              <a:ext cx="4752528" cy="3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tx1"/>
                  </a:solidFill>
                  <a:latin typeface="Times New Roman" pitchFamily="18" charset="0"/>
                  <a:cs typeface="Times New Roman" pitchFamily="18" charset="0"/>
                </a:rPr>
                <a:t>Mise en place de la solution</a:t>
              </a:r>
            </a:p>
          </p:txBody>
        </p:sp>
      </p:grpSp>
      <p:grpSp>
        <p:nvGrpSpPr>
          <p:cNvPr id="2097188" name="Group 2097187"/>
          <p:cNvGrpSpPr/>
          <p:nvPr/>
        </p:nvGrpSpPr>
        <p:grpSpPr>
          <a:xfrm>
            <a:off x="2267744" y="5118926"/>
            <a:ext cx="5976664" cy="632708"/>
            <a:chOff x="1979712" y="5118926"/>
            <a:chExt cx="5976664" cy="632708"/>
          </a:xfrm>
        </p:grpSpPr>
        <p:grpSp>
          <p:nvGrpSpPr>
            <p:cNvPr id="147" name="Group 146"/>
            <p:cNvGrpSpPr/>
            <p:nvPr/>
          </p:nvGrpSpPr>
          <p:grpSpPr>
            <a:xfrm>
              <a:off x="1979712" y="5118926"/>
              <a:ext cx="684032" cy="632708"/>
              <a:chOff x="5004048" y="2384928"/>
              <a:chExt cx="684032" cy="632708"/>
            </a:xfrm>
          </p:grpSpPr>
          <p:sp>
            <p:nvSpPr>
              <p:cNvPr id="148" name="Rectangle 147"/>
              <p:cNvSpPr/>
              <p:nvPr/>
            </p:nvSpPr>
            <p:spPr>
              <a:xfrm>
                <a:off x="5004048" y="2621636"/>
                <a:ext cx="396000" cy="396000"/>
              </a:xfrm>
              <a:prstGeom prst="rect">
                <a:avLst/>
              </a:prstGeom>
              <a:solidFill>
                <a:srgbClr val="FE3E1E"/>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Rectangle 148"/>
              <p:cNvSpPr/>
              <p:nvPr/>
            </p:nvSpPr>
            <p:spPr>
              <a:xfrm>
                <a:off x="5292080" y="2621636"/>
                <a:ext cx="396000" cy="396000"/>
              </a:xfrm>
              <a:prstGeom prst="rect">
                <a:avLst/>
              </a:prstGeom>
              <a:solidFill>
                <a:srgbClr val="FFBAAF"/>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0" name="Rectangle 149"/>
              <p:cNvSpPr/>
              <p:nvPr/>
            </p:nvSpPr>
            <p:spPr>
              <a:xfrm>
                <a:off x="5148064" y="2384928"/>
                <a:ext cx="396000" cy="396000"/>
              </a:xfrm>
              <a:prstGeom prst="rect">
                <a:avLst/>
              </a:prstGeom>
              <a:solidFill>
                <a:srgbClr val="FF96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8" name="Rectangle 177"/>
            <p:cNvSpPr/>
            <p:nvPr/>
          </p:nvSpPr>
          <p:spPr>
            <a:xfrm>
              <a:off x="2483768" y="5265248"/>
              <a:ext cx="5472608" cy="3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tx1"/>
                  </a:solidFill>
                  <a:latin typeface="Times New Roman" pitchFamily="18" charset="0"/>
                  <a:cs typeface="Times New Roman" pitchFamily="18" charset="0"/>
                </a:rPr>
                <a:t>Etude Managériale du Projet</a:t>
              </a:r>
            </a:p>
          </p:txBody>
        </p:sp>
      </p:grpSp>
      <p:grpSp>
        <p:nvGrpSpPr>
          <p:cNvPr id="2097189" name="Group 2097188"/>
          <p:cNvGrpSpPr/>
          <p:nvPr/>
        </p:nvGrpSpPr>
        <p:grpSpPr>
          <a:xfrm>
            <a:off x="2267744" y="5892636"/>
            <a:ext cx="5688632" cy="632708"/>
            <a:chOff x="1979712" y="5892636"/>
            <a:chExt cx="5688632" cy="632708"/>
          </a:xfrm>
        </p:grpSpPr>
        <p:grpSp>
          <p:nvGrpSpPr>
            <p:cNvPr id="151" name="Group 150"/>
            <p:cNvGrpSpPr/>
            <p:nvPr/>
          </p:nvGrpSpPr>
          <p:grpSpPr>
            <a:xfrm>
              <a:off x="1979712" y="5892636"/>
              <a:ext cx="684032" cy="632708"/>
              <a:chOff x="5004048" y="2384928"/>
              <a:chExt cx="684032" cy="632708"/>
            </a:xfrm>
          </p:grpSpPr>
          <p:sp>
            <p:nvSpPr>
              <p:cNvPr id="152" name="Rectangle 151"/>
              <p:cNvSpPr/>
              <p:nvPr/>
            </p:nvSpPr>
            <p:spPr>
              <a:xfrm>
                <a:off x="5004048" y="2621636"/>
                <a:ext cx="396000" cy="396000"/>
              </a:xfrm>
              <a:prstGeom prst="rect">
                <a:avLst/>
              </a:prstGeom>
              <a:solidFill>
                <a:schemeClr val="tx2">
                  <a:lumMod val="60000"/>
                  <a:lumOff val="40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3" name="Rectangle 152"/>
              <p:cNvSpPr/>
              <p:nvPr/>
            </p:nvSpPr>
            <p:spPr>
              <a:xfrm>
                <a:off x="5292080" y="2621636"/>
                <a:ext cx="396000" cy="396000"/>
              </a:xfrm>
              <a:prstGeom prst="rect">
                <a:avLst/>
              </a:prstGeom>
              <a:solidFill>
                <a:schemeClr val="tx2">
                  <a:lumMod val="20000"/>
                  <a:lumOff val="80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4" name="Rectangle 153"/>
              <p:cNvSpPr/>
              <p:nvPr/>
            </p:nvSpPr>
            <p:spPr>
              <a:xfrm>
                <a:off x="5148064" y="2384928"/>
                <a:ext cx="396000" cy="396000"/>
              </a:xfrm>
              <a:prstGeom prst="rect">
                <a:avLst/>
              </a:prstGeom>
              <a:solidFill>
                <a:schemeClr val="tx2">
                  <a:lumMod val="40000"/>
                  <a:lumOff val="6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9" name="Rectangle 178"/>
            <p:cNvSpPr/>
            <p:nvPr/>
          </p:nvSpPr>
          <p:spPr>
            <a:xfrm>
              <a:off x="2411760" y="6057336"/>
              <a:ext cx="5256584" cy="3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tx1"/>
                  </a:solidFill>
                  <a:latin typeface="Times New Roman" pitchFamily="18" charset="0"/>
                  <a:cs typeface="Times New Roman" pitchFamily="18" charset="0"/>
                </a:rPr>
                <a:t>Conclusion &amp; Perspectives</a:t>
              </a:r>
            </a:p>
          </p:txBody>
        </p:sp>
      </p:grpSp>
      <p:sp>
        <p:nvSpPr>
          <p:cNvPr id="2097190" name="Rectangle 2097189"/>
          <p:cNvSpPr/>
          <p:nvPr/>
        </p:nvSpPr>
        <p:spPr>
          <a:xfrm>
            <a:off x="-108520" y="2528856"/>
            <a:ext cx="2447799" cy="1042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750" b="1" dirty="0">
                <a:solidFill>
                  <a:srgbClr val="00C0B7"/>
                </a:solidFill>
                <a:latin typeface="Times New Roman" pitchFamily="18" charset="0"/>
                <a:cs typeface="Times New Roman" pitchFamily="18" charset="0"/>
              </a:rPr>
              <a:t>Plan de travail</a:t>
            </a:r>
          </a:p>
        </p:txBody>
      </p:sp>
      <p:cxnSp>
        <p:nvCxnSpPr>
          <p:cNvPr id="2097192" name="Straight Connector 2097191"/>
          <p:cNvCxnSpPr/>
          <p:nvPr/>
        </p:nvCxnSpPr>
        <p:spPr>
          <a:xfrm>
            <a:off x="35496" y="3284984"/>
            <a:ext cx="2124000" cy="0"/>
          </a:xfrm>
          <a:prstGeom prst="line">
            <a:avLst/>
          </a:prstGeom>
          <a:ln>
            <a:solidFill>
              <a:srgbClr val="00C0B7"/>
            </a:solidFill>
          </a:ln>
        </p:spPr>
        <p:style>
          <a:lnRef idx="2">
            <a:schemeClr val="accent3"/>
          </a:lnRef>
          <a:fillRef idx="0">
            <a:schemeClr val="accent3"/>
          </a:fillRef>
          <a:effectRef idx="1">
            <a:schemeClr val="accent3"/>
          </a:effectRef>
          <a:fontRef idx="minor">
            <a:schemeClr val="tx1"/>
          </a:fontRef>
        </p:style>
      </p:cxnSp>
      <p:sp>
        <p:nvSpPr>
          <p:cNvPr id="2097194" name="Oval 2097193"/>
          <p:cNvSpPr/>
          <p:nvPr/>
        </p:nvSpPr>
        <p:spPr>
          <a:xfrm>
            <a:off x="8748464" y="6480720"/>
            <a:ext cx="324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2</a:t>
            </a:r>
          </a:p>
        </p:txBody>
      </p:sp>
    </p:spTree>
    <p:extLst>
      <p:ext uri="{BB962C8B-B14F-4D97-AF65-F5344CB8AC3E}">
        <p14:creationId xmlns:p14="http://schemas.microsoft.com/office/powerpoint/2010/main" val="178636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3"/>
                                        </p:tgtEl>
                                        <p:attrNameLst>
                                          <p:attrName>style.visibility</p:attrName>
                                        </p:attrNameLst>
                                      </p:cBhvr>
                                      <p:to>
                                        <p:strVal val="visible"/>
                                      </p:to>
                                    </p:set>
                                    <p:animEffect transition="in" filter="fade">
                                      <p:cBhvr>
                                        <p:cTn id="14" dur="1000"/>
                                        <p:tgtEl>
                                          <p:spTgt spid="73"/>
                                        </p:tgtEl>
                                      </p:cBhvr>
                                    </p:animEffect>
                                    <p:anim calcmode="lin" valueType="num">
                                      <p:cBhvr>
                                        <p:cTn id="15" dur="1000" fill="hold"/>
                                        <p:tgtEl>
                                          <p:spTgt spid="73"/>
                                        </p:tgtEl>
                                        <p:attrNameLst>
                                          <p:attrName>ppt_x</p:attrName>
                                        </p:attrNameLst>
                                      </p:cBhvr>
                                      <p:tavLst>
                                        <p:tav tm="0">
                                          <p:val>
                                            <p:strVal val="#ppt_x"/>
                                          </p:val>
                                        </p:tav>
                                        <p:tav tm="100000">
                                          <p:val>
                                            <p:strVal val="#ppt_x"/>
                                          </p:val>
                                        </p:tav>
                                      </p:tavLst>
                                    </p:anim>
                                    <p:anim calcmode="lin" valueType="num">
                                      <p:cBhvr>
                                        <p:cTn id="16"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97184"/>
                                        </p:tgtEl>
                                        <p:attrNameLst>
                                          <p:attrName>style.visibility</p:attrName>
                                        </p:attrNameLst>
                                      </p:cBhvr>
                                      <p:to>
                                        <p:strVal val="visible"/>
                                      </p:to>
                                    </p:set>
                                    <p:animEffect transition="in" filter="fade">
                                      <p:cBhvr>
                                        <p:cTn id="21" dur="1000"/>
                                        <p:tgtEl>
                                          <p:spTgt spid="2097184"/>
                                        </p:tgtEl>
                                      </p:cBhvr>
                                    </p:animEffect>
                                    <p:anim calcmode="lin" valueType="num">
                                      <p:cBhvr>
                                        <p:cTn id="22" dur="1000" fill="hold"/>
                                        <p:tgtEl>
                                          <p:spTgt spid="2097184"/>
                                        </p:tgtEl>
                                        <p:attrNameLst>
                                          <p:attrName>ppt_x</p:attrName>
                                        </p:attrNameLst>
                                      </p:cBhvr>
                                      <p:tavLst>
                                        <p:tav tm="0">
                                          <p:val>
                                            <p:strVal val="#ppt_x"/>
                                          </p:val>
                                        </p:tav>
                                        <p:tav tm="100000">
                                          <p:val>
                                            <p:strVal val="#ppt_x"/>
                                          </p:val>
                                        </p:tav>
                                      </p:tavLst>
                                    </p:anim>
                                    <p:anim calcmode="lin" valueType="num">
                                      <p:cBhvr>
                                        <p:cTn id="23" dur="1000" fill="hold"/>
                                        <p:tgtEl>
                                          <p:spTgt spid="209718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097185"/>
                                        </p:tgtEl>
                                        <p:attrNameLst>
                                          <p:attrName>style.visibility</p:attrName>
                                        </p:attrNameLst>
                                      </p:cBhvr>
                                      <p:to>
                                        <p:strVal val="visible"/>
                                      </p:to>
                                    </p:set>
                                    <p:animEffect transition="in" filter="fade">
                                      <p:cBhvr>
                                        <p:cTn id="28" dur="1000"/>
                                        <p:tgtEl>
                                          <p:spTgt spid="2097185"/>
                                        </p:tgtEl>
                                      </p:cBhvr>
                                    </p:animEffect>
                                    <p:anim calcmode="lin" valueType="num">
                                      <p:cBhvr>
                                        <p:cTn id="29" dur="1000" fill="hold"/>
                                        <p:tgtEl>
                                          <p:spTgt spid="2097185"/>
                                        </p:tgtEl>
                                        <p:attrNameLst>
                                          <p:attrName>ppt_x</p:attrName>
                                        </p:attrNameLst>
                                      </p:cBhvr>
                                      <p:tavLst>
                                        <p:tav tm="0">
                                          <p:val>
                                            <p:strVal val="#ppt_x"/>
                                          </p:val>
                                        </p:tav>
                                        <p:tav tm="100000">
                                          <p:val>
                                            <p:strVal val="#ppt_x"/>
                                          </p:val>
                                        </p:tav>
                                      </p:tavLst>
                                    </p:anim>
                                    <p:anim calcmode="lin" valueType="num">
                                      <p:cBhvr>
                                        <p:cTn id="30" dur="1000" fill="hold"/>
                                        <p:tgtEl>
                                          <p:spTgt spid="209718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097186"/>
                                        </p:tgtEl>
                                        <p:attrNameLst>
                                          <p:attrName>style.visibility</p:attrName>
                                        </p:attrNameLst>
                                      </p:cBhvr>
                                      <p:to>
                                        <p:strVal val="visible"/>
                                      </p:to>
                                    </p:set>
                                    <p:animEffect transition="in" filter="fade">
                                      <p:cBhvr>
                                        <p:cTn id="35" dur="1000"/>
                                        <p:tgtEl>
                                          <p:spTgt spid="2097186"/>
                                        </p:tgtEl>
                                      </p:cBhvr>
                                    </p:animEffect>
                                    <p:anim calcmode="lin" valueType="num">
                                      <p:cBhvr>
                                        <p:cTn id="36" dur="1000" fill="hold"/>
                                        <p:tgtEl>
                                          <p:spTgt spid="2097186"/>
                                        </p:tgtEl>
                                        <p:attrNameLst>
                                          <p:attrName>ppt_x</p:attrName>
                                        </p:attrNameLst>
                                      </p:cBhvr>
                                      <p:tavLst>
                                        <p:tav tm="0">
                                          <p:val>
                                            <p:strVal val="#ppt_x"/>
                                          </p:val>
                                        </p:tav>
                                        <p:tav tm="100000">
                                          <p:val>
                                            <p:strVal val="#ppt_x"/>
                                          </p:val>
                                        </p:tav>
                                      </p:tavLst>
                                    </p:anim>
                                    <p:anim calcmode="lin" valueType="num">
                                      <p:cBhvr>
                                        <p:cTn id="37" dur="1000" fill="hold"/>
                                        <p:tgtEl>
                                          <p:spTgt spid="209718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097187"/>
                                        </p:tgtEl>
                                        <p:attrNameLst>
                                          <p:attrName>style.visibility</p:attrName>
                                        </p:attrNameLst>
                                      </p:cBhvr>
                                      <p:to>
                                        <p:strVal val="visible"/>
                                      </p:to>
                                    </p:set>
                                    <p:animEffect transition="in" filter="fade">
                                      <p:cBhvr>
                                        <p:cTn id="42" dur="1000"/>
                                        <p:tgtEl>
                                          <p:spTgt spid="2097187"/>
                                        </p:tgtEl>
                                      </p:cBhvr>
                                    </p:animEffect>
                                    <p:anim calcmode="lin" valueType="num">
                                      <p:cBhvr>
                                        <p:cTn id="43" dur="1000" fill="hold"/>
                                        <p:tgtEl>
                                          <p:spTgt spid="2097187"/>
                                        </p:tgtEl>
                                        <p:attrNameLst>
                                          <p:attrName>ppt_x</p:attrName>
                                        </p:attrNameLst>
                                      </p:cBhvr>
                                      <p:tavLst>
                                        <p:tav tm="0">
                                          <p:val>
                                            <p:strVal val="#ppt_x"/>
                                          </p:val>
                                        </p:tav>
                                        <p:tav tm="100000">
                                          <p:val>
                                            <p:strVal val="#ppt_x"/>
                                          </p:val>
                                        </p:tav>
                                      </p:tavLst>
                                    </p:anim>
                                    <p:anim calcmode="lin" valueType="num">
                                      <p:cBhvr>
                                        <p:cTn id="44" dur="1000" fill="hold"/>
                                        <p:tgtEl>
                                          <p:spTgt spid="209718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097188"/>
                                        </p:tgtEl>
                                        <p:attrNameLst>
                                          <p:attrName>style.visibility</p:attrName>
                                        </p:attrNameLst>
                                      </p:cBhvr>
                                      <p:to>
                                        <p:strVal val="visible"/>
                                      </p:to>
                                    </p:set>
                                    <p:animEffect transition="in" filter="fade">
                                      <p:cBhvr>
                                        <p:cTn id="49" dur="1000"/>
                                        <p:tgtEl>
                                          <p:spTgt spid="2097188"/>
                                        </p:tgtEl>
                                      </p:cBhvr>
                                    </p:animEffect>
                                    <p:anim calcmode="lin" valueType="num">
                                      <p:cBhvr>
                                        <p:cTn id="50" dur="1000" fill="hold"/>
                                        <p:tgtEl>
                                          <p:spTgt spid="2097188"/>
                                        </p:tgtEl>
                                        <p:attrNameLst>
                                          <p:attrName>ppt_x</p:attrName>
                                        </p:attrNameLst>
                                      </p:cBhvr>
                                      <p:tavLst>
                                        <p:tav tm="0">
                                          <p:val>
                                            <p:strVal val="#ppt_x"/>
                                          </p:val>
                                        </p:tav>
                                        <p:tav tm="100000">
                                          <p:val>
                                            <p:strVal val="#ppt_x"/>
                                          </p:val>
                                        </p:tav>
                                      </p:tavLst>
                                    </p:anim>
                                    <p:anim calcmode="lin" valueType="num">
                                      <p:cBhvr>
                                        <p:cTn id="51" dur="1000" fill="hold"/>
                                        <p:tgtEl>
                                          <p:spTgt spid="209718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097189"/>
                                        </p:tgtEl>
                                        <p:attrNameLst>
                                          <p:attrName>style.visibility</p:attrName>
                                        </p:attrNameLst>
                                      </p:cBhvr>
                                      <p:to>
                                        <p:strVal val="visible"/>
                                      </p:to>
                                    </p:set>
                                    <p:animEffect transition="in" filter="fade">
                                      <p:cBhvr>
                                        <p:cTn id="56" dur="1000"/>
                                        <p:tgtEl>
                                          <p:spTgt spid="2097189"/>
                                        </p:tgtEl>
                                      </p:cBhvr>
                                    </p:animEffect>
                                    <p:anim calcmode="lin" valueType="num">
                                      <p:cBhvr>
                                        <p:cTn id="57" dur="1000" fill="hold"/>
                                        <p:tgtEl>
                                          <p:spTgt spid="2097189"/>
                                        </p:tgtEl>
                                        <p:attrNameLst>
                                          <p:attrName>ppt_x</p:attrName>
                                        </p:attrNameLst>
                                      </p:cBhvr>
                                      <p:tavLst>
                                        <p:tav tm="0">
                                          <p:val>
                                            <p:strVal val="#ppt_x"/>
                                          </p:val>
                                        </p:tav>
                                        <p:tav tm="100000">
                                          <p:val>
                                            <p:strVal val="#ppt_x"/>
                                          </p:val>
                                        </p:tav>
                                      </p:tavLst>
                                    </p:anim>
                                    <p:anim calcmode="lin" valueType="num">
                                      <p:cBhvr>
                                        <p:cTn id="58" dur="1000" fill="hold"/>
                                        <p:tgtEl>
                                          <p:spTgt spid="20971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6"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Mise en place de la solution</a:t>
            </a:r>
          </a:p>
        </p:txBody>
      </p:sp>
      <p:pic>
        <p:nvPicPr>
          <p:cNvPr id="2097214" name="Picture 3"/>
          <p:cNvPicPr>
            <a:picLocks noChangeAspect="1" noChangeArrowheads="1"/>
          </p:cNvPicPr>
          <p:nvPr/>
        </p:nvPicPr>
        <p:blipFill>
          <a:blip r:embed="rId3"/>
          <a:srcRect/>
          <a:stretch>
            <a:fillRect/>
          </a:stretch>
        </p:blipFill>
        <p:spPr bwMode="auto">
          <a:xfrm>
            <a:off x="758032" y="1568921"/>
            <a:ext cx="7627937" cy="4524375"/>
          </a:xfrm>
          <a:prstGeom prst="rect">
            <a:avLst/>
          </a:prstGeom>
          <a:noFill/>
          <a:ln w="9525">
            <a:solidFill>
              <a:schemeClr val="tx1"/>
            </a:solidFill>
            <a:miter lim="800000"/>
            <a:headEnd/>
            <a:tailEnd/>
          </a:ln>
          <a:effectLst/>
        </p:spPr>
      </p:pic>
      <p:pic>
        <p:nvPicPr>
          <p:cNvPr id="2097215" name="Image 16"/>
          <p:cNvPicPr>
            <a:picLocks/>
          </p:cNvPicPr>
          <p:nvPr/>
        </p:nvPicPr>
        <p:blipFill>
          <a:blip r:embed="rId4"/>
          <a:srcRect/>
          <a:stretch>
            <a:fillRect/>
          </a:stretch>
        </p:blipFill>
        <p:spPr bwMode="auto">
          <a:xfrm>
            <a:off x="1604961" y="2314813"/>
            <a:ext cx="5934075" cy="2266315"/>
          </a:xfrm>
          <a:prstGeom prst="rect">
            <a:avLst/>
          </a:prstGeom>
          <a:noFill/>
          <a:ln w="19050">
            <a:solidFill>
              <a:schemeClr val="tx1"/>
            </a:solidFill>
            <a:miter lim="800000"/>
            <a:headEnd/>
            <a:tailEnd/>
          </a:ln>
        </p:spPr>
      </p:pic>
      <p:sp>
        <p:nvSpPr>
          <p:cNvPr id="1048807" name="Oval 13"/>
          <p:cNvSpPr/>
          <p:nvPr/>
        </p:nvSpPr>
        <p:spPr>
          <a:xfrm>
            <a:off x="1847647" y="3499033"/>
            <a:ext cx="924153" cy="279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48808" name="Oval 14"/>
          <p:cNvSpPr/>
          <p:nvPr/>
        </p:nvSpPr>
        <p:spPr>
          <a:xfrm>
            <a:off x="4788024" y="3541035"/>
            <a:ext cx="924153" cy="279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48809" name="TextBox 16"/>
          <p:cNvSpPr txBox="1"/>
          <p:nvPr/>
        </p:nvSpPr>
        <p:spPr>
          <a:xfrm>
            <a:off x="481013" y="908720"/>
            <a:ext cx="4029758" cy="646331"/>
          </a:xfrm>
          <a:prstGeom prst="rect">
            <a:avLst/>
          </a:prstGeom>
          <a:noFill/>
        </p:spPr>
        <p:txBody>
          <a:bodyPr wrap="none" rtlCol="0">
            <a:spAutoFit/>
          </a:bodyPr>
          <a:lstStyle/>
          <a:p>
            <a:pPr marL="285750" indent="-285750">
              <a:buFont typeface="Wingdings" pitchFamily="2" charset="2"/>
              <a:buChar char="v"/>
            </a:pPr>
            <a:r>
              <a:rPr lang="fr-FR" b="1" dirty="0">
                <a:solidFill>
                  <a:srgbClr val="FF0000"/>
                </a:solidFill>
                <a:latin typeface="Mulish"/>
              </a:rPr>
              <a:t>Accessibilité au contrôleur RYU </a:t>
            </a:r>
          </a:p>
          <a:p>
            <a:endParaRPr lang="fr-FR" dirty="0"/>
          </a:p>
        </p:txBody>
      </p:sp>
      <p:sp>
        <p:nvSpPr>
          <p:cNvPr id="8" name="Oval 7"/>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97215"/>
                                        </p:tgtEl>
                                        <p:attrNameLst>
                                          <p:attrName>style.visibility</p:attrName>
                                        </p:attrNameLst>
                                      </p:cBhvr>
                                      <p:to>
                                        <p:strVal val="visible"/>
                                      </p:to>
                                    </p:set>
                                    <p:animEffect transition="in" filter="fade">
                                      <p:cBhvr>
                                        <p:cTn id="7" dur="1000"/>
                                        <p:tgtEl>
                                          <p:spTgt spid="2097215"/>
                                        </p:tgtEl>
                                      </p:cBhvr>
                                    </p:animEffect>
                                    <p:anim calcmode="lin" valueType="num">
                                      <p:cBhvr>
                                        <p:cTn id="8" dur="1000" fill="hold"/>
                                        <p:tgtEl>
                                          <p:spTgt spid="2097215"/>
                                        </p:tgtEl>
                                        <p:attrNameLst>
                                          <p:attrName>ppt_x</p:attrName>
                                        </p:attrNameLst>
                                      </p:cBhvr>
                                      <p:tavLst>
                                        <p:tav tm="0">
                                          <p:val>
                                            <p:strVal val="#ppt_x"/>
                                          </p:val>
                                        </p:tav>
                                        <p:tav tm="100000">
                                          <p:val>
                                            <p:strVal val="#ppt_x"/>
                                          </p:val>
                                        </p:tav>
                                      </p:tavLst>
                                    </p:anim>
                                    <p:anim calcmode="lin" valueType="num">
                                      <p:cBhvr>
                                        <p:cTn id="9" dur="1000" fill="hold"/>
                                        <p:tgtEl>
                                          <p:spTgt spid="20972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1048807"/>
                                        </p:tgtEl>
                                        <p:attrNameLst>
                                          <p:attrName>style.visibility</p:attrName>
                                        </p:attrNameLst>
                                      </p:cBhvr>
                                      <p:to>
                                        <p:strVal val="visible"/>
                                      </p:to>
                                    </p:set>
                                    <p:animEffect transition="in" filter="wheel(1)">
                                      <p:cBhvr>
                                        <p:cTn id="13" dur="2000"/>
                                        <p:tgtEl>
                                          <p:spTgt spid="1048807"/>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048808"/>
                                        </p:tgtEl>
                                        <p:attrNameLst>
                                          <p:attrName>style.visibility</p:attrName>
                                        </p:attrNameLst>
                                      </p:cBhvr>
                                      <p:to>
                                        <p:strVal val="visible"/>
                                      </p:to>
                                    </p:set>
                                    <p:animEffect transition="in" filter="wheel(1)">
                                      <p:cBhvr>
                                        <p:cTn id="16" dur="2000"/>
                                        <p:tgtEl>
                                          <p:spTgt spid="104880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09721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48807"/>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48808"/>
                                        </p:tgtEl>
                                        <p:attrNameLst>
                                          <p:attrName>style.visibility</p:attrName>
                                        </p:attrNameLst>
                                      </p:cBhvr>
                                      <p:to>
                                        <p:strVal val="hidden"/>
                                      </p:to>
                                    </p:set>
                                  </p:childTnLst>
                                </p:cTn>
                              </p:par>
                              <p:par>
                                <p:cTn id="25" presetID="42" presetClass="entr" presetSubtype="0" fill="hold" nodeType="withEffect">
                                  <p:stCondLst>
                                    <p:cond delay="0"/>
                                  </p:stCondLst>
                                  <p:childTnLst>
                                    <p:set>
                                      <p:cBhvr>
                                        <p:cTn id="26" dur="1" fill="hold">
                                          <p:stCondLst>
                                            <p:cond delay="0"/>
                                          </p:stCondLst>
                                        </p:cTn>
                                        <p:tgtEl>
                                          <p:spTgt spid="2097214"/>
                                        </p:tgtEl>
                                        <p:attrNameLst>
                                          <p:attrName>style.visibility</p:attrName>
                                        </p:attrNameLst>
                                      </p:cBhvr>
                                      <p:to>
                                        <p:strVal val="visible"/>
                                      </p:to>
                                    </p:set>
                                    <p:animEffect transition="in" filter="fade">
                                      <p:cBhvr>
                                        <p:cTn id="27" dur="1000"/>
                                        <p:tgtEl>
                                          <p:spTgt spid="2097214"/>
                                        </p:tgtEl>
                                      </p:cBhvr>
                                    </p:animEffect>
                                    <p:anim calcmode="lin" valueType="num">
                                      <p:cBhvr>
                                        <p:cTn id="28" dur="1000" fill="hold"/>
                                        <p:tgtEl>
                                          <p:spTgt spid="2097214"/>
                                        </p:tgtEl>
                                        <p:attrNameLst>
                                          <p:attrName>ppt_x</p:attrName>
                                        </p:attrNameLst>
                                      </p:cBhvr>
                                      <p:tavLst>
                                        <p:tav tm="0">
                                          <p:val>
                                            <p:strVal val="#ppt_x"/>
                                          </p:val>
                                        </p:tav>
                                        <p:tav tm="100000">
                                          <p:val>
                                            <p:strVal val="#ppt_x"/>
                                          </p:val>
                                        </p:tav>
                                      </p:tavLst>
                                    </p:anim>
                                    <p:anim calcmode="lin" valueType="num">
                                      <p:cBhvr>
                                        <p:cTn id="29" dur="1000" fill="hold"/>
                                        <p:tgtEl>
                                          <p:spTgt spid="20972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7" grpId="0" animBg="1"/>
      <p:bldP spid="1048807" grpId="1" animBg="1"/>
      <p:bldP spid="1048808" grpId="0" animBg="1"/>
      <p:bldP spid="104880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3"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Mise en place de la solution</a:t>
            </a:r>
          </a:p>
        </p:txBody>
      </p:sp>
      <p:sp>
        <p:nvSpPr>
          <p:cNvPr id="1048814" name="TextBox 1"/>
          <p:cNvSpPr txBox="1"/>
          <p:nvPr/>
        </p:nvSpPr>
        <p:spPr>
          <a:xfrm>
            <a:off x="395536" y="700584"/>
            <a:ext cx="4980851" cy="923330"/>
          </a:xfrm>
          <a:prstGeom prst="rect">
            <a:avLst/>
          </a:prstGeom>
          <a:noFill/>
        </p:spPr>
        <p:txBody>
          <a:bodyPr wrap="none" rtlCol="0">
            <a:spAutoFit/>
          </a:bodyPr>
          <a:lstStyle/>
          <a:p>
            <a:pPr marL="342900" indent="-342900">
              <a:buFont typeface="+mj-lt"/>
              <a:buAutoNum type="arabicPeriod" startAt="4"/>
            </a:pPr>
            <a:r>
              <a:rPr lang="fr-FR" b="1" dirty="0">
                <a:solidFill>
                  <a:srgbClr val="FF0000"/>
                </a:solidFill>
                <a:latin typeface="Mulish"/>
              </a:rPr>
              <a:t>Création de la topologie de réseau SDN. </a:t>
            </a:r>
          </a:p>
          <a:p>
            <a:pPr marL="342900" indent="-342900">
              <a:buFont typeface="+mj-lt"/>
              <a:buAutoNum type="arabicPeriod" startAt="4"/>
            </a:pPr>
            <a:endParaRPr lang="fr-FR" b="1" dirty="0">
              <a:latin typeface="Mulish"/>
            </a:endParaRPr>
          </a:p>
          <a:p>
            <a:endParaRPr lang="fr-FR" dirty="0"/>
          </a:p>
        </p:txBody>
      </p:sp>
      <p:pic>
        <p:nvPicPr>
          <p:cNvPr id="2097216" name="Picture 2"/>
          <p:cNvPicPr>
            <a:picLocks noChangeAspect="1" noChangeArrowheads="1"/>
          </p:cNvPicPr>
          <p:nvPr/>
        </p:nvPicPr>
        <p:blipFill>
          <a:blip r:embed="rId3"/>
          <a:srcRect/>
          <a:stretch>
            <a:fillRect/>
          </a:stretch>
        </p:blipFill>
        <p:spPr bwMode="auto">
          <a:xfrm>
            <a:off x="1021976" y="1162238"/>
            <a:ext cx="7100048" cy="5458554"/>
          </a:xfrm>
          <a:prstGeom prst="rect">
            <a:avLst/>
          </a:prstGeom>
          <a:noFill/>
          <a:ln>
            <a:noFill/>
          </a:ln>
          <a:effectLst/>
        </p:spPr>
      </p:pic>
      <p:pic>
        <p:nvPicPr>
          <p:cNvPr id="7" name="Image 4"/>
          <p:cNvPicPr/>
          <p:nvPr/>
        </p:nvPicPr>
        <p:blipFill>
          <a:blip r:embed="rId4"/>
          <a:srcRect/>
          <a:stretch>
            <a:fillRect/>
          </a:stretch>
        </p:blipFill>
        <p:spPr bwMode="auto">
          <a:xfrm>
            <a:off x="2636971" y="1341000"/>
            <a:ext cx="3870059" cy="4176000"/>
          </a:xfrm>
          <a:prstGeom prst="rect">
            <a:avLst/>
          </a:prstGeom>
          <a:noFill/>
          <a:ln w="9525">
            <a:solidFill>
              <a:schemeClr val="tx1"/>
            </a:solidFill>
            <a:miter lim="800000"/>
            <a:headEnd/>
            <a:tailEnd/>
          </a:ln>
        </p:spPr>
      </p:pic>
      <p:pic>
        <p:nvPicPr>
          <p:cNvPr id="8" name="Image 41"/>
          <p:cNvPicPr>
            <a:picLocks/>
          </p:cNvPicPr>
          <p:nvPr/>
        </p:nvPicPr>
        <p:blipFill>
          <a:blip r:embed="rId5"/>
          <a:srcRect/>
          <a:stretch>
            <a:fillRect/>
          </a:stretch>
        </p:blipFill>
        <p:spPr bwMode="auto">
          <a:xfrm>
            <a:off x="600501" y="1124744"/>
            <a:ext cx="7942998" cy="5131806"/>
          </a:xfrm>
          <a:prstGeom prst="rect">
            <a:avLst/>
          </a:prstGeom>
          <a:noFill/>
          <a:ln w="9525">
            <a:solidFill>
              <a:schemeClr val="tx1"/>
            </a:solidFill>
            <a:miter lim="800000"/>
            <a:headEnd/>
            <a:tailEnd/>
          </a:ln>
        </p:spPr>
      </p:pic>
      <p:sp>
        <p:nvSpPr>
          <p:cNvPr id="9" name="Oval 8"/>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8"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Mise en place de la solution</a:t>
            </a:r>
          </a:p>
        </p:txBody>
      </p:sp>
      <p:sp>
        <p:nvSpPr>
          <p:cNvPr id="1048819" name="TextBox 1"/>
          <p:cNvSpPr txBox="1"/>
          <p:nvPr/>
        </p:nvSpPr>
        <p:spPr>
          <a:xfrm>
            <a:off x="337569" y="735087"/>
            <a:ext cx="6622326" cy="923330"/>
          </a:xfrm>
          <a:prstGeom prst="rect">
            <a:avLst/>
          </a:prstGeom>
          <a:noFill/>
        </p:spPr>
        <p:txBody>
          <a:bodyPr wrap="none" rtlCol="0">
            <a:spAutoFit/>
          </a:bodyPr>
          <a:lstStyle/>
          <a:p>
            <a:pPr marL="342900" indent="-342900">
              <a:buFont typeface="Wingdings" pitchFamily="2" charset="2"/>
              <a:buChar char="v"/>
            </a:pPr>
            <a:r>
              <a:rPr lang="fr-FR" b="1" dirty="0">
                <a:solidFill>
                  <a:srgbClr val="FF0000"/>
                </a:solidFill>
                <a:latin typeface="Mulish" charset="0"/>
              </a:rPr>
              <a:t>Déploiement le découpage du réseau (Network </a:t>
            </a:r>
            <a:r>
              <a:rPr lang="fr-FR" b="1" dirty="0" err="1">
                <a:solidFill>
                  <a:srgbClr val="FF0000"/>
                </a:solidFill>
                <a:latin typeface="Mulish" charset="0"/>
              </a:rPr>
              <a:t>Slicing</a:t>
            </a:r>
            <a:r>
              <a:rPr lang="fr-FR" b="1" dirty="0">
                <a:solidFill>
                  <a:srgbClr val="FF0000"/>
                </a:solidFill>
                <a:latin typeface="Mulish" charset="0"/>
              </a:rPr>
              <a:t>) </a:t>
            </a:r>
          </a:p>
          <a:p>
            <a:pPr marL="342900" indent="-342900">
              <a:buFont typeface="+mj-lt"/>
              <a:buAutoNum type="arabicPeriod" startAt="4"/>
            </a:pPr>
            <a:endParaRPr lang="fr-FR" b="1" dirty="0">
              <a:latin typeface="Mulish"/>
            </a:endParaRPr>
          </a:p>
          <a:p>
            <a:endParaRPr lang="fr-FR" dirty="0"/>
          </a:p>
        </p:txBody>
      </p:sp>
      <p:pic>
        <p:nvPicPr>
          <p:cNvPr id="2097219" name="Picture 2" descr="C:\Users\Pyramide\OneDrive\Bureau\bure\PFE\photo chp 4\le just ryu avec slice.png"/>
          <p:cNvPicPr>
            <a:picLocks noChangeAspect="1" noChangeArrowheads="1"/>
          </p:cNvPicPr>
          <p:nvPr/>
        </p:nvPicPr>
        <p:blipFill>
          <a:blip r:embed="rId3"/>
          <a:srcRect/>
          <a:stretch>
            <a:fillRect/>
          </a:stretch>
        </p:blipFill>
        <p:spPr bwMode="auto">
          <a:xfrm>
            <a:off x="873457" y="1196752"/>
            <a:ext cx="7397086" cy="5563096"/>
          </a:xfrm>
          <a:prstGeom prst="rect">
            <a:avLst/>
          </a:prstGeom>
          <a:noFill/>
          <a:ln w="28575">
            <a:solidFill>
              <a:schemeClr val="tx1"/>
            </a:solidFill>
          </a:ln>
        </p:spPr>
      </p:pic>
      <p:pic>
        <p:nvPicPr>
          <p:cNvPr id="2097220" name="Picture 6" descr="C:\Users\Pyramide\OneDrive\Bureau\bure\PFE\mémoire\service chat 2022-07-30_15-24.png"/>
          <p:cNvPicPr>
            <a:picLocks noChangeAspect="1" noChangeArrowheads="1"/>
          </p:cNvPicPr>
          <p:nvPr/>
        </p:nvPicPr>
        <p:blipFill>
          <a:blip r:embed="rId4"/>
          <a:srcRect/>
          <a:stretch>
            <a:fillRect/>
          </a:stretch>
        </p:blipFill>
        <p:spPr bwMode="auto">
          <a:xfrm>
            <a:off x="-15473" y="1517146"/>
            <a:ext cx="9123977" cy="4428000"/>
          </a:xfrm>
          <a:prstGeom prst="rect">
            <a:avLst/>
          </a:prstGeom>
          <a:noFill/>
        </p:spPr>
      </p:pic>
      <p:pic>
        <p:nvPicPr>
          <p:cNvPr id="2097221" name="Picture 5"/>
          <p:cNvPicPr>
            <a:picLocks noChangeAspect="1" noChangeArrowheads="1"/>
          </p:cNvPicPr>
          <p:nvPr/>
        </p:nvPicPr>
        <p:blipFill>
          <a:blip r:embed="rId5"/>
          <a:srcRect/>
          <a:stretch>
            <a:fillRect/>
          </a:stretch>
        </p:blipFill>
        <p:spPr bwMode="auto">
          <a:xfrm>
            <a:off x="-35488" y="1484784"/>
            <a:ext cx="9216000" cy="4442602"/>
          </a:xfrm>
          <a:prstGeom prst="rect">
            <a:avLst/>
          </a:prstGeom>
          <a:noFill/>
          <a:ln>
            <a:noFill/>
          </a:ln>
          <a:effectLst/>
        </p:spPr>
      </p:pic>
      <p:sp>
        <p:nvSpPr>
          <p:cNvPr id="7" name="Oval 6"/>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22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97220"/>
                                        </p:tgtEl>
                                        <p:attrNameLst>
                                          <p:attrName>style.visibility</p:attrName>
                                        </p:attrNameLst>
                                      </p:cBhvr>
                                      <p:to>
                                        <p:strVal val="visible"/>
                                      </p:to>
                                    </p:set>
                                    <p:animEffect transition="in" filter="fade">
                                      <p:cBhvr>
                                        <p:cTn id="7" dur="1000"/>
                                        <p:tgtEl>
                                          <p:spTgt spid="2097220"/>
                                        </p:tgtEl>
                                      </p:cBhvr>
                                    </p:animEffect>
                                    <p:anim calcmode="lin" valueType="num">
                                      <p:cBhvr>
                                        <p:cTn id="8" dur="1000" fill="hold"/>
                                        <p:tgtEl>
                                          <p:spTgt spid="2097220"/>
                                        </p:tgtEl>
                                        <p:attrNameLst>
                                          <p:attrName>ppt_x</p:attrName>
                                        </p:attrNameLst>
                                      </p:cBhvr>
                                      <p:tavLst>
                                        <p:tav tm="0">
                                          <p:val>
                                            <p:strVal val="#ppt_x"/>
                                          </p:val>
                                        </p:tav>
                                        <p:tav tm="100000">
                                          <p:val>
                                            <p:strVal val="#ppt_x"/>
                                          </p:val>
                                        </p:tav>
                                      </p:tavLst>
                                    </p:anim>
                                    <p:anim calcmode="lin" valueType="num">
                                      <p:cBhvr>
                                        <p:cTn id="9" dur="1000" fill="hold"/>
                                        <p:tgtEl>
                                          <p:spTgt spid="20972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97221"/>
                                        </p:tgtEl>
                                        <p:attrNameLst>
                                          <p:attrName>style.visibility</p:attrName>
                                        </p:attrNameLst>
                                      </p:cBhvr>
                                      <p:to>
                                        <p:strVal val="visible"/>
                                      </p:to>
                                    </p:set>
                                    <p:animEffect transition="in" filter="fade">
                                      <p:cBhvr>
                                        <p:cTn id="14" dur="1000"/>
                                        <p:tgtEl>
                                          <p:spTgt spid="2097221"/>
                                        </p:tgtEl>
                                      </p:cBhvr>
                                    </p:animEffect>
                                    <p:anim calcmode="lin" valueType="num">
                                      <p:cBhvr>
                                        <p:cTn id="15" dur="1000" fill="hold"/>
                                        <p:tgtEl>
                                          <p:spTgt spid="2097221"/>
                                        </p:tgtEl>
                                        <p:attrNameLst>
                                          <p:attrName>ppt_x</p:attrName>
                                        </p:attrNameLst>
                                      </p:cBhvr>
                                      <p:tavLst>
                                        <p:tav tm="0">
                                          <p:val>
                                            <p:strVal val="#ppt_x"/>
                                          </p:val>
                                        </p:tav>
                                        <p:tav tm="100000">
                                          <p:val>
                                            <p:strVal val="#ppt_x"/>
                                          </p:val>
                                        </p:tav>
                                      </p:tavLst>
                                    </p:anim>
                                    <p:anim calcmode="lin" valueType="num">
                                      <p:cBhvr>
                                        <p:cTn id="16" dur="1000" fill="hold"/>
                                        <p:tgtEl>
                                          <p:spTgt spid="20972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3"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b="1" dirty="0">
                <a:solidFill>
                  <a:schemeClr val="bg1"/>
                </a:solidFill>
                <a:latin typeface="Arial" pitchFamily="34" charset="0"/>
                <a:ea typeface="Sniglet"/>
                <a:cs typeface="Arial" pitchFamily="34" charset="0"/>
                <a:sym typeface="Sniglet"/>
              </a:rPr>
              <a:t>Test de la solution</a:t>
            </a:r>
          </a:p>
        </p:txBody>
      </p:sp>
      <p:pic>
        <p:nvPicPr>
          <p:cNvPr id="2097222" name="Image 2"/>
          <p:cNvPicPr>
            <a:picLocks/>
          </p:cNvPicPr>
          <p:nvPr/>
        </p:nvPicPr>
        <p:blipFill>
          <a:blip r:embed="rId3"/>
          <a:srcRect/>
          <a:stretch>
            <a:fillRect/>
          </a:stretch>
        </p:blipFill>
        <p:spPr bwMode="auto">
          <a:xfrm>
            <a:off x="952500" y="1047750"/>
            <a:ext cx="7239000" cy="4762500"/>
          </a:xfrm>
          <a:prstGeom prst="rect">
            <a:avLst/>
          </a:prstGeom>
          <a:noFill/>
          <a:ln w="9525">
            <a:solidFill>
              <a:schemeClr val="tx1"/>
            </a:solidFill>
            <a:miter lim="800000"/>
            <a:headEnd/>
            <a:tailEnd/>
          </a:ln>
        </p:spPr>
      </p:pic>
      <p:sp>
        <p:nvSpPr>
          <p:cNvPr id="4" name="Oval 3"/>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23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7"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b="1" dirty="0">
                <a:solidFill>
                  <a:schemeClr val="bg1"/>
                </a:solidFill>
                <a:latin typeface="Arial" pitchFamily="34" charset="0"/>
                <a:ea typeface="Sniglet"/>
                <a:cs typeface="Arial" pitchFamily="34" charset="0"/>
                <a:sym typeface="Sniglet"/>
              </a:rPr>
              <a:t>Test de la solution</a:t>
            </a:r>
          </a:p>
        </p:txBody>
      </p:sp>
      <p:sp>
        <p:nvSpPr>
          <p:cNvPr id="1048828" name="TextBox 1"/>
          <p:cNvSpPr txBox="1"/>
          <p:nvPr/>
        </p:nvSpPr>
        <p:spPr>
          <a:xfrm>
            <a:off x="899591" y="1012086"/>
            <a:ext cx="4543616" cy="400110"/>
          </a:xfrm>
          <a:prstGeom prst="rect">
            <a:avLst/>
          </a:prstGeom>
          <a:noFill/>
        </p:spPr>
        <p:txBody>
          <a:bodyPr wrap="none" rtlCol="0">
            <a:spAutoFit/>
          </a:bodyPr>
          <a:lstStyle/>
          <a:p>
            <a:pPr marL="285750" indent="-285750">
              <a:buFont typeface="Wingdings" pitchFamily="2" charset="2"/>
              <a:buChar char="v"/>
            </a:pPr>
            <a:r>
              <a:rPr lang="fr-FR" sz="2000" b="1" dirty="0">
                <a:solidFill>
                  <a:srgbClr val="FF0000"/>
                </a:solidFill>
                <a:latin typeface="Mulish" charset="0"/>
              </a:rPr>
              <a:t>Test Auto-résiliente (Self Healing)</a:t>
            </a:r>
          </a:p>
        </p:txBody>
      </p:sp>
      <p:pic>
        <p:nvPicPr>
          <p:cNvPr id="2097223" name="Picture 2"/>
          <p:cNvPicPr>
            <a:picLocks noChangeAspect="1" noChangeArrowheads="1"/>
          </p:cNvPicPr>
          <p:nvPr/>
        </p:nvPicPr>
        <p:blipFill>
          <a:blip r:embed="rId3"/>
          <a:srcRect/>
          <a:stretch>
            <a:fillRect/>
          </a:stretch>
        </p:blipFill>
        <p:spPr bwMode="auto">
          <a:xfrm>
            <a:off x="3804688" y="2204864"/>
            <a:ext cx="5457825" cy="3533775"/>
          </a:xfrm>
          <a:prstGeom prst="rect">
            <a:avLst/>
          </a:prstGeom>
          <a:noFill/>
          <a:ln>
            <a:noFill/>
          </a:ln>
          <a:effectLst/>
        </p:spPr>
      </p:pic>
      <p:sp>
        <p:nvSpPr>
          <p:cNvPr id="1048829" name="Freeform 8"/>
          <p:cNvSpPr/>
          <p:nvPr/>
        </p:nvSpPr>
        <p:spPr>
          <a:xfrm>
            <a:off x="4371040" y="4039262"/>
            <a:ext cx="1629379" cy="1224000"/>
          </a:xfrm>
          <a:custGeom>
            <a:avLst/>
            <a:gdLst>
              <a:gd name="connsiteX0" fmla="*/ 571856 w 1629379"/>
              <a:gd name="connsiteY0" fmla="*/ 1176793 h 1176793"/>
              <a:gd name="connsiteX1" fmla="*/ 47070 w 1629379"/>
              <a:gd name="connsiteY1" fmla="*/ 397565 h 1176793"/>
              <a:gd name="connsiteX2" fmla="*/ 1629379 w 1629379"/>
              <a:gd name="connsiteY2" fmla="*/ 0 h 1176793"/>
              <a:gd name="connsiteX3" fmla="*/ 1629379 w 1629379"/>
              <a:gd name="connsiteY3" fmla="*/ 0 h 1176793"/>
            </a:gdLst>
            <a:ahLst/>
            <a:cxnLst>
              <a:cxn ang="0">
                <a:pos x="connsiteX0" y="connsiteY0"/>
              </a:cxn>
              <a:cxn ang="0">
                <a:pos x="connsiteX1" y="connsiteY1"/>
              </a:cxn>
              <a:cxn ang="0">
                <a:pos x="connsiteX2" y="connsiteY2"/>
              </a:cxn>
              <a:cxn ang="0">
                <a:pos x="connsiteX3" y="connsiteY3"/>
              </a:cxn>
            </a:cxnLst>
            <a:rect l="l" t="t" r="r" b="b"/>
            <a:pathLst>
              <a:path w="1629379" h="1176793">
                <a:moveTo>
                  <a:pt x="571856" y="1176793"/>
                </a:moveTo>
                <a:cubicBezTo>
                  <a:pt x="221336" y="885245"/>
                  <a:pt x="-129184" y="593697"/>
                  <a:pt x="47070" y="397565"/>
                </a:cubicBezTo>
                <a:cubicBezTo>
                  <a:pt x="223324" y="201433"/>
                  <a:pt x="1629379" y="0"/>
                  <a:pt x="1629379" y="0"/>
                </a:cubicBezTo>
                <a:lnTo>
                  <a:pt x="1629379" y="0"/>
                </a:lnTo>
              </a:path>
            </a:pathLst>
          </a:custGeom>
          <a:ln w="28575">
            <a:solidFill>
              <a:srgbClr val="FE3E1E"/>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pic>
        <p:nvPicPr>
          <p:cNvPr id="2097224" name="Picture 3"/>
          <p:cNvPicPr>
            <a:picLocks noChangeAspect="1" noChangeArrowheads="1"/>
          </p:cNvPicPr>
          <p:nvPr/>
        </p:nvPicPr>
        <p:blipFill>
          <a:blip r:embed="rId4"/>
          <a:srcRect/>
          <a:stretch>
            <a:fillRect/>
          </a:stretch>
        </p:blipFill>
        <p:spPr bwMode="auto">
          <a:xfrm>
            <a:off x="3861445" y="2357214"/>
            <a:ext cx="5448300" cy="3448050"/>
          </a:xfrm>
          <a:prstGeom prst="rect">
            <a:avLst/>
          </a:prstGeom>
          <a:noFill/>
          <a:ln>
            <a:noFill/>
          </a:ln>
          <a:effectLst/>
        </p:spPr>
      </p:pic>
      <p:sp>
        <p:nvSpPr>
          <p:cNvPr id="1048830" name="Freeform 11"/>
          <p:cNvSpPr/>
          <p:nvPr/>
        </p:nvSpPr>
        <p:spPr>
          <a:xfrm>
            <a:off x="4295990" y="4005200"/>
            <a:ext cx="1629379" cy="1224000"/>
          </a:xfrm>
          <a:custGeom>
            <a:avLst/>
            <a:gdLst>
              <a:gd name="connsiteX0" fmla="*/ 571856 w 1629379"/>
              <a:gd name="connsiteY0" fmla="*/ 1176793 h 1176793"/>
              <a:gd name="connsiteX1" fmla="*/ 47070 w 1629379"/>
              <a:gd name="connsiteY1" fmla="*/ 397565 h 1176793"/>
              <a:gd name="connsiteX2" fmla="*/ 1629379 w 1629379"/>
              <a:gd name="connsiteY2" fmla="*/ 0 h 1176793"/>
              <a:gd name="connsiteX3" fmla="*/ 1629379 w 1629379"/>
              <a:gd name="connsiteY3" fmla="*/ 0 h 1176793"/>
            </a:gdLst>
            <a:ahLst/>
            <a:cxnLst>
              <a:cxn ang="0">
                <a:pos x="connsiteX0" y="connsiteY0"/>
              </a:cxn>
              <a:cxn ang="0">
                <a:pos x="connsiteX1" y="connsiteY1"/>
              </a:cxn>
              <a:cxn ang="0">
                <a:pos x="connsiteX2" y="connsiteY2"/>
              </a:cxn>
              <a:cxn ang="0">
                <a:pos x="connsiteX3" y="connsiteY3"/>
              </a:cxn>
            </a:cxnLst>
            <a:rect l="l" t="t" r="r" b="b"/>
            <a:pathLst>
              <a:path w="1629379" h="1176793">
                <a:moveTo>
                  <a:pt x="571856" y="1176793"/>
                </a:moveTo>
                <a:cubicBezTo>
                  <a:pt x="221336" y="885245"/>
                  <a:pt x="-129184" y="593697"/>
                  <a:pt x="47070" y="397565"/>
                </a:cubicBezTo>
                <a:cubicBezTo>
                  <a:pt x="223324" y="201433"/>
                  <a:pt x="1629379" y="0"/>
                  <a:pt x="1629379" y="0"/>
                </a:cubicBezTo>
                <a:lnTo>
                  <a:pt x="1629379" y="0"/>
                </a:lnTo>
              </a:path>
            </a:pathLst>
          </a:custGeom>
          <a:ln w="28575">
            <a:solidFill>
              <a:srgbClr val="FE3E1E"/>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nvGrpSpPr>
          <p:cNvPr id="111" name="Group 12"/>
          <p:cNvGrpSpPr/>
          <p:nvPr/>
        </p:nvGrpSpPr>
        <p:grpSpPr>
          <a:xfrm rot="21321537">
            <a:off x="6101311" y="3530483"/>
            <a:ext cx="864580" cy="918278"/>
            <a:chOff x="5913954" y="2276872"/>
            <a:chExt cx="1707199" cy="1707199"/>
          </a:xfrm>
        </p:grpSpPr>
        <p:sp>
          <p:nvSpPr>
            <p:cNvPr id="1048831" name="Rectangle 13"/>
            <p:cNvSpPr/>
            <p:nvPr/>
          </p:nvSpPr>
          <p:spPr>
            <a:xfrm rot="8411605" flipV="1">
              <a:off x="6588224" y="2276872"/>
              <a:ext cx="360040" cy="1707199"/>
            </a:xfrm>
            <a:prstGeom prst="rect">
              <a:avLst/>
            </a:prstGeom>
            <a:solidFill>
              <a:srgbClr val="FE3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8832" name="Rectangle 14"/>
            <p:cNvSpPr/>
            <p:nvPr/>
          </p:nvSpPr>
          <p:spPr>
            <a:xfrm rot="13811605" flipV="1">
              <a:off x="6587534" y="2266273"/>
              <a:ext cx="360040" cy="1707199"/>
            </a:xfrm>
            <a:prstGeom prst="rect">
              <a:avLst/>
            </a:prstGeom>
            <a:solidFill>
              <a:srgbClr val="FE3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097225" name="Picture 2"/>
          <p:cNvPicPr>
            <a:picLocks noChangeAspect="1" noChangeArrowheads="1"/>
          </p:cNvPicPr>
          <p:nvPr/>
        </p:nvPicPr>
        <p:blipFill>
          <a:blip r:embed="rId3"/>
          <a:srcRect/>
          <a:stretch>
            <a:fillRect/>
          </a:stretch>
        </p:blipFill>
        <p:spPr bwMode="auto">
          <a:xfrm>
            <a:off x="3635896" y="2276872"/>
            <a:ext cx="5457825" cy="3533775"/>
          </a:xfrm>
          <a:prstGeom prst="rect">
            <a:avLst/>
          </a:prstGeom>
          <a:noFill/>
          <a:ln>
            <a:noFill/>
          </a:ln>
          <a:effectLst/>
        </p:spPr>
      </p:pic>
      <p:sp>
        <p:nvSpPr>
          <p:cNvPr id="1048833" name="Freeform 16"/>
          <p:cNvSpPr/>
          <p:nvPr/>
        </p:nvSpPr>
        <p:spPr>
          <a:xfrm>
            <a:off x="4202248" y="4111270"/>
            <a:ext cx="1629379" cy="1224000"/>
          </a:xfrm>
          <a:custGeom>
            <a:avLst/>
            <a:gdLst>
              <a:gd name="connsiteX0" fmla="*/ 571856 w 1629379"/>
              <a:gd name="connsiteY0" fmla="*/ 1176793 h 1176793"/>
              <a:gd name="connsiteX1" fmla="*/ 47070 w 1629379"/>
              <a:gd name="connsiteY1" fmla="*/ 397565 h 1176793"/>
              <a:gd name="connsiteX2" fmla="*/ 1629379 w 1629379"/>
              <a:gd name="connsiteY2" fmla="*/ 0 h 1176793"/>
              <a:gd name="connsiteX3" fmla="*/ 1629379 w 1629379"/>
              <a:gd name="connsiteY3" fmla="*/ 0 h 1176793"/>
            </a:gdLst>
            <a:ahLst/>
            <a:cxnLst>
              <a:cxn ang="0">
                <a:pos x="connsiteX0" y="connsiteY0"/>
              </a:cxn>
              <a:cxn ang="0">
                <a:pos x="connsiteX1" y="connsiteY1"/>
              </a:cxn>
              <a:cxn ang="0">
                <a:pos x="connsiteX2" y="connsiteY2"/>
              </a:cxn>
              <a:cxn ang="0">
                <a:pos x="connsiteX3" y="connsiteY3"/>
              </a:cxn>
            </a:cxnLst>
            <a:rect l="l" t="t" r="r" b="b"/>
            <a:pathLst>
              <a:path w="1629379" h="1176793">
                <a:moveTo>
                  <a:pt x="571856" y="1176793"/>
                </a:moveTo>
                <a:cubicBezTo>
                  <a:pt x="221336" y="885245"/>
                  <a:pt x="-129184" y="593697"/>
                  <a:pt x="47070" y="397565"/>
                </a:cubicBezTo>
                <a:cubicBezTo>
                  <a:pt x="223324" y="201433"/>
                  <a:pt x="1629379" y="0"/>
                  <a:pt x="1629379" y="0"/>
                </a:cubicBezTo>
                <a:lnTo>
                  <a:pt x="1629379" y="0"/>
                </a:lnTo>
              </a:path>
            </a:pathLst>
          </a:custGeom>
          <a:ln w="28575">
            <a:solidFill>
              <a:srgbClr val="FE3E1E"/>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48834" name="TextBox 9"/>
          <p:cNvSpPr txBox="1"/>
          <p:nvPr/>
        </p:nvSpPr>
        <p:spPr>
          <a:xfrm>
            <a:off x="3977526" y="3861048"/>
            <a:ext cx="1875835" cy="292388"/>
          </a:xfrm>
          <a:prstGeom prst="rect">
            <a:avLst/>
          </a:prstGeom>
          <a:noFill/>
        </p:spPr>
        <p:txBody>
          <a:bodyPr wrap="none" rtlCol="0">
            <a:spAutoFit/>
          </a:bodyPr>
          <a:lstStyle/>
          <a:p>
            <a:r>
              <a:rPr lang="fr-FR" sz="1300" b="1" dirty="0">
                <a:solidFill>
                  <a:schemeClr val="bg1"/>
                </a:solidFill>
                <a:latin typeface="Mulish" charset="0"/>
              </a:rPr>
              <a:t>Restart </a:t>
            </a:r>
            <a:r>
              <a:rPr lang="fr-FR" sz="1300" b="1" dirty="0" err="1">
                <a:solidFill>
                  <a:schemeClr val="bg1"/>
                </a:solidFill>
                <a:latin typeface="Mulish" charset="0"/>
              </a:rPr>
              <a:t>automatically</a:t>
            </a:r>
            <a:endParaRPr lang="fr-FR" sz="1300" b="1" dirty="0">
              <a:solidFill>
                <a:schemeClr val="bg1"/>
              </a:solidFill>
              <a:latin typeface="Mulish" charset="0"/>
            </a:endParaRPr>
          </a:p>
        </p:txBody>
      </p:sp>
      <p:pic>
        <p:nvPicPr>
          <p:cNvPr id="2097226" name="Image 28"/>
          <p:cNvPicPr>
            <a:picLocks/>
          </p:cNvPicPr>
          <p:nvPr/>
        </p:nvPicPr>
        <p:blipFill>
          <a:blip r:embed="rId5"/>
          <a:srcRect/>
          <a:stretch>
            <a:fillRect/>
          </a:stretch>
        </p:blipFill>
        <p:spPr bwMode="auto">
          <a:xfrm>
            <a:off x="204361" y="2060848"/>
            <a:ext cx="5934075" cy="314325"/>
          </a:xfrm>
          <a:prstGeom prst="rect">
            <a:avLst/>
          </a:prstGeom>
          <a:noFill/>
          <a:ln w="9525">
            <a:solidFill>
              <a:schemeClr val="tx1"/>
            </a:solidFill>
            <a:miter lim="800000"/>
            <a:headEnd/>
            <a:tailEnd/>
          </a:ln>
        </p:spPr>
      </p:pic>
      <p:pic>
        <p:nvPicPr>
          <p:cNvPr id="2097227" name="Image 4"/>
          <p:cNvPicPr>
            <a:picLocks/>
          </p:cNvPicPr>
          <p:nvPr/>
        </p:nvPicPr>
        <p:blipFill>
          <a:blip r:embed="rId6"/>
          <a:srcRect/>
          <a:stretch>
            <a:fillRect/>
          </a:stretch>
        </p:blipFill>
        <p:spPr bwMode="auto">
          <a:xfrm>
            <a:off x="128018" y="5738961"/>
            <a:ext cx="5676900" cy="714375"/>
          </a:xfrm>
          <a:prstGeom prst="rect">
            <a:avLst/>
          </a:prstGeom>
          <a:noFill/>
          <a:ln w="9525">
            <a:noFill/>
            <a:miter lim="800000"/>
            <a:headEnd/>
            <a:tailEnd/>
          </a:ln>
        </p:spPr>
      </p:pic>
      <p:sp>
        <p:nvSpPr>
          <p:cNvPr id="16" name="Oval 15"/>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8829"/>
                                        </p:tgtEl>
                                        <p:attrNameLst>
                                          <p:attrName>style.visibility</p:attrName>
                                        </p:attrNameLst>
                                      </p:cBhvr>
                                      <p:to>
                                        <p:strVal val="visible"/>
                                      </p:to>
                                    </p:set>
                                    <p:animEffect transition="in" filter="wipe(down)">
                                      <p:cBhvr>
                                        <p:cTn id="7" dur="500"/>
                                        <p:tgtEl>
                                          <p:spTgt spid="104882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97226"/>
                                        </p:tgtEl>
                                        <p:attrNameLst>
                                          <p:attrName>style.visibility</p:attrName>
                                        </p:attrNameLst>
                                      </p:cBhvr>
                                      <p:to>
                                        <p:strVal val="visible"/>
                                      </p:to>
                                    </p:set>
                                    <p:anim calcmode="lin" valueType="num">
                                      <p:cBhvr additive="base">
                                        <p:cTn id="12" dur="500" fill="hold"/>
                                        <p:tgtEl>
                                          <p:spTgt spid="2097226"/>
                                        </p:tgtEl>
                                        <p:attrNameLst>
                                          <p:attrName>ppt_x</p:attrName>
                                        </p:attrNameLst>
                                      </p:cBhvr>
                                      <p:tavLst>
                                        <p:tav tm="0">
                                          <p:val>
                                            <p:strVal val="#ppt_x"/>
                                          </p:val>
                                        </p:tav>
                                        <p:tav tm="100000">
                                          <p:val>
                                            <p:strVal val="#ppt_x"/>
                                          </p:val>
                                        </p:tav>
                                      </p:tavLst>
                                    </p:anim>
                                    <p:anim calcmode="lin" valueType="num">
                                      <p:cBhvr additive="base">
                                        <p:cTn id="13" dur="500" fill="hold"/>
                                        <p:tgtEl>
                                          <p:spTgt spid="2097226"/>
                                        </p:tgtEl>
                                        <p:attrNameLst>
                                          <p:attrName>ppt_y</p:attrName>
                                        </p:attrNameLst>
                                      </p:cBhvr>
                                      <p:tavLst>
                                        <p:tav tm="0">
                                          <p:val>
                                            <p:strVal val="1+#ppt_h/2"/>
                                          </p:val>
                                        </p:tav>
                                        <p:tav tm="100000">
                                          <p:val>
                                            <p:strVal val="#ppt_y"/>
                                          </p:val>
                                        </p:tav>
                                      </p:tavLst>
                                    </p:anim>
                                  </p:childTnLst>
                                </p:cTn>
                              </p:par>
                              <p:par>
                                <p:cTn id="14" presetID="1" presetClass="entr" presetSubtype="0" fill="hold" nodeType="withEffect">
                                  <p:stCondLst>
                                    <p:cond delay="0"/>
                                  </p:stCondLst>
                                  <p:childTnLst>
                                    <p:set>
                                      <p:cBhvr>
                                        <p:cTn id="15" dur="1" fill="hold">
                                          <p:stCondLst>
                                            <p:cond delay="0"/>
                                          </p:stCondLst>
                                        </p:cTn>
                                        <p:tgtEl>
                                          <p:spTgt spid="209722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48830"/>
                                        </p:tgtEl>
                                        <p:attrNameLst>
                                          <p:attrName>style.visibility</p:attrName>
                                        </p:attrNameLst>
                                      </p:cBhvr>
                                      <p:to>
                                        <p:strVal val="visible"/>
                                      </p:to>
                                    </p:set>
                                  </p:childTnLst>
                                </p:cTn>
                              </p:par>
                              <p:par>
                                <p:cTn id="18" presetID="16" presetClass="entr" presetSubtype="42" fill="hold" nodeType="withEffect">
                                  <p:stCondLst>
                                    <p:cond delay="0"/>
                                  </p:stCondLst>
                                  <p:childTnLst>
                                    <p:set>
                                      <p:cBhvr>
                                        <p:cTn id="19" dur="1" fill="hold">
                                          <p:stCondLst>
                                            <p:cond delay="0"/>
                                          </p:stCondLst>
                                        </p:cTn>
                                        <p:tgtEl>
                                          <p:spTgt spid="111"/>
                                        </p:tgtEl>
                                        <p:attrNameLst>
                                          <p:attrName>style.visibility</p:attrName>
                                        </p:attrNameLst>
                                      </p:cBhvr>
                                      <p:to>
                                        <p:strVal val="visible"/>
                                      </p:to>
                                    </p:set>
                                    <p:animEffect transition="in" filter="barn(outHorizontal)">
                                      <p:cBhvr>
                                        <p:cTn id="20" dur="500"/>
                                        <p:tgtEl>
                                          <p:spTgt spid="111"/>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097227"/>
                                        </p:tgtEl>
                                        <p:attrNameLst>
                                          <p:attrName>style.visibility</p:attrName>
                                        </p:attrNameLst>
                                      </p:cBhvr>
                                      <p:to>
                                        <p:strVal val="visible"/>
                                      </p:to>
                                    </p:set>
                                    <p:animEffect transition="in" filter="fade">
                                      <p:cBhvr>
                                        <p:cTn id="25" dur="1000"/>
                                        <p:tgtEl>
                                          <p:spTgt spid="2097227"/>
                                        </p:tgtEl>
                                      </p:cBhvr>
                                    </p:animEffect>
                                    <p:anim calcmode="lin" valueType="num">
                                      <p:cBhvr>
                                        <p:cTn id="26" dur="1000" fill="hold"/>
                                        <p:tgtEl>
                                          <p:spTgt spid="2097227"/>
                                        </p:tgtEl>
                                        <p:attrNameLst>
                                          <p:attrName>ppt_x</p:attrName>
                                        </p:attrNameLst>
                                      </p:cBhvr>
                                      <p:tavLst>
                                        <p:tav tm="0">
                                          <p:val>
                                            <p:strVal val="#ppt_x"/>
                                          </p:val>
                                        </p:tav>
                                        <p:tav tm="100000">
                                          <p:val>
                                            <p:strVal val="#ppt_x"/>
                                          </p:val>
                                        </p:tav>
                                      </p:tavLst>
                                    </p:anim>
                                    <p:anim calcmode="lin" valueType="num">
                                      <p:cBhvr>
                                        <p:cTn id="27" dur="1000" fill="hold"/>
                                        <p:tgtEl>
                                          <p:spTgt spid="2097227"/>
                                        </p:tgtEl>
                                        <p:attrNameLst>
                                          <p:attrName>ppt_y</p:attrName>
                                        </p:attrNameLst>
                                      </p:cBhvr>
                                      <p:tavLst>
                                        <p:tav tm="0">
                                          <p:val>
                                            <p:strVal val="#ppt_y+.1"/>
                                          </p:val>
                                        </p:tav>
                                        <p:tav tm="100000">
                                          <p:val>
                                            <p:strVal val="#ppt_y"/>
                                          </p:val>
                                        </p:tav>
                                      </p:tavLst>
                                    </p:anim>
                                  </p:childTnLst>
                                </p:cTn>
                              </p:par>
                              <p:par>
                                <p:cTn id="28" presetID="1" presetClass="entr" presetSubtype="0" fill="hold" nodeType="withEffect">
                                  <p:stCondLst>
                                    <p:cond delay="0"/>
                                  </p:stCondLst>
                                  <p:childTnLst>
                                    <p:set>
                                      <p:cBhvr>
                                        <p:cTn id="29" dur="1" fill="hold">
                                          <p:stCondLst>
                                            <p:cond delay="0"/>
                                          </p:stCondLst>
                                        </p:cTn>
                                        <p:tgtEl>
                                          <p:spTgt spid="2097225"/>
                                        </p:tgtEl>
                                        <p:attrNameLst>
                                          <p:attrName>style.visibility</p:attrName>
                                        </p:attrNameLst>
                                      </p:cBhvr>
                                      <p:to>
                                        <p:strVal val="visible"/>
                                      </p:to>
                                    </p:se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1048833"/>
                                        </p:tgtEl>
                                        <p:attrNameLst>
                                          <p:attrName>style.visibility</p:attrName>
                                        </p:attrNameLst>
                                      </p:cBhvr>
                                      <p:to>
                                        <p:strVal val="visible"/>
                                      </p:to>
                                    </p:set>
                                    <p:animEffect transition="in" filter="wipe(down)">
                                      <p:cBhvr>
                                        <p:cTn id="33" dur="500"/>
                                        <p:tgtEl>
                                          <p:spTgt spid="1048833"/>
                                        </p:tgtEl>
                                      </p:cBhvr>
                                    </p:animEffect>
                                  </p:childTnLst>
                                </p:cTn>
                              </p:par>
                              <p:par>
                                <p:cTn id="34" presetID="2" presetClass="entr" presetSubtype="8" fill="hold" grpId="0" nodeType="withEffect">
                                  <p:stCondLst>
                                    <p:cond delay="0"/>
                                  </p:stCondLst>
                                  <p:childTnLst>
                                    <p:set>
                                      <p:cBhvr>
                                        <p:cTn id="35" dur="1" fill="hold">
                                          <p:stCondLst>
                                            <p:cond delay="0"/>
                                          </p:stCondLst>
                                        </p:cTn>
                                        <p:tgtEl>
                                          <p:spTgt spid="1048834"/>
                                        </p:tgtEl>
                                        <p:attrNameLst>
                                          <p:attrName>style.visibility</p:attrName>
                                        </p:attrNameLst>
                                      </p:cBhvr>
                                      <p:to>
                                        <p:strVal val="visible"/>
                                      </p:to>
                                    </p:set>
                                    <p:anim calcmode="lin" valueType="num">
                                      <p:cBhvr additive="base">
                                        <p:cTn id="36" dur="500" fill="hold"/>
                                        <p:tgtEl>
                                          <p:spTgt spid="1048834"/>
                                        </p:tgtEl>
                                        <p:attrNameLst>
                                          <p:attrName>ppt_x</p:attrName>
                                        </p:attrNameLst>
                                      </p:cBhvr>
                                      <p:tavLst>
                                        <p:tav tm="0">
                                          <p:val>
                                            <p:strVal val="0-#ppt_w/2"/>
                                          </p:val>
                                        </p:tav>
                                        <p:tav tm="100000">
                                          <p:val>
                                            <p:strVal val="#ppt_x"/>
                                          </p:val>
                                        </p:tav>
                                      </p:tavLst>
                                    </p:anim>
                                    <p:anim calcmode="lin" valueType="num">
                                      <p:cBhvr additive="base">
                                        <p:cTn id="37" dur="500" fill="hold"/>
                                        <p:tgtEl>
                                          <p:spTgt spid="10488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9" grpId="0" animBg="1"/>
      <p:bldP spid="1048830" grpId="0" animBg="1"/>
      <p:bldP spid="1048833" grpId="0" animBg="1"/>
      <p:bldP spid="10488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8"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Test de la solution</a:t>
            </a:r>
          </a:p>
        </p:txBody>
      </p:sp>
      <p:sp>
        <p:nvSpPr>
          <p:cNvPr id="1048839" name="TextBox 1"/>
          <p:cNvSpPr txBox="1"/>
          <p:nvPr/>
        </p:nvSpPr>
        <p:spPr>
          <a:xfrm>
            <a:off x="251520" y="868650"/>
            <a:ext cx="5755486" cy="400110"/>
          </a:xfrm>
          <a:prstGeom prst="rect">
            <a:avLst/>
          </a:prstGeom>
          <a:noFill/>
        </p:spPr>
        <p:txBody>
          <a:bodyPr wrap="none" rtlCol="0">
            <a:spAutoFit/>
          </a:bodyPr>
          <a:lstStyle/>
          <a:p>
            <a:pPr marL="285750" indent="-285750">
              <a:buFont typeface="Wingdings" pitchFamily="2" charset="2"/>
              <a:buChar char="v"/>
            </a:pPr>
            <a:r>
              <a:rPr lang="fr-FR" sz="2000" b="1" dirty="0">
                <a:solidFill>
                  <a:srgbClr val="FF0000"/>
                </a:solidFill>
                <a:latin typeface="Mulish" charset="0"/>
              </a:rPr>
              <a:t>Test Auto-</a:t>
            </a:r>
            <a:r>
              <a:rPr lang="fr-FR" sz="2000" b="1" dirty="0" err="1">
                <a:solidFill>
                  <a:srgbClr val="FF0000"/>
                </a:solidFill>
                <a:latin typeface="Mulish" charset="0"/>
              </a:rPr>
              <a:t>Scaling</a:t>
            </a:r>
            <a:r>
              <a:rPr lang="fr-FR" sz="2000" b="1" dirty="0">
                <a:solidFill>
                  <a:srgbClr val="FF0000"/>
                </a:solidFill>
                <a:latin typeface="Mulish" charset="0"/>
              </a:rPr>
              <a:t> (Evolutivité automatique)</a:t>
            </a:r>
          </a:p>
        </p:txBody>
      </p:sp>
      <p:pic>
        <p:nvPicPr>
          <p:cNvPr id="2097228" name="Picture 4"/>
          <p:cNvPicPr>
            <a:picLocks noChangeAspect="1" noChangeArrowheads="1"/>
          </p:cNvPicPr>
          <p:nvPr/>
        </p:nvPicPr>
        <p:blipFill>
          <a:blip r:embed="rId3"/>
          <a:srcRect/>
          <a:stretch>
            <a:fillRect/>
          </a:stretch>
        </p:blipFill>
        <p:spPr bwMode="auto">
          <a:xfrm>
            <a:off x="3422856" y="2665734"/>
            <a:ext cx="5642316" cy="4090494"/>
          </a:xfrm>
          <a:prstGeom prst="rect">
            <a:avLst/>
          </a:prstGeom>
          <a:noFill/>
          <a:ln w="28575">
            <a:solidFill>
              <a:schemeClr val="tx1"/>
            </a:solidFill>
            <a:miter lim="800000"/>
            <a:headEnd/>
            <a:tailEnd/>
          </a:ln>
          <a:effectLst/>
        </p:spPr>
      </p:pic>
      <p:sp>
        <p:nvSpPr>
          <p:cNvPr id="1048840" name="TextBox 20"/>
          <p:cNvSpPr txBox="1"/>
          <p:nvPr/>
        </p:nvSpPr>
        <p:spPr>
          <a:xfrm>
            <a:off x="251520" y="1399523"/>
            <a:ext cx="6552728" cy="1015663"/>
          </a:xfrm>
          <a:prstGeom prst="rect">
            <a:avLst/>
          </a:prstGeom>
          <a:noFill/>
        </p:spPr>
        <p:txBody>
          <a:bodyPr wrap="square" rtlCol="0">
            <a:spAutoFit/>
          </a:bodyPr>
          <a:lstStyle/>
          <a:p>
            <a:pPr algn="just"/>
            <a:r>
              <a:rPr lang="fr-FR" sz="1400" dirty="0">
                <a:latin typeface="Mulish" charset="0"/>
              </a:rPr>
              <a:t>- Créer un </a:t>
            </a:r>
            <a:r>
              <a:rPr lang="fr-FR" sz="1400" b="1" dirty="0" err="1">
                <a:solidFill>
                  <a:srgbClr val="FE3E1E"/>
                </a:solidFill>
                <a:latin typeface="Mulish" charset="0"/>
              </a:rPr>
              <a:t>HorizontalPodAutoscaler</a:t>
            </a:r>
            <a:r>
              <a:rPr lang="fr-FR" sz="1400" b="1" dirty="0">
                <a:solidFill>
                  <a:srgbClr val="FE3E1E"/>
                </a:solidFill>
                <a:latin typeface="Mulish" charset="0"/>
              </a:rPr>
              <a:t> (HPA) </a:t>
            </a:r>
            <a:r>
              <a:rPr lang="fr-FR" sz="1400" dirty="0">
                <a:latin typeface="Mulish" charset="0"/>
              </a:rPr>
              <a:t>dans le but de ajuste automatiquement le nombre de répliques de contrôleur RYU  pour satisfaire la demande</a:t>
            </a:r>
          </a:p>
          <a:p>
            <a:endParaRPr lang="fr-FR" dirty="0"/>
          </a:p>
        </p:txBody>
      </p:sp>
      <p:sp>
        <p:nvSpPr>
          <p:cNvPr id="1048841" name="TextBox 21"/>
          <p:cNvSpPr txBox="1"/>
          <p:nvPr/>
        </p:nvSpPr>
        <p:spPr>
          <a:xfrm>
            <a:off x="251520" y="2132856"/>
            <a:ext cx="4896544" cy="738664"/>
          </a:xfrm>
          <a:prstGeom prst="rect">
            <a:avLst/>
          </a:prstGeom>
          <a:noFill/>
        </p:spPr>
        <p:txBody>
          <a:bodyPr wrap="square" rtlCol="0">
            <a:spAutoFit/>
          </a:bodyPr>
          <a:lstStyle/>
          <a:p>
            <a:pPr algn="just"/>
            <a:r>
              <a:rPr lang="fr-FR" sz="1400" dirty="0">
                <a:latin typeface="Mulish" charset="0"/>
              </a:rPr>
              <a:t>- </a:t>
            </a:r>
            <a:r>
              <a:rPr lang="fr-FR" sz="1400" b="1" dirty="0">
                <a:solidFill>
                  <a:srgbClr val="FE3E1E"/>
                </a:solidFill>
                <a:latin typeface="Mulish" charset="0"/>
              </a:rPr>
              <a:t>HPA</a:t>
            </a:r>
            <a:r>
              <a:rPr lang="fr-FR" sz="1400" dirty="0">
                <a:latin typeface="Mulish" charset="0"/>
              </a:rPr>
              <a:t> utilise l’utilisation de </a:t>
            </a:r>
            <a:r>
              <a:rPr lang="fr-FR" sz="1400" b="1" dirty="0">
                <a:solidFill>
                  <a:srgbClr val="FE3E1E"/>
                </a:solidFill>
                <a:latin typeface="Mulish" charset="0"/>
              </a:rPr>
              <a:t>CPU</a:t>
            </a:r>
            <a:r>
              <a:rPr lang="fr-FR" sz="1400" dirty="0">
                <a:latin typeface="Mulish" charset="0"/>
              </a:rPr>
              <a:t> comme mesure pour déterminer le nombre de répliques nécessaires.</a:t>
            </a:r>
          </a:p>
          <a:p>
            <a:pPr algn="just"/>
            <a:endParaRPr lang="fr-FR" sz="1400" dirty="0">
              <a:latin typeface="Mulish" charset="0"/>
            </a:endParaRPr>
          </a:p>
        </p:txBody>
      </p:sp>
      <p:grpSp>
        <p:nvGrpSpPr>
          <p:cNvPr id="115" name="Group 24"/>
          <p:cNvGrpSpPr/>
          <p:nvPr/>
        </p:nvGrpSpPr>
        <p:grpSpPr>
          <a:xfrm>
            <a:off x="378364" y="3284984"/>
            <a:ext cx="8442108" cy="2686496"/>
            <a:chOff x="378364" y="3284984"/>
            <a:chExt cx="8442108" cy="2686496"/>
          </a:xfrm>
        </p:grpSpPr>
        <p:pic>
          <p:nvPicPr>
            <p:cNvPr id="2097229" name="Picture 5"/>
            <p:cNvPicPr>
              <a:picLocks noChangeAspect="1" noChangeArrowheads="1"/>
            </p:cNvPicPr>
            <p:nvPr/>
          </p:nvPicPr>
          <p:blipFill>
            <a:blip r:embed="rId4"/>
            <a:srcRect/>
            <a:stretch>
              <a:fillRect/>
            </a:stretch>
          </p:blipFill>
          <p:spPr bwMode="auto">
            <a:xfrm>
              <a:off x="378364" y="3284984"/>
              <a:ext cx="8442108" cy="2686496"/>
            </a:xfrm>
            <a:prstGeom prst="rect">
              <a:avLst/>
            </a:prstGeom>
            <a:noFill/>
            <a:ln>
              <a:noFill/>
            </a:ln>
            <a:effectLst/>
          </p:spPr>
        </p:pic>
        <p:sp>
          <p:nvSpPr>
            <p:cNvPr id="1048842" name="Rectangle 23"/>
            <p:cNvSpPr/>
            <p:nvPr/>
          </p:nvSpPr>
          <p:spPr>
            <a:xfrm>
              <a:off x="378364" y="4365104"/>
              <a:ext cx="4221054" cy="46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0" name="Oval 9"/>
          <p:cNvSpPr/>
          <p:nvPr/>
        </p:nvSpPr>
        <p:spPr>
          <a:xfrm>
            <a:off x="35496" y="6502115"/>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841"/>
                                        </p:tgtEl>
                                        <p:attrNameLst>
                                          <p:attrName>style.visibility</p:attrName>
                                        </p:attrNameLst>
                                      </p:cBhvr>
                                      <p:to>
                                        <p:strVal val="visible"/>
                                      </p:to>
                                    </p:set>
                                    <p:animEffect transition="in" filter="fade">
                                      <p:cBhvr>
                                        <p:cTn id="7" dur="1000"/>
                                        <p:tgtEl>
                                          <p:spTgt spid="1048841"/>
                                        </p:tgtEl>
                                      </p:cBhvr>
                                    </p:animEffect>
                                    <p:anim calcmode="lin" valueType="num">
                                      <p:cBhvr>
                                        <p:cTn id="8" dur="1000" fill="hold"/>
                                        <p:tgtEl>
                                          <p:spTgt spid="1048841"/>
                                        </p:tgtEl>
                                        <p:attrNameLst>
                                          <p:attrName>ppt_x</p:attrName>
                                        </p:attrNameLst>
                                      </p:cBhvr>
                                      <p:tavLst>
                                        <p:tav tm="0">
                                          <p:val>
                                            <p:strVal val="#ppt_x"/>
                                          </p:val>
                                        </p:tav>
                                        <p:tav tm="100000">
                                          <p:val>
                                            <p:strVal val="#ppt_x"/>
                                          </p:val>
                                        </p:tav>
                                      </p:tavLst>
                                    </p:anim>
                                    <p:anim calcmode="lin" valueType="num">
                                      <p:cBhvr>
                                        <p:cTn id="9" dur="1000" fill="hold"/>
                                        <p:tgtEl>
                                          <p:spTgt spid="104884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1000"/>
                                        <p:tgtEl>
                                          <p:spTgt spid="115"/>
                                        </p:tgtEl>
                                      </p:cBhvr>
                                    </p:animEffect>
                                    <p:anim calcmode="lin" valueType="num">
                                      <p:cBhvr>
                                        <p:cTn id="13" dur="1000" fill="hold"/>
                                        <p:tgtEl>
                                          <p:spTgt spid="115"/>
                                        </p:tgtEl>
                                        <p:attrNameLst>
                                          <p:attrName>ppt_x</p:attrName>
                                        </p:attrNameLst>
                                      </p:cBhvr>
                                      <p:tavLst>
                                        <p:tav tm="0">
                                          <p:val>
                                            <p:strVal val="#ppt_x"/>
                                          </p:val>
                                        </p:tav>
                                        <p:tav tm="100000">
                                          <p:val>
                                            <p:strVal val="#ppt_x"/>
                                          </p:val>
                                        </p:tav>
                                      </p:tavLst>
                                    </p:anim>
                                    <p:anim calcmode="lin" valueType="num">
                                      <p:cBhvr>
                                        <p:cTn id="14"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8"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Test de la solution</a:t>
            </a:r>
          </a:p>
        </p:txBody>
      </p:sp>
      <p:sp>
        <p:nvSpPr>
          <p:cNvPr id="11" name="Google Shape;602;p37"/>
          <p:cNvSpPr/>
          <p:nvPr/>
        </p:nvSpPr>
        <p:spPr>
          <a:xfrm>
            <a:off x="251520" y="2715690"/>
            <a:ext cx="2412000" cy="504000"/>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FR" sz="1600" b="1" dirty="0">
                <a:latin typeface="Times New Roman" pitchFamily="18" charset="0"/>
                <a:ea typeface="Sniglet"/>
                <a:cs typeface="Times New Roman" pitchFamily="18" charset="0"/>
                <a:sym typeface="Sniglet"/>
              </a:rPr>
              <a:t>Utilisation efficace des ressource</a:t>
            </a:r>
            <a:endParaRPr sz="1600" b="1" dirty="0">
              <a:latin typeface="Times New Roman" pitchFamily="18" charset="0"/>
              <a:ea typeface="Sniglet"/>
              <a:cs typeface="Times New Roman" pitchFamily="18" charset="0"/>
              <a:sym typeface="Sniglet"/>
            </a:endParaRPr>
          </a:p>
        </p:txBody>
      </p:sp>
      <p:sp>
        <p:nvSpPr>
          <p:cNvPr id="17" name="Google Shape;608;p37"/>
          <p:cNvSpPr/>
          <p:nvPr/>
        </p:nvSpPr>
        <p:spPr>
          <a:xfrm>
            <a:off x="2725656" y="1742702"/>
            <a:ext cx="1990360" cy="828000"/>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tx1"/>
                </a:solidFill>
                <a:latin typeface="Sniglet"/>
                <a:ea typeface="Sniglet"/>
                <a:cs typeface="Sniglet"/>
                <a:sym typeface="Sniglet"/>
              </a:rPr>
              <a:t>Contrôleur SDN central</a:t>
            </a:r>
            <a:endParaRPr dirty="0">
              <a:solidFill>
                <a:schemeClr val="tx1"/>
              </a:solidFill>
              <a:latin typeface="Sniglet"/>
              <a:ea typeface="Sniglet"/>
              <a:cs typeface="Sniglet"/>
              <a:sym typeface="Sniglet"/>
            </a:endParaRPr>
          </a:p>
        </p:txBody>
      </p:sp>
      <p:sp>
        <p:nvSpPr>
          <p:cNvPr id="68" name="Google Shape;659;p37"/>
          <p:cNvSpPr txBox="1"/>
          <p:nvPr/>
        </p:nvSpPr>
        <p:spPr>
          <a:xfrm>
            <a:off x="611560" y="980728"/>
            <a:ext cx="4287000" cy="492412"/>
          </a:xfrm>
          <a:prstGeom prst="rect">
            <a:avLst/>
          </a:prstGeom>
          <a:noFill/>
          <a:ln>
            <a:noFill/>
          </a:ln>
        </p:spPr>
        <p:txBody>
          <a:bodyPr spcFirstLastPara="1" wrap="square" lIns="91425" tIns="91425" rIns="91425" bIns="91425" anchor="t" anchorCtr="0">
            <a:spAutoFit/>
          </a:bodyPr>
          <a:lstStyle/>
          <a:p>
            <a:pPr marL="457200" lvl="0" indent="-457200" algn="l" rtl="0">
              <a:spcBef>
                <a:spcPts val="0"/>
              </a:spcBef>
              <a:spcAft>
                <a:spcPts val="0"/>
              </a:spcAft>
              <a:buFont typeface="Wingdings" pitchFamily="2" charset="2"/>
              <a:buChar char="v"/>
            </a:pPr>
            <a:r>
              <a:rPr lang="fr" sz="2000" b="1" dirty="0">
                <a:solidFill>
                  <a:srgbClr val="FF0000"/>
                </a:solidFill>
                <a:latin typeface="Mulish" charset="0"/>
                <a:ea typeface="Dosis"/>
                <a:cs typeface="Times New Roman" pitchFamily="18" charset="0"/>
                <a:sym typeface="Dosis"/>
              </a:rPr>
              <a:t>Comparaison</a:t>
            </a:r>
            <a:endParaRPr sz="2000" b="1" dirty="0">
              <a:solidFill>
                <a:srgbClr val="FF0000"/>
              </a:solidFill>
              <a:latin typeface="Mulish" charset="0"/>
              <a:ea typeface="Dosis"/>
              <a:cs typeface="Times New Roman" pitchFamily="18" charset="0"/>
              <a:sym typeface="Dosis"/>
            </a:endParaRPr>
          </a:p>
        </p:txBody>
      </p:sp>
      <p:sp>
        <p:nvSpPr>
          <p:cNvPr id="69" name="Google Shape;602;p37"/>
          <p:cNvSpPr/>
          <p:nvPr/>
        </p:nvSpPr>
        <p:spPr>
          <a:xfrm>
            <a:off x="251520" y="3452094"/>
            <a:ext cx="2412000" cy="504000"/>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FR" sz="1600" b="1" dirty="0">
                <a:latin typeface="Times New Roman" pitchFamily="18" charset="0"/>
                <a:ea typeface="Sniglet"/>
                <a:cs typeface="Times New Roman" pitchFamily="18" charset="0"/>
                <a:sym typeface="Sniglet"/>
              </a:rPr>
              <a:t>Haute disponibilité</a:t>
            </a:r>
            <a:endParaRPr sz="1600" b="1" dirty="0">
              <a:latin typeface="Times New Roman" pitchFamily="18" charset="0"/>
              <a:ea typeface="Sniglet"/>
              <a:cs typeface="Times New Roman" pitchFamily="18" charset="0"/>
              <a:sym typeface="Sniglet"/>
            </a:endParaRPr>
          </a:p>
        </p:txBody>
      </p:sp>
      <p:sp>
        <p:nvSpPr>
          <p:cNvPr id="70" name="Google Shape;602;p37"/>
          <p:cNvSpPr/>
          <p:nvPr/>
        </p:nvSpPr>
        <p:spPr>
          <a:xfrm>
            <a:off x="215784" y="4188498"/>
            <a:ext cx="2412000" cy="504000"/>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FR" sz="1600" b="1" dirty="0">
                <a:latin typeface="Times New Roman" pitchFamily="18" charset="0"/>
                <a:ea typeface="Sniglet"/>
                <a:cs typeface="Times New Roman" pitchFamily="18" charset="0"/>
                <a:sym typeface="Sniglet"/>
              </a:rPr>
              <a:t>Evolutivité </a:t>
            </a:r>
            <a:endParaRPr sz="1600" b="1" dirty="0">
              <a:latin typeface="Times New Roman" pitchFamily="18" charset="0"/>
              <a:ea typeface="Sniglet"/>
              <a:cs typeface="Times New Roman" pitchFamily="18" charset="0"/>
              <a:sym typeface="Sniglet"/>
            </a:endParaRPr>
          </a:p>
        </p:txBody>
      </p:sp>
      <p:sp>
        <p:nvSpPr>
          <p:cNvPr id="71" name="Google Shape;602;p37"/>
          <p:cNvSpPr/>
          <p:nvPr/>
        </p:nvSpPr>
        <p:spPr>
          <a:xfrm>
            <a:off x="215784" y="4924902"/>
            <a:ext cx="2412000" cy="504000"/>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FR" sz="1600" b="1" dirty="0">
                <a:latin typeface="Times New Roman" pitchFamily="18" charset="0"/>
                <a:ea typeface="Sniglet"/>
                <a:cs typeface="Times New Roman" pitchFamily="18" charset="0"/>
                <a:sym typeface="Sniglet"/>
              </a:rPr>
              <a:t>Auto-</a:t>
            </a:r>
            <a:r>
              <a:rPr lang="fr-FR" sz="1600" b="1" dirty="0" err="1">
                <a:latin typeface="Times New Roman" pitchFamily="18" charset="0"/>
                <a:ea typeface="Sniglet"/>
                <a:cs typeface="Times New Roman" pitchFamily="18" charset="0"/>
                <a:sym typeface="Sniglet"/>
              </a:rPr>
              <a:t>scaling</a:t>
            </a:r>
            <a:endParaRPr sz="1600" b="1" dirty="0">
              <a:latin typeface="Times New Roman" pitchFamily="18" charset="0"/>
              <a:ea typeface="Sniglet"/>
              <a:cs typeface="Times New Roman" pitchFamily="18" charset="0"/>
              <a:sym typeface="Sniglet"/>
            </a:endParaRPr>
          </a:p>
        </p:txBody>
      </p:sp>
      <p:sp>
        <p:nvSpPr>
          <p:cNvPr id="72" name="Google Shape;602;p37"/>
          <p:cNvSpPr/>
          <p:nvPr/>
        </p:nvSpPr>
        <p:spPr>
          <a:xfrm>
            <a:off x="215784" y="13582184"/>
            <a:ext cx="2412000" cy="504000"/>
          </a:xfrm>
          <a:prstGeom prst="roundRect">
            <a:avLst>
              <a:gd name="adj" fmla="val 16667"/>
            </a:avLst>
          </a:prstGeom>
          <a:solidFill>
            <a:srgbClr val="FDDDC3"/>
          </a:solidFill>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FR" sz="1600" b="1" dirty="0">
                <a:latin typeface="Times New Roman" pitchFamily="18" charset="0"/>
                <a:ea typeface="Sniglet"/>
                <a:cs typeface="Times New Roman" pitchFamily="18" charset="0"/>
                <a:sym typeface="Sniglet"/>
              </a:rPr>
              <a:t>Utilisation efficace des ressource</a:t>
            </a:r>
            <a:endParaRPr sz="1600" b="1" dirty="0">
              <a:latin typeface="Times New Roman" pitchFamily="18" charset="0"/>
              <a:ea typeface="Sniglet"/>
              <a:cs typeface="Times New Roman" pitchFamily="18" charset="0"/>
              <a:sym typeface="Sniglet"/>
            </a:endParaRPr>
          </a:p>
        </p:txBody>
      </p:sp>
      <p:sp>
        <p:nvSpPr>
          <p:cNvPr id="73" name="Google Shape;602;p37"/>
          <p:cNvSpPr/>
          <p:nvPr/>
        </p:nvSpPr>
        <p:spPr>
          <a:xfrm>
            <a:off x="251520" y="5661304"/>
            <a:ext cx="2412000" cy="504000"/>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FR" sz="1600" b="1" dirty="0">
                <a:latin typeface="Times New Roman" pitchFamily="18" charset="0"/>
                <a:ea typeface="Sniglet"/>
                <a:cs typeface="Times New Roman" pitchFamily="18" charset="0"/>
                <a:sym typeface="Sniglet"/>
              </a:rPr>
              <a:t>Auto-résiliente (Self Healing)</a:t>
            </a:r>
            <a:endParaRPr sz="1600" b="1" dirty="0">
              <a:latin typeface="Times New Roman" pitchFamily="18" charset="0"/>
              <a:ea typeface="Sniglet"/>
              <a:cs typeface="Times New Roman" pitchFamily="18" charset="0"/>
              <a:sym typeface="Sniglet"/>
            </a:endParaRPr>
          </a:p>
        </p:txBody>
      </p:sp>
      <p:sp>
        <p:nvSpPr>
          <p:cNvPr id="74" name="Google Shape;608;p37"/>
          <p:cNvSpPr/>
          <p:nvPr/>
        </p:nvSpPr>
        <p:spPr>
          <a:xfrm>
            <a:off x="4849892" y="1714228"/>
            <a:ext cx="1990360" cy="828000"/>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tx1"/>
                </a:solidFill>
                <a:latin typeface="Sniglet"/>
                <a:ea typeface="Sniglet"/>
                <a:cs typeface="Sniglet"/>
                <a:sym typeface="Sniglet"/>
              </a:rPr>
              <a:t>Distribution des contrôleurs SDN dans des </a:t>
            </a:r>
            <a:r>
              <a:rPr lang="fr-FR" dirty="0" err="1">
                <a:solidFill>
                  <a:schemeClr val="tx1"/>
                </a:solidFill>
                <a:latin typeface="Sniglet"/>
                <a:ea typeface="Sniglet"/>
                <a:cs typeface="Sniglet"/>
                <a:sym typeface="Sniglet"/>
              </a:rPr>
              <a:t>VMs</a:t>
            </a:r>
            <a:endParaRPr dirty="0">
              <a:solidFill>
                <a:schemeClr val="tx1"/>
              </a:solidFill>
              <a:latin typeface="Sniglet"/>
              <a:ea typeface="Sniglet"/>
              <a:cs typeface="Sniglet"/>
              <a:sym typeface="Sniglet"/>
            </a:endParaRPr>
          </a:p>
        </p:txBody>
      </p:sp>
      <p:sp>
        <p:nvSpPr>
          <p:cNvPr id="75" name="Google Shape;608;p37"/>
          <p:cNvSpPr/>
          <p:nvPr/>
        </p:nvSpPr>
        <p:spPr>
          <a:xfrm>
            <a:off x="6974128" y="1700808"/>
            <a:ext cx="1990360" cy="828000"/>
          </a:xfrm>
          <a:prstGeom prst="roundRect">
            <a:avLst>
              <a:gd name="adj" fmla="val 16667"/>
            </a:avLst>
          </a:prstGeom>
          <a:gradFill>
            <a:gsLst>
              <a:gs pos="0">
                <a:srgbClr val="DCEC0E"/>
              </a:gs>
              <a:gs pos="50000">
                <a:srgbClr val="FFFF00"/>
              </a:gs>
              <a:gs pos="100000">
                <a:srgbClr val="DCEC0E"/>
              </a:gs>
            </a:gsLst>
            <a:lin ang="5400000" scaled="1"/>
          </a:gradFill>
          <a:ln>
            <a:solidFill>
              <a:srgbClr val="DCEC0E"/>
            </a:solidFill>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tx1"/>
                </a:solidFill>
                <a:latin typeface="Sniglet"/>
                <a:ea typeface="Sniglet"/>
                <a:cs typeface="Sniglet"/>
                <a:sym typeface="Sniglet"/>
              </a:rPr>
              <a:t>Contrôleur SDN dans des conteneurs</a:t>
            </a:r>
            <a:endParaRPr dirty="0">
              <a:solidFill>
                <a:schemeClr val="tx1"/>
              </a:solidFill>
              <a:latin typeface="Sniglet"/>
              <a:ea typeface="Sniglet"/>
              <a:cs typeface="Sniglet"/>
              <a:sym typeface="Sniglet"/>
            </a:endParaRPr>
          </a:p>
        </p:txBody>
      </p:sp>
      <p:sp>
        <p:nvSpPr>
          <p:cNvPr id="89" name="Google Shape;612;p37"/>
          <p:cNvSpPr/>
          <p:nvPr/>
        </p:nvSpPr>
        <p:spPr>
          <a:xfrm>
            <a:off x="4884166" y="2708978"/>
            <a:ext cx="1980000" cy="504001"/>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grpSp>
        <p:nvGrpSpPr>
          <p:cNvPr id="91" name="Google Shape;611;p37"/>
          <p:cNvGrpSpPr/>
          <p:nvPr/>
        </p:nvGrpSpPr>
        <p:grpSpPr>
          <a:xfrm>
            <a:off x="6984488" y="2677514"/>
            <a:ext cx="1980000" cy="535462"/>
            <a:chOff x="3729000" y="1693822"/>
            <a:chExt cx="1393200" cy="392353"/>
          </a:xfrm>
          <a:gradFill>
            <a:gsLst>
              <a:gs pos="0">
                <a:srgbClr val="DCEC0E"/>
              </a:gs>
              <a:gs pos="52000">
                <a:srgbClr val="FFFF00"/>
              </a:gs>
              <a:gs pos="100000">
                <a:srgbClr val="DCEC0E"/>
              </a:gs>
            </a:gsLst>
            <a:lin ang="5400000" scaled="1"/>
          </a:gradFill>
        </p:grpSpPr>
        <p:sp>
          <p:nvSpPr>
            <p:cNvPr id="92" name="Google Shape;612;p37"/>
            <p:cNvSpPr/>
            <p:nvPr/>
          </p:nvSpPr>
          <p:spPr>
            <a:xfrm>
              <a:off x="3729000" y="1716875"/>
              <a:ext cx="1393200" cy="369300"/>
            </a:xfrm>
            <a:prstGeom prst="roundRect">
              <a:avLst>
                <a:gd name="adj" fmla="val 16667"/>
              </a:avLst>
            </a:prstGeom>
            <a:grpFill/>
            <a:ln>
              <a:solidFill>
                <a:srgbClr val="DCEC0E"/>
              </a:solidFill>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sp>
          <p:nvSpPr>
            <p:cNvPr id="93" name="Google Shape;613;p37"/>
            <p:cNvSpPr/>
            <p:nvPr/>
          </p:nvSpPr>
          <p:spPr>
            <a:xfrm rot="18849200">
              <a:off x="4281270" y="1789290"/>
              <a:ext cx="342921" cy="151985"/>
            </a:xfrm>
            <a:prstGeom prst="corner">
              <a:avLst>
                <a:gd name="adj1" fmla="val 18804"/>
                <a:gd name="adj2" fmla="val 18145"/>
              </a:avLst>
            </a:prstGeom>
            <a:solidFill>
              <a:srgbClr val="FF0000"/>
            </a:solidFill>
            <a:ln w="57150">
              <a:solidFill>
                <a:srgbClr val="FF0000"/>
              </a:solidFill>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grpSp>
      <p:sp>
        <p:nvSpPr>
          <p:cNvPr id="101" name="Google Shape;612;p37"/>
          <p:cNvSpPr/>
          <p:nvPr/>
        </p:nvSpPr>
        <p:spPr>
          <a:xfrm>
            <a:off x="4872123" y="3460464"/>
            <a:ext cx="1980000" cy="504001"/>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grpSp>
        <p:nvGrpSpPr>
          <p:cNvPr id="103" name="Google Shape;611;p37"/>
          <p:cNvGrpSpPr/>
          <p:nvPr/>
        </p:nvGrpSpPr>
        <p:grpSpPr>
          <a:xfrm>
            <a:off x="6972445" y="3429000"/>
            <a:ext cx="1980000" cy="535462"/>
            <a:chOff x="3729000" y="1693822"/>
            <a:chExt cx="1393200" cy="392353"/>
          </a:xfrm>
          <a:gradFill>
            <a:gsLst>
              <a:gs pos="0">
                <a:srgbClr val="DCEC0E"/>
              </a:gs>
              <a:gs pos="52000">
                <a:srgbClr val="FFFF00"/>
              </a:gs>
              <a:gs pos="100000">
                <a:srgbClr val="DCEC0E"/>
              </a:gs>
            </a:gsLst>
            <a:lin ang="5400000" scaled="1"/>
          </a:gradFill>
        </p:grpSpPr>
        <p:sp>
          <p:nvSpPr>
            <p:cNvPr id="104" name="Google Shape;612;p37"/>
            <p:cNvSpPr/>
            <p:nvPr/>
          </p:nvSpPr>
          <p:spPr>
            <a:xfrm>
              <a:off x="3729000" y="1716875"/>
              <a:ext cx="1393200" cy="369300"/>
            </a:xfrm>
            <a:prstGeom prst="roundRect">
              <a:avLst>
                <a:gd name="adj" fmla="val 16667"/>
              </a:avLst>
            </a:prstGeom>
            <a:grpFill/>
            <a:ln>
              <a:solidFill>
                <a:srgbClr val="DCEC0E"/>
              </a:solidFill>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sp>
          <p:nvSpPr>
            <p:cNvPr id="105" name="Google Shape;613;p37"/>
            <p:cNvSpPr/>
            <p:nvPr/>
          </p:nvSpPr>
          <p:spPr>
            <a:xfrm rot="18849200">
              <a:off x="4281270" y="1789290"/>
              <a:ext cx="342921" cy="151985"/>
            </a:xfrm>
            <a:prstGeom prst="corner">
              <a:avLst>
                <a:gd name="adj1" fmla="val 18804"/>
                <a:gd name="adj2" fmla="val 18145"/>
              </a:avLst>
            </a:prstGeom>
            <a:grpFill/>
            <a:ln w="57150">
              <a:solidFill>
                <a:srgbClr val="FF0000"/>
              </a:solidFill>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grpSp>
      <p:sp>
        <p:nvSpPr>
          <p:cNvPr id="107" name="Google Shape;612;p37"/>
          <p:cNvSpPr/>
          <p:nvPr/>
        </p:nvSpPr>
        <p:spPr>
          <a:xfrm>
            <a:off x="2771792" y="4180544"/>
            <a:ext cx="1979997" cy="504001"/>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sp>
        <p:nvSpPr>
          <p:cNvPr id="110" name="Google Shape;612;p37"/>
          <p:cNvSpPr/>
          <p:nvPr/>
        </p:nvSpPr>
        <p:spPr>
          <a:xfrm>
            <a:off x="4872123" y="4180541"/>
            <a:ext cx="1980000" cy="504001"/>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grpSp>
        <p:nvGrpSpPr>
          <p:cNvPr id="112" name="Google Shape;611;p37"/>
          <p:cNvGrpSpPr/>
          <p:nvPr/>
        </p:nvGrpSpPr>
        <p:grpSpPr>
          <a:xfrm>
            <a:off x="6972445" y="4149080"/>
            <a:ext cx="1980000" cy="535462"/>
            <a:chOff x="3729000" y="1693822"/>
            <a:chExt cx="1393200" cy="392353"/>
          </a:xfrm>
          <a:gradFill>
            <a:gsLst>
              <a:gs pos="0">
                <a:srgbClr val="DCEC0E"/>
              </a:gs>
              <a:gs pos="52000">
                <a:srgbClr val="FFFF00"/>
              </a:gs>
              <a:gs pos="100000">
                <a:srgbClr val="DCEC0E"/>
              </a:gs>
            </a:gsLst>
            <a:lin ang="5400000" scaled="1"/>
          </a:gradFill>
        </p:grpSpPr>
        <p:sp>
          <p:nvSpPr>
            <p:cNvPr id="113" name="Google Shape;612;p37"/>
            <p:cNvSpPr/>
            <p:nvPr/>
          </p:nvSpPr>
          <p:spPr>
            <a:xfrm>
              <a:off x="3729000" y="1716875"/>
              <a:ext cx="1393200" cy="369300"/>
            </a:xfrm>
            <a:prstGeom prst="roundRect">
              <a:avLst>
                <a:gd name="adj" fmla="val 16667"/>
              </a:avLst>
            </a:prstGeom>
            <a:grpFill/>
            <a:ln>
              <a:solidFill>
                <a:srgbClr val="DCEC0E"/>
              </a:solidFill>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sp>
          <p:nvSpPr>
            <p:cNvPr id="114" name="Google Shape;613;p37"/>
            <p:cNvSpPr/>
            <p:nvPr/>
          </p:nvSpPr>
          <p:spPr>
            <a:xfrm rot="18849200">
              <a:off x="4281270" y="1789290"/>
              <a:ext cx="342921" cy="151985"/>
            </a:xfrm>
            <a:prstGeom prst="corner">
              <a:avLst>
                <a:gd name="adj1" fmla="val 18804"/>
                <a:gd name="adj2" fmla="val 18145"/>
              </a:avLst>
            </a:prstGeom>
            <a:grpFill/>
            <a:ln w="57150">
              <a:solidFill>
                <a:srgbClr val="FF0000"/>
              </a:solidFill>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grpSp>
      <p:sp>
        <p:nvSpPr>
          <p:cNvPr id="117" name="Google Shape;612;p37"/>
          <p:cNvSpPr/>
          <p:nvPr/>
        </p:nvSpPr>
        <p:spPr>
          <a:xfrm>
            <a:off x="2771800" y="4900624"/>
            <a:ext cx="1980000" cy="504001"/>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sp>
        <p:nvSpPr>
          <p:cNvPr id="120" name="Google Shape;612;p37"/>
          <p:cNvSpPr/>
          <p:nvPr/>
        </p:nvSpPr>
        <p:spPr>
          <a:xfrm>
            <a:off x="4872123" y="4900624"/>
            <a:ext cx="1980000" cy="504001"/>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grpSp>
        <p:nvGrpSpPr>
          <p:cNvPr id="122" name="Google Shape;611;p37"/>
          <p:cNvGrpSpPr/>
          <p:nvPr/>
        </p:nvGrpSpPr>
        <p:grpSpPr>
          <a:xfrm>
            <a:off x="6972445" y="4869160"/>
            <a:ext cx="1980000" cy="535462"/>
            <a:chOff x="3729000" y="1693822"/>
            <a:chExt cx="1393200" cy="392353"/>
          </a:xfrm>
          <a:gradFill>
            <a:gsLst>
              <a:gs pos="0">
                <a:srgbClr val="DCEC0E"/>
              </a:gs>
              <a:gs pos="52000">
                <a:srgbClr val="FFFF00"/>
              </a:gs>
              <a:gs pos="100000">
                <a:srgbClr val="DCEC0E"/>
              </a:gs>
            </a:gsLst>
            <a:lin ang="5400000" scaled="1"/>
          </a:gradFill>
        </p:grpSpPr>
        <p:sp>
          <p:nvSpPr>
            <p:cNvPr id="123" name="Google Shape;612;p37"/>
            <p:cNvSpPr/>
            <p:nvPr/>
          </p:nvSpPr>
          <p:spPr>
            <a:xfrm>
              <a:off x="3729000" y="1716875"/>
              <a:ext cx="1393200" cy="369300"/>
            </a:xfrm>
            <a:prstGeom prst="roundRect">
              <a:avLst>
                <a:gd name="adj" fmla="val 16667"/>
              </a:avLst>
            </a:prstGeom>
            <a:grpFill/>
            <a:ln>
              <a:solidFill>
                <a:srgbClr val="DCEC0E"/>
              </a:solidFill>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sp>
          <p:nvSpPr>
            <p:cNvPr id="124" name="Google Shape;613;p37"/>
            <p:cNvSpPr/>
            <p:nvPr/>
          </p:nvSpPr>
          <p:spPr>
            <a:xfrm rot="18849200">
              <a:off x="4281270" y="1789290"/>
              <a:ext cx="342921" cy="151985"/>
            </a:xfrm>
            <a:prstGeom prst="corner">
              <a:avLst>
                <a:gd name="adj1" fmla="val 18804"/>
                <a:gd name="adj2" fmla="val 18145"/>
              </a:avLst>
            </a:prstGeom>
            <a:grpFill/>
            <a:ln w="57150">
              <a:solidFill>
                <a:srgbClr val="FF0000"/>
              </a:solidFill>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grpSp>
      <p:sp>
        <p:nvSpPr>
          <p:cNvPr id="126" name="Google Shape;612;p37"/>
          <p:cNvSpPr/>
          <p:nvPr/>
        </p:nvSpPr>
        <p:spPr>
          <a:xfrm>
            <a:off x="2771800" y="5661306"/>
            <a:ext cx="1980000" cy="504001"/>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sp>
        <p:nvSpPr>
          <p:cNvPr id="129" name="Google Shape;612;p37"/>
          <p:cNvSpPr/>
          <p:nvPr/>
        </p:nvSpPr>
        <p:spPr>
          <a:xfrm>
            <a:off x="4872123" y="5661306"/>
            <a:ext cx="1980000" cy="504001"/>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grpSp>
        <p:nvGrpSpPr>
          <p:cNvPr id="131" name="Google Shape;611;p37"/>
          <p:cNvGrpSpPr/>
          <p:nvPr/>
        </p:nvGrpSpPr>
        <p:grpSpPr>
          <a:xfrm>
            <a:off x="6972445" y="5629842"/>
            <a:ext cx="1980000" cy="535462"/>
            <a:chOff x="3729000" y="1693822"/>
            <a:chExt cx="1393200" cy="392353"/>
          </a:xfrm>
          <a:gradFill>
            <a:gsLst>
              <a:gs pos="0">
                <a:srgbClr val="DCEC0E"/>
              </a:gs>
              <a:gs pos="52000">
                <a:srgbClr val="FFFF00"/>
              </a:gs>
              <a:gs pos="100000">
                <a:srgbClr val="DCEC0E"/>
              </a:gs>
            </a:gsLst>
            <a:lin ang="5400000" scaled="1"/>
          </a:gradFill>
        </p:grpSpPr>
        <p:sp>
          <p:nvSpPr>
            <p:cNvPr id="132" name="Google Shape;612;p37"/>
            <p:cNvSpPr/>
            <p:nvPr/>
          </p:nvSpPr>
          <p:spPr>
            <a:xfrm>
              <a:off x="3729000" y="1716875"/>
              <a:ext cx="1393200" cy="369300"/>
            </a:xfrm>
            <a:prstGeom prst="roundRect">
              <a:avLst>
                <a:gd name="adj" fmla="val 16667"/>
              </a:avLst>
            </a:prstGeom>
            <a:grpFill/>
            <a:ln>
              <a:solidFill>
                <a:srgbClr val="DCEC0E"/>
              </a:solidFill>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sp>
          <p:nvSpPr>
            <p:cNvPr id="133" name="Google Shape;613;p37"/>
            <p:cNvSpPr/>
            <p:nvPr/>
          </p:nvSpPr>
          <p:spPr>
            <a:xfrm rot="18849200">
              <a:off x="4281270" y="1789290"/>
              <a:ext cx="342921" cy="151985"/>
            </a:xfrm>
            <a:prstGeom prst="corner">
              <a:avLst>
                <a:gd name="adj1" fmla="val 18804"/>
                <a:gd name="adj2" fmla="val 18145"/>
              </a:avLst>
            </a:prstGeom>
            <a:grpFill/>
            <a:ln w="57150">
              <a:solidFill>
                <a:srgbClr val="FF0000"/>
              </a:solidFill>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grpSp>
      <p:sp>
        <p:nvSpPr>
          <p:cNvPr id="137" name="Google Shape;613;p37"/>
          <p:cNvSpPr/>
          <p:nvPr/>
        </p:nvSpPr>
        <p:spPr>
          <a:xfrm rot="18849200">
            <a:off x="5640165" y="3555000"/>
            <a:ext cx="468000" cy="215999"/>
          </a:xfrm>
          <a:prstGeom prst="corner">
            <a:avLst>
              <a:gd name="adj1" fmla="val 18804"/>
              <a:gd name="adj2" fmla="val 18145"/>
            </a:avLst>
          </a:prstGeom>
          <a:solidFill>
            <a:srgbClr val="FF0000"/>
          </a:solidFill>
          <a:ln w="57150">
            <a:solidFill>
              <a:srgbClr val="FF0000"/>
            </a:solidFill>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sp>
        <p:nvSpPr>
          <p:cNvPr id="138" name="Google Shape;613;p37"/>
          <p:cNvSpPr/>
          <p:nvPr/>
        </p:nvSpPr>
        <p:spPr>
          <a:xfrm rot="18849200">
            <a:off x="5640165" y="4280833"/>
            <a:ext cx="468000" cy="215999"/>
          </a:xfrm>
          <a:prstGeom prst="corner">
            <a:avLst>
              <a:gd name="adj1" fmla="val 18804"/>
              <a:gd name="adj2" fmla="val 18145"/>
            </a:avLst>
          </a:prstGeom>
          <a:solidFill>
            <a:srgbClr val="FF0000"/>
          </a:solidFill>
          <a:ln w="57150">
            <a:solidFill>
              <a:srgbClr val="FF0000"/>
            </a:solidFill>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sp>
        <p:nvSpPr>
          <p:cNvPr id="21" name="Google Shape;612;p37"/>
          <p:cNvSpPr/>
          <p:nvPr/>
        </p:nvSpPr>
        <p:spPr>
          <a:xfrm>
            <a:off x="2783843" y="2708978"/>
            <a:ext cx="1980000" cy="504001"/>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a:spcBef>
                <a:spcPts val="0"/>
              </a:spcBef>
              <a:spcAft>
                <a:spcPts val="0"/>
              </a:spcAft>
              <a:buNone/>
            </a:pPr>
            <a:endParaRPr dirty="0">
              <a:solidFill>
                <a:srgbClr val="FF0000"/>
              </a:solidFill>
              <a:latin typeface="Sniglet"/>
              <a:ea typeface="Sniglet"/>
              <a:cs typeface="Sniglet"/>
              <a:sym typeface="Sniglet"/>
            </a:endParaRPr>
          </a:p>
        </p:txBody>
      </p:sp>
      <p:sp>
        <p:nvSpPr>
          <p:cNvPr id="98" name="Google Shape;612;p37"/>
          <p:cNvSpPr/>
          <p:nvPr/>
        </p:nvSpPr>
        <p:spPr>
          <a:xfrm>
            <a:off x="2771800" y="3460464"/>
            <a:ext cx="1980000" cy="504001"/>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sp>
        <p:nvSpPr>
          <p:cNvPr id="143" name="Google Shape;616;p37"/>
          <p:cNvSpPr/>
          <p:nvPr/>
        </p:nvSpPr>
        <p:spPr>
          <a:xfrm>
            <a:off x="3527790" y="2787690"/>
            <a:ext cx="468000" cy="432000"/>
          </a:xfrm>
          <a:prstGeom prst="mathMultiply">
            <a:avLst>
              <a:gd name="adj1" fmla="val 5080"/>
            </a:avLst>
          </a:prstGeom>
          <a:ln>
            <a:solidFill>
              <a:srgbClr val="FF0000"/>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sp>
        <p:nvSpPr>
          <p:cNvPr id="144" name="Google Shape;616;p37"/>
          <p:cNvSpPr/>
          <p:nvPr/>
        </p:nvSpPr>
        <p:spPr>
          <a:xfrm>
            <a:off x="3562600" y="3527355"/>
            <a:ext cx="398400" cy="410400"/>
          </a:xfrm>
          <a:prstGeom prst="mathMultiply">
            <a:avLst>
              <a:gd name="adj1" fmla="val 5080"/>
            </a:avLst>
          </a:prstGeom>
          <a:ln>
            <a:solidFill>
              <a:srgbClr val="FF0000"/>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sp>
        <p:nvSpPr>
          <p:cNvPr id="145" name="Google Shape;616;p37"/>
          <p:cNvSpPr/>
          <p:nvPr/>
        </p:nvSpPr>
        <p:spPr>
          <a:xfrm>
            <a:off x="3562590" y="4282098"/>
            <a:ext cx="398400" cy="410400"/>
          </a:xfrm>
          <a:prstGeom prst="mathMultiply">
            <a:avLst>
              <a:gd name="adj1" fmla="val 5080"/>
            </a:avLst>
          </a:prstGeom>
          <a:ln>
            <a:solidFill>
              <a:srgbClr val="FF0000"/>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sp>
        <p:nvSpPr>
          <p:cNvPr id="146" name="Google Shape;616;p37"/>
          <p:cNvSpPr/>
          <p:nvPr/>
        </p:nvSpPr>
        <p:spPr>
          <a:xfrm>
            <a:off x="3562600" y="4994222"/>
            <a:ext cx="398400" cy="410400"/>
          </a:xfrm>
          <a:prstGeom prst="mathMultiply">
            <a:avLst>
              <a:gd name="adj1" fmla="val 5080"/>
            </a:avLst>
          </a:prstGeom>
          <a:ln>
            <a:solidFill>
              <a:srgbClr val="FF0000"/>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sp>
        <p:nvSpPr>
          <p:cNvPr id="147" name="Google Shape;616;p37"/>
          <p:cNvSpPr/>
          <p:nvPr/>
        </p:nvSpPr>
        <p:spPr>
          <a:xfrm>
            <a:off x="3597390" y="5708106"/>
            <a:ext cx="398400" cy="410400"/>
          </a:xfrm>
          <a:prstGeom prst="mathMultiply">
            <a:avLst>
              <a:gd name="adj1" fmla="val 5080"/>
            </a:avLst>
          </a:prstGeom>
          <a:ln>
            <a:solidFill>
              <a:srgbClr val="FF0000"/>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sp>
        <p:nvSpPr>
          <p:cNvPr id="148" name="Google Shape;616;p37"/>
          <p:cNvSpPr/>
          <p:nvPr/>
        </p:nvSpPr>
        <p:spPr>
          <a:xfrm>
            <a:off x="5633677" y="2787690"/>
            <a:ext cx="398400" cy="410400"/>
          </a:xfrm>
          <a:prstGeom prst="mathMultiply">
            <a:avLst>
              <a:gd name="adj1" fmla="val 5080"/>
            </a:avLst>
          </a:prstGeom>
          <a:ln>
            <a:solidFill>
              <a:srgbClr val="FF0000"/>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sp>
        <p:nvSpPr>
          <p:cNvPr id="149" name="Google Shape;616;p37"/>
          <p:cNvSpPr/>
          <p:nvPr/>
        </p:nvSpPr>
        <p:spPr>
          <a:xfrm>
            <a:off x="5662923" y="4989568"/>
            <a:ext cx="398400" cy="410400"/>
          </a:xfrm>
          <a:prstGeom prst="mathMultiply">
            <a:avLst>
              <a:gd name="adj1" fmla="val 5080"/>
            </a:avLst>
          </a:prstGeom>
          <a:ln>
            <a:solidFill>
              <a:srgbClr val="FF0000"/>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sp>
        <p:nvSpPr>
          <p:cNvPr id="150" name="Google Shape;616;p37"/>
          <p:cNvSpPr/>
          <p:nvPr/>
        </p:nvSpPr>
        <p:spPr>
          <a:xfrm>
            <a:off x="5674966" y="5708106"/>
            <a:ext cx="398400" cy="410400"/>
          </a:xfrm>
          <a:prstGeom prst="mathMultiply">
            <a:avLst>
              <a:gd name="adj1" fmla="val 5080"/>
            </a:avLst>
          </a:prstGeom>
          <a:ln>
            <a:solidFill>
              <a:srgbClr val="FF0000"/>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sp>
        <p:nvSpPr>
          <p:cNvPr id="151" name="Oval 150"/>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26</a:t>
            </a:r>
          </a:p>
        </p:txBody>
      </p:sp>
    </p:spTree>
    <p:extLst>
      <p:ext uri="{BB962C8B-B14F-4D97-AF65-F5344CB8AC3E}">
        <p14:creationId xmlns:p14="http://schemas.microsoft.com/office/powerpoint/2010/main" val="2567173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8"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b="1" dirty="0">
                <a:solidFill>
                  <a:schemeClr val="bg1"/>
                </a:solidFill>
                <a:latin typeface="Times New Roman" panose="02020603050405020304" pitchFamily="18" charset="0"/>
                <a:cs typeface="Times New Roman" panose="02020603050405020304" pitchFamily="18" charset="0"/>
              </a:rPr>
              <a:t>Etude managériale du projet</a:t>
            </a:r>
            <a:endParaRPr lang="fr-FR" sz="4000" dirty="0">
              <a:solidFill>
                <a:schemeClr val="bg1"/>
              </a:solidFill>
              <a:latin typeface="Times New Roman" pitchFamily="18" charset="0"/>
              <a:ea typeface="Sniglet"/>
              <a:cs typeface="Times New Roman" pitchFamily="18" charset="0"/>
              <a:sym typeface="Sniglet"/>
            </a:endParaRPr>
          </a:p>
        </p:txBody>
      </p:sp>
      <p:sp>
        <p:nvSpPr>
          <p:cNvPr id="31" name="Parallelogram 30">
            <a:extLst>
              <a:ext uri="{FF2B5EF4-FFF2-40B4-BE49-F238E27FC236}">
                <a16:creationId xmlns:a16="http://schemas.microsoft.com/office/drawing/2014/main" id="{934F2FF9-C81C-4ACD-A1CC-2376C4C7CB62}"/>
              </a:ext>
            </a:extLst>
          </p:cNvPr>
          <p:cNvSpPr/>
          <p:nvPr/>
        </p:nvSpPr>
        <p:spPr>
          <a:xfrm flipH="1">
            <a:off x="4470934" y="2767359"/>
            <a:ext cx="1453415" cy="2629079"/>
          </a:xfrm>
          <a:prstGeom prst="parallelogram">
            <a:avLst>
              <a:gd name="adj" fmla="val 5281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Parallelogram 31">
            <a:extLst>
              <a:ext uri="{FF2B5EF4-FFF2-40B4-BE49-F238E27FC236}">
                <a16:creationId xmlns:a16="http://schemas.microsoft.com/office/drawing/2014/main" id="{22587947-0ECC-40D4-A92D-E558B4A9BA1B}"/>
              </a:ext>
            </a:extLst>
          </p:cNvPr>
          <p:cNvSpPr/>
          <p:nvPr/>
        </p:nvSpPr>
        <p:spPr>
          <a:xfrm flipH="1">
            <a:off x="1014109" y="4133444"/>
            <a:ext cx="1453415" cy="2629079"/>
          </a:xfrm>
          <a:prstGeom prst="parallelogram">
            <a:avLst>
              <a:gd name="adj" fmla="val 5281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Parallelogram 32">
            <a:extLst>
              <a:ext uri="{FF2B5EF4-FFF2-40B4-BE49-F238E27FC236}">
                <a16:creationId xmlns:a16="http://schemas.microsoft.com/office/drawing/2014/main" id="{29A9D4D6-D101-4CF5-B08F-C30F353EAC2B}"/>
              </a:ext>
            </a:extLst>
          </p:cNvPr>
          <p:cNvSpPr/>
          <p:nvPr/>
        </p:nvSpPr>
        <p:spPr>
          <a:xfrm flipH="1">
            <a:off x="2552006" y="4761117"/>
            <a:ext cx="1345318" cy="1270643"/>
          </a:xfrm>
          <a:prstGeom prst="parallelogram">
            <a:avLst>
              <a:gd name="adj" fmla="val 52815"/>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Parallelogram 33">
            <a:extLst>
              <a:ext uri="{FF2B5EF4-FFF2-40B4-BE49-F238E27FC236}">
                <a16:creationId xmlns:a16="http://schemas.microsoft.com/office/drawing/2014/main" id="{9D55DB06-86D3-473F-A81E-CFEAF437F98B}"/>
              </a:ext>
            </a:extLst>
          </p:cNvPr>
          <p:cNvSpPr/>
          <p:nvPr/>
        </p:nvSpPr>
        <p:spPr>
          <a:xfrm>
            <a:off x="1783058" y="4760414"/>
            <a:ext cx="1453415" cy="2002055"/>
          </a:xfrm>
          <a:prstGeom prst="parallelogram">
            <a:avLst>
              <a:gd name="adj" fmla="val 52815"/>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5" name="Parallelogram 34">
            <a:extLst>
              <a:ext uri="{FF2B5EF4-FFF2-40B4-BE49-F238E27FC236}">
                <a16:creationId xmlns:a16="http://schemas.microsoft.com/office/drawing/2014/main" id="{AB7FA371-0962-43F8-833B-9FBF9AEC61BF}"/>
              </a:ext>
            </a:extLst>
          </p:cNvPr>
          <p:cNvSpPr/>
          <p:nvPr/>
        </p:nvSpPr>
        <p:spPr>
          <a:xfrm flipH="1">
            <a:off x="6004024" y="3394383"/>
            <a:ext cx="1453415" cy="1678415"/>
          </a:xfrm>
          <a:prstGeom prst="parallelogram">
            <a:avLst>
              <a:gd name="adj" fmla="val 52815"/>
            </a:avLst>
          </a:prstGeom>
          <a:solidFill>
            <a:srgbClr val="D61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Parallelogram 35">
            <a:extLst>
              <a:ext uri="{FF2B5EF4-FFF2-40B4-BE49-F238E27FC236}">
                <a16:creationId xmlns:a16="http://schemas.microsoft.com/office/drawing/2014/main" id="{D8E47395-5718-4101-ABF4-5EA654B55B83}"/>
              </a:ext>
            </a:extLst>
          </p:cNvPr>
          <p:cNvSpPr/>
          <p:nvPr/>
        </p:nvSpPr>
        <p:spPr>
          <a:xfrm>
            <a:off x="5235075" y="3394383"/>
            <a:ext cx="1453415" cy="2002055"/>
          </a:xfrm>
          <a:prstGeom prst="parallelogram">
            <a:avLst>
              <a:gd name="adj" fmla="val 52815"/>
            </a:avLst>
          </a:prstGeom>
          <a:solidFill>
            <a:srgbClr val="DCEC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7" name="Parallelogram 36">
            <a:extLst>
              <a:ext uri="{FF2B5EF4-FFF2-40B4-BE49-F238E27FC236}">
                <a16:creationId xmlns:a16="http://schemas.microsoft.com/office/drawing/2014/main" id="{83DEDFB7-2CD9-4664-AD48-C245FEC56F68}"/>
              </a:ext>
            </a:extLst>
          </p:cNvPr>
          <p:cNvSpPr/>
          <p:nvPr/>
        </p:nvSpPr>
        <p:spPr>
          <a:xfrm>
            <a:off x="-227061" y="4133444"/>
            <a:ext cx="1925637" cy="3255996"/>
          </a:xfrm>
          <a:prstGeom prst="parallelogram">
            <a:avLst>
              <a:gd name="adj" fmla="val 64689"/>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Parallelogram 37">
            <a:extLst>
              <a:ext uri="{FF2B5EF4-FFF2-40B4-BE49-F238E27FC236}">
                <a16:creationId xmlns:a16="http://schemas.microsoft.com/office/drawing/2014/main" id="{2CC6F6A4-B23C-4184-A7A4-58DC4882FA19}"/>
              </a:ext>
            </a:extLst>
          </p:cNvPr>
          <p:cNvSpPr/>
          <p:nvPr/>
        </p:nvSpPr>
        <p:spPr>
          <a:xfrm>
            <a:off x="3229763" y="2775764"/>
            <a:ext cx="1925637" cy="3255996"/>
          </a:xfrm>
          <a:prstGeom prst="parallelogram">
            <a:avLst>
              <a:gd name="adj" fmla="val 64689"/>
            </a:avLst>
          </a:prstGeom>
          <a:solidFill>
            <a:srgbClr val="00C0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Parallelogram 38">
            <a:extLst>
              <a:ext uri="{FF2B5EF4-FFF2-40B4-BE49-F238E27FC236}">
                <a16:creationId xmlns:a16="http://schemas.microsoft.com/office/drawing/2014/main" id="{3CA6048C-E2E3-4205-BDA8-C9E84ED4486E}"/>
              </a:ext>
            </a:extLst>
          </p:cNvPr>
          <p:cNvSpPr/>
          <p:nvPr/>
        </p:nvSpPr>
        <p:spPr>
          <a:xfrm>
            <a:off x="6768165" y="2648039"/>
            <a:ext cx="1607580" cy="2424759"/>
          </a:xfrm>
          <a:prstGeom prst="parallelogram">
            <a:avLst>
              <a:gd name="adj" fmla="val 5678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Isosceles Triangle 39">
            <a:extLst>
              <a:ext uri="{FF2B5EF4-FFF2-40B4-BE49-F238E27FC236}">
                <a16:creationId xmlns:a16="http://schemas.microsoft.com/office/drawing/2014/main" id="{5FD30758-E513-454E-8FB4-0F7672355D0B}"/>
              </a:ext>
            </a:extLst>
          </p:cNvPr>
          <p:cNvSpPr/>
          <p:nvPr/>
        </p:nvSpPr>
        <p:spPr>
          <a:xfrm rot="1150918">
            <a:off x="7427564" y="1588591"/>
            <a:ext cx="1371600" cy="16764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46AFCA18-7A4A-40C7-860C-AD0A9B7ED6A8}"/>
              </a:ext>
            </a:extLst>
          </p:cNvPr>
          <p:cNvSpPr txBox="1"/>
          <p:nvPr/>
        </p:nvSpPr>
        <p:spPr>
          <a:xfrm>
            <a:off x="484595" y="3098666"/>
            <a:ext cx="1607493" cy="984885"/>
          </a:xfrm>
          <a:prstGeom prst="rect">
            <a:avLst/>
          </a:prstGeom>
          <a:noFill/>
        </p:spPr>
        <p:txBody>
          <a:bodyPr wrap="square" rtlCol="0">
            <a:spAutoFit/>
          </a:bodyPr>
          <a:lstStyle/>
          <a:p>
            <a:pPr algn="ctr">
              <a:defRPr/>
            </a:pPr>
            <a:r>
              <a:rPr lang="en-US" sz="2000" b="1" dirty="0" err="1">
                <a:latin typeface="Mulish" charset="0"/>
                <a:ea typeface="Fira Sans Extra Condensed"/>
                <a:cs typeface="Fira Sans Extra Condensed"/>
                <a:sym typeface="Fira Sans Extra Condensed"/>
              </a:rPr>
              <a:t>Préparation</a:t>
            </a:r>
            <a:r>
              <a:rPr lang="en-US" sz="2000" b="1" dirty="0">
                <a:latin typeface="Mulish" charset="0"/>
                <a:ea typeface="Fira Sans Extra Condensed"/>
                <a:cs typeface="Fira Sans Extra Condensed"/>
                <a:sym typeface="Fira Sans Extra Condensed"/>
              </a:rPr>
              <a:t> de </a:t>
            </a:r>
            <a:r>
              <a:rPr lang="en-US" sz="2000" b="1" dirty="0" err="1">
                <a:latin typeface="Mulish" charset="0"/>
                <a:ea typeface="Fira Sans Extra Condensed"/>
                <a:cs typeface="Fira Sans Extra Condensed"/>
                <a:sym typeface="Fira Sans Extra Condensed"/>
              </a:rPr>
              <a:t>projet</a:t>
            </a:r>
            <a:endParaRPr lang="en-US" sz="2000" b="1" dirty="0">
              <a:latin typeface="Mulish" charset="0"/>
              <a:ea typeface="Fira Sans Extra Condensed"/>
              <a:cs typeface="Fira Sans Extra Condensed"/>
              <a:sym typeface="Fira Sans Extra Condensed"/>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2" name="TextBox 41">
            <a:extLst>
              <a:ext uri="{FF2B5EF4-FFF2-40B4-BE49-F238E27FC236}">
                <a16:creationId xmlns:a16="http://schemas.microsoft.com/office/drawing/2014/main" id="{511AC047-4D03-47BA-A39D-677C5CB18C75}"/>
              </a:ext>
            </a:extLst>
          </p:cNvPr>
          <p:cNvSpPr txBox="1"/>
          <p:nvPr/>
        </p:nvSpPr>
        <p:spPr>
          <a:xfrm>
            <a:off x="4025126" y="1628800"/>
            <a:ext cx="1771010" cy="1015663"/>
          </a:xfrm>
          <a:prstGeom prst="rect">
            <a:avLst/>
          </a:prstGeom>
          <a:noFill/>
        </p:spPr>
        <p:txBody>
          <a:bodyPr wrap="square" rtlCol="0">
            <a:spAutoFit/>
          </a:bodyPr>
          <a:lstStyle/>
          <a:p>
            <a:pPr lvl="0" algn="ctr"/>
            <a:r>
              <a:rPr lang="en-US" sz="2000" b="1" dirty="0" err="1">
                <a:latin typeface="Mulish" charset="0"/>
                <a:ea typeface="Fira Sans Extra Condensed"/>
                <a:cs typeface="Fira Sans Extra Condensed"/>
                <a:sym typeface="Fira Sans Extra Condensed"/>
              </a:rPr>
              <a:t>Déploiement</a:t>
            </a:r>
            <a:r>
              <a:rPr lang="en-US" sz="2000" b="1" dirty="0">
                <a:latin typeface="Mulish" charset="0"/>
                <a:ea typeface="Fira Sans Extra Condensed"/>
                <a:cs typeface="Fira Sans Extra Condensed"/>
                <a:sym typeface="Fira Sans Extra Condensed"/>
              </a:rPr>
              <a:t> de la solution</a:t>
            </a:r>
          </a:p>
        </p:txBody>
      </p:sp>
      <p:sp>
        <p:nvSpPr>
          <p:cNvPr id="43" name="TextBox 42">
            <a:extLst>
              <a:ext uri="{FF2B5EF4-FFF2-40B4-BE49-F238E27FC236}">
                <a16:creationId xmlns:a16="http://schemas.microsoft.com/office/drawing/2014/main" id="{8D992EF9-F587-48B5-848D-11F94E5B4EDE}"/>
              </a:ext>
            </a:extLst>
          </p:cNvPr>
          <p:cNvSpPr txBox="1"/>
          <p:nvPr/>
        </p:nvSpPr>
        <p:spPr>
          <a:xfrm>
            <a:off x="5436096" y="2420888"/>
            <a:ext cx="1990745" cy="1015663"/>
          </a:xfrm>
          <a:prstGeom prst="rect">
            <a:avLst/>
          </a:prstGeom>
          <a:noFill/>
        </p:spPr>
        <p:txBody>
          <a:bodyPr wrap="square" rtlCol="0">
            <a:spAutoFit/>
          </a:bodyPr>
          <a:lstStyle/>
          <a:p>
            <a:pPr algn="ctr">
              <a:defRPr/>
            </a:pPr>
            <a:r>
              <a:rPr lang="en-US" sz="2000" b="1" dirty="0" err="1">
                <a:latin typeface="Mulish" charset="0"/>
                <a:ea typeface="Fira Sans Extra Condensed"/>
                <a:cs typeface="Fira Sans Extra Condensed"/>
                <a:sym typeface="Fira Sans Extra Condensed"/>
              </a:rPr>
              <a:t>Étude</a:t>
            </a:r>
            <a:r>
              <a:rPr lang="en-US" sz="2000" b="1" dirty="0">
                <a:latin typeface="Mulish" charset="0"/>
                <a:ea typeface="Fira Sans Extra Condensed"/>
                <a:cs typeface="Fira Sans Extra Condensed"/>
                <a:sym typeface="Fira Sans Extra Condensed"/>
              </a:rPr>
              <a:t> </a:t>
            </a:r>
            <a:r>
              <a:rPr lang="en-US" sz="2000" b="1" dirty="0" err="1">
                <a:latin typeface="Mulish" charset="0"/>
                <a:ea typeface="Fira Sans Extra Condensed"/>
                <a:cs typeface="Fira Sans Extra Condensed"/>
                <a:sym typeface="Fira Sans Extra Condensed"/>
              </a:rPr>
              <a:t>Managériale</a:t>
            </a:r>
            <a:r>
              <a:rPr lang="en-US" sz="2000" b="1" dirty="0">
                <a:latin typeface="Mulish" charset="0"/>
                <a:ea typeface="Fira Sans Extra Condensed"/>
                <a:cs typeface="Fira Sans Extra Condensed"/>
                <a:sym typeface="Fira Sans Extra Condensed"/>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4" name="TextBox 43">
            <a:extLst>
              <a:ext uri="{FF2B5EF4-FFF2-40B4-BE49-F238E27FC236}">
                <a16:creationId xmlns:a16="http://schemas.microsoft.com/office/drawing/2014/main" id="{57BF88B8-000A-4FB3-A921-5CDAADED06AB}"/>
              </a:ext>
            </a:extLst>
          </p:cNvPr>
          <p:cNvSpPr txBox="1"/>
          <p:nvPr/>
        </p:nvSpPr>
        <p:spPr>
          <a:xfrm>
            <a:off x="2195736" y="3717032"/>
            <a:ext cx="1607493" cy="707886"/>
          </a:xfrm>
          <a:prstGeom prst="rect">
            <a:avLst/>
          </a:prstGeom>
          <a:noFill/>
        </p:spPr>
        <p:txBody>
          <a:bodyPr wrap="square" rtlCol="0">
            <a:spAutoFit/>
          </a:bodyPr>
          <a:lstStyle/>
          <a:p>
            <a:pPr lvl="0" algn="ctr"/>
            <a:r>
              <a:rPr lang="en-US" sz="2000" b="1" dirty="0" err="1">
                <a:latin typeface="Mulish" charset="0"/>
                <a:ea typeface="Fira Sans Extra Condensed"/>
                <a:cs typeface="Fira Sans Extra Condensed"/>
                <a:sym typeface="Fira Sans Extra Condensed"/>
              </a:rPr>
              <a:t>Étude</a:t>
            </a:r>
            <a:r>
              <a:rPr lang="en-US" sz="2000" b="1" dirty="0">
                <a:latin typeface="Mulish" charset="0"/>
                <a:ea typeface="Fira Sans Extra Condensed"/>
                <a:cs typeface="Fira Sans Extra Condensed"/>
                <a:sym typeface="Fira Sans Extra Condensed"/>
              </a:rPr>
              <a:t> </a:t>
            </a:r>
            <a:r>
              <a:rPr lang="en-US" sz="2000" b="1" dirty="0" err="1">
                <a:latin typeface="Mulish" charset="0"/>
                <a:ea typeface="Fira Sans Extra Condensed"/>
                <a:cs typeface="Fira Sans Extra Condensed"/>
                <a:sym typeface="Fira Sans Extra Condensed"/>
              </a:rPr>
              <a:t>théorique</a:t>
            </a:r>
            <a:endParaRPr lang="en-US" sz="2000" b="1" dirty="0">
              <a:latin typeface="Mulish" charset="0"/>
              <a:ea typeface="Fira Sans Extra Condensed"/>
              <a:cs typeface="Fira Sans Extra Condensed"/>
              <a:sym typeface="Fira Sans Extra Condensed"/>
            </a:endParaRPr>
          </a:p>
        </p:txBody>
      </p:sp>
      <p:grpSp>
        <p:nvGrpSpPr>
          <p:cNvPr id="45" name="Group 44">
            <a:extLst>
              <a:ext uri="{FF2B5EF4-FFF2-40B4-BE49-F238E27FC236}">
                <a16:creationId xmlns:a16="http://schemas.microsoft.com/office/drawing/2014/main" id="{195C248F-D059-4354-BBEB-C20446B33000}"/>
              </a:ext>
            </a:extLst>
          </p:cNvPr>
          <p:cNvGrpSpPr/>
          <p:nvPr/>
        </p:nvGrpSpPr>
        <p:grpSpPr>
          <a:xfrm>
            <a:off x="8153099" y="724794"/>
            <a:ext cx="880542" cy="930586"/>
            <a:chOff x="5995988" y="2712903"/>
            <a:chExt cx="2457450" cy="2587625"/>
          </a:xfrm>
          <a:solidFill>
            <a:schemeClr val="tx1"/>
          </a:solidFill>
        </p:grpSpPr>
        <p:sp>
          <p:nvSpPr>
            <p:cNvPr id="46" name="Freeform 6">
              <a:extLst>
                <a:ext uri="{FF2B5EF4-FFF2-40B4-BE49-F238E27FC236}">
                  <a16:creationId xmlns:a16="http://schemas.microsoft.com/office/drawing/2014/main" id="{66894E5D-78EE-413F-B777-C8D7E7119F38}"/>
                </a:ext>
              </a:extLst>
            </p:cNvPr>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a:extLst>
                <a:ext uri="{FF2B5EF4-FFF2-40B4-BE49-F238E27FC236}">
                  <a16:creationId xmlns:a16="http://schemas.microsoft.com/office/drawing/2014/main" id="{B82A3CD8-3C6B-4C93-84D2-9C26D6DE7AEC}"/>
                </a:ext>
              </a:extLst>
            </p:cNvPr>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
              <a:extLst>
                <a:ext uri="{FF2B5EF4-FFF2-40B4-BE49-F238E27FC236}">
                  <a16:creationId xmlns:a16="http://schemas.microsoft.com/office/drawing/2014/main" id="{877064B7-4373-4872-BCAB-49C81837DBE5}"/>
                </a:ext>
              </a:extLst>
            </p:cNvPr>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0" name="Oval 49"/>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27</a:t>
            </a:r>
          </a:p>
        </p:txBody>
      </p:sp>
    </p:spTree>
    <p:extLst>
      <p:ext uri="{BB962C8B-B14F-4D97-AF65-F5344CB8AC3E}">
        <p14:creationId xmlns:p14="http://schemas.microsoft.com/office/powerpoint/2010/main" val="370022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1000"/>
                                        <p:tgtEl>
                                          <p:spTgt spid="44"/>
                                        </p:tgtEl>
                                      </p:cBhvr>
                                    </p:animEffect>
                                    <p:anim calcmode="lin" valueType="num">
                                      <p:cBhvr>
                                        <p:cTn id="15" dur="1000" fill="hold"/>
                                        <p:tgtEl>
                                          <p:spTgt spid="44"/>
                                        </p:tgtEl>
                                        <p:attrNameLst>
                                          <p:attrName>ppt_x</p:attrName>
                                        </p:attrNameLst>
                                      </p:cBhvr>
                                      <p:tavLst>
                                        <p:tav tm="0">
                                          <p:val>
                                            <p:strVal val="#ppt_x"/>
                                          </p:val>
                                        </p:tav>
                                        <p:tav tm="100000">
                                          <p:val>
                                            <p:strVal val="#ppt_x"/>
                                          </p:val>
                                        </p:tav>
                                      </p:tavLst>
                                    </p:anim>
                                    <p:anim calcmode="lin" valueType="num">
                                      <p:cBhvr>
                                        <p:cTn id="1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1000"/>
                                        <p:tgtEl>
                                          <p:spTgt spid="42"/>
                                        </p:tgtEl>
                                      </p:cBhvr>
                                    </p:animEffect>
                                    <p:anim calcmode="lin" valueType="num">
                                      <p:cBhvr>
                                        <p:cTn id="22" dur="1000" fill="hold"/>
                                        <p:tgtEl>
                                          <p:spTgt spid="42"/>
                                        </p:tgtEl>
                                        <p:attrNameLst>
                                          <p:attrName>ppt_x</p:attrName>
                                        </p:attrNameLst>
                                      </p:cBhvr>
                                      <p:tavLst>
                                        <p:tav tm="0">
                                          <p:val>
                                            <p:strVal val="#ppt_x"/>
                                          </p:val>
                                        </p:tav>
                                        <p:tav tm="100000">
                                          <p:val>
                                            <p:strVal val="#ppt_x"/>
                                          </p:val>
                                        </p:tav>
                                      </p:tavLst>
                                    </p:anim>
                                    <p:anim calcmode="lin" valueType="num">
                                      <p:cBhvr>
                                        <p:cTn id="2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1000"/>
                                        <p:tgtEl>
                                          <p:spTgt spid="43"/>
                                        </p:tgtEl>
                                      </p:cBhvr>
                                    </p:animEffect>
                                    <p:anim calcmode="lin" valueType="num">
                                      <p:cBhvr>
                                        <p:cTn id="29" dur="1000" fill="hold"/>
                                        <p:tgtEl>
                                          <p:spTgt spid="43"/>
                                        </p:tgtEl>
                                        <p:attrNameLst>
                                          <p:attrName>ppt_x</p:attrName>
                                        </p:attrNameLst>
                                      </p:cBhvr>
                                      <p:tavLst>
                                        <p:tav tm="0">
                                          <p:val>
                                            <p:strVal val="#ppt_x"/>
                                          </p:val>
                                        </p:tav>
                                        <p:tav tm="100000">
                                          <p:val>
                                            <p:strVal val="#ppt_x"/>
                                          </p:val>
                                        </p:tav>
                                      </p:tavLst>
                                    </p:anim>
                                    <p:anim calcmode="lin" valueType="num">
                                      <p:cBhvr>
                                        <p:cTn id="3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8"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b="1" dirty="0">
                <a:solidFill>
                  <a:schemeClr val="bg1"/>
                </a:solidFill>
                <a:latin typeface="Times New Roman" panose="02020603050405020304" pitchFamily="18" charset="0"/>
                <a:cs typeface="Times New Roman" panose="02020603050405020304" pitchFamily="18" charset="0"/>
              </a:rPr>
              <a:t>Etude managériale du projet</a:t>
            </a:r>
            <a:endParaRPr lang="fr-FR" sz="4000" dirty="0">
              <a:solidFill>
                <a:schemeClr val="bg1"/>
              </a:solidFill>
              <a:latin typeface="Times New Roman" pitchFamily="18" charset="0"/>
              <a:ea typeface="Sniglet"/>
              <a:cs typeface="Times New Roman" pitchFamily="18" charset="0"/>
              <a:sym typeface="Sniglet"/>
            </a:endParaRPr>
          </a:p>
        </p:txBody>
      </p:sp>
      <p:pic>
        <p:nvPicPr>
          <p:cNvPr id="21" name="Image 3"/>
          <p:cNvPicPr/>
          <p:nvPr/>
        </p:nvPicPr>
        <p:blipFill>
          <a:blip r:embed="rId3"/>
          <a:srcRect/>
          <a:stretch>
            <a:fillRect/>
          </a:stretch>
        </p:blipFill>
        <p:spPr bwMode="auto">
          <a:xfrm>
            <a:off x="36504" y="1917296"/>
            <a:ext cx="9072000" cy="4176000"/>
          </a:xfrm>
          <a:prstGeom prst="rect">
            <a:avLst/>
          </a:prstGeom>
          <a:noFill/>
          <a:ln w="9525">
            <a:solidFill>
              <a:schemeClr val="tx1"/>
            </a:solidFill>
            <a:miter lim="800000"/>
            <a:headEnd/>
            <a:tailEnd/>
          </a:ln>
        </p:spPr>
      </p:pic>
      <p:sp>
        <p:nvSpPr>
          <p:cNvPr id="2" name="TextBox 1"/>
          <p:cNvSpPr txBox="1"/>
          <p:nvPr/>
        </p:nvSpPr>
        <p:spPr>
          <a:xfrm>
            <a:off x="611560" y="908720"/>
            <a:ext cx="3485249" cy="738664"/>
          </a:xfrm>
          <a:prstGeom prst="rect">
            <a:avLst/>
          </a:prstGeom>
          <a:noFill/>
        </p:spPr>
        <p:txBody>
          <a:bodyPr wrap="none" rtlCol="0">
            <a:spAutoFit/>
          </a:bodyPr>
          <a:lstStyle/>
          <a:p>
            <a:pPr marL="342900" indent="-342900">
              <a:buFont typeface="Wingdings" pitchFamily="2" charset="2"/>
              <a:buChar char="v"/>
            </a:pPr>
            <a:r>
              <a:rPr lang="fr-FR" sz="2400" b="1" dirty="0">
                <a:solidFill>
                  <a:srgbClr val="FF0000"/>
                </a:solidFill>
                <a:latin typeface="Mulish" charset="0"/>
              </a:rPr>
              <a:t>Planification de PFE</a:t>
            </a:r>
          </a:p>
          <a:p>
            <a:endParaRPr lang="fr-FR" dirty="0"/>
          </a:p>
        </p:txBody>
      </p:sp>
      <p:sp>
        <p:nvSpPr>
          <p:cNvPr id="23" name="Oval 22"/>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28</a:t>
            </a:r>
          </a:p>
        </p:txBody>
      </p:sp>
    </p:spTree>
    <p:extLst>
      <p:ext uri="{BB962C8B-B14F-4D97-AF65-F5344CB8AC3E}">
        <p14:creationId xmlns:p14="http://schemas.microsoft.com/office/powerpoint/2010/main" val="1320197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8"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b="1" dirty="0">
                <a:solidFill>
                  <a:schemeClr val="bg1"/>
                </a:solidFill>
                <a:latin typeface="Times New Roman" panose="02020603050405020304" pitchFamily="18" charset="0"/>
                <a:cs typeface="Times New Roman" panose="02020603050405020304" pitchFamily="18" charset="0"/>
              </a:rPr>
              <a:t>Etude managériale du projet</a:t>
            </a:r>
            <a:endParaRPr lang="fr-FR" sz="4000" dirty="0">
              <a:solidFill>
                <a:schemeClr val="bg1"/>
              </a:solidFill>
              <a:latin typeface="Times New Roman" pitchFamily="18" charset="0"/>
              <a:ea typeface="Sniglet"/>
              <a:cs typeface="Times New Roman" pitchFamily="18" charset="0"/>
              <a:sym typeface="Sniglet"/>
            </a:endParaRPr>
          </a:p>
        </p:txBody>
      </p:sp>
      <p:grpSp>
        <p:nvGrpSpPr>
          <p:cNvPr id="5" name="Group 4">
            <a:extLst>
              <a:ext uri="{FF2B5EF4-FFF2-40B4-BE49-F238E27FC236}">
                <a16:creationId xmlns:a16="http://schemas.microsoft.com/office/drawing/2014/main" id="{EE207168-AFDA-4CC3-9D6E-13B5B3F6F4AE}"/>
              </a:ext>
            </a:extLst>
          </p:cNvPr>
          <p:cNvGrpSpPr/>
          <p:nvPr/>
        </p:nvGrpSpPr>
        <p:grpSpPr>
          <a:xfrm>
            <a:off x="1854200" y="1052736"/>
            <a:ext cx="5435600" cy="3501180"/>
            <a:chOff x="3067665" y="1415845"/>
            <a:chExt cx="6282812" cy="4689362"/>
          </a:xfrm>
        </p:grpSpPr>
        <p:sp>
          <p:nvSpPr>
            <p:cNvPr id="6" name="Rectangle 5">
              <a:extLst>
                <a:ext uri="{FF2B5EF4-FFF2-40B4-BE49-F238E27FC236}">
                  <a16:creationId xmlns:a16="http://schemas.microsoft.com/office/drawing/2014/main" id="{6A9795D7-32AC-4D01-AEBA-6CFCD5F9E26A}"/>
                </a:ext>
              </a:extLst>
            </p:cNvPr>
            <p:cNvSpPr/>
            <p:nvPr/>
          </p:nvSpPr>
          <p:spPr>
            <a:xfrm>
              <a:off x="3067665" y="1415845"/>
              <a:ext cx="6282812" cy="1091381"/>
            </a:xfrm>
            <a:prstGeom prst="rect">
              <a:avLst/>
            </a:prstGeom>
            <a:solidFill>
              <a:srgbClr val="DCEC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Parallelogram 6">
              <a:extLst>
                <a:ext uri="{FF2B5EF4-FFF2-40B4-BE49-F238E27FC236}">
                  <a16:creationId xmlns:a16="http://schemas.microsoft.com/office/drawing/2014/main" id="{36616719-D331-4FD2-B3E9-1079C9EACAD5}"/>
                </a:ext>
              </a:extLst>
            </p:cNvPr>
            <p:cNvSpPr/>
            <p:nvPr/>
          </p:nvSpPr>
          <p:spPr>
            <a:xfrm flipH="1">
              <a:off x="3067667" y="2507226"/>
              <a:ext cx="6282810" cy="473781"/>
            </a:xfrm>
            <a:prstGeom prst="parallelogram">
              <a:avLst>
                <a:gd name="adj" fmla="val 21130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BC34DB4E-682A-48A5-B615-63049E055845}"/>
                </a:ext>
              </a:extLst>
            </p:cNvPr>
            <p:cNvSpPr/>
            <p:nvPr/>
          </p:nvSpPr>
          <p:spPr>
            <a:xfrm>
              <a:off x="3067665" y="2977945"/>
              <a:ext cx="6282812" cy="1091381"/>
            </a:xfrm>
            <a:prstGeom prst="rect">
              <a:avLst/>
            </a:prstGeom>
            <a:solidFill>
              <a:srgbClr val="E3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Parallelogram 8">
              <a:extLst>
                <a:ext uri="{FF2B5EF4-FFF2-40B4-BE49-F238E27FC236}">
                  <a16:creationId xmlns:a16="http://schemas.microsoft.com/office/drawing/2014/main" id="{2157BCC9-BD9A-48CF-BC81-AD13EBBB9E7E}"/>
                </a:ext>
              </a:extLst>
            </p:cNvPr>
            <p:cNvSpPr/>
            <p:nvPr/>
          </p:nvSpPr>
          <p:spPr>
            <a:xfrm flipH="1">
              <a:off x="3067667" y="4069326"/>
              <a:ext cx="6282810" cy="473781"/>
            </a:xfrm>
            <a:prstGeom prst="parallelogram">
              <a:avLst>
                <a:gd name="adj" fmla="val 211301"/>
              </a:avLst>
            </a:prstGeom>
            <a:solidFill>
              <a:srgbClr val="660E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8572D2A1-5750-4859-BA43-4C30522345FC}"/>
                </a:ext>
              </a:extLst>
            </p:cNvPr>
            <p:cNvSpPr/>
            <p:nvPr/>
          </p:nvSpPr>
          <p:spPr>
            <a:xfrm>
              <a:off x="3067665" y="4540045"/>
              <a:ext cx="6282812" cy="1091381"/>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Parallelogram 10">
              <a:extLst>
                <a:ext uri="{FF2B5EF4-FFF2-40B4-BE49-F238E27FC236}">
                  <a16:creationId xmlns:a16="http://schemas.microsoft.com/office/drawing/2014/main" id="{F57445FA-935A-43EE-AB52-677E59B36F43}"/>
                </a:ext>
              </a:extLst>
            </p:cNvPr>
            <p:cNvSpPr/>
            <p:nvPr/>
          </p:nvSpPr>
          <p:spPr>
            <a:xfrm flipH="1">
              <a:off x="3067667" y="5631426"/>
              <a:ext cx="6282810" cy="473781"/>
            </a:xfrm>
            <a:prstGeom prst="parallelogram">
              <a:avLst>
                <a:gd name="adj" fmla="val 211301"/>
              </a:avLst>
            </a:prstGeom>
            <a:solidFill>
              <a:srgbClr val="865D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12" name="Isosceles Triangle 11">
            <a:extLst>
              <a:ext uri="{FF2B5EF4-FFF2-40B4-BE49-F238E27FC236}">
                <a16:creationId xmlns:a16="http://schemas.microsoft.com/office/drawing/2014/main" id="{3B052CC2-2F06-4339-AB97-A7B21C84ACDD}"/>
              </a:ext>
            </a:extLst>
          </p:cNvPr>
          <p:cNvSpPr/>
          <p:nvPr/>
        </p:nvSpPr>
        <p:spPr>
          <a:xfrm flipV="1">
            <a:off x="1857770" y="5661248"/>
            <a:ext cx="5432030" cy="1155883"/>
          </a:xfrm>
          <a:prstGeom prst="triangle">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80C510B-7D2D-4C3D-991B-159DF040CAE3}"/>
              </a:ext>
            </a:extLst>
          </p:cNvPr>
          <p:cNvSpPr txBox="1"/>
          <p:nvPr/>
        </p:nvSpPr>
        <p:spPr>
          <a:xfrm>
            <a:off x="3001958" y="3515757"/>
            <a:ext cx="3140083" cy="400110"/>
          </a:xfrm>
          <a:prstGeom prst="rect">
            <a:avLst/>
          </a:prstGeom>
          <a:noFill/>
        </p:spPr>
        <p:txBody>
          <a:bodyPr wrap="square" rtlCol="0">
            <a:spAutoFit/>
          </a:bodyPr>
          <a:lstStyle/>
          <a:p>
            <a:pPr lvl="0" algn="ctr">
              <a:defRPr/>
            </a:pPr>
            <a:r>
              <a:rPr lang="fr-FR" sz="2000" b="1" dirty="0">
                <a:solidFill>
                  <a:srgbClr val="000000"/>
                </a:solidFill>
                <a:latin typeface="Mulish" charset="0"/>
                <a:ea typeface="Arial"/>
                <a:cs typeface="Arial"/>
                <a:sym typeface="Arial"/>
              </a:rPr>
              <a:t>Moyens humains</a:t>
            </a:r>
            <a:endParaRPr kumimoji="0" lang="en-GB" sz="2000" b="1" i="0" u="none" strike="noStrike" kern="1200" cap="none" spc="0" normalizeH="0" baseline="0" noProof="0" dirty="0">
              <a:ln>
                <a:noFill/>
              </a:ln>
              <a:solidFill>
                <a:srgbClr val="FFFFFF"/>
              </a:solidFill>
              <a:effectLst/>
              <a:uLnTx/>
              <a:uFillTx/>
              <a:latin typeface="Mulish" charset="0"/>
              <a:ea typeface="Noto Sans" panose="020B0502040504020204" pitchFamily="34"/>
              <a:cs typeface="Noto Sans" panose="020B0502040504020204" pitchFamily="34"/>
            </a:endParaRPr>
          </a:p>
        </p:txBody>
      </p:sp>
      <p:sp>
        <p:nvSpPr>
          <p:cNvPr id="14" name="TextBox 13">
            <a:extLst>
              <a:ext uri="{FF2B5EF4-FFF2-40B4-BE49-F238E27FC236}">
                <a16:creationId xmlns:a16="http://schemas.microsoft.com/office/drawing/2014/main" id="{6EF6B5C7-3787-4A32-9361-1A003E12964C}"/>
              </a:ext>
            </a:extLst>
          </p:cNvPr>
          <p:cNvSpPr txBox="1"/>
          <p:nvPr/>
        </p:nvSpPr>
        <p:spPr>
          <a:xfrm>
            <a:off x="3001958" y="2385457"/>
            <a:ext cx="3140083" cy="400110"/>
          </a:xfrm>
          <a:prstGeom prst="rect">
            <a:avLst/>
          </a:prstGeom>
          <a:noFill/>
        </p:spPr>
        <p:txBody>
          <a:bodyPr wrap="square" rtlCol="0">
            <a:spAutoFit/>
          </a:bodyPr>
          <a:lstStyle/>
          <a:p>
            <a:pPr lvl="0" algn="ctr">
              <a:defRPr/>
            </a:pPr>
            <a:r>
              <a:rPr lang="fr-FR" sz="2000" b="1" dirty="0">
                <a:solidFill>
                  <a:srgbClr val="000000"/>
                </a:solidFill>
                <a:latin typeface="Mulish" charset="0"/>
                <a:ea typeface="Arial"/>
                <a:cs typeface="Arial"/>
                <a:sym typeface="Arial"/>
              </a:rPr>
              <a:t>Moyen matériels</a:t>
            </a:r>
            <a:endParaRPr kumimoji="0" lang="en-GB" sz="2000" b="1" i="0" u="none" strike="noStrike" kern="1200" cap="none" spc="0" normalizeH="0" baseline="0" noProof="0" dirty="0">
              <a:ln>
                <a:noFill/>
              </a:ln>
              <a:solidFill>
                <a:srgbClr val="FFFFFF"/>
              </a:solidFill>
              <a:effectLst/>
              <a:uLnTx/>
              <a:uFillTx/>
              <a:latin typeface="Mulish" charset="0"/>
              <a:ea typeface="Noto Sans" panose="020B0502040504020204" pitchFamily="34"/>
              <a:cs typeface="Noto Sans" panose="020B0502040504020204" pitchFamily="34"/>
            </a:endParaRPr>
          </a:p>
        </p:txBody>
      </p:sp>
      <p:sp>
        <p:nvSpPr>
          <p:cNvPr id="15" name="TextBox 14">
            <a:extLst>
              <a:ext uri="{FF2B5EF4-FFF2-40B4-BE49-F238E27FC236}">
                <a16:creationId xmlns:a16="http://schemas.microsoft.com/office/drawing/2014/main" id="{4FDBBB58-237F-485F-86DD-70322C9F924B}"/>
              </a:ext>
            </a:extLst>
          </p:cNvPr>
          <p:cNvSpPr txBox="1"/>
          <p:nvPr/>
        </p:nvSpPr>
        <p:spPr>
          <a:xfrm>
            <a:off x="3001958" y="1204357"/>
            <a:ext cx="3140083" cy="400110"/>
          </a:xfrm>
          <a:prstGeom prst="rect">
            <a:avLst/>
          </a:prstGeom>
          <a:noFill/>
        </p:spPr>
        <p:txBody>
          <a:bodyPr wrap="square" rtlCol="0">
            <a:spAutoFit/>
          </a:bodyPr>
          <a:lstStyle/>
          <a:p>
            <a:pPr lvl="0" algn="ctr">
              <a:defRPr/>
            </a:pPr>
            <a:r>
              <a:rPr lang="fr-FR" sz="2000" b="1" dirty="0">
                <a:solidFill>
                  <a:srgbClr val="000000"/>
                </a:solidFill>
                <a:latin typeface="Mulish" charset="0"/>
                <a:ea typeface="Arial"/>
                <a:cs typeface="Arial"/>
                <a:sym typeface="Arial"/>
              </a:rPr>
              <a:t>Organisation du travail</a:t>
            </a:r>
            <a:endParaRPr kumimoji="0" lang="en-GB" sz="2000" b="1" i="0" u="none" strike="noStrike" kern="1200" cap="none" spc="0" normalizeH="0" baseline="0" noProof="0" dirty="0">
              <a:ln>
                <a:noFill/>
              </a:ln>
              <a:solidFill>
                <a:srgbClr val="FFFFFF"/>
              </a:solidFill>
              <a:effectLst/>
              <a:uLnTx/>
              <a:uFillTx/>
              <a:latin typeface="Mulish" charset="0"/>
              <a:ea typeface="Noto Sans" panose="020B0502040504020204" pitchFamily="34"/>
              <a:cs typeface="Noto Sans" panose="020B0502040504020204" pitchFamily="34"/>
            </a:endParaRPr>
          </a:p>
        </p:txBody>
      </p:sp>
      <p:sp>
        <p:nvSpPr>
          <p:cNvPr id="16" name="TextBox 15">
            <a:extLst>
              <a:ext uri="{FF2B5EF4-FFF2-40B4-BE49-F238E27FC236}">
                <a16:creationId xmlns:a16="http://schemas.microsoft.com/office/drawing/2014/main" id="{88E0433A-0E92-4611-807A-37233A695E97}"/>
              </a:ext>
            </a:extLst>
          </p:cNvPr>
          <p:cNvSpPr txBox="1"/>
          <p:nvPr/>
        </p:nvSpPr>
        <p:spPr>
          <a:xfrm>
            <a:off x="3361528" y="4729198"/>
            <a:ext cx="2420942"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Your Text Here</a:t>
            </a:r>
            <a:endParaRPr kumimoji="0" lang="en-GB" sz="2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0" name="Rectangle 19">
            <a:extLst>
              <a:ext uri="{FF2B5EF4-FFF2-40B4-BE49-F238E27FC236}">
                <a16:creationId xmlns:a16="http://schemas.microsoft.com/office/drawing/2014/main" id="{8572D2A1-5750-4859-BA43-4C30522345FC}"/>
              </a:ext>
            </a:extLst>
          </p:cNvPr>
          <p:cNvSpPr/>
          <p:nvPr/>
        </p:nvSpPr>
        <p:spPr>
          <a:xfrm>
            <a:off x="1835696" y="4509120"/>
            <a:ext cx="5435600" cy="81484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Parallelogram 21">
            <a:extLst>
              <a:ext uri="{FF2B5EF4-FFF2-40B4-BE49-F238E27FC236}">
                <a16:creationId xmlns:a16="http://schemas.microsoft.com/office/drawing/2014/main" id="{F57445FA-935A-43EE-AB52-677E59B36F43}"/>
              </a:ext>
            </a:extLst>
          </p:cNvPr>
          <p:cNvSpPr/>
          <p:nvPr/>
        </p:nvSpPr>
        <p:spPr>
          <a:xfrm flipH="1">
            <a:off x="1835698" y="5323969"/>
            <a:ext cx="5435598" cy="353735"/>
          </a:xfrm>
          <a:prstGeom prst="parallelogram">
            <a:avLst>
              <a:gd name="adj" fmla="val 211301"/>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880C510B-7D2D-4C3D-991B-159DF040CAE3}"/>
              </a:ext>
            </a:extLst>
          </p:cNvPr>
          <p:cNvSpPr txBox="1"/>
          <p:nvPr/>
        </p:nvSpPr>
        <p:spPr>
          <a:xfrm>
            <a:off x="3304125" y="4593322"/>
            <a:ext cx="3140083" cy="707886"/>
          </a:xfrm>
          <a:prstGeom prst="rect">
            <a:avLst/>
          </a:prstGeom>
          <a:noFill/>
        </p:spPr>
        <p:txBody>
          <a:bodyPr wrap="square" rtlCol="0">
            <a:spAutoFit/>
          </a:bodyPr>
          <a:lstStyle/>
          <a:p>
            <a:pPr lvl="0" algn="ctr">
              <a:defRPr/>
            </a:pPr>
            <a:r>
              <a:rPr lang="fr-FR" sz="2000" b="1" dirty="0">
                <a:solidFill>
                  <a:srgbClr val="000000"/>
                </a:solidFill>
                <a:latin typeface="Mulish" charset="0"/>
              </a:rPr>
              <a:t>Gestion (encadrement et hiérarchie)</a:t>
            </a:r>
            <a:r>
              <a:rPr lang="fr-FR" sz="2000" b="1" dirty="0">
                <a:latin typeface="Mulish" charset="0"/>
              </a:rPr>
              <a:t> </a:t>
            </a:r>
            <a:endParaRPr kumimoji="0" lang="en-GB" sz="2000" b="1" i="0" u="none" strike="noStrike" kern="1200" cap="none" spc="0" normalizeH="0" baseline="0" noProof="0" dirty="0">
              <a:ln>
                <a:noFill/>
              </a:ln>
              <a:solidFill>
                <a:srgbClr val="FFFFFF"/>
              </a:solidFill>
              <a:effectLst/>
              <a:uLnTx/>
              <a:uFillTx/>
              <a:latin typeface="Mulish" charset="0"/>
              <a:ea typeface="Noto Sans" panose="020B0502040504020204" pitchFamily="34"/>
              <a:cs typeface="Noto Sans" panose="020B0502040504020204" pitchFamily="34"/>
            </a:endParaRPr>
          </a:p>
        </p:txBody>
      </p:sp>
      <p:sp>
        <p:nvSpPr>
          <p:cNvPr id="24" name="TextBox 23">
            <a:extLst>
              <a:ext uri="{FF2B5EF4-FFF2-40B4-BE49-F238E27FC236}">
                <a16:creationId xmlns:a16="http://schemas.microsoft.com/office/drawing/2014/main" id="{880C510B-7D2D-4C3D-991B-159DF040CAE3}"/>
              </a:ext>
            </a:extLst>
          </p:cNvPr>
          <p:cNvSpPr txBox="1"/>
          <p:nvPr/>
        </p:nvSpPr>
        <p:spPr>
          <a:xfrm>
            <a:off x="2987824" y="5837202"/>
            <a:ext cx="3140083" cy="400110"/>
          </a:xfrm>
          <a:prstGeom prst="rect">
            <a:avLst/>
          </a:prstGeom>
          <a:noFill/>
        </p:spPr>
        <p:txBody>
          <a:bodyPr wrap="square" rtlCol="0">
            <a:spAutoFit/>
          </a:bodyPr>
          <a:lstStyle/>
          <a:p>
            <a:pPr lvl="0" algn="ctr">
              <a:defRPr/>
            </a:pPr>
            <a:r>
              <a:rPr lang="fr-FR" sz="1980" b="1" dirty="0">
                <a:solidFill>
                  <a:srgbClr val="000000"/>
                </a:solidFill>
                <a:latin typeface="Mulish" charset="0"/>
                <a:ea typeface="Arial"/>
                <a:cs typeface="Arial"/>
                <a:sym typeface="Arial"/>
              </a:rPr>
              <a:t>Gestion du changement</a:t>
            </a:r>
            <a:endParaRPr kumimoji="0" lang="en-GB" sz="1980" b="1" i="0" u="none" strike="noStrike" kern="1200" cap="none" spc="0" normalizeH="0" baseline="0" noProof="0" dirty="0">
              <a:ln>
                <a:noFill/>
              </a:ln>
              <a:solidFill>
                <a:srgbClr val="FFFFFF"/>
              </a:solidFill>
              <a:effectLst/>
              <a:uLnTx/>
              <a:uFillTx/>
              <a:latin typeface="Mulish" charset="0"/>
              <a:ea typeface="Noto Sans" panose="020B0502040504020204" pitchFamily="34"/>
              <a:cs typeface="Noto Sans" panose="020B0502040504020204" pitchFamily="34"/>
            </a:endParaRPr>
          </a:p>
        </p:txBody>
      </p:sp>
      <p:sp>
        <p:nvSpPr>
          <p:cNvPr id="25" name="Oval 24"/>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29</a:t>
            </a:r>
          </a:p>
        </p:txBody>
      </p:sp>
    </p:spTree>
    <p:extLst>
      <p:ext uri="{BB962C8B-B14F-4D97-AF65-F5344CB8AC3E}">
        <p14:creationId xmlns:p14="http://schemas.microsoft.com/office/powerpoint/2010/main" val="4123255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1"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000" b="1" dirty="0">
                <a:latin typeface="Times New Roman" pitchFamily="18" charset="0"/>
                <a:cs typeface="Times New Roman" pitchFamily="18" charset="0"/>
              </a:rPr>
              <a:t>Introduction</a:t>
            </a:r>
          </a:p>
        </p:txBody>
      </p:sp>
      <p:pic>
        <p:nvPicPr>
          <p:cNvPr id="2097198" name="Picture 7" descr="C:\Users\Pyramide\OneDrive\Bureau\GG.jpg"/>
          <p:cNvPicPr>
            <a:picLocks noChangeAspect="1" noChangeArrowheads="1"/>
          </p:cNvPicPr>
          <p:nvPr/>
        </p:nvPicPr>
        <p:blipFill>
          <a:blip r:embed="rId3" cstate="print"/>
          <a:srcRect/>
          <a:stretch>
            <a:fillRect/>
          </a:stretch>
        </p:blipFill>
        <p:spPr bwMode="auto">
          <a:xfrm>
            <a:off x="1163782" y="1842316"/>
            <a:ext cx="6816436" cy="3834246"/>
          </a:xfrm>
          <a:prstGeom prst="rect">
            <a:avLst/>
          </a:prstGeom>
          <a:noFill/>
          <a:ln>
            <a:solidFill>
              <a:schemeClr val="tx1"/>
            </a:solidFill>
          </a:ln>
        </p:spPr>
      </p:pic>
      <p:sp>
        <p:nvSpPr>
          <p:cNvPr id="1048732" name="TextBox 4"/>
          <p:cNvSpPr txBox="1"/>
          <p:nvPr/>
        </p:nvSpPr>
        <p:spPr>
          <a:xfrm>
            <a:off x="1163782" y="1871194"/>
            <a:ext cx="2236510" cy="2800767"/>
          </a:xfrm>
          <a:prstGeom prst="rect">
            <a:avLst/>
          </a:prstGeom>
          <a:noFill/>
        </p:spPr>
        <p:txBody>
          <a:bodyPr wrap="none" rtlCol="0">
            <a:spAutoFit/>
          </a:bodyPr>
          <a:lstStyle/>
          <a:p>
            <a:r>
              <a:rPr lang="fr-FR" sz="8000" dirty="0">
                <a:solidFill>
                  <a:schemeClr val="bg1"/>
                </a:solidFill>
                <a:latin typeface="Times New Roman" pitchFamily="18" charset="0"/>
                <a:cs typeface="Times New Roman" pitchFamily="18" charset="0"/>
              </a:rPr>
              <a:t>SDN</a:t>
            </a:r>
          </a:p>
          <a:p>
            <a:endParaRPr lang="fr-FR" sz="9600" dirty="0">
              <a:solidFill>
                <a:schemeClr val="bg1"/>
              </a:solidFill>
              <a:latin typeface="Arial" pitchFamily="34" charset="0"/>
              <a:cs typeface="Arial" pitchFamily="34" charset="0"/>
            </a:endParaRPr>
          </a:p>
        </p:txBody>
      </p:sp>
      <p:sp>
        <p:nvSpPr>
          <p:cNvPr id="1048733" name="TextBox 23"/>
          <p:cNvSpPr txBox="1"/>
          <p:nvPr/>
        </p:nvSpPr>
        <p:spPr>
          <a:xfrm>
            <a:off x="5650846" y="4415490"/>
            <a:ext cx="2236510" cy="2800767"/>
          </a:xfrm>
          <a:prstGeom prst="rect">
            <a:avLst/>
          </a:prstGeom>
          <a:noFill/>
        </p:spPr>
        <p:txBody>
          <a:bodyPr wrap="none" rtlCol="0">
            <a:spAutoFit/>
          </a:bodyPr>
          <a:lstStyle/>
          <a:p>
            <a:r>
              <a:rPr lang="fr-FR" sz="8000" dirty="0">
                <a:solidFill>
                  <a:schemeClr val="bg1"/>
                </a:solidFill>
                <a:latin typeface="Times New Roman" pitchFamily="18" charset="0"/>
                <a:cs typeface="Times New Roman" pitchFamily="18" charset="0"/>
              </a:rPr>
              <a:t>NFV</a:t>
            </a:r>
          </a:p>
          <a:p>
            <a:endParaRPr lang="fr-FR" sz="9600" dirty="0">
              <a:solidFill>
                <a:schemeClr val="bg1"/>
              </a:solidFill>
              <a:latin typeface="Arial" pitchFamily="34" charset="0"/>
              <a:cs typeface="Arial" pitchFamily="34" charset="0"/>
            </a:endParaRPr>
          </a:p>
        </p:txBody>
      </p:sp>
      <p:pic>
        <p:nvPicPr>
          <p:cNvPr id="2097199" name="Picture 14"/>
          <p:cNvPicPr>
            <a:picLocks noChangeAspect="1" noChangeArrowheads="1"/>
          </p:cNvPicPr>
          <p:nvPr/>
        </p:nvPicPr>
        <p:blipFill rotWithShape="1">
          <a:blip r:embed="rId4"/>
          <a:srcRect t="26800" b="26800"/>
          <a:stretch>
            <a:fillRect/>
          </a:stretch>
        </p:blipFill>
        <p:spPr bwMode="auto">
          <a:xfrm rot="1831018">
            <a:off x="2888784" y="3424686"/>
            <a:ext cx="2841416" cy="1318418"/>
          </a:xfrm>
          <a:prstGeom prst="rect">
            <a:avLst/>
          </a:prstGeom>
          <a:noFill/>
          <a:ln>
            <a:noFill/>
          </a:ln>
          <a:effectLst/>
        </p:spPr>
      </p:pic>
      <p:sp>
        <p:nvSpPr>
          <p:cNvPr id="7" name="Oval 6"/>
          <p:cNvSpPr/>
          <p:nvPr/>
        </p:nvSpPr>
        <p:spPr>
          <a:xfrm>
            <a:off x="8748464" y="6478753"/>
            <a:ext cx="324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732"/>
                                        </p:tgtEl>
                                        <p:attrNameLst>
                                          <p:attrName>style.visibility</p:attrName>
                                        </p:attrNameLst>
                                      </p:cBhvr>
                                      <p:to>
                                        <p:strVal val="visible"/>
                                      </p:to>
                                    </p:set>
                                    <p:animEffect transition="in" filter="fade">
                                      <p:cBhvr>
                                        <p:cTn id="7" dur="1000"/>
                                        <p:tgtEl>
                                          <p:spTgt spid="1048732"/>
                                        </p:tgtEl>
                                      </p:cBhvr>
                                    </p:animEffect>
                                    <p:anim calcmode="lin" valueType="num">
                                      <p:cBhvr>
                                        <p:cTn id="8" dur="1000" fill="hold"/>
                                        <p:tgtEl>
                                          <p:spTgt spid="1048732"/>
                                        </p:tgtEl>
                                        <p:attrNameLst>
                                          <p:attrName>ppt_x</p:attrName>
                                        </p:attrNameLst>
                                      </p:cBhvr>
                                      <p:tavLst>
                                        <p:tav tm="0">
                                          <p:val>
                                            <p:strVal val="#ppt_x"/>
                                          </p:val>
                                        </p:tav>
                                        <p:tav tm="100000">
                                          <p:val>
                                            <p:strVal val="#ppt_x"/>
                                          </p:val>
                                        </p:tav>
                                      </p:tavLst>
                                    </p:anim>
                                    <p:anim calcmode="lin" valueType="num">
                                      <p:cBhvr>
                                        <p:cTn id="9" dur="1000" fill="hold"/>
                                        <p:tgtEl>
                                          <p:spTgt spid="104873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8733"/>
                                        </p:tgtEl>
                                        <p:attrNameLst>
                                          <p:attrName>style.visibility</p:attrName>
                                        </p:attrNameLst>
                                      </p:cBhvr>
                                      <p:to>
                                        <p:strVal val="visible"/>
                                      </p:to>
                                    </p:set>
                                    <p:animEffect transition="in" filter="fade">
                                      <p:cBhvr>
                                        <p:cTn id="13" dur="1000"/>
                                        <p:tgtEl>
                                          <p:spTgt spid="1048733"/>
                                        </p:tgtEl>
                                      </p:cBhvr>
                                    </p:animEffect>
                                    <p:anim calcmode="lin" valueType="num">
                                      <p:cBhvr>
                                        <p:cTn id="14" dur="1000" fill="hold"/>
                                        <p:tgtEl>
                                          <p:spTgt spid="1048733"/>
                                        </p:tgtEl>
                                        <p:attrNameLst>
                                          <p:attrName>ppt_x</p:attrName>
                                        </p:attrNameLst>
                                      </p:cBhvr>
                                      <p:tavLst>
                                        <p:tav tm="0">
                                          <p:val>
                                            <p:strVal val="#ppt_x"/>
                                          </p:val>
                                        </p:tav>
                                        <p:tav tm="100000">
                                          <p:val>
                                            <p:strVal val="#ppt_x"/>
                                          </p:val>
                                        </p:tav>
                                      </p:tavLst>
                                    </p:anim>
                                    <p:anim calcmode="lin" valueType="num">
                                      <p:cBhvr>
                                        <p:cTn id="15" dur="1000" fill="hold"/>
                                        <p:tgtEl>
                                          <p:spTgt spid="104873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097199"/>
                                        </p:tgtEl>
                                        <p:attrNameLst>
                                          <p:attrName>style.visibility</p:attrName>
                                        </p:attrNameLst>
                                      </p:cBhvr>
                                      <p:to>
                                        <p:strVal val="visible"/>
                                      </p:to>
                                    </p:set>
                                    <p:animEffect transition="in" filter="barn(inVertical)">
                                      <p:cBhvr>
                                        <p:cTn id="20" dur="500"/>
                                        <p:tgtEl>
                                          <p:spTgt spid="2097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2" grpId="0"/>
      <p:bldP spid="104873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8"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b="1" dirty="0">
                <a:solidFill>
                  <a:schemeClr val="bg1"/>
                </a:solidFill>
                <a:latin typeface="Times New Roman" panose="02020603050405020304" pitchFamily="18" charset="0"/>
                <a:cs typeface="Times New Roman" panose="02020603050405020304" pitchFamily="18" charset="0"/>
              </a:rPr>
              <a:t>Etude managériale du projet</a:t>
            </a:r>
            <a:endParaRPr lang="fr-FR" sz="4000" dirty="0">
              <a:solidFill>
                <a:schemeClr val="bg1"/>
              </a:solidFill>
              <a:latin typeface="Times New Roman" pitchFamily="18" charset="0"/>
              <a:ea typeface="Sniglet"/>
              <a:cs typeface="Times New Roman" pitchFamily="18" charset="0"/>
              <a:sym typeface="Sniglet"/>
            </a:endParaRPr>
          </a:p>
        </p:txBody>
      </p:sp>
      <p:sp>
        <p:nvSpPr>
          <p:cNvPr id="19" name="Shape">
            <a:extLst>
              <a:ext uri="{FF2B5EF4-FFF2-40B4-BE49-F238E27FC236}">
                <a16:creationId xmlns:a16="http://schemas.microsoft.com/office/drawing/2014/main" id="{7A654368-1CC0-42D2-AD2C-8E7115FDD227}"/>
              </a:ext>
            </a:extLst>
          </p:cNvPr>
          <p:cNvSpPr/>
          <p:nvPr/>
        </p:nvSpPr>
        <p:spPr>
          <a:xfrm>
            <a:off x="0" y="2070266"/>
            <a:ext cx="3069096" cy="306909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6" y="0"/>
                  <a:pt x="0" y="4836"/>
                  <a:pt x="0" y="10800"/>
                </a:cubicBezTo>
                <a:cubicBezTo>
                  <a:pt x="0" y="16764"/>
                  <a:pt x="4836" y="21600"/>
                  <a:pt x="10800" y="21600"/>
                </a:cubicBezTo>
                <a:cubicBezTo>
                  <a:pt x="16764" y="21600"/>
                  <a:pt x="21600" y="16764"/>
                  <a:pt x="21600" y="10800"/>
                </a:cubicBezTo>
                <a:cubicBezTo>
                  <a:pt x="21600" y="4836"/>
                  <a:pt x="16764" y="0"/>
                  <a:pt x="10800" y="0"/>
                </a:cubicBezTo>
                <a:close/>
                <a:moveTo>
                  <a:pt x="10800" y="18951"/>
                </a:moveTo>
                <a:cubicBezTo>
                  <a:pt x="6297" y="18951"/>
                  <a:pt x="2649" y="15303"/>
                  <a:pt x="2649" y="10800"/>
                </a:cubicBezTo>
                <a:cubicBezTo>
                  <a:pt x="2649" y="6297"/>
                  <a:pt x="6297" y="2650"/>
                  <a:pt x="10800" y="2650"/>
                </a:cubicBezTo>
                <a:cubicBezTo>
                  <a:pt x="15303" y="2650"/>
                  <a:pt x="18951" y="6297"/>
                  <a:pt x="18951" y="10800"/>
                </a:cubicBezTo>
                <a:cubicBezTo>
                  <a:pt x="18951" y="15303"/>
                  <a:pt x="15303" y="18951"/>
                  <a:pt x="10800" y="18951"/>
                </a:cubicBezTo>
                <a:close/>
              </a:path>
            </a:pathLst>
          </a:custGeom>
          <a:solidFill>
            <a:srgbClr val="5DCEA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3000">
              <a:solidFill>
                <a:srgbClr val="FFC000"/>
              </a:solidFill>
            </a:endParaRPr>
          </a:p>
        </p:txBody>
      </p:sp>
      <p:sp>
        <p:nvSpPr>
          <p:cNvPr id="21" name="TextBox 23">
            <a:extLst>
              <a:ext uri="{FF2B5EF4-FFF2-40B4-BE49-F238E27FC236}">
                <a16:creationId xmlns:a16="http://schemas.microsoft.com/office/drawing/2014/main" id="{1D4D5B84-C886-41E0-9602-5C2C4330DAD7}"/>
              </a:ext>
            </a:extLst>
          </p:cNvPr>
          <p:cNvSpPr txBox="1"/>
          <p:nvPr/>
        </p:nvSpPr>
        <p:spPr>
          <a:xfrm>
            <a:off x="598159" y="3314930"/>
            <a:ext cx="1872779" cy="95410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3200" b="1" dirty="0">
                <a:solidFill>
                  <a:schemeClr val="accent6">
                    <a:lumMod val="75000"/>
                  </a:schemeClr>
                </a:solidFill>
                <a:latin typeface="Arial Rounded MT Bold" panose="020F0704030504030204" pitchFamily="34" charset="0"/>
              </a:rPr>
              <a:t>Synthèse</a:t>
            </a:r>
            <a:r>
              <a:rPr lang="fr-FR" sz="3200" b="1" dirty="0">
                <a:solidFill>
                  <a:schemeClr val="accent6">
                    <a:lumMod val="75000"/>
                  </a:schemeClr>
                </a:solidFill>
              </a:rPr>
              <a:t> </a:t>
            </a:r>
          </a:p>
          <a:p>
            <a:pPr algn="ctr"/>
            <a:endParaRPr lang="en-US" sz="2400" b="1" noProof="1"/>
          </a:p>
        </p:txBody>
      </p:sp>
      <p:sp>
        <p:nvSpPr>
          <p:cNvPr id="25" name="Shape">
            <a:extLst>
              <a:ext uri="{FF2B5EF4-FFF2-40B4-BE49-F238E27FC236}">
                <a16:creationId xmlns:a16="http://schemas.microsoft.com/office/drawing/2014/main" id="{B3734125-0F5C-464B-AF38-DCD4CAD69D7B}"/>
              </a:ext>
            </a:extLst>
          </p:cNvPr>
          <p:cNvSpPr/>
          <p:nvPr/>
        </p:nvSpPr>
        <p:spPr>
          <a:xfrm>
            <a:off x="1496242" y="1855760"/>
            <a:ext cx="1751678" cy="3747668"/>
          </a:xfrm>
          <a:custGeom>
            <a:avLst/>
            <a:gdLst/>
            <a:ahLst/>
            <a:cxnLst>
              <a:cxn ang="0">
                <a:pos x="wd2" y="hd2"/>
              </a:cxn>
              <a:cxn ang="5400000">
                <a:pos x="wd2" y="hd2"/>
              </a:cxn>
              <a:cxn ang="10800000">
                <a:pos x="wd2" y="hd2"/>
              </a:cxn>
              <a:cxn ang="16200000">
                <a:pos x="wd2" y="hd2"/>
              </a:cxn>
            </a:cxnLst>
            <a:rect l="0" t="0" r="r" b="b"/>
            <a:pathLst>
              <a:path w="21600" h="21600" extrusionOk="0">
                <a:moveTo>
                  <a:pt x="159" y="21600"/>
                </a:moveTo>
                <a:cubicBezTo>
                  <a:pt x="64" y="21600"/>
                  <a:pt x="0" y="21568"/>
                  <a:pt x="0" y="21520"/>
                </a:cubicBezTo>
                <a:cubicBezTo>
                  <a:pt x="0" y="21472"/>
                  <a:pt x="64" y="21440"/>
                  <a:pt x="159" y="21440"/>
                </a:cubicBezTo>
                <a:cubicBezTo>
                  <a:pt x="11811" y="21440"/>
                  <a:pt x="21282" y="16669"/>
                  <a:pt x="21282" y="10800"/>
                </a:cubicBezTo>
                <a:cubicBezTo>
                  <a:pt x="21282" y="4931"/>
                  <a:pt x="11811" y="160"/>
                  <a:pt x="159" y="160"/>
                </a:cubicBezTo>
                <a:cubicBezTo>
                  <a:pt x="64" y="160"/>
                  <a:pt x="0" y="128"/>
                  <a:pt x="0" y="80"/>
                </a:cubicBezTo>
                <a:cubicBezTo>
                  <a:pt x="0" y="32"/>
                  <a:pt x="64" y="0"/>
                  <a:pt x="159" y="0"/>
                </a:cubicBezTo>
                <a:cubicBezTo>
                  <a:pt x="11986" y="0"/>
                  <a:pt x="21600" y="4843"/>
                  <a:pt x="21600" y="10800"/>
                </a:cubicBezTo>
                <a:cubicBezTo>
                  <a:pt x="21600" y="16757"/>
                  <a:pt x="11986" y="21600"/>
                  <a:pt x="159" y="21600"/>
                </a:cubicBezTo>
                <a:close/>
              </a:path>
            </a:pathLst>
          </a:custGeom>
          <a:ln/>
        </p:spPr>
        <p:style>
          <a:lnRef idx="2">
            <a:schemeClr val="accent6"/>
          </a:lnRef>
          <a:fillRef idx="1">
            <a:schemeClr val="lt1"/>
          </a:fillRef>
          <a:effectRef idx="0">
            <a:schemeClr val="accent6"/>
          </a:effectRef>
          <a:fontRef idx="minor">
            <a:schemeClr val="dk1"/>
          </a:fontRef>
        </p:style>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nvGrpSpPr>
          <p:cNvPr id="26" name="Groupe 1"/>
          <p:cNvGrpSpPr/>
          <p:nvPr/>
        </p:nvGrpSpPr>
        <p:grpSpPr>
          <a:xfrm>
            <a:off x="2246846" y="1855760"/>
            <a:ext cx="6501618" cy="923330"/>
            <a:chOff x="2246846" y="947587"/>
            <a:chExt cx="6501618" cy="923330"/>
          </a:xfrm>
        </p:grpSpPr>
        <p:sp>
          <p:nvSpPr>
            <p:cNvPr id="27" name="Rectangle 26"/>
            <p:cNvSpPr/>
            <p:nvPr/>
          </p:nvSpPr>
          <p:spPr>
            <a:xfrm>
              <a:off x="3053020" y="947587"/>
              <a:ext cx="5695444" cy="923330"/>
            </a:xfrm>
            <a:prstGeom prst="rect">
              <a:avLst/>
            </a:prstGeom>
          </p:spPr>
          <p:txBody>
            <a:bodyPr wrap="square">
              <a:spAutoFit/>
            </a:bodyPr>
            <a:lstStyle/>
            <a:p>
              <a:pPr algn="just"/>
              <a:r>
                <a:rPr lang="fr-FR" b="1" dirty="0">
                  <a:solidFill>
                    <a:schemeClr val="dk1"/>
                  </a:solidFill>
                  <a:latin typeface="Mulish" charset="0"/>
                  <a:ea typeface="Fira Sans Extra Condensed" panose="020B0503050000020004"/>
                  <a:cs typeface="Fira Sans Extra Condensed" panose="020B0503050000020004"/>
                  <a:sym typeface="Fira Sans Extra Condensed" panose="020B0503050000020004"/>
                </a:rPr>
                <a:t>Les employés sont conscients de l'intérêt  apporté par cette solution</a:t>
              </a:r>
              <a:r>
                <a:rPr lang="fr-FR" b="1" dirty="0">
                  <a:latin typeface="Mulish" charset="0"/>
                  <a:ea typeface="Fira Sans Extra Condensed" panose="020B0503050000020004"/>
                  <a:cs typeface="Fira Sans Extra Condensed" panose="020B0503050000020004"/>
                  <a:sym typeface="Fira Sans Extra Condensed" panose="020B0503050000020004"/>
                </a:rPr>
                <a:t>.</a:t>
              </a:r>
              <a:endParaRPr lang="en-GB" b="1" dirty="0">
                <a:latin typeface="Mulish" charset="0"/>
                <a:ea typeface="Fira Sans Extra Condensed" panose="020B0503050000020004"/>
                <a:cs typeface="Fira Sans Extra Condensed" panose="020B0503050000020004"/>
                <a:sym typeface="Fira Sans Extra Condensed" panose="020B0503050000020004"/>
              </a:endParaRPr>
            </a:p>
            <a:p>
              <a:pPr lvl="0" algn="just"/>
              <a:endParaRPr lang="fr-FR" b="1" dirty="0">
                <a:solidFill>
                  <a:schemeClr val="dk1"/>
                </a:solidFill>
                <a:latin typeface="Mulish" charset="0"/>
                <a:ea typeface="Fira Sans Extra Condensed" panose="020B0503050000020004"/>
                <a:cs typeface="Fira Sans Extra Condensed" panose="020B0503050000020004"/>
                <a:sym typeface="Fira Sans Extra Condensed" panose="020B0503050000020004"/>
              </a:endParaRPr>
            </a:p>
          </p:txBody>
        </p:sp>
        <p:sp>
          <p:nvSpPr>
            <p:cNvPr id="28" name="Google Shape;991;p26"/>
            <p:cNvSpPr/>
            <p:nvPr/>
          </p:nvSpPr>
          <p:spPr>
            <a:xfrm>
              <a:off x="2246846" y="1047133"/>
              <a:ext cx="236922" cy="249558"/>
            </a:xfrm>
            <a:prstGeom prst="ellipse">
              <a:avLst/>
            </a:prstGeom>
            <a:solidFill>
              <a:srgbClr val="4E6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29" name="Groupe 15"/>
          <p:cNvGrpSpPr/>
          <p:nvPr/>
        </p:nvGrpSpPr>
        <p:grpSpPr>
          <a:xfrm>
            <a:off x="3038934" y="2865710"/>
            <a:ext cx="6160564" cy="1477328"/>
            <a:chOff x="3038934" y="1957537"/>
            <a:chExt cx="6160564" cy="1477328"/>
          </a:xfrm>
        </p:grpSpPr>
        <p:sp>
          <p:nvSpPr>
            <p:cNvPr id="30" name="Rectangle 29"/>
            <p:cNvSpPr/>
            <p:nvPr/>
          </p:nvSpPr>
          <p:spPr>
            <a:xfrm>
              <a:off x="3347864" y="1957537"/>
              <a:ext cx="5851634" cy="1477328"/>
            </a:xfrm>
            <a:prstGeom prst="rect">
              <a:avLst/>
            </a:prstGeom>
          </p:spPr>
          <p:txBody>
            <a:bodyPr wrap="square">
              <a:spAutoFit/>
            </a:bodyPr>
            <a:lstStyle/>
            <a:p>
              <a:pPr algn="just"/>
              <a:r>
                <a:rPr lang="fr-FR" b="1" dirty="0">
                  <a:latin typeface="Mulish" charset="0"/>
                  <a:ea typeface="Fira Sans Extra Condensed" panose="020B0503050000020004"/>
                  <a:cs typeface="Fira Sans Extra Condensed" panose="020B0503050000020004"/>
                  <a:sym typeface="Fira Sans Extra Condensed" panose="020B0503050000020004"/>
                </a:rPr>
                <a:t>La majorité des avis de client de Ericsson sont positifs en ce qui concerne cette solution qui permet de fournir des services réseau plus rentable.</a:t>
              </a:r>
              <a:endParaRPr lang="en-GB" b="1" dirty="0">
                <a:latin typeface="Mulish" charset="0"/>
                <a:ea typeface="Fira Sans Extra Condensed" panose="020B0503050000020004"/>
                <a:cs typeface="Fira Sans Extra Condensed" panose="020B0503050000020004"/>
                <a:sym typeface="Fira Sans Extra Condensed" panose="020B0503050000020004"/>
              </a:endParaRPr>
            </a:p>
            <a:p>
              <a:pPr lvl="0" algn="just"/>
              <a:endParaRPr lang="en-GB" b="1" dirty="0">
                <a:latin typeface="Mulish" charset="0"/>
                <a:ea typeface="Fira Sans Extra Condensed" panose="020B0503050000020004"/>
                <a:cs typeface="Fira Sans Extra Condensed" panose="020B0503050000020004"/>
                <a:sym typeface="Fira Sans Extra Condensed" panose="020B0503050000020004"/>
              </a:endParaRPr>
            </a:p>
          </p:txBody>
        </p:sp>
        <p:sp>
          <p:nvSpPr>
            <p:cNvPr id="31" name="Google Shape;991;p26"/>
            <p:cNvSpPr/>
            <p:nvPr/>
          </p:nvSpPr>
          <p:spPr>
            <a:xfrm>
              <a:off x="3038934" y="2061221"/>
              <a:ext cx="236922" cy="249558"/>
            </a:xfrm>
            <a:prstGeom prst="ellipse">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32" name="Groupe 16"/>
          <p:cNvGrpSpPr/>
          <p:nvPr/>
        </p:nvGrpSpPr>
        <p:grpSpPr>
          <a:xfrm>
            <a:off x="2987824" y="4202504"/>
            <a:ext cx="6156176" cy="923330"/>
            <a:chOff x="2987824" y="3294331"/>
            <a:chExt cx="6156176" cy="923330"/>
          </a:xfrm>
        </p:grpSpPr>
        <p:sp>
          <p:nvSpPr>
            <p:cNvPr id="33" name="Rectangle 32"/>
            <p:cNvSpPr/>
            <p:nvPr/>
          </p:nvSpPr>
          <p:spPr>
            <a:xfrm>
              <a:off x="3472894" y="3294331"/>
              <a:ext cx="5671106" cy="923330"/>
            </a:xfrm>
            <a:prstGeom prst="rect">
              <a:avLst/>
            </a:prstGeom>
          </p:spPr>
          <p:txBody>
            <a:bodyPr wrap="square">
              <a:spAutoFit/>
            </a:bodyPr>
            <a:lstStyle/>
            <a:p>
              <a:pPr lvl="0" algn="just"/>
              <a:r>
                <a:rPr lang="fr-FR" b="1" dirty="0">
                  <a:latin typeface="Mulish" charset="0"/>
                  <a:ea typeface="Fira Sans Extra Condensed" panose="020B0503050000020004"/>
                  <a:cs typeface="Fira Sans Extra Condensed" panose="020B0503050000020004"/>
                  <a:sym typeface="Fira Sans Extra Condensed" panose="020B0503050000020004"/>
                </a:rPr>
                <a:t>Ericsson dispose de tous les outils logiciels et les moyens matériels nécessaires pour le déploiement de cette solution.</a:t>
              </a:r>
              <a:endParaRPr lang="en-GB" b="1" dirty="0">
                <a:latin typeface="Mulish" charset="0"/>
                <a:ea typeface="Fira Sans Extra Condensed" panose="020B0503050000020004"/>
                <a:cs typeface="Fira Sans Extra Condensed" panose="020B0503050000020004"/>
                <a:sym typeface="Fira Sans Extra Condensed" panose="020B0503050000020004"/>
              </a:endParaRPr>
            </a:p>
          </p:txBody>
        </p:sp>
        <p:sp>
          <p:nvSpPr>
            <p:cNvPr id="34" name="Google Shape;991;p26"/>
            <p:cNvSpPr/>
            <p:nvPr/>
          </p:nvSpPr>
          <p:spPr>
            <a:xfrm>
              <a:off x="2987824" y="3339656"/>
              <a:ext cx="236922" cy="249558"/>
            </a:xfrm>
            <a:prstGeom prst="ellipse">
              <a:avLst/>
            </a:prstGeom>
            <a:solidFill>
              <a:srgbClr val="5DCEA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38" name="Groupe 18"/>
          <p:cNvGrpSpPr/>
          <p:nvPr/>
        </p:nvGrpSpPr>
        <p:grpSpPr>
          <a:xfrm>
            <a:off x="2195736" y="5248769"/>
            <a:ext cx="7003762" cy="646331"/>
            <a:chOff x="2246846" y="4322768"/>
            <a:chExt cx="7003762" cy="646331"/>
          </a:xfrm>
        </p:grpSpPr>
        <p:sp>
          <p:nvSpPr>
            <p:cNvPr id="39" name="Rectangle 38"/>
            <p:cNvSpPr/>
            <p:nvPr/>
          </p:nvSpPr>
          <p:spPr>
            <a:xfrm>
              <a:off x="2510871" y="4322768"/>
              <a:ext cx="6739737" cy="646331"/>
            </a:xfrm>
            <a:prstGeom prst="rect">
              <a:avLst/>
            </a:prstGeom>
          </p:spPr>
          <p:txBody>
            <a:bodyPr wrap="square">
              <a:spAutoFit/>
            </a:bodyPr>
            <a:lstStyle/>
            <a:p>
              <a:pPr lvl="0" algn="just"/>
              <a:r>
                <a:rPr lang="fr-FR" b="1" dirty="0">
                  <a:latin typeface="Mulish" charset="0"/>
                  <a:ea typeface="Fira Sans Extra Condensed" panose="020B0503050000020004"/>
                  <a:cs typeface="Fira Sans Extra Condensed" panose="020B0503050000020004"/>
                  <a:sym typeface="Fira Sans Extra Condensed" panose="020B0503050000020004"/>
                </a:rPr>
                <a:t>Une formation sur l’orchestration des CNF par kubernetes est  nécessaire lors de la mise en œuvre de la solution.</a:t>
              </a:r>
              <a:endParaRPr lang="en-GB" b="1" dirty="0">
                <a:latin typeface="Mulish" charset="0"/>
                <a:ea typeface="Fira Sans Extra Condensed" panose="020B0503050000020004"/>
                <a:cs typeface="Fira Sans Extra Condensed" panose="020B0503050000020004"/>
                <a:sym typeface="Fira Sans Extra Condensed" panose="020B0503050000020004"/>
              </a:endParaRPr>
            </a:p>
          </p:txBody>
        </p:sp>
        <p:sp>
          <p:nvSpPr>
            <p:cNvPr id="40" name="Google Shape;991;p26"/>
            <p:cNvSpPr/>
            <p:nvPr/>
          </p:nvSpPr>
          <p:spPr>
            <a:xfrm>
              <a:off x="2246846" y="4341673"/>
              <a:ext cx="236922" cy="249558"/>
            </a:xfrm>
            <a:prstGeom prst="ellipse">
              <a:avLst/>
            </a:prstGeom>
            <a:solidFill>
              <a:schemeClr val="accent3">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lt1"/>
                </a:solidFill>
                <a:latin typeface="Fira Sans Extra Condensed"/>
                <a:ea typeface="Fira Sans Extra Condensed"/>
                <a:cs typeface="Fira Sans Extra Condensed"/>
                <a:sym typeface="Fira Sans Extra Condensed"/>
              </a:endParaRPr>
            </a:p>
          </p:txBody>
        </p:sp>
      </p:grpSp>
      <p:sp>
        <p:nvSpPr>
          <p:cNvPr id="41" name="Espace réservé du numéro de diapositive 21"/>
          <p:cNvSpPr>
            <a:spLocks noGrp="1"/>
          </p:cNvSpPr>
          <p:nvPr>
            <p:ph type="sldNum" sz="quarter" idx="12"/>
          </p:nvPr>
        </p:nvSpPr>
        <p:spPr>
          <a:xfrm>
            <a:off x="6457950" y="5675436"/>
            <a:ext cx="2057400" cy="273844"/>
          </a:xfrm>
        </p:spPr>
        <p:txBody>
          <a:bodyPr/>
          <a:lstStyle/>
          <a:p>
            <a:fld id="{5905C266-3F65-478E-9E3F-F371D0A2F27B}" type="slidenum">
              <a:rPr lang="en-US" smtClean="0"/>
              <a:pPr/>
              <a:t>30</a:t>
            </a:fld>
            <a:endParaRPr lang="en-US"/>
          </a:p>
        </p:txBody>
      </p:sp>
      <p:sp>
        <p:nvSpPr>
          <p:cNvPr id="44" name="Oval 43"/>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30</a:t>
            </a:r>
          </a:p>
        </p:txBody>
      </p:sp>
    </p:spTree>
    <p:extLst>
      <p:ext uri="{BB962C8B-B14F-4D97-AF65-F5344CB8AC3E}">
        <p14:creationId xmlns:p14="http://schemas.microsoft.com/office/powerpoint/2010/main" val="281962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8"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000" b="1" dirty="0">
                <a:solidFill>
                  <a:schemeClr val="bg1"/>
                </a:solidFill>
                <a:latin typeface="Times New Roman" pitchFamily="18" charset="0"/>
                <a:ea typeface="Sniglet"/>
                <a:cs typeface="Times New Roman" pitchFamily="18" charset="0"/>
                <a:sym typeface="Sniglet"/>
              </a:rPr>
              <a:t>Conclusion et perspectives</a:t>
            </a:r>
          </a:p>
        </p:txBody>
      </p:sp>
      <p:pic>
        <p:nvPicPr>
          <p:cNvPr id="20" name="Picture 5"/>
          <p:cNvPicPr>
            <a:picLocks noChangeAspect="1" noChangeArrowheads="1"/>
          </p:cNvPicPr>
          <p:nvPr/>
        </p:nvPicPr>
        <p:blipFill>
          <a:blip r:embed="rId3"/>
          <a:srcRect/>
          <a:stretch>
            <a:fillRect/>
          </a:stretch>
        </p:blipFill>
        <p:spPr bwMode="auto">
          <a:xfrm>
            <a:off x="611560" y="3429000"/>
            <a:ext cx="2085975" cy="2428875"/>
          </a:xfrm>
          <a:prstGeom prst="rect">
            <a:avLst/>
          </a:prstGeom>
          <a:noFill/>
          <a:ln>
            <a:noFill/>
          </a:ln>
          <a:effectLst/>
        </p:spPr>
      </p:pic>
      <p:pic>
        <p:nvPicPr>
          <p:cNvPr id="22" name="Picture 4"/>
          <p:cNvPicPr>
            <a:picLocks noChangeAspect="1" noChangeArrowheads="1"/>
          </p:cNvPicPr>
          <p:nvPr/>
        </p:nvPicPr>
        <p:blipFill>
          <a:blip r:embed="rId4"/>
          <a:srcRect/>
          <a:stretch>
            <a:fillRect/>
          </a:stretch>
        </p:blipFill>
        <p:spPr bwMode="auto">
          <a:xfrm>
            <a:off x="3417615" y="764704"/>
            <a:ext cx="2448000" cy="1962137"/>
          </a:xfrm>
          <a:prstGeom prst="rect">
            <a:avLst/>
          </a:prstGeom>
          <a:noFill/>
          <a:ln>
            <a:noFill/>
          </a:ln>
          <a:effectLst/>
        </p:spPr>
      </p:pic>
      <p:pic>
        <p:nvPicPr>
          <p:cNvPr id="23" name="Picture 3"/>
          <p:cNvPicPr>
            <a:picLocks noChangeAspect="1" noChangeArrowheads="1"/>
          </p:cNvPicPr>
          <p:nvPr/>
        </p:nvPicPr>
        <p:blipFill>
          <a:blip r:embed="rId5"/>
          <a:srcRect/>
          <a:stretch>
            <a:fillRect/>
          </a:stretch>
        </p:blipFill>
        <p:spPr bwMode="auto">
          <a:xfrm>
            <a:off x="6406191" y="3789040"/>
            <a:ext cx="2196000" cy="2159092"/>
          </a:xfrm>
          <a:prstGeom prst="rect">
            <a:avLst/>
          </a:prstGeom>
          <a:noFill/>
          <a:ln>
            <a:noFill/>
          </a:ln>
          <a:effectLst/>
        </p:spPr>
      </p:pic>
      <p:sp>
        <p:nvSpPr>
          <p:cNvPr id="4" name="Arc 3"/>
          <p:cNvSpPr/>
          <p:nvPr/>
        </p:nvSpPr>
        <p:spPr>
          <a:xfrm rot="16200000">
            <a:off x="1440913" y="1623234"/>
            <a:ext cx="5084131" cy="4762458"/>
          </a:xfrm>
          <a:prstGeom prst="arc">
            <a:avLst>
              <a:gd name="adj1" fmla="val 16763714"/>
              <a:gd name="adj2" fmla="val 4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Arc 34"/>
          <p:cNvSpPr/>
          <p:nvPr/>
        </p:nvSpPr>
        <p:spPr>
          <a:xfrm rot="602819">
            <a:off x="2369689" y="1469638"/>
            <a:ext cx="5148000" cy="4035928"/>
          </a:xfrm>
          <a:prstGeom prst="arc">
            <a:avLst>
              <a:gd name="adj1" fmla="val 16200000"/>
              <a:gd name="adj2" fmla="val 2150622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 name="TextBox 4"/>
          <p:cNvSpPr txBox="1"/>
          <p:nvPr/>
        </p:nvSpPr>
        <p:spPr>
          <a:xfrm>
            <a:off x="2702733" y="3140968"/>
            <a:ext cx="4077078" cy="2277547"/>
          </a:xfrm>
          <a:prstGeom prst="rect">
            <a:avLst/>
          </a:prstGeom>
          <a:noFill/>
        </p:spPr>
        <p:txBody>
          <a:bodyPr wrap="none" rtlCol="0">
            <a:spAutoFit/>
          </a:bodyPr>
          <a:lstStyle/>
          <a:p>
            <a:r>
              <a:rPr lang="fr-FR" sz="5400" b="1" dirty="0">
                <a:solidFill>
                  <a:srgbClr val="FF0000"/>
                </a:solidFill>
                <a:latin typeface="Times New Roman" pitchFamily="18" charset="0"/>
                <a:cs typeface="Times New Roman" pitchFamily="18" charset="0"/>
              </a:rPr>
              <a:t>SDN &amp; NFV </a:t>
            </a:r>
          </a:p>
          <a:p>
            <a:endParaRPr lang="fr-FR" sz="8800" dirty="0">
              <a:latin typeface="Times New Roman" pitchFamily="18" charset="0"/>
              <a:cs typeface="Times New Roman" pitchFamily="18" charset="0"/>
            </a:endParaRPr>
          </a:p>
        </p:txBody>
      </p:sp>
      <p:sp>
        <p:nvSpPr>
          <p:cNvPr id="37" name="Oval 36"/>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31</a:t>
            </a:r>
          </a:p>
        </p:txBody>
      </p:sp>
    </p:spTree>
    <p:extLst>
      <p:ext uri="{BB962C8B-B14F-4D97-AF65-F5344CB8AC3E}">
        <p14:creationId xmlns:p14="http://schemas.microsoft.com/office/powerpoint/2010/main" val="2609400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7" name="TextBox 1"/>
          <p:cNvSpPr txBox="1"/>
          <p:nvPr/>
        </p:nvSpPr>
        <p:spPr>
          <a:xfrm>
            <a:off x="1032817" y="3136613"/>
            <a:ext cx="7265450" cy="707886"/>
          </a:xfrm>
          <a:prstGeom prst="rect">
            <a:avLst/>
          </a:prstGeom>
          <a:noFill/>
        </p:spPr>
        <p:txBody>
          <a:bodyPr wrap="none" rtlCol="0">
            <a:spAutoFit/>
          </a:bodyPr>
          <a:lstStyle/>
          <a:p>
            <a:pPr algn="ctr"/>
            <a:r>
              <a:rPr lang="fr-FR" sz="4000" b="1" dirty="0">
                <a:solidFill>
                  <a:srgbClr val="00B050"/>
                </a:solidFill>
                <a:latin typeface="Mongolian Baiti" pitchFamily="66" charset="0"/>
                <a:cs typeface="Mongolian Baiti" pitchFamily="66" charset="0"/>
              </a:rPr>
              <a:t>Qu’est-ce que le SDN et le NFV ?</a:t>
            </a:r>
          </a:p>
        </p:txBody>
      </p:sp>
      <p:sp>
        <p:nvSpPr>
          <p:cNvPr id="4" name="Oval 3"/>
          <p:cNvSpPr/>
          <p:nvPr/>
        </p:nvSpPr>
        <p:spPr>
          <a:xfrm>
            <a:off x="8748464" y="6478753"/>
            <a:ext cx="324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1"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000" dirty="0">
                <a:latin typeface="Times New Roman" pitchFamily="18" charset="0"/>
                <a:cs typeface="Times New Roman" pitchFamily="18" charset="0"/>
              </a:rPr>
              <a:t>SDN (Software-</a:t>
            </a:r>
            <a:r>
              <a:rPr lang="fr-FR" sz="4000" dirty="0" err="1">
                <a:latin typeface="Times New Roman" pitchFamily="18" charset="0"/>
                <a:cs typeface="Times New Roman" pitchFamily="18" charset="0"/>
              </a:rPr>
              <a:t>defined</a:t>
            </a:r>
            <a:r>
              <a:rPr lang="fr-FR" sz="4000" dirty="0">
                <a:latin typeface="Times New Roman" pitchFamily="18" charset="0"/>
                <a:cs typeface="Times New Roman" pitchFamily="18" charset="0"/>
              </a:rPr>
              <a:t> networking)</a:t>
            </a:r>
          </a:p>
        </p:txBody>
      </p:sp>
      <p:pic>
        <p:nvPicPr>
          <p:cNvPr id="2097200" name="Picture 2"/>
          <p:cNvPicPr>
            <a:picLocks noChangeAspect="1" noChangeArrowheads="1"/>
          </p:cNvPicPr>
          <p:nvPr/>
        </p:nvPicPr>
        <p:blipFill>
          <a:blip r:embed="rId3"/>
          <a:srcRect/>
          <a:stretch>
            <a:fillRect/>
          </a:stretch>
        </p:blipFill>
        <p:spPr bwMode="auto">
          <a:xfrm>
            <a:off x="1279401" y="2636912"/>
            <a:ext cx="3352800" cy="1809750"/>
          </a:xfrm>
          <a:prstGeom prst="rect">
            <a:avLst/>
          </a:prstGeom>
          <a:noFill/>
          <a:ln>
            <a:noFill/>
          </a:ln>
          <a:effectLst/>
        </p:spPr>
      </p:pic>
      <p:pic>
        <p:nvPicPr>
          <p:cNvPr id="2097201" name="Picture 5"/>
          <p:cNvPicPr>
            <a:picLocks noChangeAspect="1" noChangeArrowheads="1"/>
          </p:cNvPicPr>
          <p:nvPr/>
        </p:nvPicPr>
        <p:blipFill>
          <a:blip r:embed="rId4"/>
          <a:srcRect/>
          <a:stretch>
            <a:fillRect/>
          </a:stretch>
        </p:blipFill>
        <p:spPr bwMode="auto">
          <a:xfrm>
            <a:off x="3799681" y="2492896"/>
            <a:ext cx="838200" cy="400050"/>
          </a:xfrm>
          <a:prstGeom prst="rect">
            <a:avLst/>
          </a:prstGeom>
          <a:noFill/>
          <a:ln>
            <a:noFill/>
          </a:ln>
          <a:effectLst/>
        </p:spPr>
      </p:pic>
      <p:pic>
        <p:nvPicPr>
          <p:cNvPr id="2097202" name="Picture 6"/>
          <p:cNvPicPr>
            <a:picLocks noChangeAspect="1" noChangeArrowheads="1"/>
          </p:cNvPicPr>
          <p:nvPr/>
        </p:nvPicPr>
        <p:blipFill>
          <a:blip r:embed="rId4"/>
          <a:srcRect/>
          <a:stretch>
            <a:fillRect/>
          </a:stretch>
        </p:blipFill>
        <p:spPr bwMode="auto">
          <a:xfrm>
            <a:off x="2529433" y="3460998"/>
            <a:ext cx="838200" cy="400050"/>
          </a:xfrm>
          <a:prstGeom prst="rect">
            <a:avLst/>
          </a:prstGeom>
          <a:noFill/>
          <a:ln>
            <a:noFill/>
          </a:ln>
          <a:effectLst/>
        </p:spPr>
      </p:pic>
      <p:pic>
        <p:nvPicPr>
          <p:cNvPr id="2097203" name="Picture 7"/>
          <p:cNvPicPr>
            <a:picLocks noChangeAspect="1" noChangeArrowheads="1"/>
          </p:cNvPicPr>
          <p:nvPr/>
        </p:nvPicPr>
        <p:blipFill>
          <a:blip r:embed="rId4"/>
          <a:srcRect/>
          <a:stretch>
            <a:fillRect/>
          </a:stretch>
        </p:blipFill>
        <p:spPr bwMode="auto">
          <a:xfrm>
            <a:off x="1423417" y="2492896"/>
            <a:ext cx="838200" cy="400050"/>
          </a:xfrm>
          <a:prstGeom prst="rect">
            <a:avLst/>
          </a:prstGeom>
          <a:noFill/>
          <a:ln>
            <a:noFill/>
          </a:ln>
          <a:effectLst/>
        </p:spPr>
      </p:pic>
      <p:pic>
        <p:nvPicPr>
          <p:cNvPr id="2097204" name="Picture 12"/>
          <p:cNvPicPr>
            <a:picLocks noChangeAspect="1" noChangeArrowheads="1"/>
          </p:cNvPicPr>
          <p:nvPr/>
        </p:nvPicPr>
        <p:blipFill>
          <a:blip r:embed="rId5"/>
          <a:srcRect/>
          <a:stretch>
            <a:fillRect/>
          </a:stretch>
        </p:blipFill>
        <p:spPr bwMode="auto">
          <a:xfrm>
            <a:off x="5887913" y="1844824"/>
            <a:ext cx="3076575" cy="2524125"/>
          </a:xfrm>
          <a:prstGeom prst="rect">
            <a:avLst/>
          </a:prstGeom>
          <a:noFill/>
          <a:ln>
            <a:noFill/>
          </a:ln>
          <a:effectLst/>
        </p:spPr>
      </p:pic>
      <p:sp>
        <p:nvSpPr>
          <p:cNvPr id="1048742" name="TextBox 6"/>
          <p:cNvSpPr txBox="1"/>
          <p:nvPr/>
        </p:nvSpPr>
        <p:spPr>
          <a:xfrm>
            <a:off x="1822780" y="4510862"/>
            <a:ext cx="2389180" cy="400110"/>
          </a:xfrm>
          <a:prstGeom prst="rect">
            <a:avLst/>
          </a:prstGeom>
          <a:noFill/>
        </p:spPr>
        <p:txBody>
          <a:bodyPr wrap="none" rtlCol="0">
            <a:spAutoFit/>
          </a:bodyPr>
          <a:lstStyle/>
          <a:p>
            <a:r>
              <a:rPr lang="fr-FR" sz="2000" b="1" dirty="0">
                <a:latin typeface="Times New Roman" pitchFamily="18" charset="0"/>
                <a:cs typeface="Times New Roman" pitchFamily="18" charset="0"/>
              </a:rPr>
              <a:t>Réseau Traditionnel</a:t>
            </a:r>
          </a:p>
        </p:txBody>
      </p:sp>
      <p:sp>
        <p:nvSpPr>
          <p:cNvPr id="1048743" name="TextBox 7"/>
          <p:cNvSpPr txBox="1"/>
          <p:nvPr/>
        </p:nvSpPr>
        <p:spPr>
          <a:xfrm>
            <a:off x="5956806" y="4510861"/>
            <a:ext cx="3100721" cy="707886"/>
          </a:xfrm>
          <a:prstGeom prst="rect">
            <a:avLst/>
          </a:prstGeom>
          <a:noFill/>
        </p:spPr>
        <p:txBody>
          <a:bodyPr wrap="none" rtlCol="0">
            <a:spAutoFit/>
          </a:bodyPr>
          <a:lstStyle/>
          <a:p>
            <a:r>
              <a:rPr lang="fr-FR" sz="2000" b="1" dirty="0">
                <a:latin typeface="Times New Roman" pitchFamily="18" charset="0"/>
                <a:cs typeface="Times New Roman" pitchFamily="18" charset="0"/>
              </a:rPr>
              <a:t>Software </a:t>
            </a:r>
            <a:r>
              <a:rPr lang="fr-FR" sz="2000" b="1" dirty="0" err="1">
                <a:latin typeface="Times New Roman" pitchFamily="18" charset="0"/>
                <a:cs typeface="Times New Roman" pitchFamily="18" charset="0"/>
              </a:rPr>
              <a:t>Defined</a:t>
            </a:r>
            <a:r>
              <a:rPr lang="fr-FR" sz="2000" b="1" dirty="0">
                <a:latin typeface="Times New Roman" pitchFamily="18" charset="0"/>
                <a:cs typeface="Times New Roman" pitchFamily="18" charset="0"/>
              </a:rPr>
              <a:t> Network</a:t>
            </a:r>
          </a:p>
          <a:p>
            <a:endParaRPr lang="fr-FR" sz="2000" dirty="0">
              <a:latin typeface="Times New Roman" pitchFamily="18" charset="0"/>
              <a:cs typeface="Times New Roman" pitchFamily="18" charset="0"/>
            </a:endParaRPr>
          </a:p>
        </p:txBody>
      </p:sp>
      <p:sp>
        <p:nvSpPr>
          <p:cNvPr id="1048744" name="TextBox 10"/>
          <p:cNvSpPr txBox="1"/>
          <p:nvPr/>
        </p:nvSpPr>
        <p:spPr>
          <a:xfrm>
            <a:off x="35496" y="2647945"/>
            <a:ext cx="1255472" cy="276999"/>
          </a:xfrm>
          <a:prstGeom prst="rect">
            <a:avLst/>
          </a:prstGeom>
          <a:noFill/>
        </p:spPr>
        <p:txBody>
          <a:bodyPr wrap="none" rtlCol="0">
            <a:spAutoFit/>
          </a:bodyPr>
          <a:lstStyle/>
          <a:p>
            <a:r>
              <a:rPr lang="fr-FR" sz="1200" b="1" dirty="0">
                <a:latin typeface="Times New Roman" pitchFamily="18" charset="0"/>
                <a:cs typeface="Times New Roman" pitchFamily="18" charset="0"/>
              </a:rPr>
              <a:t>Plan de contrôle</a:t>
            </a:r>
          </a:p>
        </p:txBody>
      </p:sp>
      <p:sp>
        <p:nvSpPr>
          <p:cNvPr id="1048745" name="TextBox 11"/>
          <p:cNvSpPr txBox="1"/>
          <p:nvPr/>
        </p:nvSpPr>
        <p:spPr>
          <a:xfrm>
            <a:off x="35496" y="2968386"/>
            <a:ext cx="1244251" cy="276999"/>
          </a:xfrm>
          <a:prstGeom prst="rect">
            <a:avLst/>
          </a:prstGeom>
          <a:noFill/>
        </p:spPr>
        <p:txBody>
          <a:bodyPr wrap="none" rtlCol="0">
            <a:spAutoFit/>
          </a:bodyPr>
          <a:lstStyle/>
          <a:p>
            <a:r>
              <a:rPr lang="fr-FR" sz="1200" b="1" dirty="0">
                <a:latin typeface="Times New Roman" pitchFamily="18" charset="0"/>
                <a:cs typeface="Times New Roman" pitchFamily="18" charset="0"/>
              </a:rPr>
              <a:t>Plan de données</a:t>
            </a:r>
          </a:p>
        </p:txBody>
      </p:sp>
      <p:sp>
        <p:nvSpPr>
          <p:cNvPr id="1048746" name="Left Brace 12"/>
          <p:cNvSpPr/>
          <p:nvPr/>
        </p:nvSpPr>
        <p:spPr>
          <a:xfrm>
            <a:off x="1377698" y="2636912"/>
            <a:ext cx="45719" cy="256034"/>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latin typeface="Times New Roman" pitchFamily="18" charset="0"/>
              <a:cs typeface="Times New Roman" pitchFamily="18" charset="0"/>
            </a:endParaRPr>
          </a:p>
        </p:txBody>
      </p:sp>
      <p:sp>
        <p:nvSpPr>
          <p:cNvPr id="1048747" name="Left Brace 13"/>
          <p:cNvSpPr/>
          <p:nvPr/>
        </p:nvSpPr>
        <p:spPr>
          <a:xfrm>
            <a:off x="1377698" y="2924944"/>
            <a:ext cx="67158" cy="39600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latin typeface="Times New Roman" pitchFamily="18" charset="0"/>
              <a:cs typeface="Times New Roman" pitchFamily="18" charset="0"/>
            </a:endParaRPr>
          </a:p>
        </p:txBody>
      </p:sp>
      <p:sp>
        <p:nvSpPr>
          <p:cNvPr id="1048748" name="TextBox 14"/>
          <p:cNvSpPr txBox="1"/>
          <p:nvPr/>
        </p:nvSpPr>
        <p:spPr>
          <a:xfrm>
            <a:off x="1428255" y="4541058"/>
            <a:ext cx="2148730" cy="400110"/>
          </a:xfrm>
          <a:prstGeom prst="rect">
            <a:avLst/>
          </a:prstGeom>
          <a:noFill/>
        </p:spPr>
        <p:txBody>
          <a:bodyPr wrap="none" rtlCol="0">
            <a:spAutoFit/>
          </a:bodyPr>
          <a:lstStyle/>
          <a:p>
            <a:r>
              <a:rPr lang="fr-FR" sz="2000" b="1" dirty="0">
                <a:latin typeface="Times New Roman" pitchFamily="18" charset="0"/>
                <a:cs typeface="Times New Roman" pitchFamily="18" charset="0"/>
              </a:rPr>
              <a:t>Architecture SDN</a:t>
            </a:r>
          </a:p>
        </p:txBody>
      </p:sp>
      <p:pic>
        <p:nvPicPr>
          <p:cNvPr id="2097205" name="Picture 3"/>
          <p:cNvPicPr>
            <a:picLocks noChangeAspect="1" noChangeArrowheads="1"/>
          </p:cNvPicPr>
          <p:nvPr/>
        </p:nvPicPr>
        <p:blipFill>
          <a:blip r:embed="rId6"/>
          <a:srcRect/>
          <a:stretch>
            <a:fillRect/>
          </a:stretch>
        </p:blipFill>
        <p:spPr bwMode="auto">
          <a:xfrm>
            <a:off x="91166" y="1207100"/>
            <a:ext cx="4480834" cy="3158004"/>
          </a:xfrm>
          <a:prstGeom prst="rect">
            <a:avLst/>
          </a:prstGeom>
          <a:noFill/>
          <a:ln w="19050">
            <a:solidFill>
              <a:schemeClr val="tx1"/>
            </a:solidFill>
            <a:miter lim="800000"/>
            <a:headEnd/>
            <a:tailEnd/>
          </a:ln>
          <a:effectLst/>
        </p:spPr>
      </p:pic>
      <p:sp>
        <p:nvSpPr>
          <p:cNvPr id="16" name="Oval 15"/>
          <p:cNvSpPr/>
          <p:nvPr/>
        </p:nvSpPr>
        <p:spPr>
          <a:xfrm>
            <a:off x="8748464" y="6478753"/>
            <a:ext cx="324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77778E-6 1.11111E-6 C 0.00139 -0.01227 0.00625 -0.01967 0.01163 -0.0294 C 0.01476 -0.03495 0.01719 -0.04167 0.02083 -0.04653 C 0.02708 -0.05486 0.0217 -0.04444 0.02674 -0.05278 C 0.0276 -0.05417 0.02795 -0.05625 0.02899 -0.05741 C 0.03698 -0.0669 0.03871 -0.06504 0.04653 -0.07129 C 0.05399 -0.07731 0.06111 -0.08426 0.06979 -0.0868 C 0.07413 -0.09305 0.07986 -0.09467 0.08594 -0.09606 C 0.08715 -0.09722 0.08819 -0.09838 0.08941 -0.0993 C 0.09045 -0.1 0.09184 -0.1 0.09288 -0.10092 C 0.10087 -0.10717 0.10694 -0.1162 0.11615 -0.11944 C 0.1401 -0.13912 0.16892 -0.1456 0.19653 -0.14722 C 0.23715 -0.15278 0.27778 -0.14884 0.31858 -0.14722 C 0.325 -0.14629 0.33003 -0.14537 0.33594 -0.14259 C 0.33941 -0.13819 0.34184 -0.1331 0.34531 -0.1287 C 0.34687 -0.12268 0.34878 -0.11018 0.34878 -0.11018 C 0.34792 -0.08542 0.3467 -0.07361 0.35226 -0.05278 C 0.35191 -0.04653 0.35104 -0.03426 0.35104 -0.03426 " pathEditMode="relative" ptsTypes="fffffffffffffffffA">
                                      <p:cBhvr>
                                        <p:cTn id="6" dur="2000" fill="hold"/>
                                        <p:tgtEl>
                                          <p:spTgt spid="2097201"/>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4.72222E-6 7.40741E-7 C 0.00173 -0.00833 0.00364 -0.01366 0.0092 -0.01875 C 0.01163 -0.02778 0.02048 -0.03912 0.02673 -0.04514 C 0.02847 -0.05278 0.03541 -0.05532 0.04062 -0.05903 C 0.05138 -0.0669 0.06128 -0.07754 0.07326 -0.08217 C 0.07899 -0.0875 0.08611 -0.09236 0.09288 -0.09467 C 0.09826 -0.0993 0.10295 -0.10208 0.1092 -0.10393 C 0.12361 -0.11736 0.14409 -0.11528 0.16041 -0.12106 C 0.17621 -0.12662 0.19392 -0.12986 0.20902 -0.13657 C 0.22413 -0.14305 0.23559 -0.14745 0.25104 -0.14884 C 0.27465 -0.16551 0.30329 -0.16713 0.32899 -0.17523 C 0.34982 -0.18171 0.37048 -0.19329 0.39184 -0.19699 C 0.40868 -0.20324 0.42673 -0.20301 0.44392 -0.20625 C 0.45451 -0.2081 0.47552 -0.21088 0.47552 -0.21088 C 0.48854 -0.21041 0.50173 -0.21041 0.5151 -0.20949 C 0.52326 -0.20903 0.53142 -0.20185 0.5394 -0.19861 C 0.54392 -0.19236 0.54791 -0.19097 0.55434 -0.18935 C 0.55833 -0.18426 0.5559 -0.18634 0.5625 -0.1831 C 0.56493 -0.18194 0.56944 -0.17986 0.56944 -0.17986 C 0.5776 -0.16991 0.58958 -0.16921 0.59878 -0.16134 C 0.60711 -0.14444 0.60729 -0.12014 0.61041 -0.10092 C 0.60989 -0.08889 0.60954 -0.07569 0.60798 -0.06366 C 0.60711 -0.05764 0.60451 -0.05116 0.60451 -0.04514 " pathEditMode="relative" ptsTypes="ffffffffffffffffffffffA">
                                      <p:cBhvr>
                                        <p:cTn id="8" dur="2000" fill="hold"/>
                                        <p:tgtEl>
                                          <p:spTgt spid="2097203"/>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4.16667E-6 -7.40741E-6 C 0.00104 -0.02524 0.00469 -0.05024 0.01389 -0.07292 C 0.02083 -0.08982 0.03212 -0.10417 0.04062 -0.11945 C 0.04844 -0.13357 0.06007 -0.15209 0.07309 -0.15811 C 0.08299 -0.16876 0.07674 -0.16297 0.09288 -0.17362 C 0.10364 -0.18079 0.11111 -0.1919 0.12309 -0.19538 C 0.12986 -0.20394 0.14167 -0.21065 0.14878 -0.21714 C 0.15382 -0.22177 0.15746 -0.22848 0.16267 -0.23265 C 0.16979 -0.2382 0.17517 -0.23982 0.18125 -0.24653 C 0.1875 -0.25325 0.18194 -0.2463 0.18837 -0.25116 C 0.20104 -0.26042 0.1901 -0.25556 0.2 -0.2588 C 0.20312 -0.25973 0.2092 -0.26204 0.2092 -0.26204 C 0.2151 -0.26945 0.20677 -0.26019 0.21736 -0.26667 C 0.22552 -0.27177 0.23021 -0.28149 0.23941 -0.28519 C 0.24253 -0.28936 0.25226 -0.29329 0.25694 -0.29445 C 0.27101 -0.30765 0.29792 -0.30903 0.31389 -0.30996 C 0.33316 -0.31436 0.35139 -0.32477 0.37083 -0.32871 C 0.37864 -0.33172 0.38733 -0.33334 0.39531 -0.33496 C 0.39878 -0.33473 0.41128 -0.33589 0.41736 -0.33172 C 0.41858 -0.33079 0.41944 -0.3294 0.42083 -0.32871 C 0.42691 -0.32593 0.42656 -0.32848 0.43125 -0.32547 C 0.44479 -0.31644 0.42639 -0.32778 0.43715 -0.31945 C 0.44392 -0.31413 0.43733 -0.32223 0.4441 -0.31482 C 0.45417 -0.30394 0.45989 -0.28704 0.47083 -0.27755 C 0.4743 -0.27061 0.47969 -0.26482 0.48246 -0.25741 C 0.48576 -0.24839 0.48733 -0.23843 0.49062 -0.2294 C 0.49219 -0.21945 0.49531 -0.21019 0.49531 -0.20001 " pathEditMode="relative" ptsTypes="ffffffffffffffffffffffffffA">
                                      <p:cBhvr>
                                        <p:cTn id="10" dur="2000" fill="hold"/>
                                        <p:tgtEl>
                                          <p:spTgt spid="2097202"/>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42" presetClass="exit" presetSubtype="0" fill="hold" nodeType="clickEffect">
                                  <p:stCondLst>
                                    <p:cond delay="0"/>
                                  </p:stCondLst>
                                  <p:childTnLst>
                                    <p:animEffect transition="out" filter="fade">
                                      <p:cBhvr>
                                        <p:cTn id="14" dur="1000"/>
                                        <p:tgtEl>
                                          <p:spTgt spid="2097200"/>
                                        </p:tgtEl>
                                      </p:cBhvr>
                                    </p:animEffect>
                                    <p:anim calcmode="lin" valueType="num">
                                      <p:cBhvr>
                                        <p:cTn id="15" dur="1000"/>
                                        <p:tgtEl>
                                          <p:spTgt spid="2097200"/>
                                        </p:tgtEl>
                                        <p:attrNameLst>
                                          <p:attrName>ppt_x</p:attrName>
                                        </p:attrNameLst>
                                      </p:cBhvr>
                                      <p:tavLst>
                                        <p:tav tm="0">
                                          <p:val>
                                            <p:strVal val="ppt_x"/>
                                          </p:val>
                                        </p:tav>
                                        <p:tav tm="100000">
                                          <p:val>
                                            <p:strVal val="ppt_x"/>
                                          </p:val>
                                        </p:tav>
                                      </p:tavLst>
                                    </p:anim>
                                    <p:anim calcmode="lin" valueType="num">
                                      <p:cBhvr>
                                        <p:cTn id="16" dur="1000"/>
                                        <p:tgtEl>
                                          <p:spTgt spid="2097200"/>
                                        </p:tgtEl>
                                        <p:attrNameLst>
                                          <p:attrName>ppt_y</p:attrName>
                                        </p:attrNameLst>
                                      </p:cBhvr>
                                      <p:tavLst>
                                        <p:tav tm="0">
                                          <p:val>
                                            <p:strVal val="ppt_y"/>
                                          </p:val>
                                        </p:tav>
                                        <p:tav tm="100000">
                                          <p:val>
                                            <p:strVal val="ppt_y+.1"/>
                                          </p:val>
                                        </p:tav>
                                      </p:tavLst>
                                    </p:anim>
                                    <p:set>
                                      <p:cBhvr>
                                        <p:cTn id="17" dur="1" fill="hold">
                                          <p:stCondLst>
                                            <p:cond delay="999"/>
                                          </p:stCondLst>
                                        </p:cTn>
                                        <p:tgtEl>
                                          <p:spTgt spid="2097200"/>
                                        </p:tgtEl>
                                        <p:attrNameLst>
                                          <p:attrName>style.visibility</p:attrName>
                                        </p:attrNameLst>
                                      </p:cBhvr>
                                      <p:to>
                                        <p:strVal val="hidden"/>
                                      </p:to>
                                    </p:set>
                                  </p:childTnLst>
                                </p:cTn>
                              </p:par>
                              <p:par>
                                <p:cTn id="18" presetID="42" presetClass="exit" presetSubtype="0" fill="hold" grpId="0" nodeType="withEffect">
                                  <p:stCondLst>
                                    <p:cond delay="0"/>
                                  </p:stCondLst>
                                  <p:childTnLst>
                                    <p:animEffect transition="out" filter="fade">
                                      <p:cBhvr>
                                        <p:cTn id="19" dur="1000"/>
                                        <p:tgtEl>
                                          <p:spTgt spid="1048744"/>
                                        </p:tgtEl>
                                      </p:cBhvr>
                                    </p:animEffect>
                                    <p:anim calcmode="lin" valueType="num">
                                      <p:cBhvr>
                                        <p:cTn id="20" dur="1000"/>
                                        <p:tgtEl>
                                          <p:spTgt spid="1048744"/>
                                        </p:tgtEl>
                                        <p:attrNameLst>
                                          <p:attrName>ppt_x</p:attrName>
                                        </p:attrNameLst>
                                      </p:cBhvr>
                                      <p:tavLst>
                                        <p:tav tm="0">
                                          <p:val>
                                            <p:strVal val="ppt_x"/>
                                          </p:val>
                                        </p:tav>
                                        <p:tav tm="100000">
                                          <p:val>
                                            <p:strVal val="ppt_x"/>
                                          </p:val>
                                        </p:tav>
                                      </p:tavLst>
                                    </p:anim>
                                    <p:anim calcmode="lin" valueType="num">
                                      <p:cBhvr>
                                        <p:cTn id="21" dur="1000"/>
                                        <p:tgtEl>
                                          <p:spTgt spid="1048744"/>
                                        </p:tgtEl>
                                        <p:attrNameLst>
                                          <p:attrName>ppt_y</p:attrName>
                                        </p:attrNameLst>
                                      </p:cBhvr>
                                      <p:tavLst>
                                        <p:tav tm="0">
                                          <p:val>
                                            <p:strVal val="ppt_y"/>
                                          </p:val>
                                        </p:tav>
                                        <p:tav tm="100000">
                                          <p:val>
                                            <p:strVal val="ppt_y+.1"/>
                                          </p:val>
                                        </p:tav>
                                      </p:tavLst>
                                    </p:anim>
                                    <p:set>
                                      <p:cBhvr>
                                        <p:cTn id="22" dur="1" fill="hold">
                                          <p:stCondLst>
                                            <p:cond delay="999"/>
                                          </p:stCondLst>
                                        </p:cTn>
                                        <p:tgtEl>
                                          <p:spTgt spid="1048744"/>
                                        </p:tgtEl>
                                        <p:attrNameLst>
                                          <p:attrName>style.visibility</p:attrName>
                                        </p:attrNameLst>
                                      </p:cBhvr>
                                      <p:to>
                                        <p:strVal val="hidden"/>
                                      </p:to>
                                    </p:set>
                                  </p:childTnLst>
                                </p:cTn>
                              </p:par>
                              <p:par>
                                <p:cTn id="23" presetID="42" presetClass="exit" presetSubtype="0" fill="hold" grpId="0" nodeType="withEffect">
                                  <p:stCondLst>
                                    <p:cond delay="0"/>
                                  </p:stCondLst>
                                  <p:childTnLst>
                                    <p:animEffect transition="out" filter="fade">
                                      <p:cBhvr>
                                        <p:cTn id="24" dur="1000"/>
                                        <p:tgtEl>
                                          <p:spTgt spid="1048745"/>
                                        </p:tgtEl>
                                      </p:cBhvr>
                                    </p:animEffect>
                                    <p:anim calcmode="lin" valueType="num">
                                      <p:cBhvr>
                                        <p:cTn id="25" dur="1000"/>
                                        <p:tgtEl>
                                          <p:spTgt spid="1048745"/>
                                        </p:tgtEl>
                                        <p:attrNameLst>
                                          <p:attrName>ppt_x</p:attrName>
                                        </p:attrNameLst>
                                      </p:cBhvr>
                                      <p:tavLst>
                                        <p:tav tm="0">
                                          <p:val>
                                            <p:strVal val="ppt_x"/>
                                          </p:val>
                                        </p:tav>
                                        <p:tav tm="100000">
                                          <p:val>
                                            <p:strVal val="ppt_x"/>
                                          </p:val>
                                        </p:tav>
                                      </p:tavLst>
                                    </p:anim>
                                    <p:anim calcmode="lin" valueType="num">
                                      <p:cBhvr>
                                        <p:cTn id="26" dur="1000"/>
                                        <p:tgtEl>
                                          <p:spTgt spid="1048745"/>
                                        </p:tgtEl>
                                        <p:attrNameLst>
                                          <p:attrName>ppt_y</p:attrName>
                                        </p:attrNameLst>
                                      </p:cBhvr>
                                      <p:tavLst>
                                        <p:tav tm="0">
                                          <p:val>
                                            <p:strVal val="ppt_y"/>
                                          </p:val>
                                        </p:tav>
                                        <p:tav tm="100000">
                                          <p:val>
                                            <p:strVal val="ppt_y+.1"/>
                                          </p:val>
                                        </p:tav>
                                      </p:tavLst>
                                    </p:anim>
                                    <p:set>
                                      <p:cBhvr>
                                        <p:cTn id="27" dur="1" fill="hold">
                                          <p:stCondLst>
                                            <p:cond delay="999"/>
                                          </p:stCondLst>
                                        </p:cTn>
                                        <p:tgtEl>
                                          <p:spTgt spid="1048745"/>
                                        </p:tgtEl>
                                        <p:attrNameLst>
                                          <p:attrName>style.visibility</p:attrName>
                                        </p:attrNameLst>
                                      </p:cBhvr>
                                      <p:to>
                                        <p:strVal val="hidden"/>
                                      </p:to>
                                    </p:set>
                                  </p:childTnLst>
                                </p:cTn>
                              </p:par>
                              <p:par>
                                <p:cTn id="28" presetID="42" presetClass="exit" presetSubtype="0" fill="hold" grpId="0" nodeType="withEffect">
                                  <p:stCondLst>
                                    <p:cond delay="0"/>
                                  </p:stCondLst>
                                  <p:childTnLst>
                                    <p:animEffect transition="out" filter="fade">
                                      <p:cBhvr>
                                        <p:cTn id="29" dur="1000"/>
                                        <p:tgtEl>
                                          <p:spTgt spid="1048742"/>
                                        </p:tgtEl>
                                      </p:cBhvr>
                                    </p:animEffect>
                                    <p:anim calcmode="lin" valueType="num">
                                      <p:cBhvr>
                                        <p:cTn id="30" dur="1000"/>
                                        <p:tgtEl>
                                          <p:spTgt spid="1048742"/>
                                        </p:tgtEl>
                                        <p:attrNameLst>
                                          <p:attrName>ppt_x</p:attrName>
                                        </p:attrNameLst>
                                      </p:cBhvr>
                                      <p:tavLst>
                                        <p:tav tm="0">
                                          <p:val>
                                            <p:strVal val="ppt_x"/>
                                          </p:val>
                                        </p:tav>
                                        <p:tav tm="100000">
                                          <p:val>
                                            <p:strVal val="ppt_x"/>
                                          </p:val>
                                        </p:tav>
                                      </p:tavLst>
                                    </p:anim>
                                    <p:anim calcmode="lin" valueType="num">
                                      <p:cBhvr>
                                        <p:cTn id="31" dur="1000"/>
                                        <p:tgtEl>
                                          <p:spTgt spid="1048742"/>
                                        </p:tgtEl>
                                        <p:attrNameLst>
                                          <p:attrName>ppt_y</p:attrName>
                                        </p:attrNameLst>
                                      </p:cBhvr>
                                      <p:tavLst>
                                        <p:tav tm="0">
                                          <p:val>
                                            <p:strVal val="ppt_y"/>
                                          </p:val>
                                        </p:tav>
                                        <p:tav tm="100000">
                                          <p:val>
                                            <p:strVal val="ppt_y+.1"/>
                                          </p:val>
                                        </p:tav>
                                      </p:tavLst>
                                    </p:anim>
                                    <p:set>
                                      <p:cBhvr>
                                        <p:cTn id="32" dur="1" fill="hold">
                                          <p:stCondLst>
                                            <p:cond delay="999"/>
                                          </p:stCondLst>
                                        </p:cTn>
                                        <p:tgtEl>
                                          <p:spTgt spid="1048742"/>
                                        </p:tgtEl>
                                        <p:attrNameLst>
                                          <p:attrName>style.visibility</p:attrName>
                                        </p:attrNameLst>
                                      </p:cBhvr>
                                      <p:to>
                                        <p:strVal val="hidden"/>
                                      </p:to>
                                    </p:set>
                                  </p:childTnLst>
                                </p:cTn>
                              </p:par>
                              <p:par>
                                <p:cTn id="33" presetID="42" presetClass="exit" presetSubtype="0" fill="hold" grpId="0" nodeType="withEffect">
                                  <p:stCondLst>
                                    <p:cond delay="0"/>
                                  </p:stCondLst>
                                  <p:childTnLst>
                                    <p:animEffect transition="out" filter="fade">
                                      <p:cBhvr>
                                        <p:cTn id="34" dur="1000"/>
                                        <p:tgtEl>
                                          <p:spTgt spid="1048746"/>
                                        </p:tgtEl>
                                      </p:cBhvr>
                                    </p:animEffect>
                                    <p:anim calcmode="lin" valueType="num">
                                      <p:cBhvr>
                                        <p:cTn id="35" dur="1000"/>
                                        <p:tgtEl>
                                          <p:spTgt spid="1048746"/>
                                        </p:tgtEl>
                                        <p:attrNameLst>
                                          <p:attrName>ppt_x</p:attrName>
                                        </p:attrNameLst>
                                      </p:cBhvr>
                                      <p:tavLst>
                                        <p:tav tm="0">
                                          <p:val>
                                            <p:strVal val="ppt_x"/>
                                          </p:val>
                                        </p:tav>
                                        <p:tav tm="100000">
                                          <p:val>
                                            <p:strVal val="ppt_x"/>
                                          </p:val>
                                        </p:tav>
                                      </p:tavLst>
                                    </p:anim>
                                    <p:anim calcmode="lin" valueType="num">
                                      <p:cBhvr>
                                        <p:cTn id="36" dur="1000"/>
                                        <p:tgtEl>
                                          <p:spTgt spid="1048746"/>
                                        </p:tgtEl>
                                        <p:attrNameLst>
                                          <p:attrName>ppt_y</p:attrName>
                                        </p:attrNameLst>
                                      </p:cBhvr>
                                      <p:tavLst>
                                        <p:tav tm="0">
                                          <p:val>
                                            <p:strVal val="ppt_y"/>
                                          </p:val>
                                        </p:tav>
                                        <p:tav tm="100000">
                                          <p:val>
                                            <p:strVal val="ppt_y+.1"/>
                                          </p:val>
                                        </p:tav>
                                      </p:tavLst>
                                    </p:anim>
                                    <p:set>
                                      <p:cBhvr>
                                        <p:cTn id="37" dur="1" fill="hold">
                                          <p:stCondLst>
                                            <p:cond delay="999"/>
                                          </p:stCondLst>
                                        </p:cTn>
                                        <p:tgtEl>
                                          <p:spTgt spid="1048746"/>
                                        </p:tgtEl>
                                        <p:attrNameLst>
                                          <p:attrName>style.visibility</p:attrName>
                                        </p:attrNameLst>
                                      </p:cBhvr>
                                      <p:to>
                                        <p:strVal val="hidden"/>
                                      </p:to>
                                    </p:set>
                                  </p:childTnLst>
                                </p:cTn>
                              </p:par>
                              <p:par>
                                <p:cTn id="38" presetID="42" presetClass="exit" presetSubtype="0" fill="hold" grpId="0" nodeType="withEffect">
                                  <p:stCondLst>
                                    <p:cond delay="0"/>
                                  </p:stCondLst>
                                  <p:childTnLst>
                                    <p:animEffect transition="out" filter="fade">
                                      <p:cBhvr>
                                        <p:cTn id="39" dur="1000"/>
                                        <p:tgtEl>
                                          <p:spTgt spid="1048747"/>
                                        </p:tgtEl>
                                      </p:cBhvr>
                                    </p:animEffect>
                                    <p:anim calcmode="lin" valueType="num">
                                      <p:cBhvr>
                                        <p:cTn id="40" dur="1000"/>
                                        <p:tgtEl>
                                          <p:spTgt spid="1048747"/>
                                        </p:tgtEl>
                                        <p:attrNameLst>
                                          <p:attrName>ppt_x</p:attrName>
                                        </p:attrNameLst>
                                      </p:cBhvr>
                                      <p:tavLst>
                                        <p:tav tm="0">
                                          <p:val>
                                            <p:strVal val="ppt_x"/>
                                          </p:val>
                                        </p:tav>
                                        <p:tav tm="100000">
                                          <p:val>
                                            <p:strVal val="ppt_x"/>
                                          </p:val>
                                        </p:tav>
                                      </p:tavLst>
                                    </p:anim>
                                    <p:anim calcmode="lin" valueType="num">
                                      <p:cBhvr>
                                        <p:cTn id="41" dur="1000"/>
                                        <p:tgtEl>
                                          <p:spTgt spid="1048747"/>
                                        </p:tgtEl>
                                        <p:attrNameLst>
                                          <p:attrName>ppt_y</p:attrName>
                                        </p:attrNameLst>
                                      </p:cBhvr>
                                      <p:tavLst>
                                        <p:tav tm="0">
                                          <p:val>
                                            <p:strVal val="ppt_y"/>
                                          </p:val>
                                        </p:tav>
                                        <p:tav tm="100000">
                                          <p:val>
                                            <p:strVal val="ppt_y+.1"/>
                                          </p:val>
                                        </p:tav>
                                      </p:tavLst>
                                    </p:anim>
                                    <p:set>
                                      <p:cBhvr>
                                        <p:cTn id="42" dur="1" fill="hold">
                                          <p:stCondLst>
                                            <p:cond delay="999"/>
                                          </p:stCondLst>
                                        </p:cTn>
                                        <p:tgtEl>
                                          <p:spTgt spid="1048747"/>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2097205"/>
                                        </p:tgtEl>
                                        <p:attrNameLst>
                                          <p:attrName>style.visibility</p:attrName>
                                        </p:attrNameLst>
                                      </p:cBhvr>
                                      <p:to>
                                        <p:strVal val="visible"/>
                                      </p:to>
                                    </p:set>
                                    <p:animEffect transition="in" filter="fade">
                                      <p:cBhvr>
                                        <p:cTn id="45" dur="500"/>
                                        <p:tgtEl>
                                          <p:spTgt spid="209720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48748"/>
                                        </p:tgtEl>
                                        <p:attrNameLst>
                                          <p:attrName>style.visibility</p:attrName>
                                        </p:attrNameLst>
                                      </p:cBhvr>
                                      <p:to>
                                        <p:strVal val="visible"/>
                                      </p:to>
                                    </p:set>
                                    <p:animEffect transition="in" filter="fade">
                                      <p:cBhvr>
                                        <p:cTn id="48" dur="500"/>
                                        <p:tgtEl>
                                          <p:spTgt spid="1048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2" grpId="0"/>
      <p:bldP spid="1048744" grpId="0"/>
      <p:bldP spid="1048745" grpId="0"/>
      <p:bldP spid="1048746" grpId="0" animBg="1"/>
      <p:bldP spid="1048747" grpId="0" animBg="1"/>
      <p:bldP spid="10487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4"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000" dirty="0">
                <a:latin typeface="Times New Roman" pitchFamily="18" charset="0"/>
                <a:cs typeface="Times New Roman" pitchFamily="18" charset="0"/>
              </a:rPr>
              <a:t>NFV (Network </a:t>
            </a:r>
            <a:r>
              <a:rPr lang="fr-FR" sz="4000" dirty="0" err="1">
                <a:latin typeface="Times New Roman" pitchFamily="18" charset="0"/>
                <a:cs typeface="Times New Roman" pitchFamily="18" charset="0"/>
              </a:rPr>
              <a:t>function</a:t>
            </a:r>
            <a:r>
              <a:rPr lang="fr-FR" sz="4000" dirty="0">
                <a:latin typeface="Times New Roman" pitchFamily="18" charset="0"/>
                <a:cs typeface="Times New Roman" pitchFamily="18" charset="0"/>
              </a:rPr>
              <a:t> </a:t>
            </a:r>
            <a:r>
              <a:rPr lang="fr-FR" sz="4000" dirty="0" err="1">
                <a:latin typeface="Times New Roman" pitchFamily="18" charset="0"/>
                <a:cs typeface="Times New Roman" pitchFamily="18" charset="0"/>
              </a:rPr>
              <a:t>virtualization</a:t>
            </a:r>
            <a:r>
              <a:rPr lang="fr-FR" sz="4000" dirty="0">
                <a:latin typeface="Times New Roman" pitchFamily="18" charset="0"/>
                <a:cs typeface="Times New Roman" pitchFamily="18" charset="0"/>
              </a:rPr>
              <a:t>)</a:t>
            </a:r>
          </a:p>
        </p:txBody>
      </p:sp>
      <p:sp>
        <p:nvSpPr>
          <p:cNvPr id="1048725" name="TextBox 4"/>
          <p:cNvSpPr txBox="1"/>
          <p:nvPr/>
        </p:nvSpPr>
        <p:spPr>
          <a:xfrm>
            <a:off x="1163782" y="1871194"/>
            <a:ext cx="2189480" cy="2707640"/>
          </a:xfrm>
          <a:prstGeom prst="rect">
            <a:avLst/>
          </a:prstGeom>
          <a:noFill/>
        </p:spPr>
        <p:txBody>
          <a:bodyPr wrap="none" rtlCol="0">
            <a:spAutoFit/>
          </a:bodyPr>
          <a:lstStyle/>
          <a:p>
            <a:r>
              <a:rPr lang="fr-FR" sz="8000" dirty="0">
                <a:solidFill>
                  <a:schemeClr val="bg1"/>
                </a:solidFill>
                <a:latin typeface="Arial" pitchFamily="34" charset="0"/>
                <a:cs typeface="Arial" pitchFamily="34" charset="0"/>
              </a:rPr>
              <a:t>SDN</a:t>
            </a:r>
          </a:p>
          <a:p>
            <a:endParaRPr lang="fr-FR" sz="9600" dirty="0">
              <a:solidFill>
                <a:schemeClr val="bg1"/>
              </a:solidFill>
              <a:latin typeface="Arial" pitchFamily="34" charset="0"/>
              <a:cs typeface="Arial" pitchFamily="34" charset="0"/>
            </a:endParaRPr>
          </a:p>
        </p:txBody>
      </p:sp>
      <p:sp>
        <p:nvSpPr>
          <p:cNvPr id="1048726" name="TextBox 23"/>
          <p:cNvSpPr txBox="1"/>
          <p:nvPr/>
        </p:nvSpPr>
        <p:spPr>
          <a:xfrm>
            <a:off x="5650846" y="4415490"/>
            <a:ext cx="2113281" cy="2707640"/>
          </a:xfrm>
          <a:prstGeom prst="rect">
            <a:avLst/>
          </a:prstGeom>
          <a:noFill/>
        </p:spPr>
        <p:txBody>
          <a:bodyPr wrap="none" rtlCol="0">
            <a:spAutoFit/>
          </a:bodyPr>
          <a:lstStyle/>
          <a:p>
            <a:r>
              <a:rPr lang="fr-FR" sz="8000" dirty="0">
                <a:solidFill>
                  <a:schemeClr val="bg1"/>
                </a:solidFill>
                <a:latin typeface="Arial" pitchFamily="34" charset="0"/>
                <a:cs typeface="Arial" pitchFamily="34" charset="0"/>
              </a:rPr>
              <a:t>NFV</a:t>
            </a:r>
          </a:p>
          <a:p>
            <a:endParaRPr lang="fr-FR" sz="9600" dirty="0">
              <a:solidFill>
                <a:schemeClr val="bg1"/>
              </a:solidFill>
              <a:latin typeface="Arial" pitchFamily="34" charset="0"/>
              <a:cs typeface="Arial" pitchFamily="34" charset="0"/>
            </a:endParaRPr>
          </a:p>
        </p:txBody>
      </p:sp>
      <p:pic>
        <p:nvPicPr>
          <p:cNvPr id="2097196" name="Picture 5"/>
          <p:cNvPicPr>
            <a:picLocks noChangeAspect="1" noChangeArrowheads="1"/>
          </p:cNvPicPr>
          <p:nvPr/>
        </p:nvPicPr>
        <p:blipFill>
          <a:blip r:embed="rId3"/>
          <a:srcRect/>
          <a:stretch>
            <a:fillRect/>
          </a:stretch>
        </p:blipFill>
        <p:spPr bwMode="auto">
          <a:xfrm>
            <a:off x="251520" y="1412776"/>
            <a:ext cx="4486275" cy="2581275"/>
          </a:xfrm>
          <a:prstGeom prst="rect">
            <a:avLst/>
          </a:prstGeom>
          <a:noFill/>
          <a:ln>
            <a:noFill/>
          </a:ln>
          <a:effectLst/>
        </p:spPr>
      </p:pic>
      <p:pic>
        <p:nvPicPr>
          <p:cNvPr id="2097197" name="Picture 6"/>
          <p:cNvPicPr>
            <a:picLocks noChangeAspect="1" noChangeArrowheads="1"/>
          </p:cNvPicPr>
          <p:nvPr/>
        </p:nvPicPr>
        <p:blipFill>
          <a:blip r:embed="rId4"/>
          <a:srcRect/>
          <a:stretch>
            <a:fillRect/>
          </a:stretch>
        </p:blipFill>
        <p:spPr bwMode="auto">
          <a:xfrm>
            <a:off x="4987453" y="1292324"/>
            <a:ext cx="3781425" cy="4152900"/>
          </a:xfrm>
          <a:prstGeom prst="rect">
            <a:avLst/>
          </a:prstGeom>
          <a:noFill/>
          <a:ln>
            <a:noFill/>
          </a:ln>
          <a:effectLst/>
        </p:spPr>
      </p:pic>
      <p:sp>
        <p:nvSpPr>
          <p:cNvPr id="1048727" name="Right Arrow 2"/>
          <p:cNvSpPr/>
          <p:nvPr/>
        </p:nvSpPr>
        <p:spPr>
          <a:xfrm>
            <a:off x="4555405" y="2260458"/>
            <a:ext cx="864096" cy="50405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Oval 8"/>
          <p:cNvSpPr/>
          <p:nvPr/>
        </p:nvSpPr>
        <p:spPr>
          <a:xfrm>
            <a:off x="8748464" y="6478753"/>
            <a:ext cx="324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7196"/>
                                        </p:tgtEl>
                                        <p:attrNameLst>
                                          <p:attrName>style.visibility</p:attrName>
                                        </p:attrNameLst>
                                      </p:cBhvr>
                                      <p:to>
                                        <p:strVal val="visible"/>
                                      </p:to>
                                    </p:set>
                                    <p:animEffect transition="in" filter="fade">
                                      <p:cBhvr>
                                        <p:cTn id="7" dur="500"/>
                                        <p:tgtEl>
                                          <p:spTgt spid="20971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8727"/>
                                        </p:tgtEl>
                                        <p:attrNameLst>
                                          <p:attrName>style.visibility</p:attrName>
                                        </p:attrNameLst>
                                      </p:cBhvr>
                                      <p:to>
                                        <p:strVal val="visible"/>
                                      </p:to>
                                    </p:set>
                                    <p:animEffect transition="in" filter="fade">
                                      <p:cBhvr>
                                        <p:cTn id="12" dur="500"/>
                                        <p:tgtEl>
                                          <p:spTgt spid="104872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97197"/>
                                        </p:tgtEl>
                                        <p:attrNameLst>
                                          <p:attrName>style.visibility</p:attrName>
                                        </p:attrNameLst>
                                      </p:cBhvr>
                                      <p:to>
                                        <p:strVal val="visible"/>
                                      </p:to>
                                    </p:set>
                                    <p:animEffect transition="in" filter="fade">
                                      <p:cBhvr>
                                        <p:cTn id="16" dur="500"/>
                                        <p:tgtEl>
                                          <p:spTgt spid="2097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Rectangle 3"/>
          <p:cNvSpPr/>
          <p:nvPr/>
        </p:nvSpPr>
        <p:spPr>
          <a:xfrm>
            <a:off x="0" y="-27384"/>
            <a:ext cx="9144000" cy="648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 sz="4000" dirty="0">
                <a:solidFill>
                  <a:schemeClr val="bg1"/>
                </a:solidFill>
                <a:latin typeface="Times New Roman" pitchFamily="18" charset="0"/>
                <a:ea typeface="Sniglet"/>
                <a:cs typeface="Times New Roman" pitchFamily="18" charset="0"/>
                <a:sym typeface="Sniglet"/>
              </a:rPr>
              <a:t>Problématique</a:t>
            </a:r>
            <a:endParaRPr lang="fr-FR" sz="4000" dirty="0">
              <a:solidFill>
                <a:schemeClr val="bg1"/>
              </a:solidFill>
              <a:latin typeface="Times New Roman" pitchFamily="18" charset="0"/>
              <a:cs typeface="Times New Roman" pitchFamily="18" charset="0"/>
            </a:endParaRPr>
          </a:p>
        </p:txBody>
      </p:sp>
      <p:sp>
        <p:nvSpPr>
          <p:cNvPr id="1048698" name="TextBox 4"/>
          <p:cNvSpPr txBox="1"/>
          <p:nvPr/>
        </p:nvSpPr>
        <p:spPr>
          <a:xfrm>
            <a:off x="1163782" y="1468313"/>
            <a:ext cx="2189480" cy="2707640"/>
          </a:xfrm>
          <a:prstGeom prst="rect">
            <a:avLst/>
          </a:prstGeom>
          <a:noFill/>
        </p:spPr>
        <p:txBody>
          <a:bodyPr wrap="none" rtlCol="0">
            <a:spAutoFit/>
          </a:bodyPr>
          <a:lstStyle/>
          <a:p>
            <a:r>
              <a:rPr lang="fr-FR" sz="8000" dirty="0">
                <a:solidFill>
                  <a:schemeClr val="bg1"/>
                </a:solidFill>
                <a:latin typeface="Arial" pitchFamily="34" charset="0"/>
                <a:cs typeface="Arial" pitchFamily="34" charset="0"/>
              </a:rPr>
              <a:t>SDN</a:t>
            </a:r>
          </a:p>
          <a:p>
            <a:endParaRPr lang="fr-FR" sz="9600" dirty="0">
              <a:solidFill>
                <a:schemeClr val="bg1"/>
              </a:solidFill>
              <a:latin typeface="Arial" pitchFamily="34" charset="0"/>
              <a:cs typeface="Arial" pitchFamily="34" charset="0"/>
            </a:endParaRPr>
          </a:p>
        </p:txBody>
      </p:sp>
      <p:pic>
        <p:nvPicPr>
          <p:cNvPr id="2097192" name="Google Shape;147;p17"/>
          <p:cNvPicPr preferRelativeResize="0">
            <a:picLocks/>
          </p:cNvPicPr>
          <p:nvPr/>
        </p:nvPicPr>
        <p:blipFill>
          <a:blip r:embed="rId3">
            <a:alphaModFix/>
          </a:blip>
          <a:stretch>
            <a:fillRect/>
          </a:stretch>
        </p:blipFill>
        <p:spPr>
          <a:xfrm>
            <a:off x="3934506" y="691901"/>
            <a:ext cx="1274988" cy="842648"/>
          </a:xfrm>
          <a:prstGeom prst="rect">
            <a:avLst/>
          </a:prstGeom>
          <a:noFill/>
          <a:ln>
            <a:noFill/>
          </a:ln>
        </p:spPr>
      </p:pic>
      <p:sp>
        <p:nvSpPr>
          <p:cNvPr id="1048699" name="Left Brace 6"/>
          <p:cNvSpPr/>
          <p:nvPr/>
        </p:nvSpPr>
        <p:spPr>
          <a:xfrm rot="5400000">
            <a:off x="4175957" y="-1006330"/>
            <a:ext cx="792087" cy="5976666"/>
          </a:xfrm>
          <a:prstGeom prst="leftBrace">
            <a:avLst/>
          </a:prstGeom>
          <a:ln w="19050">
            <a:solidFill>
              <a:srgbClr val="FFC000"/>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fr-FR"/>
          </a:p>
        </p:txBody>
      </p:sp>
      <p:sp>
        <p:nvSpPr>
          <p:cNvPr id="1048700" name="TextBox 8"/>
          <p:cNvSpPr txBox="1"/>
          <p:nvPr/>
        </p:nvSpPr>
        <p:spPr>
          <a:xfrm>
            <a:off x="345335" y="3613216"/>
            <a:ext cx="3954781" cy="624840"/>
          </a:xfrm>
          <a:prstGeom prst="rect">
            <a:avLst/>
          </a:prstGeom>
          <a:noFill/>
        </p:spPr>
        <p:txBody>
          <a:bodyPr wrap="none" rtlCol="0">
            <a:spAutoFit/>
          </a:bodyPr>
          <a:lstStyle/>
          <a:p>
            <a:pPr algn="just">
              <a:buSzPct val="115000"/>
            </a:pPr>
            <a:r>
              <a:rPr lang="x-none">
                <a:solidFill>
                  <a:srgbClr val="FFC000"/>
                </a:solidFill>
                <a:latin typeface="Mulish" charset="0"/>
                <a:ea typeface="Segoe UI Emoji" panose="020B0502040204020203" pitchFamily="34" charset="0"/>
                <a:cs typeface="Mulish"/>
                <a:sym typeface="Mulish"/>
              </a:rPr>
              <a:t>✔</a:t>
            </a:r>
            <a:r>
              <a:rPr lang="x-none">
                <a:solidFill>
                  <a:srgbClr val="00B050"/>
                </a:solidFill>
                <a:latin typeface="Mulish" charset="0"/>
                <a:ea typeface="Segoe UI Emoji" panose="020B0502040204020203" pitchFamily="34" charset="0"/>
                <a:cs typeface="Mulish"/>
                <a:sym typeface="Mulish"/>
              </a:rPr>
              <a:t> </a:t>
            </a:r>
            <a:r>
              <a:rPr lang="fr-FR" dirty="0">
                <a:latin typeface="Mulish" charset="0"/>
              </a:rPr>
              <a:t>Exécution sur du matériel standard</a:t>
            </a:r>
          </a:p>
          <a:p>
            <a:endParaRPr lang="fr-FR" dirty="0"/>
          </a:p>
        </p:txBody>
      </p:sp>
      <p:sp>
        <p:nvSpPr>
          <p:cNvPr id="1048701" name="TextBox 12"/>
          <p:cNvSpPr txBox="1"/>
          <p:nvPr/>
        </p:nvSpPr>
        <p:spPr>
          <a:xfrm>
            <a:off x="419007" y="3974997"/>
            <a:ext cx="2176780" cy="891540"/>
          </a:xfrm>
          <a:prstGeom prst="rect">
            <a:avLst/>
          </a:prstGeom>
          <a:noFill/>
        </p:spPr>
        <p:txBody>
          <a:bodyPr wrap="none" rtlCol="0">
            <a:spAutoFit/>
          </a:bodyPr>
          <a:lstStyle/>
          <a:p>
            <a:pPr algn="just"/>
            <a:r>
              <a:rPr lang="x-none">
                <a:solidFill>
                  <a:srgbClr val="FFC000"/>
                </a:solidFill>
                <a:latin typeface="Mulish" charset="0"/>
                <a:ea typeface="Segoe UI Emoji" panose="020B0502040204020203" pitchFamily="34" charset="0"/>
                <a:cs typeface="Mulish"/>
                <a:sym typeface="Mulish"/>
              </a:rPr>
              <a:t>✔</a:t>
            </a:r>
            <a:r>
              <a:rPr lang="x-none">
                <a:solidFill>
                  <a:srgbClr val="00B050"/>
                </a:solidFill>
                <a:latin typeface="Mulish" charset="0"/>
                <a:ea typeface="Segoe UI Emoji" panose="020B0502040204020203" pitchFamily="34" charset="0"/>
                <a:cs typeface="Mulish"/>
                <a:sym typeface="Mulish"/>
              </a:rPr>
              <a:t> </a:t>
            </a:r>
            <a:r>
              <a:rPr lang="fr-FR" dirty="0">
                <a:latin typeface="Mulish" charset="0"/>
                <a:cs typeface="Times New Roman" pitchFamily="18" charset="0"/>
              </a:rPr>
              <a:t>Réduire les couts</a:t>
            </a:r>
          </a:p>
          <a:p>
            <a:pPr algn="just"/>
            <a:r>
              <a:rPr lang="fr-FR" dirty="0">
                <a:cs typeface="Times New Roman" pitchFamily="18" charset="0"/>
              </a:rPr>
              <a:t> </a:t>
            </a:r>
          </a:p>
          <a:p>
            <a:pPr algn="just"/>
            <a:endParaRPr lang="fr-FR" dirty="0"/>
          </a:p>
        </p:txBody>
      </p:sp>
      <p:sp>
        <p:nvSpPr>
          <p:cNvPr id="1048702" name="TextBox 13"/>
          <p:cNvSpPr txBox="1"/>
          <p:nvPr/>
        </p:nvSpPr>
        <p:spPr>
          <a:xfrm>
            <a:off x="444473" y="4346070"/>
            <a:ext cx="2710180" cy="1158240"/>
          </a:xfrm>
          <a:prstGeom prst="rect">
            <a:avLst/>
          </a:prstGeom>
          <a:noFill/>
        </p:spPr>
        <p:txBody>
          <a:bodyPr wrap="none" rtlCol="0">
            <a:spAutoFit/>
          </a:bodyPr>
          <a:lstStyle/>
          <a:p>
            <a:pPr algn="just"/>
            <a:r>
              <a:rPr lang="x-none">
                <a:solidFill>
                  <a:srgbClr val="FFC000"/>
                </a:solidFill>
                <a:latin typeface="Mulish" charset="0"/>
                <a:ea typeface="Segoe UI Emoji" panose="020B0502040204020203" pitchFamily="34" charset="0"/>
                <a:cs typeface="Mulish"/>
                <a:sym typeface="Mulish"/>
              </a:rPr>
              <a:t>✔</a:t>
            </a:r>
            <a:r>
              <a:rPr lang="x-none">
                <a:solidFill>
                  <a:srgbClr val="00B050"/>
                </a:solidFill>
                <a:latin typeface="Mulish" charset="0"/>
                <a:ea typeface="Segoe UI Emoji" panose="020B0502040204020203" pitchFamily="34" charset="0"/>
                <a:cs typeface="Mulish"/>
                <a:sym typeface="Mulish"/>
              </a:rPr>
              <a:t> </a:t>
            </a:r>
            <a:r>
              <a:rPr lang="fr-FR" dirty="0">
                <a:latin typeface="Mulish" charset="0"/>
                <a:cs typeface="Times New Roman" pitchFamily="18" charset="0"/>
              </a:rPr>
              <a:t>Agilité de déploiement  </a:t>
            </a:r>
          </a:p>
          <a:p>
            <a:pPr algn="just"/>
            <a:endParaRPr lang="fr-FR" dirty="0">
              <a:cs typeface="Times New Roman" pitchFamily="18" charset="0"/>
            </a:endParaRPr>
          </a:p>
          <a:p>
            <a:pPr algn="just"/>
            <a:endParaRPr lang="fr-FR" dirty="0"/>
          </a:p>
          <a:p>
            <a:endParaRPr lang="fr-FR" dirty="0"/>
          </a:p>
        </p:txBody>
      </p:sp>
      <p:sp>
        <p:nvSpPr>
          <p:cNvPr id="1048703" name="TextBox 11"/>
          <p:cNvSpPr txBox="1"/>
          <p:nvPr/>
        </p:nvSpPr>
        <p:spPr>
          <a:xfrm>
            <a:off x="796291" y="2378047"/>
            <a:ext cx="2430780" cy="396241"/>
          </a:xfrm>
          <a:prstGeom prst="rect">
            <a:avLst/>
          </a:prstGeom>
          <a:noFill/>
        </p:spPr>
        <p:txBody>
          <a:bodyPr wrap="none" rtlCol="0">
            <a:spAutoFit/>
          </a:bodyPr>
          <a:lstStyle/>
          <a:p>
            <a:r>
              <a:rPr lang="fr-FR" sz="2000" b="1" dirty="0">
                <a:latin typeface="Mulish" charset="0"/>
              </a:rPr>
              <a:t>L’infrastructure NFV</a:t>
            </a:r>
          </a:p>
        </p:txBody>
      </p:sp>
      <p:sp>
        <p:nvSpPr>
          <p:cNvPr id="1048704" name="Right Arrow 14"/>
          <p:cNvSpPr/>
          <p:nvPr/>
        </p:nvSpPr>
        <p:spPr>
          <a:xfrm rot="5400000">
            <a:off x="1565695" y="2838248"/>
            <a:ext cx="360000" cy="180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8705" name="TextBox 15"/>
          <p:cNvSpPr txBox="1"/>
          <p:nvPr/>
        </p:nvSpPr>
        <p:spPr>
          <a:xfrm>
            <a:off x="107504" y="3098127"/>
            <a:ext cx="4157981" cy="383541"/>
          </a:xfrm>
          <a:prstGeom prst="rect">
            <a:avLst/>
          </a:prstGeom>
          <a:noFill/>
        </p:spPr>
        <p:txBody>
          <a:bodyPr wrap="none" rtlCol="0">
            <a:spAutoFit/>
          </a:bodyPr>
          <a:lstStyle/>
          <a:p>
            <a:r>
              <a:rPr lang="fr-FR" sz="1900" b="1" dirty="0">
                <a:latin typeface="Mulish" charset="0"/>
              </a:rPr>
              <a:t>VNF (Fonctions réseaux </a:t>
            </a:r>
            <a:r>
              <a:rPr lang="fr-FR" sz="1900" b="1" dirty="0" err="1">
                <a:latin typeface="Mulish" charset="0"/>
              </a:rPr>
              <a:t>virtualisées</a:t>
            </a:r>
            <a:r>
              <a:rPr lang="fr-FR" sz="1900" b="1" dirty="0">
                <a:latin typeface="Mulish" charset="0"/>
              </a:rPr>
              <a:t>)</a:t>
            </a:r>
          </a:p>
        </p:txBody>
      </p:sp>
      <p:sp>
        <p:nvSpPr>
          <p:cNvPr id="1048706" name="TextBox 18"/>
          <p:cNvSpPr txBox="1"/>
          <p:nvPr/>
        </p:nvSpPr>
        <p:spPr>
          <a:xfrm>
            <a:off x="-53112" y="3573016"/>
            <a:ext cx="4640581" cy="1424940"/>
          </a:xfrm>
          <a:prstGeom prst="rect">
            <a:avLst/>
          </a:prstGeom>
          <a:noFill/>
        </p:spPr>
        <p:txBody>
          <a:bodyPr wrap="none" rtlCol="0">
            <a:spAutoFit/>
          </a:bodyPr>
          <a:lstStyle/>
          <a:p>
            <a:pPr lvl="0" algn="just"/>
            <a:r>
              <a:rPr lang="x-none" sz="1200">
                <a:solidFill>
                  <a:srgbClr val="FE3E1E"/>
                </a:solidFill>
                <a:latin typeface="Mulish" charset="0"/>
                <a:ea typeface="Segoe UI Emoji" panose="020B0502040204020203" pitchFamily="34" charset="0"/>
                <a:cs typeface="Mulish"/>
                <a:sym typeface="Mulish"/>
              </a:rPr>
              <a:t>✔</a:t>
            </a:r>
            <a:r>
              <a:rPr lang="x-none" sz="1200">
                <a:solidFill>
                  <a:srgbClr val="FFC000"/>
                </a:solidFill>
                <a:latin typeface="Mulish" charset="0"/>
                <a:ea typeface="Segoe UI Emoji" panose="020B0502040204020203" pitchFamily="34" charset="0"/>
                <a:cs typeface="Mulish"/>
                <a:sym typeface="Mulish"/>
              </a:rPr>
              <a:t> </a:t>
            </a:r>
            <a:r>
              <a:rPr lang="fr-FR" sz="1200" dirty="0">
                <a:latin typeface="Mulish" charset="0"/>
              </a:rPr>
              <a:t>le poids volumineux et la surcharge  des machines virtuelle</a:t>
            </a:r>
          </a:p>
          <a:p>
            <a:pPr lvl="0" algn="just"/>
            <a:endParaRPr lang="fr-FR" sz="1200" dirty="0">
              <a:latin typeface="Mulish" charset="0"/>
            </a:endParaRPr>
          </a:p>
          <a:p>
            <a:pPr lvl="0" algn="just"/>
            <a:r>
              <a:rPr lang="x-none" sz="1200">
                <a:solidFill>
                  <a:srgbClr val="FE3E1E"/>
                </a:solidFill>
                <a:latin typeface="Mulish" charset="0"/>
                <a:ea typeface="Segoe UI Emoji" panose="020B0502040204020203" pitchFamily="34" charset="0"/>
                <a:cs typeface="Mulish"/>
                <a:sym typeface="Mulish"/>
              </a:rPr>
              <a:t>✔</a:t>
            </a:r>
            <a:r>
              <a:rPr lang="x-none" sz="1200">
                <a:solidFill>
                  <a:srgbClr val="FFC000"/>
                </a:solidFill>
                <a:latin typeface="Mulish" charset="0"/>
                <a:ea typeface="Segoe UI Emoji" panose="020B0502040204020203" pitchFamily="34" charset="0"/>
                <a:cs typeface="Mulish"/>
                <a:sym typeface="Mulish"/>
              </a:rPr>
              <a:t> </a:t>
            </a:r>
            <a:r>
              <a:rPr lang="fr-FR" sz="1200" dirty="0">
                <a:latin typeface="Mulish" charset="0"/>
              </a:rPr>
              <a:t>les coûts élevés des licences logicielles (l’hyperviseur)</a:t>
            </a:r>
          </a:p>
          <a:p>
            <a:pPr lvl="0" algn="just"/>
            <a:endParaRPr lang="fr-FR" sz="1200" dirty="0">
              <a:latin typeface="Mulish" charset="0"/>
            </a:endParaRPr>
          </a:p>
          <a:p>
            <a:pPr algn="just"/>
            <a:r>
              <a:rPr lang="x-none" sz="1200">
                <a:solidFill>
                  <a:srgbClr val="FE3E1E"/>
                </a:solidFill>
                <a:latin typeface="Mulish" charset="0"/>
                <a:ea typeface="Segoe UI Emoji" panose="020B0502040204020203" pitchFamily="34" charset="0"/>
                <a:cs typeface="Mulish"/>
                <a:sym typeface="Mulish"/>
              </a:rPr>
              <a:t>✔</a:t>
            </a:r>
            <a:r>
              <a:rPr lang="x-none" sz="1200">
                <a:solidFill>
                  <a:srgbClr val="FFC000"/>
                </a:solidFill>
                <a:latin typeface="Mulish" charset="0"/>
                <a:ea typeface="Segoe UI Emoji" panose="020B0502040204020203" pitchFamily="34" charset="0"/>
                <a:cs typeface="Mulish"/>
                <a:sym typeface="Mulish"/>
              </a:rPr>
              <a:t> </a:t>
            </a:r>
            <a:r>
              <a:rPr lang="fr-FR" sz="1200" dirty="0">
                <a:latin typeface="Mulish" charset="0"/>
              </a:rPr>
              <a:t>l'évolutivité de plusieurs VNF nécessite des investissements </a:t>
            </a:r>
          </a:p>
          <a:p>
            <a:pPr algn="just"/>
            <a:r>
              <a:rPr lang="fr-FR" sz="1200" dirty="0">
                <a:latin typeface="Mulish" charset="0"/>
              </a:rPr>
              <a:t>      considérables dans les serveurs et les équipements physiques</a:t>
            </a:r>
          </a:p>
          <a:p>
            <a:pPr algn="just"/>
            <a:endParaRPr lang="fr-FR" dirty="0">
              <a:latin typeface="Mulish" charset="0"/>
            </a:endParaRPr>
          </a:p>
        </p:txBody>
      </p:sp>
      <p:sp>
        <p:nvSpPr>
          <p:cNvPr id="1048707" name="TextBox 22"/>
          <p:cNvSpPr txBox="1"/>
          <p:nvPr/>
        </p:nvSpPr>
        <p:spPr>
          <a:xfrm>
            <a:off x="7247655" y="2378047"/>
            <a:ext cx="678181" cy="396241"/>
          </a:xfrm>
          <a:prstGeom prst="rect">
            <a:avLst/>
          </a:prstGeom>
          <a:noFill/>
        </p:spPr>
        <p:txBody>
          <a:bodyPr wrap="none" rtlCol="0">
            <a:spAutoFit/>
          </a:bodyPr>
          <a:lstStyle/>
          <a:p>
            <a:r>
              <a:rPr lang="fr-FR" sz="2000" b="1" dirty="0">
                <a:latin typeface="Mulish" charset="0"/>
              </a:rPr>
              <a:t>SDN</a:t>
            </a:r>
          </a:p>
        </p:txBody>
      </p:sp>
      <p:cxnSp>
        <p:nvCxnSpPr>
          <p:cNvPr id="3145759" name="Straight Arrow Connector 24"/>
          <p:cNvCxnSpPr>
            <a:cxnSpLocks/>
          </p:cNvCxnSpPr>
          <p:nvPr/>
        </p:nvCxnSpPr>
        <p:spPr>
          <a:xfrm>
            <a:off x="3514105" y="2513679"/>
            <a:ext cx="2858095" cy="0"/>
          </a:xfrm>
          <a:prstGeom prst="straightConnector1">
            <a:avLst/>
          </a:prstGeom>
          <a:ln w="28575">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145760" name="Straight Arrow Connector 26"/>
          <p:cNvCxnSpPr>
            <a:cxnSpLocks/>
          </p:cNvCxnSpPr>
          <p:nvPr/>
        </p:nvCxnSpPr>
        <p:spPr>
          <a:xfrm>
            <a:off x="3514105" y="2666079"/>
            <a:ext cx="2858095" cy="0"/>
          </a:xfrm>
          <a:prstGeom prst="straightConnector1">
            <a:avLst/>
          </a:prstGeom>
          <a:ln w="28575">
            <a:solidFill>
              <a:srgbClr val="FF0000"/>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48708" name="TextBox 25"/>
          <p:cNvSpPr txBox="1"/>
          <p:nvPr/>
        </p:nvSpPr>
        <p:spPr>
          <a:xfrm>
            <a:off x="4214414" y="2097600"/>
            <a:ext cx="1206421" cy="369332"/>
          </a:xfrm>
          <a:prstGeom prst="rect">
            <a:avLst/>
          </a:prstGeom>
          <a:noFill/>
        </p:spPr>
        <p:txBody>
          <a:bodyPr wrap="none" rtlCol="0">
            <a:spAutoFit/>
          </a:bodyPr>
          <a:lstStyle/>
          <a:p>
            <a:r>
              <a:rPr lang="fr-FR" dirty="0" err="1">
                <a:latin typeface="Mulish" charset="0"/>
              </a:rPr>
              <a:t>Virtualiser</a:t>
            </a:r>
            <a:endParaRPr lang="fr-FR" dirty="0">
              <a:latin typeface="Mulish" charset="0"/>
            </a:endParaRPr>
          </a:p>
        </p:txBody>
      </p:sp>
      <p:sp>
        <p:nvSpPr>
          <p:cNvPr id="1048709" name="TextBox 27"/>
          <p:cNvSpPr txBox="1"/>
          <p:nvPr/>
        </p:nvSpPr>
        <p:spPr>
          <a:xfrm>
            <a:off x="3545849" y="2656787"/>
            <a:ext cx="3002280" cy="358141"/>
          </a:xfrm>
          <a:prstGeom prst="rect">
            <a:avLst/>
          </a:prstGeom>
          <a:noFill/>
        </p:spPr>
        <p:txBody>
          <a:bodyPr wrap="none" rtlCol="0">
            <a:spAutoFit/>
          </a:bodyPr>
          <a:lstStyle/>
          <a:p>
            <a:r>
              <a:rPr lang="fr-FR" dirty="0">
                <a:latin typeface="Mulish" charset="0"/>
              </a:rPr>
              <a:t>Connectivité programmable </a:t>
            </a:r>
          </a:p>
        </p:txBody>
      </p:sp>
      <p:pic>
        <p:nvPicPr>
          <p:cNvPr id="2097193" name="Picture 2"/>
          <p:cNvPicPr>
            <a:picLocks noChangeAspect="1" noChangeArrowheads="1"/>
          </p:cNvPicPr>
          <p:nvPr/>
        </p:nvPicPr>
        <p:blipFill>
          <a:blip r:embed="rId4"/>
          <a:srcRect/>
          <a:stretch>
            <a:fillRect/>
          </a:stretch>
        </p:blipFill>
        <p:spPr bwMode="auto">
          <a:xfrm>
            <a:off x="6411788" y="2706358"/>
            <a:ext cx="2552700" cy="2933700"/>
          </a:xfrm>
          <a:prstGeom prst="rect">
            <a:avLst/>
          </a:prstGeom>
          <a:noFill/>
          <a:ln>
            <a:noFill/>
          </a:ln>
          <a:effectLst/>
        </p:spPr>
      </p:pic>
      <p:sp>
        <p:nvSpPr>
          <p:cNvPr id="1048710" name="TextBox 29"/>
          <p:cNvSpPr txBox="1"/>
          <p:nvPr/>
        </p:nvSpPr>
        <p:spPr>
          <a:xfrm>
            <a:off x="5152326" y="5859269"/>
            <a:ext cx="4040593" cy="954107"/>
          </a:xfrm>
          <a:prstGeom prst="rect">
            <a:avLst/>
          </a:prstGeom>
          <a:noFill/>
        </p:spPr>
        <p:txBody>
          <a:bodyPr wrap="none" rtlCol="0">
            <a:spAutoFit/>
          </a:bodyPr>
          <a:lstStyle/>
          <a:p>
            <a:pPr algn="just"/>
            <a:r>
              <a:rPr lang="x-none" sz="1400">
                <a:solidFill>
                  <a:srgbClr val="FE3E1E"/>
                </a:solidFill>
                <a:latin typeface="Mulish" charset="0"/>
                <a:ea typeface="Segoe UI Emoji" panose="020B0502040204020203" pitchFamily="34" charset="0"/>
                <a:cs typeface="Mulish"/>
                <a:sym typeface="Mulish"/>
              </a:rPr>
              <a:t>✔ </a:t>
            </a:r>
            <a:r>
              <a:rPr lang="fr-FR" sz="1400" dirty="0"/>
              <a:t>Un contrôleur central peut agir comme un point </a:t>
            </a:r>
          </a:p>
          <a:p>
            <a:pPr algn="just"/>
            <a:r>
              <a:rPr lang="fr-FR" sz="1400" dirty="0"/>
              <a:t>       de défaillance unique.</a:t>
            </a:r>
          </a:p>
          <a:p>
            <a:pPr algn="just"/>
            <a:r>
              <a:rPr lang="x-none" sz="1400">
                <a:solidFill>
                  <a:srgbClr val="FE3E1E"/>
                </a:solidFill>
                <a:latin typeface="Mulish" charset="0"/>
                <a:ea typeface="Segoe UI Emoji" panose="020B0502040204020203" pitchFamily="34" charset="0"/>
                <a:cs typeface="Mulish"/>
                <a:sym typeface="Mulish"/>
              </a:rPr>
              <a:t>✔ </a:t>
            </a:r>
            <a:r>
              <a:rPr lang="en-US" sz="1400" dirty="0"/>
              <a:t>l</a:t>
            </a:r>
            <a:r>
              <a:rPr lang="fr-FR" sz="1400" dirty="0"/>
              <a:t>’augmentation d</a:t>
            </a:r>
            <a:r>
              <a:rPr lang="en-US" sz="1400" dirty="0"/>
              <a:t>u</a:t>
            </a:r>
            <a:r>
              <a:rPr lang="fr-FR" sz="1400" dirty="0"/>
              <a:t> trafic sur les grands  réseaux</a:t>
            </a:r>
            <a:r>
              <a:rPr lang="en-US" sz="1400" dirty="0"/>
              <a:t> </a:t>
            </a:r>
          </a:p>
          <a:p>
            <a:pPr algn="just"/>
            <a:r>
              <a:rPr lang="en-US" sz="1400" dirty="0"/>
              <a:t>        </a:t>
            </a:r>
            <a:r>
              <a:rPr lang="fr-FR" sz="1400" dirty="0"/>
              <a:t>peut </a:t>
            </a:r>
            <a:r>
              <a:rPr lang="en-US" sz="1400" dirty="0" err="1"/>
              <a:t>conduire</a:t>
            </a:r>
            <a:r>
              <a:rPr lang="en-US" sz="1400" dirty="0"/>
              <a:t> à </a:t>
            </a:r>
            <a:r>
              <a:rPr lang="fr-FR" sz="1400" dirty="0"/>
              <a:t>surcharger le contrôleur central.</a:t>
            </a:r>
            <a:endParaRPr lang="fr-FR" sz="1400" dirty="0">
              <a:latin typeface="Mulish" charset="0"/>
            </a:endParaRPr>
          </a:p>
        </p:txBody>
      </p:sp>
      <p:sp>
        <p:nvSpPr>
          <p:cNvPr id="1048711" name="Arc 30"/>
          <p:cNvSpPr/>
          <p:nvPr/>
        </p:nvSpPr>
        <p:spPr>
          <a:xfrm rot="13941098">
            <a:off x="6550644" y="908954"/>
            <a:ext cx="2882407" cy="6232917"/>
          </a:xfrm>
          <a:prstGeom prst="arc">
            <a:avLst>
              <a:gd name="adj1" fmla="val 16200000"/>
              <a:gd name="adj2" fmla="val 21552066"/>
            </a:avLst>
          </a:prstGeom>
          <a:ln>
            <a:solidFill>
              <a:srgbClr val="FF0000"/>
            </a:solidFill>
            <a:headEnd type="arrow" w="med" len="med"/>
            <a:tailEnd type="non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a:p>
        </p:txBody>
      </p:sp>
      <p:pic>
        <p:nvPicPr>
          <p:cNvPr id="2097194" name="Picture 3"/>
          <p:cNvPicPr>
            <a:picLocks noChangeAspect="1" noChangeArrowheads="1"/>
          </p:cNvPicPr>
          <p:nvPr/>
        </p:nvPicPr>
        <p:blipFill>
          <a:blip r:embed="rId5"/>
          <a:srcRect/>
          <a:stretch>
            <a:fillRect/>
          </a:stretch>
        </p:blipFill>
        <p:spPr bwMode="auto">
          <a:xfrm>
            <a:off x="5148064" y="3212976"/>
            <a:ext cx="3950898" cy="2607354"/>
          </a:xfrm>
          <a:prstGeom prst="rect">
            <a:avLst/>
          </a:prstGeom>
          <a:noFill/>
          <a:ln>
            <a:noFill/>
          </a:ln>
          <a:effectLst/>
        </p:spPr>
      </p:pic>
      <p:sp>
        <p:nvSpPr>
          <p:cNvPr id="1048712" name="TextBox 4101"/>
          <p:cNvSpPr txBox="1"/>
          <p:nvPr/>
        </p:nvSpPr>
        <p:spPr>
          <a:xfrm>
            <a:off x="4572000" y="4077072"/>
            <a:ext cx="1135380" cy="332741"/>
          </a:xfrm>
          <a:prstGeom prst="rect">
            <a:avLst/>
          </a:prstGeom>
          <a:noFill/>
        </p:spPr>
        <p:txBody>
          <a:bodyPr wrap="none" rtlCol="0">
            <a:spAutoFit/>
          </a:bodyPr>
          <a:lstStyle/>
          <a:p>
            <a:r>
              <a:rPr lang="fr-FR" sz="1600" b="1" dirty="0">
                <a:solidFill>
                  <a:srgbClr val="FE3E1E"/>
                </a:solidFill>
                <a:latin typeface="Mulish" charset="0"/>
              </a:rPr>
              <a:t>Problèmes</a:t>
            </a:r>
          </a:p>
        </p:txBody>
      </p:sp>
      <p:sp>
        <p:nvSpPr>
          <p:cNvPr id="1048713" name="Freeform 1"/>
          <p:cNvSpPr/>
          <p:nvPr/>
        </p:nvSpPr>
        <p:spPr>
          <a:xfrm>
            <a:off x="4355976" y="3373820"/>
            <a:ext cx="282125" cy="1692000"/>
          </a:xfrm>
          <a:custGeom>
            <a:avLst/>
            <a:gdLst>
              <a:gd name="connsiteX0" fmla="*/ 331076 w 564250"/>
              <a:gd name="connsiteY0" fmla="*/ 0 h 1466193"/>
              <a:gd name="connsiteX1" fmla="*/ 551793 w 564250"/>
              <a:gd name="connsiteY1" fmla="*/ 882869 h 1466193"/>
              <a:gd name="connsiteX2" fmla="*/ 0 w 564250"/>
              <a:gd name="connsiteY2" fmla="*/ 1466193 h 1466193"/>
            </a:gdLst>
            <a:ahLst/>
            <a:cxnLst>
              <a:cxn ang="0">
                <a:pos x="connsiteX0" y="connsiteY0"/>
              </a:cxn>
              <a:cxn ang="0">
                <a:pos x="connsiteX1" y="connsiteY1"/>
              </a:cxn>
              <a:cxn ang="0">
                <a:pos x="connsiteX2" y="connsiteY2"/>
              </a:cxn>
            </a:cxnLst>
            <a:rect l="l" t="t" r="r" b="b"/>
            <a:pathLst>
              <a:path w="564250" h="1466193">
                <a:moveTo>
                  <a:pt x="331076" y="0"/>
                </a:moveTo>
                <a:cubicBezTo>
                  <a:pt x="469024" y="319252"/>
                  <a:pt x="606972" y="638504"/>
                  <a:pt x="551793" y="882869"/>
                </a:cubicBezTo>
                <a:cubicBezTo>
                  <a:pt x="496614" y="1127234"/>
                  <a:pt x="0" y="1466193"/>
                  <a:pt x="0" y="1466193"/>
                </a:cubicBezTo>
              </a:path>
            </a:pathLst>
          </a:cu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48714" name="TextBox 2"/>
          <p:cNvSpPr txBox="1"/>
          <p:nvPr/>
        </p:nvSpPr>
        <p:spPr>
          <a:xfrm>
            <a:off x="5632739" y="6046548"/>
            <a:ext cx="2964180" cy="294641"/>
          </a:xfrm>
          <a:prstGeom prst="rect">
            <a:avLst/>
          </a:prstGeom>
          <a:noFill/>
        </p:spPr>
        <p:txBody>
          <a:bodyPr wrap="none" rtlCol="0">
            <a:spAutoFit/>
          </a:bodyPr>
          <a:lstStyle/>
          <a:p>
            <a:r>
              <a:rPr lang="fr-FR" sz="1400" b="1" dirty="0">
                <a:solidFill>
                  <a:srgbClr val="FF0000"/>
                </a:solidFill>
                <a:latin typeface="Mulish"/>
              </a:rPr>
              <a:t>La distribution des contrôleurs SDN </a:t>
            </a:r>
          </a:p>
        </p:txBody>
      </p:sp>
      <p:sp>
        <p:nvSpPr>
          <p:cNvPr id="1048715" name="TextBox 7"/>
          <p:cNvSpPr txBox="1"/>
          <p:nvPr/>
        </p:nvSpPr>
        <p:spPr>
          <a:xfrm>
            <a:off x="5508104" y="5502620"/>
            <a:ext cx="3192781" cy="294640"/>
          </a:xfrm>
          <a:prstGeom prst="rect">
            <a:avLst/>
          </a:prstGeom>
          <a:noFill/>
        </p:spPr>
        <p:txBody>
          <a:bodyPr wrap="none" rtlCol="0">
            <a:spAutoFit/>
          </a:bodyPr>
          <a:lstStyle/>
          <a:p>
            <a:r>
              <a:rPr lang="fr-FR" sz="1350" b="1" dirty="0">
                <a:solidFill>
                  <a:srgbClr val="FF0000"/>
                </a:solidFill>
                <a:latin typeface="Mulish"/>
              </a:rPr>
              <a:t>La centralisation d’un seul contrôleur SDN</a:t>
            </a:r>
          </a:p>
        </p:txBody>
      </p:sp>
      <p:sp>
        <p:nvSpPr>
          <p:cNvPr id="26" name="Oval 25"/>
          <p:cNvSpPr/>
          <p:nvPr/>
        </p:nvSpPr>
        <p:spPr>
          <a:xfrm>
            <a:off x="35496" y="6507763"/>
            <a:ext cx="324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97192"/>
                                        </p:tgtEl>
                                        <p:attrNameLst>
                                          <p:attrName>style.visibility</p:attrName>
                                        </p:attrNameLst>
                                      </p:cBhvr>
                                      <p:to>
                                        <p:strVal val="visible"/>
                                      </p:to>
                                    </p:set>
                                    <p:animEffect transition="in" filter="circle(in)">
                                      <p:cBhvr>
                                        <p:cTn id="7" dur="2000"/>
                                        <p:tgtEl>
                                          <p:spTgt spid="2097192"/>
                                        </p:tgtEl>
                                      </p:cBhvr>
                                    </p:animEffect>
                                  </p:childTnLst>
                                </p:cTn>
                              </p:par>
                            </p:childTnLst>
                          </p:cTn>
                        </p:par>
                        <p:par>
                          <p:cTn id="8" fill="hold">
                            <p:stCondLst>
                              <p:cond delay="2000"/>
                            </p:stCondLst>
                            <p:childTnLst>
                              <p:par>
                                <p:cTn id="9" presetID="2" presetClass="entr" presetSubtype="1" fill="hold" grpId="0" nodeType="afterEffect">
                                  <p:stCondLst>
                                    <p:cond delay="0"/>
                                  </p:stCondLst>
                                  <p:childTnLst>
                                    <p:set>
                                      <p:cBhvr>
                                        <p:cTn id="10" dur="1" fill="hold">
                                          <p:stCondLst>
                                            <p:cond delay="0"/>
                                          </p:stCondLst>
                                        </p:cTn>
                                        <p:tgtEl>
                                          <p:spTgt spid="1048699"/>
                                        </p:tgtEl>
                                        <p:attrNameLst>
                                          <p:attrName>style.visibility</p:attrName>
                                        </p:attrNameLst>
                                      </p:cBhvr>
                                      <p:to>
                                        <p:strVal val="visible"/>
                                      </p:to>
                                    </p:set>
                                    <p:anim calcmode="lin" valueType="num">
                                      <p:cBhvr additive="base">
                                        <p:cTn id="11" dur="500" fill="hold"/>
                                        <p:tgtEl>
                                          <p:spTgt spid="1048699"/>
                                        </p:tgtEl>
                                        <p:attrNameLst>
                                          <p:attrName>ppt_x</p:attrName>
                                        </p:attrNameLst>
                                      </p:cBhvr>
                                      <p:tavLst>
                                        <p:tav tm="0">
                                          <p:val>
                                            <p:strVal val="#ppt_x"/>
                                          </p:val>
                                        </p:tav>
                                        <p:tav tm="100000">
                                          <p:val>
                                            <p:strVal val="#ppt_x"/>
                                          </p:val>
                                        </p:tav>
                                      </p:tavLst>
                                    </p:anim>
                                    <p:anim calcmode="lin" valueType="num">
                                      <p:cBhvr additive="base">
                                        <p:cTn id="12" dur="500" fill="hold"/>
                                        <p:tgtEl>
                                          <p:spTgt spid="1048699"/>
                                        </p:tgtEl>
                                        <p:attrNameLst>
                                          <p:attrName>ppt_y</p:attrName>
                                        </p:attrNameLst>
                                      </p:cBhvr>
                                      <p:tavLst>
                                        <p:tav tm="0">
                                          <p:val>
                                            <p:strVal val="0-#ppt_h/2"/>
                                          </p:val>
                                        </p:tav>
                                        <p:tav tm="100000">
                                          <p:val>
                                            <p:strVal val="#ppt_y"/>
                                          </p:val>
                                        </p:tav>
                                      </p:tavLst>
                                    </p:anim>
                                  </p:childTnLst>
                                </p:cTn>
                              </p:par>
                            </p:childTnLst>
                          </p:cTn>
                        </p:par>
                        <p:par>
                          <p:cTn id="13" fill="hold">
                            <p:stCondLst>
                              <p:cond delay="2500"/>
                            </p:stCondLst>
                            <p:childTnLst>
                              <p:par>
                                <p:cTn id="14" presetID="2" presetClass="entr" presetSubtype="8" fill="hold" grpId="0" nodeType="afterEffect">
                                  <p:stCondLst>
                                    <p:cond delay="0"/>
                                  </p:stCondLst>
                                  <p:childTnLst>
                                    <p:set>
                                      <p:cBhvr>
                                        <p:cTn id="15" dur="1" fill="hold">
                                          <p:stCondLst>
                                            <p:cond delay="0"/>
                                          </p:stCondLst>
                                        </p:cTn>
                                        <p:tgtEl>
                                          <p:spTgt spid="1048703"/>
                                        </p:tgtEl>
                                        <p:attrNameLst>
                                          <p:attrName>style.visibility</p:attrName>
                                        </p:attrNameLst>
                                      </p:cBhvr>
                                      <p:to>
                                        <p:strVal val="visible"/>
                                      </p:to>
                                    </p:set>
                                    <p:anim calcmode="lin" valueType="num">
                                      <p:cBhvr additive="base">
                                        <p:cTn id="16" dur="500" fill="hold"/>
                                        <p:tgtEl>
                                          <p:spTgt spid="1048703"/>
                                        </p:tgtEl>
                                        <p:attrNameLst>
                                          <p:attrName>ppt_x</p:attrName>
                                        </p:attrNameLst>
                                      </p:cBhvr>
                                      <p:tavLst>
                                        <p:tav tm="0">
                                          <p:val>
                                            <p:strVal val="0-#ppt_w/2"/>
                                          </p:val>
                                        </p:tav>
                                        <p:tav tm="100000">
                                          <p:val>
                                            <p:strVal val="#ppt_x"/>
                                          </p:val>
                                        </p:tav>
                                      </p:tavLst>
                                    </p:anim>
                                    <p:anim calcmode="lin" valueType="num">
                                      <p:cBhvr additive="base">
                                        <p:cTn id="17" dur="500" fill="hold"/>
                                        <p:tgtEl>
                                          <p:spTgt spid="1048703"/>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1048704"/>
                                        </p:tgtEl>
                                        <p:attrNameLst>
                                          <p:attrName>style.visibility</p:attrName>
                                        </p:attrNameLst>
                                      </p:cBhvr>
                                      <p:to>
                                        <p:strVal val="visible"/>
                                      </p:to>
                                    </p:set>
                                    <p:anim calcmode="lin" valueType="num">
                                      <p:cBhvr additive="base">
                                        <p:cTn id="22" dur="500" fill="hold"/>
                                        <p:tgtEl>
                                          <p:spTgt spid="1048704"/>
                                        </p:tgtEl>
                                        <p:attrNameLst>
                                          <p:attrName>ppt_x</p:attrName>
                                        </p:attrNameLst>
                                      </p:cBhvr>
                                      <p:tavLst>
                                        <p:tav tm="0">
                                          <p:val>
                                            <p:strVal val="#ppt_x"/>
                                          </p:val>
                                        </p:tav>
                                        <p:tav tm="100000">
                                          <p:val>
                                            <p:strVal val="#ppt_x"/>
                                          </p:val>
                                        </p:tav>
                                      </p:tavLst>
                                    </p:anim>
                                    <p:anim calcmode="lin" valueType="num">
                                      <p:cBhvr additive="base">
                                        <p:cTn id="23" dur="500" fill="hold"/>
                                        <p:tgtEl>
                                          <p:spTgt spid="1048704"/>
                                        </p:tgtEl>
                                        <p:attrNameLst>
                                          <p:attrName>ppt_y</p:attrName>
                                        </p:attrNameLst>
                                      </p:cBhvr>
                                      <p:tavLst>
                                        <p:tav tm="0">
                                          <p:val>
                                            <p:strVal val="0-#ppt_h/2"/>
                                          </p:val>
                                        </p:tav>
                                        <p:tav tm="100000">
                                          <p:val>
                                            <p:strVal val="#ppt_y"/>
                                          </p:val>
                                        </p:tav>
                                      </p:tavLst>
                                    </p:anim>
                                  </p:childTnLst>
                                </p:cTn>
                              </p:par>
                            </p:childTnLst>
                          </p:cTn>
                        </p:par>
                        <p:par>
                          <p:cTn id="24" fill="hold">
                            <p:stCondLst>
                              <p:cond delay="500"/>
                            </p:stCondLst>
                            <p:childTnLst>
                              <p:par>
                                <p:cTn id="25" presetID="2" presetClass="entr" presetSubtype="8" fill="hold" grpId="0" nodeType="afterEffect">
                                  <p:stCondLst>
                                    <p:cond delay="0"/>
                                  </p:stCondLst>
                                  <p:childTnLst>
                                    <p:set>
                                      <p:cBhvr>
                                        <p:cTn id="26" dur="1" fill="hold">
                                          <p:stCondLst>
                                            <p:cond delay="0"/>
                                          </p:stCondLst>
                                        </p:cTn>
                                        <p:tgtEl>
                                          <p:spTgt spid="1048705"/>
                                        </p:tgtEl>
                                        <p:attrNameLst>
                                          <p:attrName>style.visibility</p:attrName>
                                        </p:attrNameLst>
                                      </p:cBhvr>
                                      <p:to>
                                        <p:strVal val="visible"/>
                                      </p:to>
                                    </p:set>
                                    <p:anim calcmode="lin" valueType="num">
                                      <p:cBhvr additive="base">
                                        <p:cTn id="27" dur="500" fill="hold"/>
                                        <p:tgtEl>
                                          <p:spTgt spid="1048705"/>
                                        </p:tgtEl>
                                        <p:attrNameLst>
                                          <p:attrName>ppt_x</p:attrName>
                                        </p:attrNameLst>
                                      </p:cBhvr>
                                      <p:tavLst>
                                        <p:tav tm="0">
                                          <p:val>
                                            <p:strVal val="0-#ppt_w/2"/>
                                          </p:val>
                                        </p:tav>
                                        <p:tav tm="100000">
                                          <p:val>
                                            <p:strVal val="#ppt_x"/>
                                          </p:val>
                                        </p:tav>
                                      </p:tavLst>
                                    </p:anim>
                                    <p:anim calcmode="lin" valueType="num">
                                      <p:cBhvr additive="base">
                                        <p:cTn id="28" dur="500" fill="hold"/>
                                        <p:tgtEl>
                                          <p:spTgt spid="104870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48700"/>
                                        </p:tgtEl>
                                        <p:attrNameLst>
                                          <p:attrName>style.visibility</p:attrName>
                                        </p:attrNameLst>
                                      </p:cBhvr>
                                      <p:to>
                                        <p:strVal val="visible"/>
                                      </p:to>
                                    </p:set>
                                    <p:anim calcmode="lin" valueType="num">
                                      <p:cBhvr additive="base">
                                        <p:cTn id="33" dur="500" fill="hold"/>
                                        <p:tgtEl>
                                          <p:spTgt spid="1048700"/>
                                        </p:tgtEl>
                                        <p:attrNameLst>
                                          <p:attrName>ppt_x</p:attrName>
                                        </p:attrNameLst>
                                      </p:cBhvr>
                                      <p:tavLst>
                                        <p:tav tm="0">
                                          <p:val>
                                            <p:strVal val="0-#ppt_w/2"/>
                                          </p:val>
                                        </p:tav>
                                        <p:tav tm="100000">
                                          <p:val>
                                            <p:strVal val="#ppt_x"/>
                                          </p:val>
                                        </p:tav>
                                      </p:tavLst>
                                    </p:anim>
                                    <p:anim calcmode="lin" valueType="num">
                                      <p:cBhvr additive="base">
                                        <p:cTn id="34" dur="500" fill="hold"/>
                                        <p:tgtEl>
                                          <p:spTgt spid="104870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048701"/>
                                        </p:tgtEl>
                                        <p:attrNameLst>
                                          <p:attrName>style.visibility</p:attrName>
                                        </p:attrNameLst>
                                      </p:cBhvr>
                                      <p:to>
                                        <p:strVal val="visible"/>
                                      </p:to>
                                    </p:set>
                                    <p:anim calcmode="lin" valueType="num">
                                      <p:cBhvr additive="base">
                                        <p:cTn id="39" dur="500" fill="hold"/>
                                        <p:tgtEl>
                                          <p:spTgt spid="1048701"/>
                                        </p:tgtEl>
                                        <p:attrNameLst>
                                          <p:attrName>ppt_x</p:attrName>
                                        </p:attrNameLst>
                                      </p:cBhvr>
                                      <p:tavLst>
                                        <p:tav tm="0">
                                          <p:val>
                                            <p:strVal val="0-#ppt_w/2"/>
                                          </p:val>
                                        </p:tav>
                                        <p:tav tm="100000">
                                          <p:val>
                                            <p:strVal val="#ppt_x"/>
                                          </p:val>
                                        </p:tav>
                                      </p:tavLst>
                                    </p:anim>
                                    <p:anim calcmode="lin" valueType="num">
                                      <p:cBhvr additive="base">
                                        <p:cTn id="40" dur="500" fill="hold"/>
                                        <p:tgtEl>
                                          <p:spTgt spid="1048701"/>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048702"/>
                                        </p:tgtEl>
                                        <p:attrNameLst>
                                          <p:attrName>style.visibility</p:attrName>
                                        </p:attrNameLst>
                                      </p:cBhvr>
                                      <p:to>
                                        <p:strVal val="visible"/>
                                      </p:to>
                                    </p:set>
                                    <p:anim calcmode="lin" valueType="num">
                                      <p:cBhvr additive="base">
                                        <p:cTn id="45" dur="500" fill="hold"/>
                                        <p:tgtEl>
                                          <p:spTgt spid="1048702"/>
                                        </p:tgtEl>
                                        <p:attrNameLst>
                                          <p:attrName>ppt_x</p:attrName>
                                        </p:attrNameLst>
                                      </p:cBhvr>
                                      <p:tavLst>
                                        <p:tav tm="0">
                                          <p:val>
                                            <p:strVal val="0-#ppt_w/2"/>
                                          </p:val>
                                        </p:tav>
                                        <p:tav tm="100000">
                                          <p:val>
                                            <p:strVal val="#ppt_x"/>
                                          </p:val>
                                        </p:tav>
                                      </p:tavLst>
                                    </p:anim>
                                    <p:anim calcmode="lin" valueType="num">
                                      <p:cBhvr additive="base">
                                        <p:cTn id="46" dur="500" fill="hold"/>
                                        <p:tgtEl>
                                          <p:spTgt spid="104870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xit" presetSubtype="4" fill="hold" grpId="1" nodeType="clickEffect">
                                  <p:stCondLst>
                                    <p:cond delay="0"/>
                                  </p:stCondLst>
                                  <p:childTnLst>
                                    <p:anim calcmode="lin" valueType="num">
                                      <p:cBhvr additive="base">
                                        <p:cTn id="50" dur="500"/>
                                        <p:tgtEl>
                                          <p:spTgt spid="1048700"/>
                                        </p:tgtEl>
                                        <p:attrNameLst>
                                          <p:attrName>ppt_x</p:attrName>
                                        </p:attrNameLst>
                                      </p:cBhvr>
                                      <p:tavLst>
                                        <p:tav tm="0">
                                          <p:val>
                                            <p:strVal val="ppt_x"/>
                                          </p:val>
                                        </p:tav>
                                        <p:tav tm="100000">
                                          <p:val>
                                            <p:strVal val="ppt_x"/>
                                          </p:val>
                                        </p:tav>
                                      </p:tavLst>
                                    </p:anim>
                                    <p:anim calcmode="lin" valueType="num">
                                      <p:cBhvr additive="base">
                                        <p:cTn id="51" dur="500"/>
                                        <p:tgtEl>
                                          <p:spTgt spid="1048700"/>
                                        </p:tgtEl>
                                        <p:attrNameLst>
                                          <p:attrName>ppt_y</p:attrName>
                                        </p:attrNameLst>
                                      </p:cBhvr>
                                      <p:tavLst>
                                        <p:tav tm="0">
                                          <p:val>
                                            <p:strVal val="ppt_y"/>
                                          </p:val>
                                        </p:tav>
                                        <p:tav tm="100000">
                                          <p:val>
                                            <p:strVal val="1+ppt_h/2"/>
                                          </p:val>
                                        </p:tav>
                                      </p:tavLst>
                                    </p:anim>
                                    <p:set>
                                      <p:cBhvr>
                                        <p:cTn id="52" dur="1" fill="hold">
                                          <p:stCondLst>
                                            <p:cond delay="499"/>
                                          </p:stCondLst>
                                        </p:cTn>
                                        <p:tgtEl>
                                          <p:spTgt spid="1048700"/>
                                        </p:tgtEl>
                                        <p:attrNameLst>
                                          <p:attrName>style.visibility</p:attrName>
                                        </p:attrNameLst>
                                      </p:cBhvr>
                                      <p:to>
                                        <p:strVal val="hidden"/>
                                      </p:to>
                                    </p:set>
                                  </p:childTnLst>
                                </p:cTn>
                              </p:par>
                              <p:par>
                                <p:cTn id="53" presetID="2" presetClass="exit" presetSubtype="4" fill="hold" grpId="1" nodeType="withEffect">
                                  <p:stCondLst>
                                    <p:cond delay="0"/>
                                  </p:stCondLst>
                                  <p:childTnLst>
                                    <p:anim calcmode="lin" valueType="num">
                                      <p:cBhvr additive="base">
                                        <p:cTn id="54" dur="500"/>
                                        <p:tgtEl>
                                          <p:spTgt spid="1048701"/>
                                        </p:tgtEl>
                                        <p:attrNameLst>
                                          <p:attrName>ppt_x</p:attrName>
                                        </p:attrNameLst>
                                      </p:cBhvr>
                                      <p:tavLst>
                                        <p:tav tm="0">
                                          <p:val>
                                            <p:strVal val="ppt_x"/>
                                          </p:val>
                                        </p:tav>
                                        <p:tav tm="100000">
                                          <p:val>
                                            <p:strVal val="ppt_x"/>
                                          </p:val>
                                        </p:tav>
                                      </p:tavLst>
                                    </p:anim>
                                    <p:anim calcmode="lin" valueType="num">
                                      <p:cBhvr additive="base">
                                        <p:cTn id="55" dur="500"/>
                                        <p:tgtEl>
                                          <p:spTgt spid="1048701"/>
                                        </p:tgtEl>
                                        <p:attrNameLst>
                                          <p:attrName>ppt_y</p:attrName>
                                        </p:attrNameLst>
                                      </p:cBhvr>
                                      <p:tavLst>
                                        <p:tav tm="0">
                                          <p:val>
                                            <p:strVal val="ppt_y"/>
                                          </p:val>
                                        </p:tav>
                                        <p:tav tm="100000">
                                          <p:val>
                                            <p:strVal val="1+ppt_h/2"/>
                                          </p:val>
                                        </p:tav>
                                      </p:tavLst>
                                    </p:anim>
                                    <p:set>
                                      <p:cBhvr>
                                        <p:cTn id="56" dur="1" fill="hold">
                                          <p:stCondLst>
                                            <p:cond delay="499"/>
                                          </p:stCondLst>
                                        </p:cTn>
                                        <p:tgtEl>
                                          <p:spTgt spid="1048701"/>
                                        </p:tgtEl>
                                        <p:attrNameLst>
                                          <p:attrName>style.visibility</p:attrName>
                                        </p:attrNameLst>
                                      </p:cBhvr>
                                      <p:to>
                                        <p:strVal val="hidden"/>
                                      </p:to>
                                    </p:set>
                                  </p:childTnLst>
                                </p:cTn>
                              </p:par>
                              <p:par>
                                <p:cTn id="57" presetID="2" presetClass="exit" presetSubtype="4" fill="hold" grpId="1" nodeType="withEffect">
                                  <p:stCondLst>
                                    <p:cond delay="0"/>
                                  </p:stCondLst>
                                  <p:childTnLst>
                                    <p:anim calcmode="lin" valueType="num">
                                      <p:cBhvr additive="base">
                                        <p:cTn id="58" dur="500"/>
                                        <p:tgtEl>
                                          <p:spTgt spid="1048702"/>
                                        </p:tgtEl>
                                        <p:attrNameLst>
                                          <p:attrName>ppt_x</p:attrName>
                                        </p:attrNameLst>
                                      </p:cBhvr>
                                      <p:tavLst>
                                        <p:tav tm="0">
                                          <p:val>
                                            <p:strVal val="ppt_x"/>
                                          </p:val>
                                        </p:tav>
                                        <p:tav tm="100000">
                                          <p:val>
                                            <p:strVal val="ppt_x"/>
                                          </p:val>
                                        </p:tav>
                                      </p:tavLst>
                                    </p:anim>
                                    <p:anim calcmode="lin" valueType="num">
                                      <p:cBhvr additive="base">
                                        <p:cTn id="59" dur="500"/>
                                        <p:tgtEl>
                                          <p:spTgt spid="1048702"/>
                                        </p:tgtEl>
                                        <p:attrNameLst>
                                          <p:attrName>ppt_y</p:attrName>
                                        </p:attrNameLst>
                                      </p:cBhvr>
                                      <p:tavLst>
                                        <p:tav tm="0">
                                          <p:val>
                                            <p:strVal val="ppt_y"/>
                                          </p:val>
                                        </p:tav>
                                        <p:tav tm="100000">
                                          <p:val>
                                            <p:strVal val="1+ppt_h/2"/>
                                          </p:val>
                                        </p:tav>
                                      </p:tavLst>
                                    </p:anim>
                                    <p:set>
                                      <p:cBhvr>
                                        <p:cTn id="60" dur="1" fill="hold">
                                          <p:stCondLst>
                                            <p:cond delay="499"/>
                                          </p:stCondLst>
                                        </p:cTn>
                                        <p:tgtEl>
                                          <p:spTgt spid="1048702"/>
                                        </p:tgtEl>
                                        <p:attrNameLst>
                                          <p:attrName>style.visibility</p:attrName>
                                        </p:attrNameLst>
                                      </p:cBhvr>
                                      <p:to>
                                        <p:strVal val="hidden"/>
                                      </p:to>
                                    </p:set>
                                  </p:childTnLst>
                                </p:cTn>
                              </p:par>
                            </p:childTnLst>
                          </p:cTn>
                        </p:par>
                        <p:par>
                          <p:cTn id="61" fill="hold">
                            <p:stCondLst>
                              <p:cond delay="500"/>
                            </p:stCondLst>
                            <p:childTnLst>
                              <p:par>
                                <p:cTn id="62" presetID="2" presetClass="entr" presetSubtype="4" fill="hold" grpId="0" nodeType="afterEffect">
                                  <p:stCondLst>
                                    <p:cond delay="0"/>
                                  </p:stCondLst>
                                  <p:childTnLst>
                                    <p:set>
                                      <p:cBhvr>
                                        <p:cTn id="63" dur="1" fill="hold">
                                          <p:stCondLst>
                                            <p:cond delay="0"/>
                                          </p:stCondLst>
                                        </p:cTn>
                                        <p:tgtEl>
                                          <p:spTgt spid="1048706"/>
                                        </p:tgtEl>
                                        <p:attrNameLst>
                                          <p:attrName>style.visibility</p:attrName>
                                        </p:attrNameLst>
                                      </p:cBhvr>
                                      <p:to>
                                        <p:strVal val="visible"/>
                                      </p:to>
                                    </p:set>
                                    <p:anim calcmode="lin" valueType="num">
                                      <p:cBhvr additive="base">
                                        <p:cTn id="64" dur="500" fill="hold"/>
                                        <p:tgtEl>
                                          <p:spTgt spid="1048706"/>
                                        </p:tgtEl>
                                        <p:attrNameLst>
                                          <p:attrName>ppt_x</p:attrName>
                                        </p:attrNameLst>
                                      </p:cBhvr>
                                      <p:tavLst>
                                        <p:tav tm="0">
                                          <p:val>
                                            <p:strVal val="#ppt_x"/>
                                          </p:val>
                                        </p:tav>
                                        <p:tav tm="100000">
                                          <p:val>
                                            <p:strVal val="#ppt_x"/>
                                          </p:val>
                                        </p:tav>
                                      </p:tavLst>
                                    </p:anim>
                                    <p:anim calcmode="lin" valueType="num">
                                      <p:cBhvr additive="base">
                                        <p:cTn id="65" dur="500" fill="hold"/>
                                        <p:tgtEl>
                                          <p:spTgt spid="1048706"/>
                                        </p:tgtEl>
                                        <p:attrNameLst>
                                          <p:attrName>ppt_y</p:attrName>
                                        </p:attrNameLst>
                                      </p:cBhvr>
                                      <p:tavLst>
                                        <p:tav tm="0">
                                          <p:val>
                                            <p:strVal val="1+#ppt_h/2"/>
                                          </p:val>
                                        </p:tav>
                                        <p:tav tm="100000">
                                          <p:val>
                                            <p:strVal val="#ppt_y"/>
                                          </p:val>
                                        </p:tav>
                                      </p:tavLst>
                                    </p:anim>
                                  </p:childTnLst>
                                </p:cTn>
                              </p:par>
                              <p:par>
                                <p:cTn id="66" presetID="22" presetClass="entr" presetSubtype="1" fill="hold" grpId="0" nodeType="withEffect">
                                  <p:stCondLst>
                                    <p:cond delay="0"/>
                                  </p:stCondLst>
                                  <p:childTnLst>
                                    <p:set>
                                      <p:cBhvr>
                                        <p:cTn id="67" dur="1" fill="hold">
                                          <p:stCondLst>
                                            <p:cond delay="0"/>
                                          </p:stCondLst>
                                        </p:cTn>
                                        <p:tgtEl>
                                          <p:spTgt spid="1048713"/>
                                        </p:tgtEl>
                                        <p:attrNameLst>
                                          <p:attrName>style.visibility</p:attrName>
                                        </p:attrNameLst>
                                      </p:cBhvr>
                                      <p:to>
                                        <p:strVal val="visible"/>
                                      </p:to>
                                    </p:set>
                                    <p:animEffect transition="in" filter="wipe(up)">
                                      <p:cBhvr>
                                        <p:cTn id="68" dur="500"/>
                                        <p:tgtEl>
                                          <p:spTgt spid="1048713"/>
                                        </p:tgtEl>
                                      </p:cBhvr>
                                    </p:animEffect>
                                  </p:childTnLst>
                                </p:cTn>
                              </p:par>
                              <p:par>
                                <p:cTn id="69" presetID="2" presetClass="entr" presetSubtype="1" fill="hold" grpId="0" nodeType="withEffect">
                                  <p:stCondLst>
                                    <p:cond delay="0"/>
                                  </p:stCondLst>
                                  <p:childTnLst>
                                    <p:set>
                                      <p:cBhvr>
                                        <p:cTn id="70" dur="1" fill="hold">
                                          <p:stCondLst>
                                            <p:cond delay="0"/>
                                          </p:stCondLst>
                                        </p:cTn>
                                        <p:tgtEl>
                                          <p:spTgt spid="1048712"/>
                                        </p:tgtEl>
                                        <p:attrNameLst>
                                          <p:attrName>style.visibility</p:attrName>
                                        </p:attrNameLst>
                                      </p:cBhvr>
                                      <p:to>
                                        <p:strVal val="visible"/>
                                      </p:to>
                                    </p:set>
                                    <p:anim calcmode="lin" valueType="num">
                                      <p:cBhvr additive="base">
                                        <p:cTn id="71" dur="500" fill="hold"/>
                                        <p:tgtEl>
                                          <p:spTgt spid="1048712"/>
                                        </p:tgtEl>
                                        <p:attrNameLst>
                                          <p:attrName>ppt_x</p:attrName>
                                        </p:attrNameLst>
                                      </p:cBhvr>
                                      <p:tavLst>
                                        <p:tav tm="0">
                                          <p:val>
                                            <p:strVal val="#ppt_x"/>
                                          </p:val>
                                        </p:tav>
                                        <p:tav tm="100000">
                                          <p:val>
                                            <p:strVal val="#ppt_x"/>
                                          </p:val>
                                        </p:tav>
                                      </p:tavLst>
                                    </p:anim>
                                    <p:anim calcmode="lin" valueType="num">
                                      <p:cBhvr additive="base">
                                        <p:cTn id="72" dur="500" fill="hold"/>
                                        <p:tgtEl>
                                          <p:spTgt spid="1048712"/>
                                        </p:tgtEl>
                                        <p:attrNameLst>
                                          <p:attrName>ppt_y</p:attrName>
                                        </p:attrNameLst>
                                      </p:cBhvr>
                                      <p:tavLst>
                                        <p:tav tm="0">
                                          <p:val>
                                            <p:strVal val="0-#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1048707"/>
                                        </p:tgtEl>
                                        <p:attrNameLst>
                                          <p:attrName>style.visibility</p:attrName>
                                        </p:attrNameLst>
                                      </p:cBhvr>
                                      <p:to>
                                        <p:strVal val="visible"/>
                                      </p:to>
                                    </p:set>
                                    <p:anim calcmode="lin" valueType="num">
                                      <p:cBhvr additive="base">
                                        <p:cTn id="77" dur="500" fill="hold"/>
                                        <p:tgtEl>
                                          <p:spTgt spid="1048707"/>
                                        </p:tgtEl>
                                        <p:attrNameLst>
                                          <p:attrName>ppt_x</p:attrName>
                                        </p:attrNameLst>
                                      </p:cBhvr>
                                      <p:tavLst>
                                        <p:tav tm="0">
                                          <p:val>
                                            <p:strVal val="0-#ppt_w/2"/>
                                          </p:val>
                                        </p:tav>
                                        <p:tav tm="100000">
                                          <p:val>
                                            <p:strVal val="#ppt_x"/>
                                          </p:val>
                                        </p:tav>
                                      </p:tavLst>
                                    </p:anim>
                                    <p:anim calcmode="lin" valueType="num">
                                      <p:cBhvr additive="base">
                                        <p:cTn id="78" dur="500" fill="hold"/>
                                        <p:tgtEl>
                                          <p:spTgt spid="1048707"/>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3145759"/>
                                        </p:tgtEl>
                                        <p:attrNameLst>
                                          <p:attrName>style.visibility</p:attrName>
                                        </p:attrNameLst>
                                      </p:cBhvr>
                                      <p:to>
                                        <p:strVal val="visible"/>
                                      </p:to>
                                    </p:set>
                                    <p:anim calcmode="lin" valueType="num">
                                      <p:cBhvr additive="base">
                                        <p:cTn id="83" dur="500" fill="hold"/>
                                        <p:tgtEl>
                                          <p:spTgt spid="3145759"/>
                                        </p:tgtEl>
                                        <p:attrNameLst>
                                          <p:attrName>ppt_x</p:attrName>
                                        </p:attrNameLst>
                                      </p:cBhvr>
                                      <p:tavLst>
                                        <p:tav tm="0">
                                          <p:val>
                                            <p:strVal val="0-#ppt_w/2"/>
                                          </p:val>
                                        </p:tav>
                                        <p:tav tm="100000">
                                          <p:val>
                                            <p:strVal val="#ppt_x"/>
                                          </p:val>
                                        </p:tav>
                                      </p:tavLst>
                                    </p:anim>
                                    <p:anim calcmode="lin" valueType="num">
                                      <p:cBhvr additive="base">
                                        <p:cTn id="84" dur="500" fill="hold"/>
                                        <p:tgtEl>
                                          <p:spTgt spid="3145759"/>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1048708"/>
                                        </p:tgtEl>
                                        <p:attrNameLst>
                                          <p:attrName>style.visibility</p:attrName>
                                        </p:attrNameLst>
                                      </p:cBhvr>
                                      <p:to>
                                        <p:strVal val="visible"/>
                                      </p:to>
                                    </p:set>
                                    <p:anim calcmode="lin" valueType="num">
                                      <p:cBhvr additive="base">
                                        <p:cTn id="87" dur="500" fill="hold"/>
                                        <p:tgtEl>
                                          <p:spTgt spid="1048708"/>
                                        </p:tgtEl>
                                        <p:attrNameLst>
                                          <p:attrName>ppt_x</p:attrName>
                                        </p:attrNameLst>
                                      </p:cBhvr>
                                      <p:tavLst>
                                        <p:tav tm="0">
                                          <p:val>
                                            <p:strVal val="0-#ppt_w/2"/>
                                          </p:val>
                                        </p:tav>
                                        <p:tav tm="100000">
                                          <p:val>
                                            <p:strVal val="#ppt_x"/>
                                          </p:val>
                                        </p:tav>
                                      </p:tavLst>
                                    </p:anim>
                                    <p:anim calcmode="lin" valueType="num">
                                      <p:cBhvr additive="base">
                                        <p:cTn id="88" dur="500" fill="hold"/>
                                        <p:tgtEl>
                                          <p:spTgt spid="1048708"/>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2" fill="hold" nodeType="clickEffect">
                                  <p:stCondLst>
                                    <p:cond delay="0"/>
                                  </p:stCondLst>
                                  <p:childTnLst>
                                    <p:set>
                                      <p:cBhvr>
                                        <p:cTn id="92" dur="1" fill="hold">
                                          <p:stCondLst>
                                            <p:cond delay="0"/>
                                          </p:stCondLst>
                                        </p:cTn>
                                        <p:tgtEl>
                                          <p:spTgt spid="3145760"/>
                                        </p:tgtEl>
                                        <p:attrNameLst>
                                          <p:attrName>style.visibility</p:attrName>
                                        </p:attrNameLst>
                                      </p:cBhvr>
                                      <p:to>
                                        <p:strVal val="visible"/>
                                      </p:to>
                                    </p:set>
                                    <p:anim calcmode="lin" valueType="num">
                                      <p:cBhvr additive="base">
                                        <p:cTn id="93" dur="500" fill="hold"/>
                                        <p:tgtEl>
                                          <p:spTgt spid="3145760"/>
                                        </p:tgtEl>
                                        <p:attrNameLst>
                                          <p:attrName>ppt_x</p:attrName>
                                        </p:attrNameLst>
                                      </p:cBhvr>
                                      <p:tavLst>
                                        <p:tav tm="0">
                                          <p:val>
                                            <p:strVal val="1+#ppt_w/2"/>
                                          </p:val>
                                        </p:tav>
                                        <p:tav tm="100000">
                                          <p:val>
                                            <p:strVal val="#ppt_x"/>
                                          </p:val>
                                        </p:tav>
                                      </p:tavLst>
                                    </p:anim>
                                    <p:anim calcmode="lin" valueType="num">
                                      <p:cBhvr additive="base">
                                        <p:cTn id="94" dur="500" fill="hold"/>
                                        <p:tgtEl>
                                          <p:spTgt spid="3145760"/>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0"/>
                                  </p:stCondLst>
                                  <p:childTnLst>
                                    <p:set>
                                      <p:cBhvr>
                                        <p:cTn id="96" dur="1" fill="hold">
                                          <p:stCondLst>
                                            <p:cond delay="0"/>
                                          </p:stCondLst>
                                        </p:cTn>
                                        <p:tgtEl>
                                          <p:spTgt spid="1048709"/>
                                        </p:tgtEl>
                                        <p:attrNameLst>
                                          <p:attrName>style.visibility</p:attrName>
                                        </p:attrNameLst>
                                      </p:cBhvr>
                                      <p:to>
                                        <p:strVal val="visible"/>
                                      </p:to>
                                    </p:set>
                                    <p:anim calcmode="lin" valueType="num">
                                      <p:cBhvr additive="base">
                                        <p:cTn id="97" dur="500" fill="hold"/>
                                        <p:tgtEl>
                                          <p:spTgt spid="1048709"/>
                                        </p:tgtEl>
                                        <p:attrNameLst>
                                          <p:attrName>ppt_x</p:attrName>
                                        </p:attrNameLst>
                                      </p:cBhvr>
                                      <p:tavLst>
                                        <p:tav tm="0">
                                          <p:val>
                                            <p:strVal val="1+#ppt_w/2"/>
                                          </p:val>
                                        </p:tav>
                                        <p:tav tm="100000">
                                          <p:val>
                                            <p:strVal val="#ppt_x"/>
                                          </p:val>
                                        </p:tav>
                                      </p:tavLst>
                                    </p:anim>
                                    <p:anim calcmode="lin" valueType="num">
                                      <p:cBhvr additive="base">
                                        <p:cTn id="98" dur="500" fill="hold"/>
                                        <p:tgtEl>
                                          <p:spTgt spid="1048709"/>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1" fill="hold" nodeType="clickEffect">
                                  <p:stCondLst>
                                    <p:cond delay="0"/>
                                  </p:stCondLst>
                                  <p:childTnLst>
                                    <p:set>
                                      <p:cBhvr>
                                        <p:cTn id="102" dur="1" fill="hold">
                                          <p:stCondLst>
                                            <p:cond delay="0"/>
                                          </p:stCondLst>
                                        </p:cTn>
                                        <p:tgtEl>
                                          <p:spTgt spid="2097193"/>
                                        </p:tgtEl>
                                        <p:attrNameLst>
                                          <p:attrName>style.visibility</p:attrName>
                                        </p:attrNameLst>
                                      </p:cBhvr>
                                      <p:to>
                                        <p:strVal val="visible"/>
                                      </p:to>
                                    </p:set>
                                    <p:anim calcmode="lin" valueType="num">
                                      <p:cBhvr additive="base">
                                        <p:cTn id="103" dur="500" fill="hold"/>
                                        <p:tgtEl>
                                          <p:spTgt spid="2097193"/>
                                        </p:tgtEl>
                                        <p:attrNameLst>
                                          <p:attrName>ppt_x</p:attrName>
                                        </p:attrNameLst>
                                      </p:cBhvr>
                                      <p:tavLst>
                                        <p:tav tm="0">
                                          <p:val>
                                            <p:strVal val="#ppt_x"/>
                                          </p:val>
                                        </p:tav>
                                        <p:tav tm="100000">
                                          <p:val>
                                            <p:strVal val="#ppt_x"/>
                                          </p:val>
                                        </p:tav>
                                      </p:tavLst>
                                    </p:anim>
                                    <p:anim calcmode="lin" valueType="num">
                                      <p:cBhvr additive="base">
                                        <p:cTn id="104" dur="500" fill="hold"/>
                                        <p:tgtEl>
                                          <p:spTgt spid="2097193"/>
                                        </p:tgtEl>
                                        <p:attrNameLst>
                                          <p:attrName>ppt_y</p:attrName>
                                        </p:attrNameLst>
                                      </p:cBhvr>
                                      <p:tavLst>
                                        <p:tav tm="0">
                                          <p:val>
                                            <p:strVal val="0-#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048715"/>
                                        </p:tgtEl>
                                        <p:attrNameLst>
                                          <p:attrName>style.visibility</p:attrName>
                                        </p:attrNameLst>
                                      </p:cBhvr>
                                      <p:to>
                                        <p:strVal val="visible"/>
                                      </p:to>
                                    </p:set>
                                    <p:anim calcmode="lin" valueType="num">
                                      <p:cBhvr additive="base">
                                        <p:cTn id="107" dur="500" fill="hold"/>
                                        <p:tgtEl>
                                          <p:spTgt spid="1048715"/>
                                        </p:tgtEl>
                                        <p:attrNameLst>
                                          <p:attrName>ppt_x</p:attrName>
                                        </p:attrNameLst>
                                      </p:cBhvr>
                                      <p:tavLst>
                                        <p:tav tm="0">
                                          <p:val>
                                            <p:strVal val="#ppt_x"/>
                                          </p:val>
                                        </p:tav>
                                        <p:tav tm="100000">
                                          <p:val>
                                            <p:strVal val="#ppt_x"/>
                                          </p:val>
                                        </p:tav>
                                      </p:tavLst>
                                    </p:anim>
                                    <p:anim calcmode="lin" valueType="num">
                                      <p:cBhvr additive="base">
                                        <p:cTn id="108" dur="500" fill="hold"/>
                                        <p:tgtEl>
                                          <p:spTgt spid="1048715"/>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0" nodeType="clickEffect">
                                  <p:stCondLst>
                                    <p:cond delay="0"/>
                                  </p:stCondLst>
                                  <p:childTnLst>
                                    <p:set>
                                      <p:cBhvr>
                                        <p:cTn id="112" dur="1" fill="hold">
                                          <p:stCondLst>
                                            <p:cond delay="0"/>
                                          </p:stCondLst>
                                        </p:cTn>
                                        <p:tgtEl>
                                          <p:spTgt spid="1048711"/>
                                        </p:tgtEl>
                                        <p:attrNameLst>
                                          <p:attrName>style.visibility</p:attrName>
                                        </p:attrNameLst>
                                      </p:cBhvr>
                                      <p:to>
                                        <p:strVal val="visible"/>
                                      </p:to>
                                    </p:set>
                                    <p:animEffect transition="in" filter="wipe(up)">
                                      <p:cBhvr>
                                        <p:cTn id="113" dur="500"/>
                                        <p:tgtEl>
                                          <p:spTgt spid="1048711"/>
                                        </p:tgtEl>
                                      </p:cBhvr>
                                    </p:animEffect>
                                  </p:childTnLst>
                                </p:cTn>
                              </p:par>
                            </p:childTnLst>
                          </p:cTn>
                        </p:par>
                        <p:par>
                          <p:cTn id="114" fill="hold">
                            <p:stCondLst>
                              <p:cond delay="500"/>
                            </p:stCondLst>
                            <p:childTnLst>
                              <p:par>
                                <p:cTn id="115" presetID="2" presetClass="entr" presetSubtype="1" fill="hold" grpId="0" nodeType="afterEffect">
                                  <p:stCondLst>
                                    <p:cond delay="0"/>
                                  </p:stCondLst>
                                  <p:childTnLst>
                                    <p:set>
                                      <p:cBhvr>
                                        <p:cTn id="116" dur="1" fill="hold">
                                          <p:stCondLst>
                                            <p:cond delay="0"/>
                                          </p:stCondLst>
                                        </p:cTn>
                                        <p:tgtEl>
                                          <p:spTgt spid="1048710"/>
                                        </p:tgtEl>
                                        <p:attrNameLst>
                                          <p:attrName>style.visibility</p:attrName>
                                        </p:attrNameLst>
                                      </p:cBhvr>
                                      <p:to>
                                        <p:strVal val="visible"/>
                                      </p:to>
                                    </p:set>
                                    <p:anim calcmode="lin" valueType="num">
                                      <p:cBhvr additive="base">
                                        <p:cTn id="117" dur="500" fill="hold"/>
                                        <p:tgtEl>
                                          <p:spTgt spid="1048710"/>
                                        </p:tgtEl>
                                        <p:attrNameLst>
                                          <p:attrName>ppt_x</p:attrName>
                                        </p:attrNameLst>
                                      </p:cBhvr>
                                      <p:tavLst>
                                        <p:tav tm="0">
                                          <p:val>
                                            <p:strVal val="#ppt_x"/>
                                          </p:val>
                                        </p:tav>
                                        <p:tav tm="100000">
                                          <p:val>
                                            <p:strVal val="#ppt_x"/>
                                          </p:val>
                                        </p:tav>
                                      </p:tavLst>
                                    </p:anim>
                                    <p:anim calcmode="lin" valueType="num">
                                      <p:cBhvr additive="base">
                                        <p:cTn id="118" dur="500" fill="hold"/>
                                        <p:tgtEl>
                                          <p:spTgt spid="1048710"/>
                                        </p:tgtEl>
                                        <p:attrNameLst>
                                          <p:attrName>ppt_y</p:attrName>
                                        </p:attrNameLst>
                                      </p:cBhvr>
                                      <p:tavLst>
                                        <p:tav tm="0">
                                          <p:val>
                                            <p:strVal val="0-#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500"/>
                                        <p:tgtEl>
                                          <p:spTgt spid="1048711"/>
                                        </p:tgtEl>
                                      </p:cBhvr>
                                    </p:animEffect>
                                    <p:set>
                                      <p:cBhvr>
                                        <p:cTn id="123" dur="1" fill="hold">
                                          <p:stCondLst>
                                            <p:cond delay="499"/>
                                          </p:stCondLst>
                                        </p:cTn>
                                        <p:tgtEl>
                                          <p:spTgt spid="1048711"/>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2097193"/>
                                        </p:tgtEl>
                                      </p:cBhvr>
                                    </p:animEffect>
                                    <p:set>
                                      <p:cBhvr>
                                        <p:cTn id="126" dur="1" fill="hold">
                                          <p:stCondLst>
                                            <p:cond delay="499"/>
                                          </p:stCondLst>
                                        </p:cTn>
                                        <p:tgtEl>
                                          <p:spTgt spid="2097193"/>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1048715"/>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048710"/>
                                        </p:tgtEl>
                                        <p:attrNameLst>
                                          <p:attrName>style.visibility</p:attrName>
                                        </p:attrNameLst>
                                      </p:cBhvr>
                                      <p:to>
                                        <p:strVal val="hidden"/>
                                      </p:to>
                                    </p:set>
                                  </p:childTnLst>
                                </p:cTn>
                              </p:par>
                            </p:childTnLst>
                          </p:cTn>
                        </p:par>
                        <p:par>
                          <p:cTn id="131" fill="hold">
                            <p:stCondLst>
                              <p:cond delay="500"/>
                            </p:stCondLst>
                            <p:childTnLst>
                              <p:par>
                                <p:cTn id="132" presetID="2" presetClass="entr" presetSubtype="1" fill="hold" nodeType="afterEffect">
                                  <p:stCondLst>
                                    <p:cond delay="0"/>
                                  </p:stCondLst>
                                  <p:childTnLst>
                                    <p:set>
                                      <p:cBhvr>
                                        <p:cTn id="133" dur="1" fill="hold">
                                          <p:stCondLst>
                                            <p:cond delay="0"/>
                                          </p:stCondLst>
                                        </p:cTn>
                                        <p:tgtEl>
                                          <p:spTgt spid="2097194"/>
                                        </p:tgtEl>
                                        <p:attrNameLst>
                                          <p:attrName>style.visibility</p:attrName>
                                        </p:attrNameLst>
                                      </p:cBhvr>
                                      <p:to>
                                        <p:strVal val="visible"/>
                                      </p:to>
                                    </p:set>
                                    <p:anim calcmode="lin" valueType="num">
                                      <p:cBhvr additive="base">
                                        <p:cTn id="134" dur="500" fill="hold"/>
                                        <p:tgtEl>
                                          <p:spTgt spid="2097194"/>
                                        </p:tgtEl>
                                        <p:attrNameLst>
                                          <p:attrName>ppt_x</p:attrName>
                                        </p:attrNameLst>
                                      </p:cBhvr>
                                      <p:tavLst>
                                        <p:tav tm="0">
                                          <p:val>
                                            <p:strVal val="#ppt_x"/>
                                          </p:val>
                                        </p:tav>
                                        <p:tav tm="100000">
                                          <p:val>
                                            <p:strVal val="#ppt_x"/>
                                          </p:val>
                                        </p:tav>
                                      </p:tavLst>
                                    </p:anim>
                                    <p:anim calcmode="lin" valueType="num">
                                      <p:cBhvr additive="base">
                                        <p:cTn id="135" dur="500" fill="hold"/>
                                        <p:tgtEl>
                                          <p:spTgt spid="2097194"/>
                                        </p:tgtEl>
                                        <p:attrNameLst>
                                          <p:attrName>ppt_y</p:attrName>
                                        </p:attrNameLst>
                                      </p:cBhvr>
                                      <p:tavLst>
                                        <p:tav tm="0">
                                          <p:val>
                                            <p:strVal val="0-#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1048714"/>
                                        </p:tgtEl>
                                        <p:attrNameLst>
                                          <p:attrName>style.visibility</p:attrName>
                                        </p:attrNameLst>
                                      </p:cBhvr>
                                      <p:to>
                                        <p:strVal val="visible"/>
                                      </p:to>
                                    </p:set>
                                    <p:anim calcmode="lin" valueType="num">
                                      <p:cBhvr additive="base">
                                        <p:cTn id="138" dur="500" fill="hold"/>
                                        <p:tgtEl>
                                          <p:spTgt spid="1048714"/>
                                        </p:tgtEl>
                                        <p:attrNameLst>
                                          <p:attrName>ppt_x</p:attrName>
                                        </p:attrNameLst>
                                      </p:cBhvr>
                                      <p:tavLst>
                                        <p:tav tm="0">
                                          <p:val>
                                            <p:strVal val="#ppt_x"/>
                                          </p:val>
                                        </p:tav>
                                        <p:tav tm="100000">
                                          <p:val>
                                            <p:strVal val="#ppt_x"/>
                                          </p:val>
                                        </p:tav>
                                      </p:tavLst>
                                    </p:anim>
                                    <p:anim calcmode="lin" valueType="num">
                                      <p:cBhvr additive="base">
                                        <p:cTn id="139" dur="500" fill="hold"/>
                                        <p:tgtEl>
                                          <p:spTgt spid="10487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9" grpId="0" animBg="1"/>
      <p:bldP spid="1048700" grpId="0"/>
      <p:bldP spid="1048700" grpId="1"/>
      <p:bldP spid="1048701" grpId="0"/>
      <p:bldP spid="1048701" grpId="1"/>
      <p:bldP spid="1048702" grpId="0"/>
      <p:bldP spid="1048702" grpId="1"/>
      <p:bldP spid="1048703" grpId="0"/>
      <p:bldP spid="1048704" grpId="0" animBg="1"/>
      <p:bldP spid="1048705" grpId="0"/>
      <p:bldP spid="1048706" grpId="0"/>
      <p:bldP spid="1048707" grpId="0"/>
      <p:bldP spid="1048708" grpId="0"/>
      <p:bldP spid="1048709" grpId="0"/>
      <p:bldP spid="1048710" grpId="0"/>
      <p:bldP spid="1048710" grpId="1"/>
      <p:bldP spid="1048711" grpId="0" animBg="1"/>
      <p:bldP spid="1048711" grpId="1" animBg="1"/>
      <p:bldP spid="1048712" grpId="0"/>
      <p:bldP spid="1048713" grpId="0" animBg="1"/>
      <p:bldP spid="1048714" grpId="0"/>
      <p:bldP spid="1048715" grpId="0"/>
      <p:bldP spid="104871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Rectangle 3"/>
          <p:cNvSpPr/>
          <p:nvPr/>
        </p:nvSpPr>
        <p:spPr>
          <a:xfrm>
            <a:off x="0" y="-27384"/>
            <a:ext cx="9144000" cy="648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 sz="4000" dirty="0">
                <a:solidFill>
                  <a:schemeClr val="bg1"/>
                </a:solidFill>
                <a:latin typeface="Times New Roman" pitchFamily="18" charset="0"/>
                <a:ea typeface="Sniglet"/>
                <a:cs typeface="Times New Roman" pitchFamily="18" charset="0"/>
                <a:sym typeface="Sniglet"/>
              </a:rPr>
              <a:t>Problématique</a:t>
            </a:r>
            <a:endParaRPr lang="fr-FR" sz="4000" dirty="0">
              <a:solidFill>
                <a:schemeClr val="bg1"/>
              </a:solidFill>
              <a:latin typeface="Times New Roman" pitchFamily="18" charset="0"/>
              <a:cs typeface="Times New Roman" pitchFamily="18" charset="0"/>
            </a:endParaRPr>
          </a:p>
        </p:txBody>
      </p:sp>
      <p:sp>
        <p:nvSpPr>
          <p:cNvPr id="26" name="Oval 25"/>
          <p:cNvSpPr/>
          <p:nvPr/>
        </p:nvSpPr>
        <p:spPr>
          <a:xfrm>
            <a:off x="8748464" y="6478753"/>
            <a:ext cx="324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8</a:t>
            </a:r>
          </a:p>
        </p:txBody>
      </p:sp>
    </p:spTree>
    <p:extLst>
      <p:ext uri="{BB962C8B-B14F-4D97-AF65-F5344CB8AC3E}">
        <p14:creationId xmlns:p14="http://schemas.microsoft.com/office/powerpoint/2010/main" val="511561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8" name="Picture 10" descr="cartoon · cloud · clouds | Clipart Panda - Free Clipart Images"/>
          <p:cNvPicPr>
            <a:picLocks noChangeAspect="1" noChangeArrowheads="1"/>
          </p:cNvPicPr>
          <p:nvPr/>
        </p:nvPicPr>
        <p:blipFill>
          <a:blip r:embed="rId3"/>
          <a:srcRect/>
          <a:stretch>
            <a:fillRect/>
          </a:stretch>
        </p:blipFill>
        <p:spPr bwMode="auto">
          <a:xfrm>
            <a:off x="1755576" y="4347102"/>
            <a:ext cx="5230527" cy="2196244"/>
          </a:xfrm>
          <a:prstGeom prst="rect">
            <a:avLst/>
          </a:prstGeom>
          <a:noFill/>
        </p:spPr>
      </p:pic>
      <p:sp>
        <p:nvSpPr>
          <p:cNvPr id="1048643"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Solution proposée</a:t>
            </a:r>
          </a:p>
        </p:txBody>
      </p:sp>
      <p:pic>
        <p:nvPicPr>
          <p:cNvPr id="2097179"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rot="2177770">
            <a:off x="3491880" y="5445224"/>
            <a:ext cx="504056" cy="504056"/>
          </a:xfrm>
          <a:prstGeom prst="rect">
            <a:avLst/>
          </a:prstGeom>
          <a:noFill/>
        </p:spPr>
      </p:pic>
      <p:pic>
        <p:nvPicPr>
          <p:cNvPr id="2097180"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rot="20761893">
            <a:off x="4370840" y="5697252"/>
            <a:ext cx="504056" cy="504056"/>
          </a:xfrm>
          <a:prstGeom prst="rect">
            <a:avLst/>
          </a:prstGeom>
          <a:noFill/>
        </p:spPr>
      </p:pic>
      <p:pic>
        <p:nvPicPr>
          <p:cNvPr id="2097181"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rot="18053618">
            <a:off x="4874896" y="5123490"/>
            <a:ext cx="504056" cy="504056"/>
          </a:xfrm>
          <a:prstGeom prst="rect">
            <a:avLst/>
          </a:prstGeom>
          <a:noFill/>
        </p:spPr>
      </p:pic>
      <p:pic>
        <p:nvPicPr>
          <p:cNvPr id="2097182"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a:off x="2074080" y="5566377"/>
            <a:ext cx="504056" cy="504056"/>
          </a:xfrm>
          <a:prstGeom prst="rect">
            <a:avLst/>
          </a:prstGeom>
          <a:noFill/>
        </p:spPr>
      </p:pic>
      <p:pic>
        <p:nvPicPr>
          <p:cNvPr id="2097183"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rot="533582">
            <a:off x="6284125" y="5546667"/>
            <a:ext cx="504056" cy="504056"/>
          </a:xfrm>
          <a:prstGeom prst="rect">
            <a:avLst/>
          </a:prstGeom>
          <a:noFill/>
        </p:spPr>
      </p:pic>
      <p:cxnSp>
        <p:nvCxnSpPr>
          <p:cNvPr id="3145745" name="Connecteur droit 3"/>
          <p:cNvCxnSpPr>
            <a:cxnSpLocks/>
            <a:stCxn id="2097179" idx="0"/>
            <a:endCxn id="2097184" idx="2"/>
          </p:cNvCxnSpPr>
          <p:nvPr/>
        </p:nvCxnSpPr>
        <p:spPr>
          <a:xfrm flipV="1">
            <a:off x="3893098" y="5048453"/>
            <a:ext cx="305733" cy="445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46" name="Connecteur droit 9"/>
          <p:cNvCxnSpPr>
            <a:cxnSpLocks/>
            <a:stCxn id="2097184" idx="3"/>
            <a:endCxn id="2097181" idx="0"/>
          </p:cNvCxnSpPr>
          <p:nvPr/>
        </p:nvCxnSpPr>
        <p:spPr>
          <a:xfrm>
            <a:off x="4555253" y="5048601"/>
            <a:ext cx="355400" cy="197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47" name="Connecteur droit 18"/>
          <p:cNvCxnSpPr>
            <a:cxnSpLocks/>
            <a:stCxn id="2097179" idx="3"/>
            <a:endCxn id="2097180" idx="1"/>
          </p:cNvCxnSpPr>
          <p:nvPr/>
        </p:nvCxnSpPr>
        <p:spPr>
          <a:xfrm>
            <a:off x="3947034" y="5846442"/>
            <a:ext cx="431259" cy="163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48" name="Connecteur droit 23"/>
          <p:cNvCxnSpPr>
            <a:cxnSpLocks/>
            <a:stCxn id="2097180" idx="3"/>
            <a:endCxn id="2097181" idx="1"/>
          </p:cNvCxnSpPr>
          <p:nvPr/>
        </p:nvCxnSpPr>
        <p:spPr>
          <a:xfrm flipV="1">
            <a:off x="4867443" y="5591789"/>
            <a:ext cx="130078" cy="296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49" name="Connecteur droit 31"/>
          <p:cNvCxnSpPr>
            <a:cxnSpLocks/>
            <a:stCxn id="2097181" idx="2"/>
            <a:endCxn id="2097183" idx="1"/>
          </p:cNvCxnSpPr>
          <p:nvPr/>
        </p:nvCxnSpPr>
        <p:spPr>
          <a:xfrm>
            <a:off x="5343195" y="5504921"/>
            <a:ext cx="943960" cy="254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50" name="Connecteur droit 41"/>
          <p:cNvCxnSpPr>
            <a:cxnSpLocks/>
            <a:stCxn id="2097182" idx="3"/>
          </p:cNvCxnSpPr>
          <p:nvPr/>
        </p:nvCxnSpPr>
        <p:spPr>
          <a:xfrm flipV="1">
            <a:off x="2578136" y="5740116"/>
            <a:ext cx="903932" cy="78289"/>
          </a:xfrm>
          <a:prstGeom prst="line">
            <a:avLst/>
          </a:prstGeom>
        </p:spPr>
        <p:style>
          <a:lnRef idx="1">
            <a:schemeClr val="accent1"/>
          </a:lnRef>
          <a:fillRef idx="0">
            <a:schemeClr val="accent1"/>
          </a:fillRef>
          <a:effectRef idx="0">
            <a:schemeClr val="accent1"/>
          </a:effectRef>
          <a:fontRef idx="minor">
            <a:schemeClr val="tx1"/>
          </a:fontRef>
        </p:style>
      </p:cxnSp>
      <p:grpSp>
        <p:nvGrpSpPr>
          <p:cNvPr id="47" name="Building23" descr="{&quot;Key&quot;:&quot;POWER_USER_SHAPE_ICON&quot;,&quot;Value&quot;:&quot;POWER_USER_SHAPE_ICON_STYLE_1&quot;}"/>
          <p:cNvGrpSpPr>
            <a:grpSpLocks noChangeAspect="1"/>
          </p:cNvGrpSpPr>
          <p:nvPr/>
        </p:nvGrpSpPr>
        <p:grpSpPr>
          <a:xfrm>
            <a:off x="378921" y="5294480"/>
            <a:ext cx="550333" cy="762000"/>
            <a:chOff x="6345238" y="1943100"/>
            <a:chExt cx="330200" cy="457201"/>
          </a:xfrm>
          <a:solidFill>
            <a:schemeClr val="accent1"/>
          </a:solidFill>
        </p:grpSpPr>
        <p:sp>
          <p:nvSpPr>
            <p:cNvPr id="1048644" name="Freeform 80"/>
            <p:cNvSpPr>
              <a:spLocks noEditPoints="1"/>
            </p:cNvSpPr>
            <p:nvPr/>
          </p:nvSpPr>
          <p:spPr bwMode="auto">
            <a:xfrm>
              <a:off x="6411913" y="1943100"/>
              <a:ext cx="198438" cy="457200"/>
            </a:xfrm>
            <a:custGeom>
              <a:avLst/>
              <a:gdLst>
                <a:gd name="T0" fmla="*/ 145 w 1563"/>
                <a:gd name="T1" fmla="*/ 3428 h 3573"/>
                <a:gd name="T2" fmla="*/ 1418 w 1563"/>
                <a:gd name="T3" fmla="*/ 3428 h 3573"/>
                <a:gd name="T4" fmla="*/ 1418 w 1563"/>
                <a:gd name="T5" fmla="*/ 145 h 3573"/>
                <a:gd name="T6" fmla="*/ 145 w 1563"/>
                <a:gd name="T7" fmla="*/ 145 h 3573"/>
                <a:gd name="T8" fmla="*/ 145 w 1563"/>
                <a:gd name="T9" fmla="*/ 3428 h 3573"/>
                <a:gd name="T10" fmla="*/ 1491 w 1563"/>
                <a:gd name="T11" fmla="*/ 3573 h 3573"/>
                <a:gd name="T12" fmla="*/ 73 w 1563"/>
                <a:gd name="T13" fmla="*/ 3573 h 3573"/>
                <a:gd name="T14" fmla="*/ 0 w 1563"/>
                <a:gd name="T15" fmla="*/ 3500 h 3573"/>
                <a:gd name="T16" fmla="*/ 0 w 1563"/>
                <a:gd name="T17" fmla="*/ 73 h 3573"/>
                <a:gd name="T18" fmla="*/ 73 w 1563"/>
                <a:gd name="T19" fmla="*/ 0 h 3573"/>
                <a:gd name="T20" fmla="*/ 1491 w 1563"/>
                <a:gd name="T21" fmla="*/ 0 h 3573"/>
                <a:gd name="T22" fmla="*/ 1563 w 1563"/>
                <a:gd name="T23" fmla="*/ 73 h 3573"/>
                <a:gd name="T24" fmla="*/ 1563 w 1563"/>
                <a:gd name="T25" fmla="*/ 3500 h 3573"/>
                <a:gd name="T26" fmla="*/ 1491 w 1563"/>
                <a:gd name="T27" fmla="*/ 3573 h 3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3" h="3573">
                  <a:moveTo>
                    <a:pt x="145" y="3428"/>
                  </a:moveTo>
                  <a:lnTo>
                    <a:pt x="1418" y="3428"/>
                  </a:lnTo>
                  <a:lnTo>
                    <a:pt x="1418" y="145"/>
                  </a:lnTo>
                  <a:lnTo>
                    <a:pt x="145" y="145"/>
                  </a:lnTo>
                  <a:lnTo>
                    <a:pt x="145" y="3428"/>
                  </a:lnTo>
                  <a:close/>
                  <a:moveTo>
                    <a:pt x="1491" y="3573"/>
                  </a:moveTo>
                  <a:lnTo>
                    <a:pt x="73" y="3573"/>
                  </a:lnTo>
                  <a:cubicBezTo>
                    <a:pt x="32" y="3573"/>
                    <a:pt x="0" y="3540"/>
                    <a:pt x="0" y="3500"/>
                  </a:cubicBezTo>
                  <a:lnTo>
                    <a:pt x="0" y="73"/>
                  </a:lnTo>
                  <a:cubicBezTo>
                    <a:pt x="0" y="33"/>
                    <a:pt x="32" y="0"/>
                    <a:pt x="73" y="0"/>
                  </a:cubicBezTo>
                  <a:lnTo>
                    <a:pt x="1491" y="0"/>
                  </a:lnTo>
                  <a:cubicBezTo>
                    <a:pt x="1531" y="0"/>
                    <a:pt x="1563" y="33"/>
                    <a:pt x="1563" y="73"/>
                  </a:cubicBezTo>
                  <a:lnTo>
                    <a:pt x="1563" y="3500"/>
                  </a:lnTo>
                  <a:cubicBezTo>
                    <a:pt x="1563" y="3540"/>
                    <a:pt x="1531" y="3573"/>
                    <a:pt x="1491" y="357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45" name="Freeform 81"/>
            <p:cNvSpPr/>
            <p:nvPr/>
          </p:nvSpPr>
          <p:spPr bwMode="auto">
            <a:xfrm>
              <a:off x="6613525" y="1968500"/>
              <a:ext cx="30163" cy="431800"/>
            </a:xfrm>
            <a:custGeom>
              <a:avLst/>
              <a:gdLst>
                <a:gd name="T0" fmla="*/ 167 w 240"/>
                <a:gd name="T1" fmla="*/ 3380 h 3380"/>
                <a:gd name="T2" fmla="*/ 95 w 240"/>
                <a:gd name="T3" fmla="*/ 3307 h 3380"/>
                <a:gd name="T4" fmla="*/ 95 w 240"/>
                <a:gd name="T5" fmla="*/ 145 h 3380"/>
                <a:gd name="T6" fmla="*/ 72 w 240"/>
                <a:gd name="T7" fmla="*/ 145 h 3380"/>
                <a:gd name="T8" fmla="*/ 0 w 240"/>
                <a:gd name="T9" fmla="*/ 72 h 3380"/>
                <a:gd name="T10" fmla="*/ 72 w 240"/>
                <a:gd name="T11" fmla="*/ 0 h 3380"/>
                <a:gd name="T12" fmla="*/ 73 w 240"/>
                <a:gd name="T13" fmla="*/ 0 h 3380"/>
                <a:gd name="T14" fmla="*/ 167 w 240"/>
                <a:gd name="T15" fmla="*/ 0 h 3380"/>
                <a:gd name="T16" fmla="*/ 240 w 240"/>
                <a:gd name="T17" fmla="*/ 72 h 3380"/>
                <a:gd name="T18" fmla="*/ 240 w 240"/>
                <a:gd name="T19" fmla="*/ 3307 h 3380"/>
                <a:gd name="T20" fmla="*/ 167 w 240"/>
                <a:gd name="T21" fmla="*/ 3380 h 3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3380">
                  <a:moveTo>
                    <a:pt x="167" y="3380"/>
                  </a:moveTo>
                  <a:cubicBezTo>
                    <a:pt x="127" y="3380"/>
                    <a:pt x="95" y="3347"/>
                    <a:pt x="95" y="3307"/>
                  </a:cubicBezTo>
                  <a:lnTo>
                    <a:pt x="95" y="145"/>
                  </a:lnTo>
                  <a:lnTo>
                    <a:pt x="72" y="145"/>
                  </a:lnTo>
                  <a:cubicBezTo>
                    <a:pt x="33" y="145"/>
                    <a:pt x="0" y="112"/>
                    <a:pt x="0" y="72"/>
                  </a:cubicBezTo>
                  <a:cubicBezTo>
                    <a:pt x="0" y="32"/>
                    <a:pt x="33" y="0"/>
                    <a:pt x="72" y="0"/>
                  </a:cubicBezTo>
                  <a:lnTo>
                    <a:pt x="73" y="0"/>
                  </a:lnTo>
                  <a:lnTo>
                    <a:pt x="167" y="0"/>
                  </a:lnTo>
                  <a:cubicBezTo>
                    <a:pt x="207" y="0"/>
                    <a:pt x="240" y="32"/>
                    <a:pt x="240" y="72"/>
                  </a:cubicBezTo>
                  <a:lnTo>
                    <a:pt x="240" y="3307"/>
                  </a:lnTo>
                  <a:cubicBezTo>
                    <a:pt x="240" y="3347"/>
                    <a:pt x="207" y="3380"/>
                    <a:pt x="167" y="338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46" name="Freeform 82"/>
            <p:cNvSpPr/>
            <p:nvPr/>
          </p:nvSpPr>
          <p:spPr bwMode="auto">
            <a:xfrm>
              <a:off x="6627813" y="2011363"/>
              <a:ext cx="47625" cy="388938"/>
            </a:xfrm>
            <a:custGeom>
              <a:avLst/>
              <a:gdLst>
                <a:gd name="T0" fmla="*/ 308 w 381"/>
                <a:gd name="T1" fmla="*/ 3041 h 3041"/>
                <a:gd name="T2" fmla="*/ 236 w 381"/>
                <a:gd name="T3" fmla="*/ 2968 h 3041"/>
                <a:gd name="T4" fmla="*/ 236 w 381"/>
                <a:gd name="T5" fmla="*/ 145 h 3041"/>
                <a:gd name="T6" fmla="*/ 72 w 381"/>
                <a:gd name="T7" fmla="*/ 145 h 3041"/>
                <a:gd name="T8" fmla="*/ 0 w 381"/>
                <a:gd name="T9" fmla="*/ 73 h 3041"/>
                <a:gd name="T10" fmla="*/ 72 w 381"/>
                <a:gd name="T11" fmla="*/ 0 h 3041"/>
                <a:gd name="T12" fmla="*/ 308 w 381"/>
                <a:gd name="T13" fmla="*/ 0 h 3041"/>
                <a:gd name="T14" fmla="*/ 381 w 381"/>
                <a:gd name="T15" fmla="*/ 73 h 3041"/>
                <a:gd name="T16" fmla="*/ 381 w 381"/>
                <a:gd name="T17" fmla="*/ 2968 h 3041"/>
                <a:gd name="T18" fmla="*/ 308 w 381"/>
                <a:gd name="T19" fmla="*/ 3041 h 3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1" h="3041">
                  <a:moveTo>
                    <a:pt x="308" y="3041"/>
                  </a:moveTo>
                  <a:cubicBezTo>
                    <a:pt x="268" y="3041"/>
                    <a:pt x="236" y="3008"/>
                    <a:pt x="236" y="2968"/>
                  </a:cubicBezTo>
                  <a:lnTo>
                    <a:pt x="236" y="145"/>
                  </a:lnTo>
                  <a:lnTo>
                    <a:pt x="72" y="145"/>
                  </a:lnTo>
                  <a:cubicBezTo>
                    <a:pt x="32" y="145"/>
                    <a:pt x="0" y="113"/>
                    <a:pt x="0" y="73"/>
                  </a:cubicBezTo>
                  <a:cubicBezTo>
                    <a:pt x="0" y="33"/>
                    <a:pt x="32" y="0"/>
                    <a:pt x="72" y="0"/>
                  </a:cubicBezTo>
                  <a:lnTo>
                    <a:pt x="308" y="0"/>
                  </a:lnTo>
                  <a:cubicBezTo>
                    <a:pt x="348" y="0"/>
                    <a:pt x="381" y="33"/>
                    <a:pt x="381" y="73"/>
                  </a:cubicBezTo>
                  <a:lnTo>
                    <a:pt x="381" y="2968"/>
                  </a:lnTo>
                  <a:cubicBezTo>
                    <a:pt x="381" y="3008"/>
                    <a:pt x="348" y="3041"/>
                    <a:pt x="308" y="304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47" name="Freeform 83"/>
            <p:cNvSpPr/>
            <p:nvPr/>
          </p:nvSpPr>
          <p:spPr bwMode="auto">
            <a:xfrm>
              <a:off x="6378575" y="1968500"/>
              <a:ext cx="33338" cy="431800"/>
            </a:xfrm>
            <a:custGeom>
              <a:avLst/>
              <a:gdLst>
                <a:gd name="T0" fmla="*/ 72 w 263"/>
                <a:gd name="T1" fmla="*/ 3380 h 3380"/>
                <a:gd name="T2" fmla="*/ 0 w 263"/>
                <a:gd name="T3" fmla="*/ 3307 h 3380"/>
                <a:gd name="T4" fmla="*/ 0 w 263"/>
                <a:gd name="T5" fmla="*/ 72 h 3380"/>
                <a:gd name="T6" fmla="*/ 72 w 263"/>
                <a:gd name="T7" fmla="*/ 0 h 3380"/>
                <a:gd name="T8" fmla="*/ 191 w 263"/>
                <a:gd name="T9" fmla="*/ 0 h 3380"/>
                <a:gd name="T10" fmla="*/ 263 w 263"/>
                <a:gd name="T11" fmla="*/ 72 h 3380"/>
                <a:gd name="T12" fmla="*/ 191 w 263"/>
                <a:gd name="T13" fmla="*/ 145 h 3380"/>
                <a:gd name="T14" fmla="*/ 145 w 263"/>
                <a:gd name="T15" fmla="*/ 145 h 3380"/>
                <a:gd name="T16" fmla="*/ 145 w 263"/>
                <a:gd name="T17" fmla="*/ 3307 h 3380"/>
                <a:gd name="T18" fmla="*/ 72 w 263"/>
                <a:gd name="T19" fmla="*/ 3380 h 3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3380">
                  <a:moveTo>
                    <a:pt x="72" y="3380"/>
                  </a:moveTo>
                  <a:cubicBezTo>
                    <a:pt x="32" y="3380"/>
                    <a:pt x="0" y="3347"/>
                    <a:pt x="0" y="3307"/>
                  </a:cubicBezTo>
                  <a:lnTo>
                    <a:pt x="0" y="72"/>
                  </a:lnTo>
                  <a:cubicBezTo>
                    <a:pt x="0" y="32"/>
                    <a:pt x="32" y="0"/>
                    <a:pt x="72" y="0"/>
                  </a:cubicBezTo>
                  <a:lnTo>
                    <a:pt x="191" y="0"/>
                  </a:lnTo>
                  <a:cubicBezTo>
                    <a:pt x="231" y="0"/>
                    <a:pt x="263" y="32"/>
                    <a:pt x="263" y="72"/>
                  </a:cubicBezTo>
                  <a:cubicBezTo>
                    <a:pt x="263" y="112"/>
                    <a:pt x="231" y="145"/>
                    <a:pt x="191" y="145"/>
                  </a:cubicBezTo>
                  <a:lnTo>
                    <a:pt x="145" y="145"/>
                  </a:lnTo>
                  <a:lnTo>
                    <a:pt x="145" y="3307"/>
                  </a:lnTo>
                  <a:cubicBezTo>
                    <a:pt x="145" y="3347"/>
                    <a:pt x="112" y="3380"/>
                    <a:pt x="72" y="338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48" name="Freeform 84"/>
            <p:cNvSpPr/>
            <p:nvPr/>
          </p:nvSpPr>
          <p:spPr bwMode="auto">
            <a:xfrm>
              <a:off x="6345238" y="2011363"/>
              <a:ext cx="49213" cy="388938"/>
            </a:xfrm>
            <a:custGeom>
              <a:avLst/>
              <a:gdLst>
                <a:gd name="T0" fmla="*/ 72 w 381"/>
                <a:gd name="T1" fmla="*/ 3041 h 3041"/>
                <a:gd name="T2" fmla="*/ 0 w 381"/>
                <a:gd name="T3" fmla="*/ 2968 h 3041"/>
                <a:gd name="T4" fmla="*/ 0 w 381"/>
                <a:gd name="T5" fmla="*/ 73 h 3041"/>
                <a:gd name="T6" fmla="*/ 72 w 381"/>
                <a:gd name="T7" fmla="*/ 0 h 3041"/>
                <a:gd name="T8" fmla="*/ 309 w 381"/>
                <a:gd name="T9" fmla="*/ 0 h 3041"/>
                <a:gd name="T10" fmla="*/ 381 w 381"/>
                <a:gd name="T11" fmla="*/ 73 h 3041"/>
                <a:gd name="T12" fmla="*/ 309 w 381"/>
                <a:gd name="T13" fmla="*/ 145 h 3041"/>
                <a:gd name="T14" fmla="*/ 144 w 381"/>
                <a:gd name="T15" fmla="*/ 145 h 3041"/>
                <a:gd name="T16" fmla="*/ 144 w 381"/>
                <a:gd name="T17" fmla="*/ 2968 h 3041"/>
                <a:gd name="T18" fmla="*/ 72 w 381"/>
                <a:gd name="T19" fmla="*/ 3041 h 3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1" h="3041">
                  <a:moveTo>
                    <a:pt x="72" y="3041"/>
                  </a:moveTo>
                  <a:cubicBezTo>
                    <a:pt x="32" y="3041"/>
                    <a:pt x="0" y="3008"/>
                    <a:pt x="0" y="2968"/>
                  </a:cubicBezTo>
                  <a:lnTo>
                    <a:pt x="0" y="73"/>
                  </a:lnTo>
                  <a:cubicBezTo>
                    <a:pt x="0" y="33"/>
                    <a:pt x="32" y="0"/>
                    <a:pt x="72" y="0"/>
                  </a:cubicBezTo>
                  <a:lnTo>
                    <a:pt x="309" y="0"/>
                  </a:lnTo>
                  <a:cubicBezTo>
                    <a:pt x="349" y="0"/>
                    <a:pt x="381" y="33"/>
                    <a:pt x="381" y="73"/>
                  </a:cubicBezTo>
                  <a:cubicBezTo>
                    <a:pt x="381" y="113"/>
                    <a:pt x="349" y="145"/>
                    <a:pt x="309" y="145"/>
                  </a:cubicBezTo>
                  <a:lnTo>
                    <a:pt x="144" y="145"/>
                  </a:lnTo>
                  <a:lnTo>
                    <a:pt x="144" y="2968"/>
                  </a:lnTo>
                  <a:cubicBezTo>
                    <a:pt x="144" y="3008"/>
                    <a:pt x="112" y="3041"/>
                    <a:pt x="72" y="304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49" name="Freeform 85"/>
            <p:cNvSpPr/>
            <p:nvPr/>
          </p:nvSpPr>
          <p:spPr bwMode="auto">
            <a:xfrm>
              <a:off x="6461125" y="1981200"/>
              <a:ext cx="19050" cy="50800"/>
            </a:xfrm>
            <a:custGeom>
              <a:avLst/>
              <a:gdLst>
                <a:gd name="T0" fmla="*/ 73 w 145"/>
                <a:gd name="T1" fmla="*/ 396 h 396"/>
                <a:gd name="T2" fmla="*/ 0 w 145"/>
                <a:gd name="T3" fmla="*/ 324 h 396"/>
                <a:gd name="T4" fmla="*/ 0 w 145"/>
                <a:gd name="T5" fmla="*/ 73 h 396"/>
                <a:gd name="T6" fmla="*/ 73 w 145"/>
                <a:gd name="T7" fmla="*/ 0 h 396"/>
                <a:gd name="T8" fmla="*/ 145 w 145"/>
                <a:gd name="T9" fmla="*/ 73 h 396"/>
                <a:gd name="T10" fmla="*/ 145 w 145"/>
                <a:gd name="T11" fmla="*/ 324 h 396"/>
                <a:gd name="T12" fmla="*/ 73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3" y="396"/>
                  </a:moveTo>
                  <a:cubicBezTo>
                    <a:pt x="33" y="396"/>
                    <a:pt x="0" y="364"/>
                    <a:pt x="0" y="324"/>
                  </a:cubicBezTo>
                  <a:lnTo>
                    <a:pt x="0" y="73"/>
                  </a:lnTo>
                  <a:cubicBezTo>
                    <a:pt x="0" y="33"/>
                    <a:pt x="33" y="0"/>
                    <a:pt x="73" y="0"/>
                  </a:cubicBezTo>
                  <a:cubicBezTo>
                    <a:pt x="113" y="0"/>
                    <a:pt x="145" y="33"/>
                    <a:pt x="145" y="73"/>
                  </a:cubicBezTo>
                  <a:lnTo>
                    <a:pt x="145" y="324"/>
                  </a:lnTo>
                  <a:cubicBezTo>
                    <a:pt x="145" y="364"/>
                    <a:pt x="113" y="396"/>
                    <a:pt x="73"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50" name="Freeform 86"/>
            <p:cNvSpPr/>
            <p:nvPr/>
          </p:nvSpPr>
          <p:spPr bwMode="auto">
            <a:xfrm>
              <a:off x="6502400" y="1981200"/>
              <a:ext cx="19050" cy="50800"/>
            </a:xfrm>
            <a:custGeom>
              <a:avLst/>
              <a:gdLst>
                <a:gd name="T0" fmla="*/ 72 w 145"/>
                <a:gd name="T1" fmla="*/ 396 h 396"/>
                <a:gd name="T2" fmla="*/ 0 w 145"/>
                <a:gd name="T3" fmla="*/ 324 h 396"/>
                <a:gd name="T4" fmla="*/ 0 w 145"/>
                <a:gd name="T5" fmla="*/ 73 h 396"/>
                <a:gd name="T6" fmla="*/ 72 w 145"/>
                <a:gd name="T7" fmla="*/ 0 h 396"/>
                <a:gd name="T8" fmla="*/ 145 w 145"/>
                <a:gd name="T9" fmla="*/ 73 h 396"/>
                <a:gd name="T10" fmla="*/ 145 w 145"/>
                <a:gd name="T11" fmla="*/ 324 h 396"/>
                <a:gd name="T12" fmla="*/ 72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2" y="396"/>
                  </a:moveTo>
                  <a:cubicBezTo>
                    <a:pt x="32" y="396"/>
                    <a:pt x="0" y="364"/>
                    <a:pt x="0" y="324"/>
                  </a:cubicBezTo>
                  <a:lnTo>
                    <a:pt x="0" y="73"/>
                  </a:lnTo>
                  <a:cubicBezTo>
                    <a:pt x="0" y="33"/>
                    <a:pt x="32" y="0"/>
                    <a:pt x="72" y="0"/>
                  </a:cubicBezTo>
                  <a:cubicBezTo>
                    <a:pt x="112" y="0"/>
                    <a:pt x="145" y="33"/>
                    <a:pt x="145" y="73"/>
                  </a:cubicBezTo>
                  <a:lnTo>
                    <a:pt x="145" y="324"/>
                  </a:lnTo>
                  <a:cubicBezTo>
                    <a:pt x="145" y="364"/>
                    <a:pt x="112" y="396"/>
                    <a:pt x="72"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51" name="Freeform 87"/>
            <p:cNvSpPr/>
            <p:nvPr/>
          </p:nvSpPr>
          <p:spPr bwMode="auto">
            <a:xfrm>
              <a:off x="6540500" y="1981200"/>
              <a:ext cx="19050" cy="50800"/>
            </a:xfrm>
            <a:custGeom>
              <a:avLst/>
              <a:gdLst>
                <a:gd name="T0" fmla="*/ 72 w 145"/>
                <a:gd name="T1" fmla="*/ 396 h 396"/>
                <a:gd name="T2" fmla="*/ 0 w 145"/>
                <a:gd name="T3" fmla="*/ 324 h 396"/>
                <a:gd name="T4" fmla="*/ 0 w 145"/>
                <a:gd name="T5" fmla="*/ 73 h 396"/>
                <a:gd name="T6" fmla="*/ 72 w 145"/>
                <a:gd name="T7" fmla="*/ 0 h 396"/>
                <a:gd name="T8" fmla="*/ 145 w 145"/>
                <a:gd name="T9" fmla="*/ 73 h 396"/>
                <a:gd name="T10" fmla="*/ 145 w 145"/>
                <a:gd name="T11" fmla="*/ 324 h 396"/>
                <a:gd name="T12" fmla="*/ 72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2" y="396"/>
                  </a:moveTo>
                  <a:cubicBezTo>
                    <a:pt x="32" y="396"/>
                    <a:pt x="0" y="364"/>
                    <a:pt x="0" y="324"/>
                  </a:cubicBezTo>
                  <a:lnTo>
                    <a:pt x="0" y="73"/>
                  </a:lnTo>
                  <a:cubicBezTo>
                    <a:pt x="0" y="33"/>
                    <a:pt x="32" y="0"/>
                    <a:pt x="72" y="0"/>
                  </a:cubicBezTo>
                  <a:cubicBezTo>
                    <a:pt x="112" y="0"/>
                    <a:pt x="145" y="33"/>
                    <a:pt x="145" y="73"/>
                  </a:cubicBezTo>
                  <a:lnTo>
                    <a:pt x="145" y="324"/>
                  </a:lnTo>
                  <a:cubicBezTo>
                    <a:pt x="145" y="364"/>
                    <a:pt x="112" y="396"/>
                    <a:pt x="72"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52" name="Freeform 88"/>
            <p:cNvSpPr/>
            <p:nvPr/>
          </p:nvSpPr>
          <p:spPr bwMode="auto">
            <a:xfrm>
              <a:off x="6461125" y="2044700"/>
              <a:ext cx="19050" cy="50800"/>
            </a:xfrm>
            <a:custGeom>
              <a:avLst/>
              <a:gdLst>
                <a:gd name="T0" fmla="*/ 73 w 145"/>
                <a:gd name="T1" fmla="*/ 396 h 396"/>
                <a:gd name="T2" fmla="*/ 0 w 145"/>
                <a:gd name="T3" fmla="*/ 324 h 396"/>
                <a:gd name="T4" fmla="*/ 0 w 145"/>
                <a:gd name="T5" fmla="*/ 73 h 396"/>
                <a:gd name="T6" fmla="*/ 73 w 145"/>
                <a:gd name="T7" fmla="*/ 0 h 396"/>
                <a:gd name="T8" fmla="*/ 145 w 145"/>
                <a:gd name="T9" fmla="*/ 73 h 396"/>
                <a:gd name="T10" fmla="*/ 145 w 145"/>
                <a:gd name="T11" fmla="*/ 324 h 396"/>
                <a:gd name="T12" fmla="*/ 73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3" y="396"/>
                  </a:moveTo>
                  <a:cubicBezTo>
                    <a:pt x="33" y="396"/>
                    <a:pt x="0" y="364"/>
                    <a:pt x="0" y="324"/>
                  </a:cubicBezTo>
                  <a:lnTo>
                    <a:pt x="0" y="73"/>
                  </a:lnTo>
                  <a:cubicBezTo>
                    <a:pt x="0" y="33"/>
                    <a:pt x="33" y="0"/>
                    <a:pt x="73" y="0"/>
                  </a:cubicBezTo>
                  <a:cubicBezTo>
                    <a:pt x="113" y="0"/>
                    <a:pt x="145" y="33"/>
                    <a:pt x="145" y="73"/>
                  </a:cubicBezTo>
                  <a:lnTo>
                    <a:pt x="145" y="324"/>
                  </a:lnTo>
                  <a:cubicBezTo>
                    <a:pt x="145" y="364"/>
                    <a:pt x="113" y="396"/>
                    <a:pt x="73"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53" name="Freeform 89"/>
            <p:cNvSpPr/>
            <p:nvPr/>
          </p:nvSpPr>
          <p:spPr bwMode="auto">
            <a:xfrm>
              <a:off x="6502400" y="2044700"/>
              <a:ext cx="19050" cy="50800"/>
            </a:xfrm>
            <a:custGeom>
              <a:avLst/>
              <a:gdLst>
                <a:gd name="T0" fmla="*/ 72 w 144"/>
                <a:gd name="T1" fmla="*/ 396 h 396"/>
                <a:gd name="T2" fmla="*/ 0 w 144"/>
                <a:gd name="T3" fmla="*/ 324 h 396"/>
                <a:gd name="T4" fmla="*/ 0 w 144"/>
                <a:gd name="T5" fmla="*/ 73 h 396"/>
                <a:gd name="T6" fmla="*/ 72 w 144"/>
                <a:gd name="T7" fmla="*/ 0 h 396"/>
                <a:gd name="T8" fmla="*/ 144 w 144"/>
                <a:gd name="T9" fmla="*/ 73 h 396"/>
                <a:gd name="T10" fmla="*/ 144 w 144"/>
                <a:gd name="T11" fmla="*/ 324 h 396"/>
                <a:gd name="T12" fmla="*/ 72 w 144"/>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4" h="396">
                  <a:moveTo>
                    <a:pt x="72" y="396"/>
                  </a:moveTo>
                  <a:cubicBezTo>
                    <a:pt x="32" y="396"/>
                    <a:pt x="0" y="364"/>
                    <a:pt x="0" y="324"/>
                  </a:cubicBezTo>
                  <a:lnTo>
                    <a:pt x="0" y="73"/>
                  </a:lnTo>
                  <a:cubicBezTo>
                    <a:pt x="0" y="33"/>
                    <a:pt x="32" y="0"/>
                    <a:pt x="72" y="0"/>
                  </a:cubicBezTo>
                  <a:cubicBezTo>
                    <a:pt x="112" y="0"/>
                    <a:pt x="144" y="33"/>
                    <a:pt x="144" y="73"/>
                  </a:cubicBezTo>
                  <a:lnTo>
                    <a:pt x="144" y="324"/>
                  </a:lnTo>
                  <a:cubicBezTo>
                    <a:pt x="144" y="364"/>
                    <a:pt x="112" y="396"/>
                    <a:pt x="72"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54" name="Freeform 90"/>
            <p:cNvSpPr/>
            <p:nvPr/>
          </p:nvSpPr>
          <p:spPr bwMode="auto">
            <a:xfrm>
              <a:off x="6540500" y="2044700"/>
              <a:ext cx="19050" cy="50800"/>
            </a:xfrm>
            <a:custGeom>
              <a:avLst/>
              <a:gdLst>
                <a:gd name="T0" fmla="*/ 72 w 145"/>
                <a:gd name="T1" fmla="*/ 396 h 396"/>
                <a:gd name="T2" fmla="*/ 0 w 145"/>
                <a:gd name="T3" fmla="*/ 324 h 396"/>
                <a:gd name="T4" fmla="*/ 0 w 145"/>
                <a:gd name="T5" fmla="*/ 73 h 396"/>
                <a:gd name="T6" fmla="*/ 72 w 145"/>
                <a:gd name="T7" fmla="*/ 0 h 396"/>
                <a:gd name="T8" fmla="*/ 145 w 145"/>
                <a:gd name="T9" fmla="*/ 73 h 396"/>
                <a:gd name="T10" fmla="*/ 145 w 145"/>
                <a:gd name="T11" fmla="*/ 324 h 396"/>
                <a:gd name="T12" fmla="*/ 72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2" y="396"/>
                  </a:moveTo>
                  <a:cubicBezTo>
                    <a:pt x="32" y="396"/>
                    <a:pt x="0" y="364"/>
                    <a:pt x="0" y="324"/>
                  </a:cubicBezTo>
                  <a:lnTo>
                    <a:pt x="0" y="73"/>
                  </a:lnTo>
                  <a:cubicBezTo>
                    <a:pt x="0" y="33"/>
                    <a:pt x="32" y="0"/>
                    <a:pt x="72" y="0"/>
                  </a:cubicBezTo>
                  <a:cubicBezTo>
                    <a:pt x="113" y="0"/>
                    <a:pt x="145" y="33"/>
                    <a:pt x="145" y="73"/>
                  </a:cubicBezTo>
                  <a:lnTo>
                    <a:pt x="145" y="324"/>
                  </a:lnTo>
                  <a:cubicBezTo>
                    <a:pt x="145" y="364"/>
                    <a:pt x="113" y="396"/>
                    <a:pt x="72"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55" name="Freeform 91"/>
            <p:cNvSpPr/>
            <p:nvPr/>
          </p:nvSpPr>
          <p:spPr bwMode="auto">
            <a:xfrm>
              <a:off x="6462713" y="2109788"/>
              <a:ext cx="19050" cy="52388"/>
            </a:xfrm>
            <a:custGeom>
              <a:avLst/>
              <a:gdLst>
                <a:gd name="T0" fmla="*/ 73 w 145"/>
                <a:gd name="T1" fmla="*/ 411 h 411"/>
                <a:gd name="T2" fmla="*/ 0 w 145"/>
                <a:gd name="T3" fmla="*/ 338 h 411"/>
                <a:gd name="T4" fmla="*/ 0 w 145"/>
                <a:gd name="T5" fmla="*/ 72 h 411"/>
                <a:gd name="T6" fmla="*/ 73 w 145"/>
                <a:gd name="T7" fmla="*/ 0 h 411"/>
                <a:gd name="T8" fmla="*/ 145 w 145"/>
                <a:gd name="T9" fmla="*/ 72 h 411"/>
                <a:gd name="T10" fmla="*/ 145 w 145"/>
                <a:gd name="T11" fmla="*/ 338 h 411"/>
                <a:gd name="T12" fmla="*/ 73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3" y="411"/>
                  </a:moveTo>
                  <a:cubicBezTo>
                    <a:pt x="33" y="411"/>
                    <a:pt x="0" y="378"/>
                    <a:pt x="0" y="338"/>
                  </a:cubicBezTo>
                  <a:lnTo>
                    <a:pt x="0" y="72"/>
                  </a:lnTo>
                  <a:cubicBezTo>
                    <a:pt x="0" y="32"/>
                    <a:pt x="33" y="0"/>
                    <a:pt x="73" y="0"/>
                  </a:cubicBezTo>
                  <a:cubicBezTo>
                    <a:pt x="113" y="0"/>
                    <a:pt x="145" y="32"/>
                    <a:pt x="145" y="72"/>
                  </a:cubicBezTo>
                  <a:lnTo>
                    <a:pt x="145" y="338"/>
                  </a:lnTo>
                  <a:cubicBezTo>
                    <a:pt x="145" y="378"/>
                    <a:pt x="113" y="411"/>
                    <a:pt x="73"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56" name="Freeform 92"/>
            <p:cNvSpPr/>
            <p:nvPr/>
          </p:nvSpPr>
          <p:spPr bwMode="auto">
            <a:xfrm>
              <a:off x="6503988" y="2109788"/>
              <a:ext cx="19050" cy="52388"/>
            </a:xfrm>
            <a:custGeom>
              <a:avLst/>
              <a:gdLst>
                <a:gd name="T0" fmla="*/ 73 w 145"/>
                <a:gd name="T1" fmla="*/ 411 h 411"/>
                <a:gd name="T2" fmla="*/ 0 w 145"/>
                <a:gd name="T3" fmla="*/ 338 h 411"/>
                <a:gd name="T4" fmla="*/ 0 w 145"/>
                <a:gd name="T5" fmla="*/ 72 h 411"/>
                <a:gd name="T6" fmla="*/ 73 w 145"/>
                <a:gd name="T7" fmla="*/ 0 h 411"/>
                <a:gd name="T8" fmla="*/ 145 w 145"/>
                <a:gd name="T9" fmla="*/ 72 h 411"/>
                <a:gd name="T10" fmla="*/ 145 w 145"/>
                <a:gd name="T11" fmla="*/ 338 h 411"/>
                <a:gd name="T12" fmla="*/ 73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3" y="411"/>
                  </a:moveTo>
                  <a:cubicBezTo>
                    <a:pt x="33" y="411"/>
                    <a:pt x="0" y="378"/>
                    <a:pt x="0" y="338"/>
                  </a:cubicBezTo>
                  <a:lnTo>
                    <a:pt x="0" y="72"/>
                  </a:lnTo>
                  <a:cubicBezTo>
                    <a:pt x="0" y="32"/>
                    <a:pt x="33" y="0"/>
                    <a:pt x="73" y="0"/>
                  </a:cubicBezTo>
                  <a:cubicBezTo>
                    <a:pt x="113" y="0"/>
                    <a:pt x="145" y="32"/>
                    <a:pt x="145" y="72"/>
                  </a:cubicBezTo>
                  <a:lnTo>
                    <a:pt x="145" y="338"/>
                  </a:lnTo>
                  <a:cubicBezTo>
                    <a:pt x="145" y="378"/>
                    <a:pt x="113" y="411"/>
                    <a:pt x="73"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57" name="Freeform 93"/>
            <p:cNvSpPr/>
            <p:nvPr/>
          </p:nvSpPr>
          <p:spPr bwMode="auto">
            <a:xfrm>
              <a:off x="6542088" y="2109788"/>
              <a:ext cx="19050" cy="52388"/>
            </a:xfrm>
            <a:custGeom>
              <a:avLst/>
              <a:gdLst>
                <a:gd name="T0" fmla="*/ 72 w 145"/>
                <a:gd name="T1" fmla="*/ 411 h 411"/>
                <a:gd name="T2" fmla="*/ 0 w 145"/>
                <a:gd name="T3" fmla="*/ 338 h 411"/>
                <a:gd name="T4" fmla="*/ 0 w 145"/>
                <a:gd name="T5" fmla="*/ 72 h 411"/>
                <a:gd name="T6" fmla="*/ 72 w 145"/>
                <a:gd name="T7" fmla="*/ 0 h 411"/>
                <a:gd name="T8" fmla="*/ 145 w 145"/>
                <a:gd name="T9" fmla="*/ 72 h 411"/>
                <a:gd name="T10" fmla="*/ 145 w 145"/>
                <a:gd name="T11" fmla="*/ 338 h 411"/>
                <a:gd name="T12" fmla="*/ 72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2" y="411"/>
                  </a:moveTo>
                  <a:cubicBezTo>
                    <a:pt x="32" y="411"/>
                    <a:pt x="0" y="378"/>
                    <a:pt x="0" y="338"/>
                  </a:cubicBezTo>
                  <a:lnTo>
                    <a:pt x="0" y="72"/>
                  </a:lnTo>
                  <a:cubicBezTo>
                    <a:pt x="0" y="32"/>
                    <a:pt x="32" y="0"/>
                    <a:pt x="72" y="0"/>
                  </a:cubicBezTo>
                  <a:cubicBezTo>
                    <a:pt x="112" y="0"/>
                    <a:pt x="145" y="32"/>
                    <a:pt x="145" y="72"/>
                  </a:cubicBezTo>
                  <a:lnTo>
                    <a:pt x="145" y="338"/>
                  </a:lnTo>
                  <a:cubicBezTo>
                    <a:pt x="145" y="378"/>
                    <a:pt x="112" y="411"/>
                    <a:pt x="72"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58" name="Freeform 94"/>
            <p:cNvSpPr/>
            <p:nvPr/>
          </p:nvSpPr>
          <p:spPr bwMode="auto">
            <a:xfrm>
              <a:off x="6462713" y="2179638"/>
              <a:ext cx="19050" cy="52388"/>
            </a:xfrm>
            <a:custGeom>
              <a:avLst/>
              <a:gdLst>
                <a:gd name="T0" fmla="*/ 73 w 145"/>
                <a:gd name="T1" fmla="*/ 411 h 411"/>
                <a:gd name="T2" fmla="*/ 0 w 145"/>
                <a:gd name="T3" fmla="*/ 339 h 411"/>
                <a:gd name="T4" fmla="*/ 0 w 145"/>
                <a:gd name="T5" fmla="*/ 73 h 411"/>
                <a:gd name="T6" fmla="*/ 73 w 145"/>
                <a:gd name="T7" fmla="*/ 0 h 411"/>
                <a:gd name="T8" fmla="*/ 145 w 145"/>
                <a:gd name="T9" fmla="*/ 73 h 411"/>
                <a:gd name="T10" fmla="*/ 145 w 145"/>
                <a:gd name="T11" fmla="*/ 339 h 411"/>
                <a:gd name="T12" fmla="*/ 73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3" y="411"/>
                  </a:moveTo>
                  <a:cubicBezTo>
                    <a:pt x="33" y="411"/>
                    <a:pt x="0" y="379"/>
                    <a:pt x="0" y="339"/>
                  </a:cubicBezTo>
                  <a:lnTo>
                    <a:pt x="0" y="73"/>
                  </a:lnTo>
                  <a:cubicBezTo>
                    <a:pt x="0" y="33"/>
                    <a:pt x="33" y="0"/>
                    <a:pt x="73" y="0"/>
                  </a:cubicBezTo>
                  <a:cubicBezTo>
                    <a:pt x="113" y="0"/>
                    <a:pt x="145" y="33"/>
                    <a:pt x="145" y="73"/>
                  </a:cubicBezTo>
                  <a:lnTo>
                    <a:pt x="145" y="339"/>
                  </a:lnTo>
                  <a:cubicBezTo>
                    <a:pt x="145" y="379"/>
                    <a:pt x="113" y="411"/>
                    <a:pt x="73"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59" name="Freeform 95"/>
            <p:cNvSpPr/>
            <p:nvPr/>
          </p:nvSpPr>
          <p:spPr bwMode="auto">
            <a:xfrm>
              <a:off x="6503988" y="2179638"/>
              <a:ext cx="19050" cy="50800"/>
            </a:xfrm>
            <a:custGeom>
              <a:avLst/>
              <a:gdLst>
                <a:gd name="T0" fmla="*/ 73 w 145"/>
                <a:gd name="T1" fmla="*/ 396 h 396"/>
                <a:gd name="T2" fmla="*/ 0 w 145"/>
                <a:gd name="T3" fmla="*/ 324 h 396"/>
                <a:gd name="T4" fmla="*/ 0 w 145"/>
                <a:gd name="T5" fmla="*/ 73 h 396"/>
                <a:gd name="T6" fmla="*/ 73 w 145"/>
                <a:gd name="T7" fmla="*/ 0 h 396"/>
                <a:gd name="T8" fmla="*/ 145 w 145"/>
                <a:gd name="T9" fmla="*/ 73 h 396"/>
                <a:gd name="T10" fmla="*/ 145 w 145"/>
                <a:gd name="T11" fmla="*/ 324 h 396"/>
                <a:gd name="T12" fmla="*/ 73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3" y="396"/>
                  </a:moveTo>
                  <a:cubicBezTo>
                    <a:pt x="33" y="396"/>
                    <a:pt x="0" y="364"/>
                    <a:pt x="0" y="324"/>
                  </a:cubicBezTo>
                  <a:lnTo>
                    <a:pt x="0" y="73"/>
                  </a:lnTo>
                  <a:cubicBezTo>
                    <a:pt x="0" y="33"/>
                    <a:pt x="33" y="0"/>
                    <a:pt x="73" y="0"/>
                  </a:cubicBezTo>
                  <a:cubicBezTo>
                    <a:pt x="113" y="0"/>
                    <a:pt x="145" y="33"/>
                    <a:pt x="145" y="73"/>
                  </a:cubicBezTo>
                  <a:lnTo>
                    <a:pt x="145" y="324"/>
                  </a:lnTo>
                  <a:cubicBezTo>
                    <a:pt x="145" y="364"/>
                    <a:pt x="113" y="396"/>
                    <a:pt x="73"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60" name="Freeform 96"/>
            <p:cNvSpPr/>
            <p:nvPr/>
          </p:nvSpPr>
          <p:spPr bwMode="auto">
            <a:xfrm>
              <a:off x="6542088" y="2179638"/>
              <a:ext cx="19050" cy="50800"/>
            </a:xfrm>
            <a:custGeom>
              <a:avLst/>
              <a:gdLst>
                <a:gd name="T0" fmla="*/ 72 w 145"/>
                <a:gd name="T1" fmla="*/ 396 h 396"/>
                <a:gd name="T2" fmla="*/ 0 w 145"/>
                <a:gd name="T3" fmla="*/ 324 h 396"/>
                <a:gd name="T4" fmla="*/ 0 w 145"/>
                <a:gd name="T5" fmla="*/ 73 h 396"/>
                <a:gd name="T6" fmla="*/ 72 w 145"/>
                <a:gd name="T7" fmla="*/ 0 h 396"/>
                <a:gd name="T8" fmla="*/ 145 w 145"/>
                <a:gd name="T9" fmla="*/ 73 h 396"/>
                <a:gd name="T10" fmla="*/ 145 w 145"/>
                <a:gd name="T11" fmla="*/ 324 h 396"/>
                <a:gd name="T12" fmla="*/ 72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2" y="396"/>
                  </a:moveTo>
                  <a:cubicBezTo>
                    <a:pt x="32" y="396"/>
                    <a:pt x="0" y="364"/>
                    <a:pt x="0" y="324"/>
                  </a:cubicBezTo>
                  <a:lnTo>
                    <a:pt x="0" y="73"/>
                  </a:lnTo>
                  <a:cubicBezTo>
                    <a:pt x="0" y="33"/>
                    <a:pt x="32" y="0"/>
                    <a:pt x="72" y="0"/>
                  </a:cubicBezTo>
                  <a:cubicBezTo>
                    <a:pt x="112" y="0"/>
                    <a:pt x="145" y="33"/>
                    <a:pt x="145" y="73"/>
                  </a:cubicBezTo>
                  <a:lnTo>
                    <a:pt x="145" y="324"/>
                  </a:lnTo>
                  <a:cubicBezTo>
                    <a:pt x="145" y="364"/>
                    <a:pt x="112" y="396"/>
                    <a:pt x="72"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61" name="Freeform 97"/>
            <p:cNvSpPr/>
            <p:nvPr/>
          </p:nvSpPr>
          <p:spPr bwMode="auto">
            <a:xfrm>
              <a:off x="6462713" y="2249488"/>
              <a:ext cx="19050" cy="52388"/>
            </a:xfrm>
            <a:custGeom>
              <a:avLst/>
              <a:gdLst>
                <a:gd name="T0" fmla="*/ 73 w 145"/>
                <a:gd name="T1" fmla="*/ 411 h 411"/>
                <a:gd name="T2" fmla="*/ 0 w 145"/>
                <a:gd name="T3" fmla="*/ 338 h 411"/>
                <a:gd name="T4" fmla="*/ 0 w 145"/>
                <a:gd name="T5" fmla="*/ 72 h 411"/>
                <a:gd name="T6" fmla="*/ 73 w 145"/>
                <a:gd name="T7" fmla="*/ 0 h 411"/>
                <a:gd name="T8" fmla="*/ 145 w 145"/>
                <a:gd name="T9" fmla="*/ 72 h 411"/>
                <a:gd name="T10" fmla="*/ 145 w 145"/>
                <a:gd name="T11" fmla="*/ 338 h 411"/>
                <a:gd name="T12" fmla="*/ 73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3" y="411"/>
                  </a:moveTo>
                  <a:cubicBezTo>
                    <a:pt x="33" y="411"/>
                    <a:pt x="0" y="378"/>
                    <a:pt x="0" y="338"/>
                  </a:cubicBezTo>
                  <a:lnTo>
                    <a:pt x="0" y="72"/>
                  </a:lnTo>
                  <a:cubicBezTo>
                    <a:pt x="0" y="32"/>
                    <a:pt x="33" y="0"/>
                    <a:pt x="73" y="0"/>
                  </a:cubicBezTo>
                  <a:cubicBezTo>
                    <a:pt x="113" y="0"/>
                    <a:pt x="145" y="32"/>
                    <a:pt x="145" y="72"/>
                  </a:cubicBezTo>
                  <a:lnTo>
                    <a:pt x="145" y="338"/>
                  </a:lnTo>
                  <a:cubicBezTo>
                    <a:pt x="145" y="378"/>
                    <a:pt x="113" y="411"/>
                    <a:pt x="73"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62" name="Freeform 98"/>
            <p:cNvSpPr/>
            <p:nvPr/>
          </p:nvSpPr>
          <p:spPr bwMode="auto">
            <a:xfrm>
              <a:off x="6503988" y="2249488"/>
              <a:ext cx="19050" cy="52388"/>
            </a:xfrm>
            <a:custGeom>
              <a:avLst/>
              <a:gdLst>
                <a:gd name="T0" fmla="*/ 73 w 145"/>
                <a:gd name="T1" fmla="*/ 411 h 411"/>
                <a:gd name="T2" fmla="*/ 0 w 145"/>
                <a:gd name="T3" fmla="*/ 338 h 411"/>
                <a:gd name="T4" fmla="*/ 0 w 145"/>
                <a:gd name="T5" fmla="*/ 72 h 411"/>
                <a:gd name="T6" fmla="*/ 73 w 145"/>
                <a:gd name="T7" fmla="*/ 0 h 411"/>
                <a:gd name="T8" fmla="*/ 145 w 145"/>
                <a:gd name="T9" fmla="*/ 72 h 411"/>
                <a:gd name="T10" fmla="*/ 145 w 145"/>
                <a:gd name="T11" fmla="*/ 338 h 411"/>
                <a:gd name="T12" fmla="*/ 73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3" y="411"/>
                  </a:moveTo>
                  <a:cubicBezTo>
                    <a:pt x="33" y="411"/>
                    <a:pt x="0" y="378"/>
                    <a:pt x="0" y="338"/>
                  </a:cubicBezTo>
                  <a:lnTo>
                    <a:pt x="0" y="72"/>
                  </a:lnTo>
                  <a:cubicBezTo>
                    <a:pt x="0" y="32"/>
                    <a:pt x="33" y="0"/>
                    <a:pt x="73" y="0"/>
                  </a:cubicBezTo>
                  <a:cubicBezTo>
                    <a:pt x="113" y="0"/>
                    <a:pt x="145" y="32"/>
                    <a:pt x="145" y="72"/>
                  </a:cubicBezTo>
                  <a:lnTo>
                    <a:pt x="145" y="338"/>
                  </a:lnTo>
                  <a:cubicBezTo>
                    <a:pt x="145" y="378"/>
                    <a:pt x="113" y="411"/>
                    <a:pt x="73"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63" name="Freeform 99"/>
            <p:cNvSpPr/>
            <p:nvPr/>
          </p:nvSpPr>
          <p:spPr bwMode="auto">
            <a:xfrm>
              <a:off x="6542088" y="2249488"/>
              <a:ext cx="19050" cy="52388"/>
            </a:xfrm>
            <a:custGeom>
              <a:avLst/>
              <a:gdLst>
                <a:gd name="T0" fmla="*/ 72 w 145"/>
                <a:gd name="T1" fmla="*/ 411 h 411"/>
                <a:gd name="T2" fmla="*/ 0 w 145"/>
                <a:gd name="T3" fmla="*/ 338 h 411"/>
                <a:gd name="T4" fmla="*/ 0 w 145"/>
                <a:gd name="T5" fmla="*/ 72 h 411"/>
                <a:gd name="T6" fmla="*/ 72 w 145"/>
                <a:gd name="T7" fmla="*/ 0 h 411"/>
                <a:gd name="T8" fmla="*/ 145 w 145"/>
                <a:gd name="T9" fmla="*/ 72 h 411"/>
                <a:gd name="T10" fmla="*/ 145 w 145"/>
                <a:gd name="T11" fmla="*/ 338 h 411"/>
                <a:gd name="T12" fmla="*/ 72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2" y="411"/>
                  </a:moveTo>
                  <a:cubicBezTo>
                    <a:pt x="32" y="411"/>
                    <a:pt x="0" y="378"/>
                    <a:pt x="0" y="338"/>
                  </a:cubicBezTo>
                  <a:lnTo>
                    <a:pt x="0" y="72"/>
                  </a:lnTo>
                  <a:cubicBezTo>
                    <a:pt x="0" y="32"/>
                    <a:pt x="32" y="0"/>
                    <a:pt x="72" y="0"/>
                  </a:cubicBezTo>
                  <a:cubicBezTo>
                    <a:pt x="112" y="0"/>
                    <a:pt x="145" y="32"/>
                    <a:pt x="145" y="72"/>
                  </a:cubicBezTo>
                  <a:lnTo>
                    <a:pt x="145" y="338"/>
                  </a:lnTo>
                  <a:cubicBezTo>
                    <a:pt x="145" y="378"/>
                    <a:pt x="112" y="411"/>
                    <a:pt x="72"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64" name="Freeform 100"/>
            <p:cNvSpPr/>
            <p:nvPr/>
          </p:nvSpPr>
          <p:spPr bwMode="auto">
            <a:xfrm>
              <a:off x="6462713" y="2319338"/>
              <a:ext cx="19050" cy="49213"/>
            </a:xfrm>
            <a:custGeom>
              <a:avLst/>
              <a:gdLst>
                <a:gd name="T0" fmla="*/ 73 w 145"/>
                <a:gd name="T1" fmla="*/ 382 h 382"/>
                <a:gd name="T2" fmla="*/ 0 w 145"/>
                <a:gd name="T3" fmla="*/ 309 h 382"/>
                <a:gd name="T4" fmla="*/ 0 w 145"/>
                <a:gd name="T5" fmla="*/ 73 h 382"/>
                <a:gd name="T6" fmla="*/ 73 w 145"/>
                <a:gd name="T7" fmla="*/ 0 h 382"/>
                <a:gd name="T8" fmla="*/ 145 w 145"/>
                <a:gd name="T9" fmla="*/ 73 h 382"/>
                <a:gd name="T10" fmla="*/ 145 w 145"/>
                <a:gd name="T11" fmla="*/ 309 h 382"/>
                <a:gd name="T12" fmla="*/ 73 w 145"/>
                <a:gd name="T13" fmla="*/ 382 h 382"/>
              </a:gdLst>
              <a:ahLst/>
              <a:cxnLst>
                <a:cxn ang="0">
                  <a:pos x="T0" y="T1"/>
                </a:cxn>
                <a:cxn ang="0">
                  <a:pos x="T2" y="T3"/>
                </a:cxn>
                <a:cxn ang="0">
                  <a:pos x="T4" y="T5"/>
                </a:cxn>
                <a:cxn ang="0">
                  <a:pos x="T6" y="T7"/>
                </a:cxn>
                <a:cxn ang="0">
                  <a:pos x="T8" y="T9"/>
                </a:cxn>
                <a:cxn ang="0">
                  <a:pos x="T10" y="T11"/>
                </a:cxn>
                <a:cxn ang="0">
                  <a:pos x="T12" y="T13"/>
                </a:cxn>
              </a:cxnLst>
              <a:rect l="0" t="0" r="r" b="b"/>
              <a:pathLst>
                <a:path w="145" h="382">
                  <a:moveTo>
                    <a:pt x="73" y="382"/>
                  </a:moveTo>
                  <a:cubicBezTo>
                    <a:pt x="33" y="382"/>
                    <a:pt x="0" y="349"/>
                    <a:pt x="0" y="309"/>
                  </a:cubicBezTo>
                  <a:lnTo>
                    <a:pt x="0" y="73"/>
                  </a:lnTo>
                  <a:cubicBezTo>
                    <a:pt x="0" y="33"/>
                    <a:pt x="33" y="0"/>
                    <a:pt x="73" y="0"/>
                  </a:cubicBezTo>
                  <a:cubicBezTo>
                    <a:pt x="113" y="0"/>
                    <a:pt x="145" y="33"/>
                    <a:pt x="145" y="73"/>
                  </a:cubicBezTo>
                  <a:lnTo>
                    <a:pt x="145" y="309"/>
                  </a:lnTo>
                  <a:cubicBezTo>
                    <a:pt x="145" y="349"/>
                    <a:pt x="113" y="382"/>
                    <a:pt x="73" y="382"/>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65" name="Freeform 101"/>
            <p:cNvSpPr/>
            <p:nvPr/>
          </p:nvSpPr>
          <p:spPr bwMode="auto">
            <a:xfrm>
              <a:off x="6503988" y="2319338"/>
              <a:ext cx="19050" cy="49213"/>
            </a:xfrm>
            <a:custGeom>
              <a:avLst/>
              <a:gdLst>
                <a:gd name="T0" fmla="*/ 73 w 145"/>
                <a:gd name="T1" fmla="*/ 382 h 382"/>
                <a:gd name="T2" fmla="*/ 0 w 145"/>
                <a:gd name="T3" fmla="*/ 309 h 382"/>
                <a:gd name="T4" fmla="*/ 0 w 145"/>
                <a:gd name="T5" fmla="*/ 73 h 382"/>
                <a:gd name="T6" fmla="*/ 73 w 145"/>
                <a:gd name="T7" fmla="*/ 0 h 382"/>
                <a:gd name="T8" fmla="*/ 145 w 145"/>
                <a:gd name="T9" fmla="*/ 73 h 382"/>
                <a:gd name="T10" fmla="*/ 145 w 145"/>
                <a:gd name="T11" fmla="*/ 309 h 382"/>
                <a:gd name="T12" fmla="*/ 73 w 145"/>
                <a:gd name="T13" fmla="*/ 382 h 382"/>
              </a:gdLst>
              <a:ahLst/>
              <a:cxnLst>
                <a:cxn ang="0">
                  <a:pos x="T0" y="T1"/>
                </a:cxn>
                <a:cxn ang="0">
                  <a:pos x="T2" y="T3"/>
                </a:cxn>
                <a:cxn ang="0">
                  <a:pos x="T4" y="T5"/>
                </a:cxn>
                <a:cxn ang="0">
                  <a:pos x="T6" y="T7"/>
                </a:cxn>
                <a:cxn ang="0">
                  <a:pos x="T8" y="T9"/>
                </a:cxn>
                <a:cxn ang="0">
                  <a:pos x="T10" y="T11"/>
                </a:cxn>
                <a:cxn ang="0">
                  <a:pos x="T12" y="T13"/>
                </a:cxn>
              </a:cxnLst>
              <a:rect l="0" t="0" r="r" b="b"/>
              <a:pathLst>
                <a:path w="145" h="382">
                  <a:moveTo>
                    <a:pt x="73" y="382"/>
                  </a:moveTo>
                  <a:cubicBezTo>
                    <a:pt x="33" y="382"/>
                    <a:pt x="0" y="349"/>
                    <a:pt x="0" y="309"/>
                  </a:cubicBezTo>
                  <a:lnTo>
                    <a:pt x="0" y="73"/>
                  </a:lnTo>
                  <a:cubicBezTo>
                    <a:pt x="0" y="33"/>
                    <a:pt x="33" y="0"/>
                    <a:pt x="73" y="0"/>
                  </a:cubicBezTo>
                  <a:cubicBezTo>
                    <a:pt x="113" y="0"/>
                    <a:pt x="145" y="33"/>
                    <a:pt x="145" y="73"/>
                  </a:cubicBezTo>
                  <a:lnTo>
                    <a:pt x="145" y="309"/>
                  </a:lnTo>
                  <a:cubicBezTo>
                    <a:pt x="145" y="349"/>
                    <a:pt x="113" y="382"/>
                    <a:pt x="73" y="382"/>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66" name="Freeform 102"/>
            <p:cNvSpPr/>
            <p:nvPr/>
          </p:nvSpPr>
          <p:spPr bwMode="auto">
            <a:xfrm>
              <a:off x="6542088" y="2319338"/>
              <a:ext cx="19050" cy="49213"/>
            </a:xfrm>
            <a:custGeom>
              <a:avLst/>
              <a:gdLst>
                <a:gd name="T0" fmla="*/ 72 w 145"/>
                <a:gd name="T1" fmla="*/ 382 h 382"/>
                <a:gd name="T2" fmla="*/ 0 w 145"/>
                <a:gd name="T3" fmla="*/ 309 h 382"/>
                <a:gd name="T4" fmla="*/ 0 w 145"/>
                <a:gd name="T5" fmla="*/ 73 h 382"/>
                <a:gd name="T6" fmla="*/ 72 w 145"/>
                <a:gd name="T7" fmla="*/ 0 h 382"/>
                <a:gd name="T8" fmla="*/ 145 w 145"/>
                <a:gd name="T9" fmla="*/ 73 h 382"/>
                <a:gd name="T10" fmla="*/ 145 w 145"/>
                <a:gd name="T11" fmla="*/ 309 h 382"/>
                <a:gd name="T12" fmla="*/ 72 w 145"/>
                <a:gd name="T13" fmla="*/ 382 h 382"/>
              </a:gdLst>
              <a:ahLst/>
              <a:cxnLst>
                <a:cxn ang="0">
                  <a:pos x="T0" y="T1"/>
                </a:cxn>
                <a:cxn ang="0">
                  <a:pos x="T2" y="T3"/>
                </a:cxn>
                <a:cxn ang="0">
                  <a:pos x="T4" y="T5"/>
                </a:cxn>
                <a:cxn ang="0">
                  <a:pos x="T6" y="T7"/>
                </a:cxn>
                <a:cxn ang="0">
                  <a:pos x="T8" y="T9"/>
                </a:cxn>
                <a:cxn ang="0">
                  <a:pos x="T10" y="T11"/>
                </a:cxn>
                <a:cxn ang="0">
                  <a:pos x="T12" y="T13"/>
                </a:cxn>
              </a:cxnLst>
              <a:rect l="0" t="0" r="r" b="b"/>
              <a:pathLst>
                <a:path w="145" h="382">
                  <a:moveTo>
                    <a:pt x="72" y="382"/>
                  </a:moveTo>
                  <a:cubicBezTo>
                    <a:pt x="32" y="382"/>
                    <a:pt x="0" y="349"/>
                    <a:pt x="0" y="309"/>
                  </a:cubicBezTo>
                  <a:lnTo>
                    <a:pt x="0" y="73"/>
                  </a:lnTo>
                  <a:cubicBezTo>
                    <a:pt x="0" y="33"/>
                    <a:pt x="32" y="0"/>
                    <a:pt x="72" y="0"/>
                  </a:cubicBezTo>
                  <a:cubicBezTo>
                    <a:pt x="112" y="0"/>
                    <a:pt x="145" y="33"/>
                    <a:pt x="145" y="73"/>
                  </a:cubicBezTo>
                  <a:lnTo>
                    <a:pt x="145" y="309"/>
                  </a:lnTo>
                  <a:cubicBezTo>
                    <a:pt x="145" y="349"/>
                    <a:pt x="112" y="382"/>
                    <a:pt x="72" y="382"/>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Building20" descr="{&quot;Key&quot;:&quot;POWER_USER_SHAPE_ICON&quot;,&quot;Value&quot;:&quot;POWER_USER_SHAPE_ICON_STYLE_1&quot;}"/>
          <p:cNvGrpSpPr>
            <a:grpSpLocks noChangeAspect="1"/>
          </p:cNvGrpSpPr>
          <p:nvPr/>
        </p:nvGrpSpPr>
        <p:grpSpPr>
          <a:xfrm>
            <a:off x="8287003" y="5204869"/>
            <a:ext cx="649004" cy="762000"/>
            <a:chOff x="7910513" y="385763"/>
            <a:chExt cx="355600" cy="417513"/>
          </a:xfrm>
          <a:solidFill>
            <a:schemeClr val="accent1"/>
          </a:solidFill>
        </p:grpSpPr>
        <p:sp>
          <p:nvSpPr>
            <p:cNvPr id="1048667" name="Freeform 417"/>
            <p:cNvSpPr>
              <a:spLocks noEditPoints="1"/>
            </p:cNvSpPr>
            <p:nvPr/>
          </p:nvSpPr>
          <p:spPr bwMode="auto">
            <a:xfrm>
              <a:off x="7932738" y="422276"/>
              <a:ext cx="311150" cy="381000"/>
            </a:xfrm>
            <a:custGeom>
              <a:avLst/>
              <a:gdLst>
                <a:gd name="T0" fmla="*/ 134 w 2732"/>
                <a:gd name="T1" fmla="*/ 3216 h 3350"/>
                <a:gd name="T2" fmla="*/ 2599 w 2732"/>
                <a:gd name="T3" fmla="*/ 3216 h 3350"/>
                <a:gd name="T4" fmla="*/ 2599 w 2732"/>
                <a:gd name="T5" fmla="*/ 133 h 3350"/>
                <a:gd name="T6" fmla="*/ 134 w 2732"/>
                <a:gd name="T7" fmla="*/ 133 h 3350"/>
                <a:gd name="T8" fmla="*/ 134 w 2732"/>
                <a:gd name="T9" fmla="*/ 3216 h 3350"/>
                <a:gd name="T10" fmla="*/ 2665 w 2732"/>
                <a:gd name="T11" fmla="*/ 3350 h 3350"/>
                <a:gd name="T12" fmla="*/ 67 w 2732"/>
                <a:gd name="T13" fmla="*/ 3350 h 3350"/>
                <a:gd name="T14" fmla="*/ 0 w 2732"/>
                <a:gd name="T15" fmla="*/ 3283 h 3350"/>
                <a:gd name="T16" fmla="*/ 0 w 2732"/>
                <a:gd name="T17" fmla="*/ 66 h 3350"/>
                <a:gd name="T18" fmla="*/ 67 w 2732"/>
                <a:gd name="T19" fmla="*/ 0 h 3350"/>
                <a:gd name="T20" fmla="*/ 2665 w 2732"/>
                <a:gd name="T21" fmla="*/ 0 h 3350"/>
                <a:gd name="T22" fmla="*/ 2732 w 2732"/>
                <a:gd name="T23" fmla="*/ 66 h 3350"/>
                <a:gd name="T24" fmla="*/ 2732 w 2732"/>
                <a:gd name="T25" fmla="*/ 3283 h 3350"/>
                <a:gd name="T26" fmla="*/ 2665 w 2732"/>
                <a:gd name="T27" fmla="*/ 3350 h 3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2" h="3350">
                  <a:moveTo>
                    <a:pt x="134" y="3216"/>
                  </a:moveTo>
                  <a:lnTo>
                    <a:pt x="2599" y="3216"/>
                  </a:lnTo>
                  <a:lnTo>
                    <a:pt x="2599" y="133"/>
                  </a:lnTo>
                  <a:lnTo>
                    <a:pt x="134" y="133"/>
                  </a:lnTo>
                  <a:lnTo>
                    <a:pt x="134" y="3216"/>
                  </a:lnTo>
                  <a:close/>
                  <a:moveTo>
                    <a:pt x="2665" y="3350"/>
                  </a:moveTo>
                  <a:lnTo>
                    <a:pt x="67" y="3350"/>
                  </a:lnTo>
                  <a:cubicBezTo>
                    <a:pt x="30" y="3350"/>
                    <a:pt x="0" y="3320"/>
                    <a:pt x="0" y="3283"/>
                  </a:cubicBezTo>
                  <a:lnTo>
                    <a:pt x="0" y="66"/>
                  </a:lnTo>
                  <a:cubicBezTo>
                    <a:pt x="0" y="30"/>
                    <a:pt x="30" y="0"/>
                    <a:pt x="67" y="0"/>
                  </a:cubicBezTo>
                  <a:lnTo>
                    <a:pt x="2665" y="0"/>
                  </a:lnTo>
                  <a:cubicBezTo>
                    <a:pt x="2702" y="0"/>
                    <a:pt x="2732" y="30"/>
                    <a:pt x="2732" y="66"/>
                  </a:cubicBezTo>
                  <a:lnTo>
                    <a:pt x="2732" y="3283"/>
                  </a:lnTo>
                  <a:cubicBezTo>
                    <a:pt x="2732" y="3320"/>
                    <a:pt x="2702" y="3350"/>
                    <a:pt x="2665" y="335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68" name="Freeform 418"/>
            <p:cNvSpPr/>
            <p:nvPr/>
          </p:nvSpPr>
          <p:spPr bwMode="auto">
            <a:xfrm>
              <a:off x="7910513" y="423863"/>
              <a:ext cx="41275" cy="15875"/>
            </a:xfrm>
            <a:custGeom>
              <a:avLst/>
              <a:gdLst>
                <a:gd name="T0" fmla="*/ 299 w 366"/>
                <a:gd name="T1" fmla="*/ 133 h 133"/>
                <a:gd name="T2" fmla="*/ 67 w 366"/>
                <a:gd name="T3" fmla="*/ 133 h 133"/>
                <a:gd name="T4" fmla="*/ 0 w 366"/>
                <a:gd name="T5" fmla="*/ 67 h 133"/>
                <a:gd name="T6" fmla="*/ 67 w 366"/>
                <a:gd name="T7" fmla="*/ 0 h 133"/>
                <a:gd name="T8" fmla="*/ 299 w 366"/>
                <a:gd name="T9" fmla="*/ 0 h 133"/>
                <a:gd name="T10" fmla="*/ 366 w 366"/>
                <a:gd name="T11" fmla="*/ 67 h 133"/>
                <a:gd name="T12" fmla="*/ 299 w 366"/>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366" h="133">
                  <a:moveTo>
                    <a:pt x="299" y="133"/>
                  </a:moveTo>
                  <a:lnTo>
                    <a:pt x="67" y="133"/>
                  </a:lnTo>
                  <a:cubicBezTo>
                    <a:pt x="30" y="133"/>
                    <a:pt x="0" y="103"/>
                    <a:pt x="0" y="67"/>
                  </a:cubicBezTo>
                  <a:cubicBezTo>
                    <a:pt x="0" y="30"/>
                    <a:pt x="30" y="0"/>
                    <a:pt x="67" y="0"/>
                  </a:cubicBezTo>
                  <a:lnTo>
                    <a:pt x="299" y="0"/>
                  </a:lnTo>
                  <a:cubicBezTo>
                    <a:pt x="336" y="0"/>
                    <a:pt x="366" y="30"/>
                    <a:pt x="366" y="67"/>
                  </a:cubicBezTo>
                  <a:cubicBezTo>
                    <a:pt x="366" y="103"/>
                    <a:pt x="336" y="133"/>
                    <a:pt x="299" y="13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69" name="Freeform 419"/>
            <p:cNvSpPr/>
            <p:nvPr/>
          </p:nvSpPr>
          <p:spPr bwMode="auto">
            <a:xfrm>
              <a:off x="8223250" y="423863"/>
              <a:ext cx="41275" cy="15875"/>
            </a:xfrm>
            <a:custGeom>
              <a:avLst/>
              <a:gdLst>
                <a:gd name="T0" fmla="*/ 299 w 366"/>
                <a:gd name="T1" fmla="*/ 133 h 133"/>
                <a:gd name="T2" fmla="*/ 67 w 366"/>
                <a:gd name="T3" fmla="*/ 133 h 133"/>
                <a:gd name="T4" fmla="*/ 0 w 366"/>
                <a:gd name="T5" fmla="*/ 67 h 133"/>
                <a:gd name="T6" fmla="*/ 67 w 366"/>
                <a:gd name="T7" fmla="*/ 0 h 133"/>
                <a:gd name="T8" fmla="*/ 299 w 366"/>
                <a:gd name="T9" fmla="*/ 0 h 133"/>
                <a:gd name="T10" fmla="*/ 366 w 366"/>
                <a:gd name="T11" fmla="*/ 67 h 133"/>
                <a:gd name="T12" fmla="*/ 299 w 366"/>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366" h="133">
                  <a:moveTo>
                    <a:pt x="299" y="133"/>
                  </a:moveTo>
                  <a:lnTo>
                    <a:pt x="67" y="133"/>
                  </a:lnTo>
                  <a:cubicBezTo>
                    <a:pt x="30" y="133"/>
                    <a:pt x="0" y="103"/>
                    <a:pt x="0" y="67"/>
                  </a:cubicBezTo>
                  <a:cubicBezTo>
                    <a:pt x="0" y="30"/>
                    <a:pt x="30" y="0"/>
                    <a:pt x="67" y="0"/>
                  </a:cubicBezTo>
                  <a:lnTo>
                    <a:pt x="299" y="0"/>
                  </a:lnTo>
                  <a:cubicBezTo>
                    <a:pt x="336" y="0"/>
                    <a:pt x="366" y="30"/>
                    <a:pt x="366" y="67"/>
                  </a:cubicBezTo>
                  <a:cubicBezTo>
                    <a:pt x="366" y="103"/>
                    <a:pt x="336" y="133"/>
                    <a:pt x="299" y="13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70" name="Freeform 420"/>
            <p:cNvSpPr>
              <a:spLocks noEditPoints="1"/>
            </p:cNvSpPr>
            <p:nvPr/>
          </p:nvSpPr>
          <p:spPr bwMode="auto">
            <a:xfrm>
              <a:off x="7983538" y="385763"/>
              <a:ext cx="211138" cy="53975"/>
            </a:xfrm>
            <a:custGeom>
              <a:avLst/>
              <a:gdLst>
                <a:gd name="T0" fmla="*/ 133 w 1850"/>
                <a:gd name="T1" fmla="*/ 340 h 473"/>
                <a:gd name="T2" fmla="*/ 1717 w 1850"/>
                <a:gd name="T3" fmla="*/ 340 h 473"/>
                <a:gd name="T4" fmla="*/ 1717 w 1850"/>
                <a:gd name="T5" fmla="*/ 133 h 473"/>
                <a:gd name="T6" fmla="*/ 133 w 1850"/>
                <a:gd name="T7" fmla="*/ 133 h 473"/>
                <a:gd name="T8" fmla="*/ 133 w 1850"/>
                <a:gd name="T9" fmla="*/ 340 h 473"/>
                <a:gd name="T10" fmla="*/ 1783 w 1850"/>
                <a:gd name="T11" fmla="*/ 473 h 473"/>
                <a:gd name="T12" fmla="*/ 66 w 1850"/>
                <a:gd name="T13" fmla="*/ 473 h 473"/>
                <a:gd name="T14" fmla="*/ 0 w 1850"/>
                <a:gd name="T15" fmla="*/ 407 h 473"/>
                <a:gd name="T16" fmla="*/ 0 w 1850"/>
                <a:gd name="T17" fmla="*/ 66 h 473"/>
                <a:gd name="T18" fmla="*/ 66 w 1850"/>
                <a:gd name="T19" fmla="*/ 0 h 473"/>
                <a:gd name="T20" fmla="*/ 1783 w 1850"/>
                <a:gd name="T21" fmla="*/ 0 h 473"/>
                <a:gd name="T22" fmla="*/ 1850 w 1850"/>
                <a:gd name="T23" fmla="*/ 66 h 473"/>
                <a:gd name="T24" fmla="*/ 1850 w 1850"/>
                <a:gd name="T25" fmla="*/ 407 h 473"/>
                <a:gd name="T26" fmla="*/ 1783 w 1850"/>
                <a:gd name="T27"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0" h="473">
                  <a:moveTo>
                    <a:pt x="133" y="340"/>
                  </a:moveTo>
                  <a:lnTo>
                    <a:pt x="1717" y="340"/>
                  </a:lnTo>
                  <a:lnTo>
                    <a:pt x="1717" y="133"/>
                  </a:lnTo>
                  <a:lnTo>
                    <a:pt x="133" y="133"/>
                  </a:lnTo>
                  <a:lnTo>
                    <a:pt x="133" y="340"/>
                  </a:lnTo>
                  <a:close/>
                  <a:moveTo>
                    <a:pt x="1783" y="473"/>
                  </a:moveTo>
                  <a:lnTo>
                    <a:pt x="66" y="473"/>
                  </a:lnTo>
                  <a:cubicBezTo>
                    <a:pt x="30" y="473"/>
                    <a:pt x="0" y="443"/>
                    <a:pt x="0" y="407"/>
                  </a:cubicBezTo>
                  <a:lnTo>
                    <a:pt x="0" y="66"/>
                  </a:lnTo>
                  <a:cubicBezTo>
                    <a:pt x="0" y="29"/>
                    <a:pt x="30" y="0"/>
                    <a:pt x="66" y="0"/>
                  </a:cubicBezTo>
                  <a:lnTo>
                    <a:pt x="1783" y="0"/>
                  </a:lnTo>
                  <a:cubicBezTo>
                    <a:pt x="1820" y="0"/>
                    <a:pt x="1850" y="29"/>
                    <a:pt x="1850" y="66"/>
                  </a:cubicBezTo>
                  <a:lnTo>
                    <a:pt x="1850" y="407"/>
                  </a:lnTo>
                  <a:cubicBezTo>
                    <a:pt x="1850" y="443"/>
                    <a:pt x="1820" y="473"/>
                    <a:pt x="1783" y="47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71" name="Freeform 421"/>
            <p:cNvSpPr/>
            <p:nvPr/>
          </p:nvSpPr>
          <p:spPr bwMode="auto">
            <a:xfrm>
              <a:off x="8169275" y="757238"/>
              <a:ext cx="15875" cy="23813"/>
            </a:xfrm>
            <a:custGeom>
              <a:avLst/>
              <a:gdLst>
                <a:gd name="T0" fmla="*/ 66 w 133"/>
                <a:gd name="T1" fmla="*/ 213 h 213"/>
                <a:gd name="T2" fmla="*/ 0 w 133"/>
                <a:gd name="T3" fmla="*/ 146 h 213"/>
                <a:gd name="T4" fmla="*/ 0 w 133"/>
                <a:gd name="T5" fmla="*/ 66 h 213"/>
                <a:gd name="T6" fmla="*/ 66 w 133"/>
                <a:gd name="T7" fmla="*/ 0 h 213"/>
                <a:gd name="T8" fmla="*/ 133 w 133"/>
                <a:gd name="T9" fmla="*/ 66 h 213"/>
                <a:gd name="T10" fmla="*/ 133 w 133"/>
                <a:gd name="T11" fmla="*/ 146 h 213"/>
                <a:gd name="T12" fmla="*/ 66 w 133"/>
                <a:gd name="T13" fmla="*/ 213 h 213"/>
              </a:gdLst>
              <a:ahLst/>
              <a:cxnLst>
                <a:cxn ang="0">
                  <a:pos x="T0" y="T1"/>
                </a:cxn>
                <a:cxn ang="0">
                  <a:pos x="T2" y="T3"/>
                </a:cxn>
                <a:cxn ang="0">
                  <a:pos x="T4" y="T5"/>
                </a:cxn>
                <a:cxn ang="0">
                  <a:pos x="T6" y="T7"/>
                </a:cxn>
                <a:cxn ang="0">
                  <a:pos x="T8" y="T9"/>
                </a:cxn>
                <a:cxn ang="0">
                  <a:pos x="T10" y="T11"/>
                </a:cxn>
                <a:cxn ang="0">
                  <a:pos x="T12" y="T13"/>
                </a:cxn>
              </a:cxnLst>
              <a:rect l="0" t="0" r="r" b="b"/>
              <a:pathLst>
                <a:path w="133" h="213">
                  <a:moveTo>
                    <a:pt x="66" y="213"/>
                  </a:moveTo>
                  <a:cubicBezTo>
                    <a:pt x="30" y="213"/>
                    <a:pt x="0" y="183"/>
                    <a:pt x="0" y="146"/>
                  </a:cubicBezTo>
                  <a:lnTo>
                    <a:pt x="0" y="66"/>
                  </a:lnTo>
                  <a:cubicBezTo>
                    <a:pt x="0" y="30"/>
                    <a:pt x="30" y="0"/>
                    <a:pt x="66" y="0"/>
                  </a:cubicBezTo>
                  <a:cubicBezTo>
                    <a:pt x="103" y="0"/>
                    <a:pt x="133" y="30"/>
                    <a:pt x="133" y="66"/>
                  </a:cubicBezTo>
                  <a:lnTo>
                    <a:pt x="133" y="146"/>
                  </a:lnTo>
                  <a:cubicBezTo>
                    <a:pt x="133" y="183"/>
                    <a:pt x="103" y="213"/>
                    <a:pt x="66" y="21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72" name="Freeform 422"/>
            <p:cNvSpPr/>
            <p:nvPr/>
          </p:nvSpPr>
          <p:spPr bwMode="auto">
            <a:xfrm>
              <a:off x="8099425" y="701676"/>
              <a:ext cx="85725" cy="82550"/>
            </a:xfrm>
            <a:custGeom>
              <a:avLst/>
              <a:gdLst>
                <a:gd name="T0" fmla="*/ 67 w 752"/>
                <a:gd name="T1" fmla="*/ 730 h 730"/>
                <a:gd name="T2" fmla="*/ 0 w 752"/>
                <a:gd name="T3" fmla="*/ 663 h 730"/>
                <a:gd name="T4" fmla="*/ 0 w 752"/>
                <a:gd name="T5" fmla="*/ 67 h 730"/>
                <a:gd name="T6" fmla="*/ 67 w 752"/>
                <a:gd name="T7" fmla="*/ 0 h 730"/>
                <a:gd name="T8" fmla="*/ 685 w 752"/>
                <a:gd name="T9" fmla="*/ 0 h 730"/>
                <a:gd name="T10" fmla="*/ 752 w 752"/>
                <a:gd name="T11" fmla="*/ 67 h 730"/>
                <a:gd name="T12" fmla="*/ 752 w 752"/>
                <a:gd name="T13" fmla="*/ 359 h 730"/>
                <a:gd name="T14" fmla="*/ 685 w 752"/>
                <a:gd name="T15" fmla="*/ 426 h 730"/>
                <a:gd name="T16" fmla="*/ 619 w 752"/>
                <a:gd name="T17" fmla="*/ 359 h 730"/>
                <a:gd name="T18" fmla="*/ 619 w 752"/>
                <a:gd name="T19" fmla="*/ 134 h 730"/>
                <a:gd name="T20" fmla="*/ 134 w 752"/>
                <a:gd name="T21" fmla="*/ 134 h 730"/>
                <a:gd name="T22" fmla="*/ 134 w 752"/>
                <a:gd name="T23" fmla="*/ 663 h 730"/>
                <a:gd name="T24" fmla="*/ 67 w 752"/>
                <a:gd name="T25" fmla="*/ 7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2" h="730">
                  <a:moveTo>
                    <a:pt x="67" y="730"/>
                  </a:moveTo>
                  <a:cubicBezTo>
                    <a:pt x="30" y="730"/>
                    <a:pt x="0" y="700"/>
                    <a:pt x="0" y="663"/>
                  </a:cubicBezTo>
                  <a:lnTo>
                    <a:pt x="0" y="67"/>
                  </a:lnTo>
                  <a:cubicBezTo>
                    <a:pt x="0" y="30"/>
                    <a:pt x="30" y="0"/>
                    <a:pt x="67" y="0"/>
                  </a:cubicBezTo>
                  <a:lnTo>
                    <a:pt x="685" y="0"/>
                  </a:lnTo>
                  <a:cubicBezTo>
                    <a:pt x="722" y="0"/>
                    <a:pt x="752" y="30"/>
                    <a:pt x="752" y="67"/>
                  </a:cubicBezTo>
                  <a:lnTo>
                    <a:pt x="752" y="359"/>
                  </a:lnTo>
                  <a:cubicBezTo>
                    <a:pt x="752" y="396"/>
                    <a:pt x="722" y="426"/>
                    <a:pt x="685" y="426"/>
                  </a:cubicBezTo>
                  <a:cubicBezTo>
                    <a:pt x="649" y="426"/>
                    <a:pt x="619" y="396"/>
                    <a:pt x="619" y="359"/>
                  </a:cubicBezTo>
                  <a:lnTo>
                    <a:pt x="619" y="134"/>
                  </a:lnTo>
                  <a:lnTo>
                    <a:pt x="134" y="134"/>
                  </a:lnTo>
                  <a:lnTo>
                    <a:pt x="134" y="663"/>
                  </a:lnTo>
                  <a:cubicBezTo>
                    <a:pt x="134" y="700"/>
                    <a:pt x="104" y="730"/>
                    <a:pt x="67" y="73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73" name="Freeform 423"/>
            <p:cNvSpPr/>
            <p:nvPr/>
          </p:nvSpPr>
          <p:spPr bwMode="auto">
            <a:xfrm>
              <a:off x="7991475" y="757238"/>
              <a:ext cx="15875" cy="23813"/>
            </a:xfrm>
            <a:custGeom>
              <a:avLst/>
              <a:gdLst>
                <a:gd name="T0" fmla="*/ 66 w 133"/>
                <a:gd name="T1" fmla="*/ 213 h 213"/>
                <a:gd name="T2" fmla="*/ 0 w 133"/>
                <a:gd name="T3" fmla="*/ 146 h 213"/>
                <a:gd name="T4" fmla="*/ 0 w 133"/>
                <a:gd name="T5" fmla="*/ 66 h 213"/>
                <a:gd name="T6" fmla="*/ 66 w 133"/>
                <a:gd name="T7" fmla="*/ 0 h 213"/>
                <a:gd name="T8" fmla="*/ 133 w 133"/>
                <a:gd name="T9" fmla="*/ 66 h 213"/>
                <a:gd name="T10" fmla="*/ 133 w 133"/>
                <a:gd name="T11" fmla="*/ 146 h 213"/>
                <a:gd name="T12" fmla="*/ 66 w 133"/>
                <a:gd name="T13" fmla="*/ 213 h 213"/>
              </a:gdLst>
              <a:ahLst/>
              <a:cxnLst>
                <a:cxn ang="0">
                  <a:pos x="T0" y="T1"/>
                </a:cxn>
                <a:cxn ang="0">
                  <a:pos x="T2" y="T3"/>
                </a:cxn>
                <a:cxn ang="0">
                  <a:pos x="T4" y="T5"/>
                </a:cxn>
                <a:cxn ang="0">
                  <a:pos x="T6" y="T7"/>
                </a:cxn>
                <a:cxn ang="0">
                  <a:pos x="T8" y="T9"/>
                </a:cxn>
                <a:cxn ang="0">
                  <a:pos x="T10" y="T11"/>
                </a:cxn>
                <a:cxn ang="0">
                  <a:pos x="T12" y="T13"/>
                </a:cxn>
              </a:cxnLst>
              <a:rect l="0" t="0" r="r" b="b"/>
              <a:pathLst>
                <a:path w="133" h="213">
                  <a:moveTo>
                    <a:pt x="66" y="213"/>
                  </a:moveTo>
                  <a:cubicBezTo>
                    <a:pt x="29" y="213"/>
                    <a:pt x="0" y="183"/>
                    <a:pt x="0" y="146"/>
                  </a:cubicBezTo>
                  <a:lnTo>
                    <a:pt x="0" y="66"/>
                  </a:lnTo>
                  <a:cubicBezTo>
                    <a:pt x="0" y="30"/>
                    <a:pt x="29" y="0"/>
                    <a:pt x="66" y="0"/>
                  </a:cubicBezTo>
                  <a:cubicBezTo>
                    <a:pt x="103" y="0"/>
                    <a:pt x="133" y="30"/>
                    <a:pt x="133" y="66"/>
                  </a:cubicBezTo>
                  <a:lnTo>
                    <a:pt x="133" y="146"/>
                  </a:lnTo>
                  <a:cubicBezTo>
                    <a:pt x="133" y="183"/>
                    <a:pt x="103" y="213"/>
                    <a:pt x="66" y="21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74" name="Freeform 424"/>
            <p:cNvSpPr/>
            <p:nvPr/>
          </p:nvSpPr>
          <p:spPr bwMode="auto">
            <a:xfrm>
              <a:off x="7991475" y="701676"/>
              <a:ext cx="85725" cy="82550"/>
            </a:xfrm>
            <a:custGeom>
              <a:avLst/>
              <a:gdLst>
                <a:gd name="T0" fmla="*/ 685 w 752"/>
                <a:gd name="T1" fmla="*/ 730 h 730"/>
                <a:gd name="T2" fmla="*/ 618 w 752"/>
                <a:gd name="T3" fmla="*/ 663 h 730"/>
                <a:gd name="T4" fmla="*/ 618 w 752"/>
                <a:gd name="T5" fmla="*/ 134 h 730"/>
                <a:gd name="T6" fmla="*/ 133 w 752"/>
                <a:gd name="T7" fmla="*/ 134 h 730"/>
                <a:gd name="T8" fmla="*/ 133 w 752"/>
                <a:gd name="T9" fmla="*/ 360 h 730"/>
                <a:gd name="T10" fmla="*/ 66 w 752"/>
                <a:gd name="T11" fmla="*/ 426 h 730"/>
                <a:gd name="T12" fmla="*/ 0 w 752"/>
                <a:gd name="T13" fmla="*/ 360 h 730"/>
                <a:gd name="T14" fmla="*/ 0 w 752"/>
                <a:gd name="T15" fmla="*/ 67 h 730"/>
                <a:gd name="T16" fmla="*/ 66 w 752"/>
                <a:gd name="T17" fmla="*/ 0 h 730"/>
                <a:gd name="T18" fmla="*/ 685 w 752"/>
                <a:gd name="T19" fmla="*/ 0 h 730"/>
                <a:gd name="T20" fmla="*/ 752 w 752"/>
                <a:gd name="T21" fmla="*/ 67 h 730"/>
                <a:gd name="T22" fmla="*/ 752 w 752"/>
                <a:gd name="T23" fmla="*/ 663 h 730"/>
                <a:gd name="T24" fmla="*/ 685 w 752"/>
                <a:gd name="T25" fmla="*/ 7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2" h="730">
                  <a:moveTo>
                    <a:pt x="685" y="730"/>
                  </a:moveTo>
                  <a:cubicBezTo>
                    <a:pt x="648" y="730"/>
                    <a:pt x="618" y="700"/>
                    <a:pt x="618" y="663"/>
                  </a:cubicBezTo>
                  <a:lnTo>
                    <a:pt x="618" y="134"/>
                  </a:lnTo>
                  <a:lnTo>
                    <a:pt x="133" y="134"/>
                  </a:lnTo>
                  <a:lnTo>
                    <a:pt x="133" y="360"/>
                  </a:lnTo>
                  <a:cubicBezTo>
                    <a:pt x="133" y="396"/>
                    <a:pt x="103" y="426"/>
                    <a:pt x="66" y="426"/>
                  </a:cubicBezTo>
                  <a:cubicBezTo>
                    <a:pt x="29" y="426"/>
                    <a:pt x="0" y="396"/>
                    <a:pt x="0" y="360"/>
                  </a:cubicBezTo>
                  <a:lnTo>
                    <a:pt x="0" y="67"/>
                  </a:lnTo>
                  <a:cubicBezTo>
                    <a:pt x="0" y="30"/>
                    <a:pt x="29" y="0"/>
                    <a:pt x="66" y="0"/>
                  </a:cubicBezTo>
                  <a:lnTo>
                    <a:pt x="685" y="0"/>
                  </a:lnTo>
                  <a:cubicBezTo>
                    <a:pt x="722" y="0"/>
                    <a:pt x="752" y="30"/>
                    <a:pt x="752" y="67"/>
                  </a:cubicBezTo>
                  <a:lnTo>
                    <a:pt x="752" y="663"/>
                  </a:lnTo>
                  <a:cubicBezTo>
                    <a:pt x="752" y="700"/>
                    <a:pt x="722" y="730"/>
                    <a:pt x="685" y="73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75" name="Freeform 425"/>
            <p:cNvSpPr>
              <a:spLocks noEditPoints="1"/>
            </p:cNvSpPr>
            <p:nvPr/>
          </p:nvSpPr>
          <p:spPr bwMode="auto">
            <a:xfrm>
              <a:off x="7966075" y="457201"/>
              <a:ext cx="241300" cy="233363"/>
            </a:xfrm>
            <a:custGeom>
              <a:avLst/>
              <a:gdLst>
                <a:gd name="T0" fmla="*/ 134 w 2129"/>
                <a:gd name="T1" fmla="*/ 1917 h 2051"/>
                <a:gd name="T2" fmla="*/ 1995 w 2129"/>
                <a:gd name="T3" fmla="*/ 1917 h 2051"/>
                <a:gd name="T4" fmla="*/ 1995 w 2129"/>
                <a:gd name="T5" fmla="*/ 133 h 2051"/>
                <a:gd name="T6" fmla="*/ 134 w 2129"/>
                <a:gd name="T7" fmla="*/ 133 h 2051"/>
                <a:gd name="T8" fmla="*/ 134 w 2129"/>
                <a:gd name="T9" fmla="*/ 1917 h 2051"/>
                <a:gd name="T10" fmla="*/ 2062 w 2129"/>
                <a:gd name="T11" fmla="*/ 2051 h 2051"/>
                <a:gd name="T12" fmla="*/ 67 w 2129"/>
                <a:gd name="T13" fmla="*/ 2051 h 2051"/>
                <a:gd name="T14" fmla="*/ 0 w 2129"/>
                <a:gd name="T15" fmla="*/ 1984 h 2051"/>
                <a:gd name="T16" fmla="*/ 0 w 2129"/>
                <a:gd name="T17" fmla="*/ 66 h 2051"/>
                <a:gd name="T18" fmla="*/ 67 w 2129"/>
                <a:gd name="T19" fmla="*/ 0 h 2051"/>
                <a:gd name="T20" fmla="*/ 2062 w 2129"/>
                <a:gd name="T21" fmla="*/ 0 h 2051"/>
                <a:gd name="T22" fmla="*/ 2129 w 2129"/>
                <a:gd name="T23" fmla="*/ 66 h 2051"/>
                <a:gd name="T24" fmla="*/ 2129 w 2129"/>
                <a:gd name="T25" fmla="*/ 1984 h 2051"/>
                <a:gd name="T26" fmla="*/ 2062 w 2129"/>
                <a:gd name="T27" fmla="*/ 2051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9" h="2051">
                  <a:moveTo>
                    <a:pt x="134" y="1917"/>
                  </a:moveTo>
                  <a:lnTo>
                    <a:pt x="1995" y="1917"/>
                  </a:lnTo>
                  <a:lnTo>
                    <a:pt x="1995" y="133"/>
                  </a:lnTo>
                  <a:lnTo>
                    <a:pt x="134" y="133"/>
                  </a:lnTo>
                  <a:lnTo>
                    <a:pt x="134" y="1917"/>
                  </a:lnTo>
                  <a:close/>
                  <a:moveTo>
                    <a:pt x="2062" y="2051"/>
                  </a:moveTo>
                  <a:lnTo>
                    <a:pt x="67" y="2051"/>
                  </a:lnTo>
                  <a:cubicBezTo>
                    <a:pt x="30" y="2051"/>
                    <a:pt x="0" y="2021"/>
                    <a:pt x="0" y="1984"/>
                  </a:cubicBezTo>
                  <a:lnTo>
                    <a:pt x="0" y="66"/>
                  </a:lnTo>
                  <a:cubicBezTo>
                    <a:pt x="0" y="30"/>
                    <a:pt x="30" y="0"/>
                    <a:pt x="67" y="0"/>
                  </a:cubicBezTo>
                  <a:lnTo>
                    <a:pt x="2062" y="0"/>
                  </a:lnTo>
                  <a:cubicBezTo>
                    <a:pt x="2099" y="0"/>
                    <a:pt x="2129" y="30"/>
                    <a:pt x="2129" y="66"/>
                  </a:cubicBezTo>
                  <a:lnTo>
                    <a:pt x="2129" y="1984"/>
                  </a:lnTo>
                  <a:cubicBezTo>
                    <a:pt x="2129" y="2021"/>
                    <a:pt x="2099" y="2051"/>
                    <a:pt x="2062" y="205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76" name="Freeform 426"/>
            <p:cNvSpPr/>
            <p:nvPr/>
          </p:nvSpPr>
          <p:spPr bwMode="auto">
            <a:xfrm>
              <a:off x="8032750" y="457201"/>
              <a:ext cx="17463" cy="225425"/>
            </a:xfrm>
            <a:custGeom>
              <a:avLst/>
              <a:gdLst>
                <a:gd name="T0" fmla="*/ 82 w 149"/>
                <a:gd name="T1" fmla="*/ 1989 h 1989"/>
                <a:gd name="T2" fmla="*/ 15 w 149"/>
                <a:gd name="T3" fmla="*/ 1923 h 1989"/>
                <a:gd name="T4" fmla="*/ 0 w 149"/>
                <a:gd name="T5" fmla="*/ 67 h 1989"/>
                <a:gd name="T6" fmla="*/ 66 w 149"/>
                <a:gd name="T7" fmla="*/ 0 h 1989"/>
                <a:gd name="T8" fmla="*/ 67 w 149"/>
                <a:gd name="T9" fmla="*/ 0 h 1989"/>
                <a:gd name="T10" fmla="*/ 133 w 149"/>
                <a:gd name="T11" fmla="*/ 66 h 1989"/>
                <a:gd name="T12" fmla="*/ 149 w 149"/>
                <a:gd name="T13" fmla="*/ 1922 h 1989"/>
                <a:gd name="T14" fmla="*/ 83 w 149"/>
                <a:gd name="T15" fmla="*/ 1989 h 1989"/>
                <a:gd name="T16" fmla="*/ 82 w 149"/>
                <a:gd name="T17" fmla="*/ 1989 h 1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989">
                  <a:moveTo>
                    <a:pt x="82" y="1989"/>
                  </a:moveTo>
                  <a:cubicBezTo>
                    <a:pt x="45" y="1989"/>
                    <a:pt x="16" y="1960"/>
                    <a:pt x="15" y="1923"/>
                  </a:cubicBezTo>
                  <a:lnTo>
                    <a:pt x="0" y="67"/>
                  </a:lnTo>
                  <a:cubicBezTo>
                    <a:pt x="0" y="30"/>
                    <a:pt x="29" y="0"/>
                    <a:pt x="66" y="0"/>
                  </a:cubicBezTo>
                  <a:lnTo>
                    <a:pt x="67" y="0"/>
                  </a:lnTo>
                  <a:cubicBezTo>
                    <a:pt x="103" y="0"/>
                    <a:pt x="133" y="29"/>
                    <a:pt x="133" y="66"/>
                  </a:cubicBezTo>
                  <a:lnTo>
                    <a:pt x="149" y="1922"/>
                  </a:lnTo>
                  <a:cubicBezTo>
                    <a:pt x="149" y="1958"/>
                    <a:pt x="119" y="1989"/>
                    <a:pt x="83" y="1989"/>
                  </a:cubicBezTo>
                  <a:lnTo>
                    <a:pt x="82" y="1989"/>
                  </a:ln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77" name="Freeform 427"/>
            <p:cNvSpPr/>
            <p:nvPr/>
          </p:nvSpPr>
          <p:spPr bwMode="auto">
            <a:xfrm>
              <a:off x="8124825" y="457201"/>
              <a:ext cx="15875" cy="225425"/>
            </a:xfrm>
            <a:custGeom>
              <a:avLst/>
              <a:gdLst>
                <a:gd name="T0" fmla="*/ 82 w 149"/>
                <a:gd name="T1" fmla="*/ 1989 h 1989"/>
                <a:gd name="T2" fmla="*/ 16 w 149"/>
                <a:gd name="T3" fmla="*/ 1923 h 1989"/>
                <a:gd name="T4" fmla="*/ 0 w 149"/>
                <a:gd name="T5" fmla="*/ 67 h 1989"/>
                <a:gd name="T6" fmla="*/ 66 w 149"/>
                <a:gd name="T7" fmla="*/ 0 h 1989"/>
                <a:gd name="T8" fmla="*/ 67 w 149"/>
                <a:gd name="T9" fmla="*/ 0 h 1989"/>
                <a:gd name="T10" fmla="*/ 133 w 149"/>
                <a:gd name="T11" fmla="*/ 66 h 1989"/>
                <a:gd name="T12" fmla="*/ 149 w 149"/>
                <a:gd name="T13" fmla="*/ 1922 h 1989"/>
                <a:gd name="T14" fmla="*/ 83 w 149"/>
                <a:gd name="T15" fmla="*/ 1989 h 1989"/>
                <a:gd name="T16" fmla="*/ 82 w 149"/>
                <a:gd name="T17" fmla="*/ 1989 h 1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989">
                  <a:moveTo>
                    <a:pt x="82" y="1989"/>
                  </a:moveTo>
                  <a:cubicBezTo>
                    <a:pt x="46" y="1989"/>
                    <a:pt x="16" y="1960"/>
                    <a:pt x="16" y="1923"/>
                  </a:cubicBezTo>
                  <a:lnTo>
                    <a:pt x="0" y="67"/>
                  </a:lnTo>
                  <a:cubicBezTo>
                    <a:pt x="0" y="30"/>
                    <a:pt x="29" y="0"/>
                    <a:pt x="66" y="0"/>
                  </a:cubicBezTo>
                  <a:lnTo>
                    <a:pt x="67" y="0"/>
                  </a:lnTo>
                  <a:cubicBezTo>
                    <a:pt x="103" y="0"/>
                    <a:pt x="133" y="29"/>
                    <a:pt x="133" y="66"/>
                  </a:cubicBezTo>
                  <a:lnTo>
                    <a:pt x="149" y="1922"/>
                  </a:lnTo>
                  <a:cubicBezTo>
                    <a:pt x="149" y="1958"/>
                    <a:pt x="120" y="1989"/>
                    <a:pt x="83" y="1989"/>
                  </a:cubicBezTo>
                  <a:lnTo>
                    <a:pt x="82" y="1989"/>
                  </a:ln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78" name="Freeform 428"/>
            <p:cNvSpPr/>
            <p:nvPr/>
          </p:nvSpPr>
          <p:spPr bwMode="auto">
            <a:xfrm>
              <a:off x="7970838" y="504826"/>
              <a:ext cx="233363" cy="15875"/>
            </a:xfrm>
            <a:custGeom>
              <a:avLst/>
              <a:gdLst>
                <a:gd name="T0" fmla="*/ 2000 w 2067"/>
                <a:gd name="T1" fmla="*/ 134 h 134"/>
                <a:gd name="T2" fmla="*/ 67 w 2067"/>
                <a:gd name="T3" fmla="*/ 134 h 134"/>
                <a:gd name="T4" fmla="*/ 0 w 2067"/>
                <a:gd name="T5" fmla="*/ 67 h 134"/>
                <a:gd name="T6" fmla="*/ 67 w 2067"/>
                <a:gd name="T7" fmla="*/ 0 h 134"/>
                <a:gd name="T8" fmla="*/ 2000 w 2067"/>
                <a:gd name="T9" fmla="*/ 0 h 134"/>
                <a:gd name="T10" fmla="*/ 2067 w 2067"/>
                <a:gd name="T11" fmla="*/ 67 h 134"/>
                <a:gd name="T12" fmla="*/ 2000 w 2067"/>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2067" h="134">
                  <a:moveTo>
                    <a:pt x="2000" y="134"/>
                  </a:moveTo>
                  <a:lnTo>
                    <a:pt x="67" y="134"/>
                  </a:lnTo>
                  <a:cubicBezTo>
                    <a:pt x="30" y="134"/>
                    <a:pt x="0" y="104"/>
                    <a:pt x="0" y="67"/>
                  </a:cubicBezTo>
                  <a:cubicBezTo>
                    <a:pt x="0" y="30"/>
                    <a:pt x="30" y="0"/>
                    <a:pt x="67" y="0"/>
                  </a:cubicBezTo>
                  <a:lnTo>
                    <a:pt x="2000" y="0"/>
                  </a:lnTo>
                  <a:cubicBezTo>
                    <a:pt x="2037" y="0"/>
                    <a:pt x="2067" y="30"/>
                    <a:pt x="2067" y="67"/>
                  </a:cubicBezTo>
                  <a:cubicBezTo>
                    <a:pt x="2067" y="104"/>
                    <a:pt x="2037" y="134"/>
                    <a:pt x="2000" y="134"/>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79" name="Freeform 429"/>
            <p:cNvSpPr/>
            <p:nvPr/>
          </p:nvSpPr>
          <p:spPr bwMode="auto">
            <a:xfrm>
              <a:off x="7966075" y="546101"/>
              <a:ext cx="241300" cy="15875"/>
            </a:xfrm>
            <a:custGeom>
              <a:avLst/>
              <a:gdLst>
                <a:gd name="T0" fmla="*/ 2062 w 2129"/>
                <a:gd name="T1" fmla="*/ 134 h 134"/>
                <a:gd name="T2" fmla="*/ 67 w 2129"/>
                <a:gd name="T3" fmla="*/ 134 h 134"/>
                <a:gd name="T4" fmla="*/ 0 w 2129"/>
                <a:gd name="T5" fmla="*/ 67 h 134"/>
                <a:gd name="T6" fmla="*/ 67 w 2129"/>
                <a:gd name="T7" fmla="*/ 0 h 134"/>
                <a:gd name="T8" fmla="*/ 2062 w 2129"/>
                <a:gd name="T9" fmla="*/ 0 h 134"/>
                <a:gd name="T10" fmla="*/ 2129 w 2129"/>
                <a:gd name="T11" fmla="*/ 67 h 134"/>
                <a:gd name="T12" fmla="*/ 2062 w 2129"/>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2129" h="134">
                  <a:moveTo>
                    <a:pt x="2062" y="134"/>
                  </a:moveTo>
                  <a:lnTo>
                    <a:pt x="67" y="134"/>
                  </a:lnTo>
                  <a:cubicBezTo>
                    <a:pt x="30" y="134"/>
                    <a:pt x="0" y="104"/>
                    <a:pt x="0" y="67"/>
                  </a:cubicBezTo>
                  <a:cubicBezTo>
                    <a:pt x="0" y="30"/>
                    <a:pt x="30" y="0"/>
                    <a:pt x="67" y="0"/>
                  </a:cubicBezTo>
                  <a:lnTo>
                    <a:pt x="2062" y="0"/>
                  </a:lnTo>
                  <a:cubicBezTo>
                    <a:pt x="2099" y="0"/>
                    <a:pt x="2129" y="30"/>
                    <a:pt x="2129" y="67"/>
                  </a:cubicBezTo>
                  <a:cubicBezTo>
                    <a:pt x="2129" y="104"/>
                    <a:pt x="2099" y="134"/>
                    <a:pt x="2062" y="134"/>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80" name="Freeform 430"/>
            <p:cNvSpPr/>
            <p:nvPr/>
          </p:nvSpPr>
          <p:spPr bwMode="auto">
            <a:xfrm>
              <a:off x="7969250" y="590551"/>
              <a:ext cx="234950" cy="15875"/>
            </a:xfrm>
            <a:custGeom>
              <a:avLst/>
              <a:gdLst>
                <a:gd name="T0" fmla="*/ 2015 w 2082"/>
                <a:gd name="T1" fmla="*/ 134 h 134"/>
                <a:gd name="T2" fmla="*/ 66 w 2082"/>
                <a:gd name="T3" fmla="*/ 134 h 134"/>
                <a:gd name="T4" fmla="*/ 0 w 2082"/>
                <a:gd name="T5" fmla="*/ 67 h 134"/>
                <a:gd name="T6" fmla="*/ 66 w 2082"/>
                <a:gd name="T7" fmla="*/ 0 h 134"/>
                <a:gd name="T8" fmla="*/ 2015 w 2082"/>
                <a:gd name="T9" fmla="*/ 0 h 134"/>
                <a:gd name="T10" fmla="*/ 2082 w 2082"/>
                <a:gd name="T11" fmla="*/ 67 h 134"/>
                <a:gd name="T12" fmla="*/ 2015 w 2082"/>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2082" h="134">
                  <a:moveTo>
                    <a:pt x="2015" y="134"/>
                  </a:moveTo>
                  <a:lnTo>
                    <a:pt x="66" y="134"/>
                  </a:lnTo>
                  <a:cubicBezTo>
                    <a:pt x="29" y="134"/>
                    <a:pt x="0" y="104"/>
                    <a:pt x="0" y="67"/>
                  </a:cubicBezTo>
                  <a:cubicBezTo>
                    <a:pt x="0" y="30"/>
                    <a:pt x="29" y="0"/>
                    <a:pt x="66" y="0"/>
                  </a:cubicBezTo>
                  <a:lnTo>
                    <a:pt x="2015" y="0"/>
                  </a:lnTo>
                  <a:cubicBezTo>
                    <a:pt x="2052" y="0"/>
                    <a:pt x="2082" y="30"/>
                    <a:pt x="2082" y="67"/>
                  </a:cubicBezTo>
                  <a:cubicBezTo>
                    <a:pt x="2082" y="104"/>
                    <a:pt x="2052" y="134"/>
                    <a:pt x="2015" y="134"/>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81" name="Freeform 431"/>
            <p:cNvSpPr/>
            <p:nvPr/>
          </p:nvSpPr>
          <p:spPr bwMode="auto">
            <a:xfrm>
              <a:off x="7969250" y="635001"/>
              <a:ext cx="236538" cy="14288"/>
            </a:xfrm>
            <a:custGeom>
              <a:avLst/>
              <a:gdLst>
                <a:gd name="T0" fmla="*/ 2030 w 2097"/>
                <a:gd name="T1" fmla="*/ 133 h 133"/>
                <a:gd name="T2" fmla="*/ 66 w 2097"/>
                <a:gd name="T3" fmla="*/ 133 h 133"/>
                <a:gd name="T4" fmla="*/ 0 w 2097"/>
                <a:gd name="T5" fmla="*/ 66 h 133"/>
                <a:gd name="T6" fmla="*/ 66 w 2097"/>
                <a:gd name="T7" fmla="*/ 0 h 133"/>
                <a:gd name="T8" fmla="*/ 2030 w 2097"/>
                <a:gd name="T9" fmla="*/ 0 h 133"/>
                <a:gd name="T10" fmla="*/ 2097 w 2097"/>
                <a:gd name="T11" fmla="*/ 66 h 133"/>
                <a:gd name="T12" fmla="*/ 2030 w 2097"/>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2097" h="133">
                  <a:moveTo>
                    <a:pt x="2030" y="133"/>
                  </a:moveTo>
                  <a:lnTo>
                    <a:pt x="66" y="133"/>
                  </a:lnTo>
                  <a:cubicBezTo>
                    <a:pt x="29" y="133"/>
                    <a:pt x="0" y="103"/>
                    <a:pt x="0" y="66"/>
                  </a:cubicBezTo>
                  <a:cubicBezTo>
                    <a:pt x="0" y="30"/>
                    <a:pt x="29" y="0"/>
                    <a:pt x="66" y="0"/>
                  </a:cubicBezTo>
                  <a:lnTo>
                    <a:pt x="2030" y="0"/>
                  </a:lnTo>
                  <a:cubicBezTo>
                    <a:pt x="2067" y="0"/>
                    <a:pt x="2097" y="30"/>
                    <a:pt x="2097" y="66"/>
                  </a:cubicBezTo>
                  <a:cubicBezTo>
                    <a:pt x="2097" y="103"/>
                    <a:pt x="2067" y="133"/>
                    <a:pt x="2030" y="13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82" name="Freeform 432"/>
            <p:cNvSpPr/>
            <p:nvPr/>
          </p:nvSpPr>
          <p:spPr bwMode="auto">
            <a:xfrm>
              <a:off x="7910513" y="787401"/>
              <a:ext cx="38100" cy="15875"/>
            </a:xfrm>
            <a:custGeom>
              <a:avLst/>
              <a:gdLst>
                <a:gd name="T0" fmla="*/ 268 w 335"/>
                <a:gd name="T1" fmla="*/ 133 h 133"/>
                <a:gd name="T2" fmla="*/ 67 w 335"/>
                <a:gd name="T3" fmla="*/ 133 h 133"/>
                <a:gd name="T4" fmla="*/ 0 w 335"/>
                <a:gd name="T5" fmla="*/ 66 h 133"/>
                <a:gd name="T6" fmla="*/ 67 w 335"/>
                <a:gd name="T7" fmla="*/ 0 h 133"/>
                <a:gd name="T8" fmla="*/ 268 w 335"/>
                <a:gd name="T9" fmla="*/ 0 h 133"/>
                <a:gd name="T10" fmla="*/ 335 w 335"/>
                <a:gd name="T11" fmla="*/ 66 h 133"/>
                <a:gd name="T12" fmla="*/ 268 w 335"/>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335" h="133">
                  <a:moveTo>
                    <a:pt x="268" y="133"/>
                  </a:moveTo>
                  <a:lnTo>
                    <a:pt x="67" y="133"/>
                  </a:lnTo>
                  <a:cubicBezTo>
                    <a:pt x="30" y="133"/>
                    <a:pt x="0" y="103"/>
                    <a:pt x="0" y="66"/>
                  </a:cubicBezTo>
                  <a:cubicBezTo>
                    <a:pt x="0" y="29"/>
                    <a:pt x="30" y="0"/>
                    <a:pt x="67" y="0"/>
                  </a:cubicBezTo>
                  <a:lnTo>
                    <a:pt x="268" y="0"/>
                  </a:lnTo>
                  <a:cubicBezTo>
                    <a:pt x="305" y="0"/>
                    <a:pt x="335" y="29"/>
                    <a:pt x="335" y="66"/>
                  </a:cubicBezTo>
                  <a:cubicBezTo>
                    <a:pt x="335" y="103"/>
                    <a:pt x="305" y="133"/>
                    <a:pt x="268" y="13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83" name="Freeform 433"/>
            <p:cNvSpPr/>
            <p:nvPr/>
          </p:nvSpPr>
          <p:spPr bwMode="auto">
            <a:xfrm>
              <a:off x="8228013" y="787401"/>
              <a:ext cx="38100" cy="15875"/>
            </a:xfrm>
            <a:custGeom>
              <a:avLst/>
              <a:gdLst>
                <a:gd name="T0" fmla="*/ 267 w 334"/>
                <a:gd name="T1" fmla="*/ 133 h 133"/>
                <a:gd name="T2" fmla="*/ 66 w 334"/>
                <a:gd name="T3" fmla="*/ 133 h 133"/>
                <a:gd name="T4" fmla="*/ 0 w 334"/>
                <a:gd name="T5" fmla="*/ 66 h 133"/>
                <a:gd name="T6" fmla="*/ 66 w 334"/>
                <a:gd name="T7" fmla="*/ 0 h 133"/>
                <a:gd name="T8" fmla="*/ 267 w 334"/>
                <a:gd name="T9" fmla="*/ 0 h 133"/>
                <a:gd name="T10" fmla="*/ 334 w 334"/>
                <a:gd name="T11" fmla="*/ 66 h 133"/>
                <a:gd name="T12" fmla="*/ 267 w 334"/>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334" h="133">
                  <a:moveTo>
                    <a:pt x="267" y="133"/>
                  </a:moveTo>
                  <a:lnTo>
                    <a:pt x="66" y="133"/>
                  </a:lnTo>
                  <a:cubicBezTo>
                    <a:pt x="30" y="133"/>
                    <a:pt x="0" y="103"/>
                    <a:pt x="0" y="66"/>
                  </a:cubicBezTo>
                  <a:cubicBezTo>
                    <a:pt x="0" y="29"/>
                    <a:pt x="30" y="0"/>
                    <a:pt x="66" y="0"/>
                  </a:cubicBezTo>
                  <a:lnTo>
                    <a:pt x="267" y="0"/>
                  </a:lnTo>
                  <a:cubicBezTo>
                    <a:pt x="304" y="0"/>
                    <a:pt x="334" y="29"/>
                    <a:pt x="334" y="66"/>
                  </a:cubicBezTo>
                  <a:cubicBezTo>
                    <a:pt x="334" y="103"/>
                    <a:pt x="304" y="133"/>
                    <a:pt x="267" y="13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3145751" name="Connecteur droit 44"/>
          <p:cNvCxnSpPr>
            <a:cxnSpLocks/>
            <a:stCxn id="2097182" idx="1"/>
          </p:cNvCxnSpPr>
          <p:nvPr/>
        </p:nvCxnSpPr>
        <p:spPr>
          <a:xfrm flipH="1" flipV="1">
            <a:off x="1115616" y="5805126"/>
            <a:ext cx="958464" cy="13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52" name="Connecteur droit 46"/>
          <p:cNvCxnSpPr>
            <a:cxnSpLocks/>
            <a:stCxn id="2097183" idx="3"/>
          </p:cNvCxnSpPr>
          <p:nvPr/>
        </p:nvCxnSpPr>
        <p:spPr>
          <a:xfrm>
            <a:off x="6785151" y="5837656"/>
            <a:ext cx="1387249" cy="5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53" name="Connecteur droit 51"/>
          <p:cNvCxnSpPr>
            <a:cxnSpLocks/>
            <a:stCxn id="2097182" idx="0"/>
          </p:cNvCxnSpPr>
          <p:nvPr/>
        </p:nvCxnSpPr>
        <p:spPr>
          <a:xfrm flipV="1">
            <a:off x="2326108" y="3704063"/>
            <a:ext cx="2052185" cy="1862314"/>
          </a:xfrm>
          <a:prstGeom prst="line">
            <a:avLst/>
          </a:prstGeom>
        </p:spPr>
        <p:style>
          <a:lnRef idx="1">
            <a:schemeClr val="accent2"/>
          </a:lnRef>
          <a:fillRef idx="0">
            <a:schemeClr val="accent2"/>
          </a:fillRef>
          <a:effectRef idx="0">
            <a:schemeClr val="accent2"/>
          </a:effectRef>
          <a:fontRef idx="minor">
            <a:schemeClr val="tx1"/>
          </a:fontRef>
        </p:style>
      </p:cxnSp>
      <p:cxnSp>
        <p:nvCxnSpPr>
          <p:cNvPr id="3145754" name="Connecteur droit 53"/>
          <p:cNvCxnSpPr>
            <a:cxnSpLocks/>
          </p:cNvCxnSpPr>
          <p:nvPr/>
        </p:nvCxnSpPr>
        <p:spPr>
          <a:xfrm flipH="1">
            <a:off x="3750811" y="3704063"/>
            <a:ext cx="627482" cy="1741161"/>
          </a:xfrm>
          <a:prstGeom prst="line">
            <a:avLst/>
          </a:prstGeom>
        </p:spPr>
        <p:style>
          <a:lnRef idx="1">
            <a:schemeClr val="accent2"/>
          </a:lnRef>
          <a:fillRef idx="0">
            <a:schemeClr val="accent2"/>
          </a:fillRef>
          <a:effectRef idx="0">
            <a:schemeClr val="accent2"/>
          </a:effectRef>
          <a:fontRef idx="minor">
            <a:schemeClr val="tx1"/>
          </a:fontRef>
        </p:style>
      </p:cxnSp>
      <p:cxnSp>
        <p:nvCxnSpPr>
          <p:cNvPr id="3145755" name="Connecteur droit 55"/>
          <p:cNvCxnSpPr>
            <a:cxnSpLocks/>
            <a:endCxn id="2097183" idx="0"/>
          </p:cNvCxnSpPr>
          <p:nvPr/>
        </p:nvCxnSpPr>
        <p:spPr>
          <a:xfrm>
            <a:off x="4378293" y="3704063"/>
            <a:ext cx="2196821" cy="1845634"/>
          </a:xfrm>
          <a:prstGeom prst="line">
            <a:avLst/>
          </a:prstGeom>
        </p:spPr>
        <p:style>
          <a:lnRef idx="1">
            <a:schemeClr val="accent2"/>
          </a:lnRef>
          <a:fillRef idx="0">
            <a:schemeClr val="accent2"/>
          </a:fillRef>
          <a:effectRef idx="0">
            <a:schemeClr val="accent2"/>
          </a:effectRef>
          <a:fontRef idx="minor">
            <a:schemeClr val="tx1"/>
          </a:fontRef>
        </p:style>
      </p:cxnSp>
      <p:cxnSp>
        <p:nvCxnSpPr>
          <p:cNvPr id="3145756" name="Connecteur droit 2097152"/>
          <p:cNvCxnSpPr>
            <a:cxnSpLocks/>
          </p:cNvCxnSpPr>
          <p:nvPr/>
        </p:nvCxnSpPr>
        <p:spPr>
          <a:xfrm flipH="1">
            <a:off x="4370839" y="3704063"/>
            <a:ext cx="7454" cy="922816"/>
          </a:xfrm>
          <a:prstGeom prst="line">
            <a:avLst/>
          </a:prstGeom>
        </p:spPr>
        <p:style>
          <a:lnRef idx="1">
            <a:schemeClr val="accent2"/>
          </a:lnRef>
          <a:fillRef idx="0">
            <a:schemeClr val="accent2"/>
          </a:fillRef>
          <a:effectRef idx="0">
            <a:schemeClr val="accent2"/>
          </a:effectRef>
          <a:fontRef idx="minor">
            <a:schemeClr val="tx1"/>
          </a:fontRef>
        </p:style>
      </p:cxnSp>
      <p:cxnSp>
        <p:nvCxnSpPr>
          <p:cNvPr id="3145757" name="Connecteur droit 2097156"/>
          <p:cNvCxnSpPr>
            <a:cxnSpLocks/>
            <a:endCxn id="2097181" idx="3"/>
          </p:cNvCxnSpPr>
          <p:nvPr/>
        </p:nvCxnSpPr>
        <p:spPr>
          <a:xfrm>
            <a:off x="4378293" y="3704063"/>
            <a:ext cx="878034" cy="1455184"/>
          </a:xfrm>
          <a:prstGeom prst="line">
            <a:avLst/>
          </a:prstGeom>
        </p:spPr>
        <p:style>
          <a:lnRef idx="1">
            <a:schemeClr val="accent2"/>
          </a:lnRef>
          <a:fillRef idx="0">
            <a:schemeClr val="accent2"/>
          </a:fillRef>
          <a:effectRef idx="0">
            <a:schemeClr val="accent2"/>
          </a:effectRef>
          <a:fontRef idx="minor">
            <a:schemeClr val="tx1"/>
          </a:fontRef>
        </p:style>
      </p:cxnSp>
      <p:cxnSp>
        <p:nvCxnSpPr>
          <p:cNvPr id="3145758" name="Connecteur droit 2097158"/>
          <p:cNvCxnSpPr>
            <a:cxnSpLocks/>
            <a:endCxn id="2097180" idx="0"/>
          </p:cNvCxnSpPr>
          <p:nvPr/>
        </p:nvCxnSpPr>
        <p:spPr>
          <a:xfrm>
            <a:off x="4378293" y="3704063"/>
            <a:ext cx="183739" cy="2000642"/>
          </a:xfrm>
          <a:prstGeom prst="line">
            <a:avLst/>
          </a:prstGeom>
        </p:spPr>
        <p:style>
          <a:lnRef idx="1">
            <a:schemeClr val="accent2"/>
          </a:lnRef>
          <a:fillRef idx="0">
            <a:schemeClr val="accent2"/>
          </a:fillRef>
          <a:effectRef idx="0">
            <a:schemeClr val="accent2"/>
          </a:effectRef>
          <a:fontRef idx="minor">
            <a:schemeClr val="tx1"/>
          </a:fontRef>
        </p:style>
      </p:cxnSp>
      <p:pic>
        <p:nvPicPr>
          <p:cNvPr id="2097184"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rot="2701426">
            <a:off x="4125088" y="4618288"/>
            <a:ext cx="504056" cy="504056"/>
          </a:xfrm>
          <a:prstGeom prst="rect">
            <a:avLst/>
          </a:prstGeom>
          <a:noFill/>
        </p:spPr>
      </p:pic>
      <p:sp>
        <p:nvSpPr>
          <p:cNvPr id="1048684" name="Rectangle 185"/>
          <p:cNvSpPr/>
          <p:nvPr/>
        </p:nvSpPr>
        <p:spPr>
          <a:xfrm>
            <a:off x="3129678" y="1319753"/>
            <a:ext cx="2375555" cy="238431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1048685" name="Rectangle : coins arrondis 186"/>
          <p:cNvSpPr/>
          <p:nvPr/>
        </p:nvSpPr>
        <p:spPr>
          <a:xfrm>
            <a:off x="3224884" y="2776983"/>
            <a:ext cx="2204225" cy="4804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sz="1400" b="1" dirty="0">
                <a:solidFill>
                  <a:schemeClr val="tx1"/>
                </a:solidFill>
              </a:rPr>
              <a:t>S</a:t>
            </a:r>
            <a:r>
              <a:rPr lang="fr-FR" sz="1400" b="1" dirty="0" err="1">
                <a:solidFill>
                  <a:schemeClr val="tx1"/>
                </a:solidFill>
              </a:rPr>
              <a:t>erveur</a:t>
            </a:r>
            <a:r>
              <a:rPr lang="fr-FR" sz="1400" b="1" dirty="0">
                <a:solidFill>
                  <a:schemeClr val="tx1"/>
                </a:solidFill>
              </a:rPr>
              <a:t> physique </a:t>
            </a:r>
            <a:r>
              <a:rPr lang="x-none" sz="1400" b="1" dirty="0">
                <a:solidFill>
                  <a:schemeClr val="tx1"/>
                </a:solidFill>
              </a:rPr>
              <a:t>/ </a:t>
            </a:r>
            <a:r>
              <a:rPr lang="x-none" sz="1400" b="1" dirty="0" err="1">
                <a:solidFill>
                  <a:schemeClr val="tx1"/>
                </a:solidFill>
              </a:rPr>
              <a:t>Vm</a:t>
            </a:r>
            <a:endParaRPr lang="x-none" sz="1400" b="1" dirty="0">
              <a:solidFill>
                <a:schemeClr val="tx1"/>
              </a:solidFill>
            </a:endParaRPr>
          </a:p>
        </p:txBody>
      </p:sp>
      <p:pic>
        <p:nvPicPr>
          <p:cNvPr id="2097185" name="Picture 16" descr="Ryu SDN Framework"/>
          <p:cNvPicPr>
            <a:picLocks noChangeAspect="1" noChangeArrowheads="1"/>
          </p:cNvPicPr>
          <p:nvPr/>
        </p:nvPicPr>
        <p:blipFill>
          <a:blip r:embed="rId5" cstate="print"/>
          <a:srcRect/>
          <a:stretch>
            <a:fillRect/>
          </a:stretch>
        </p:blipFill>
        <p:spPr bwMode="auto">
          <a:xfrm>
            <a:off x="3428298" y="1395464"/>
            <a:ext cx="1560204" cy="1213956"/>
          </a:xfrm>
          <a:prstGeom prst="rect">
            <a:avLst/>
          </a:prstGeom>
          <a:noFill/>
        </p:spPr>
      </p:pic>
      <p:sp>
        <p:nvSpPr>
          <p:cNvPr id="1048686" name="ZoneTexte 188"/>
          <p:cNvSpPr txBox="1"/>
          <p:nvPr/>
        </p:nvSpPr>
        <p:spPr>
          <a:xfrm>
            <a:off x="3543995" y="3313499"/>
            <a:ext cx="1567179" cy="358140"/>
          </a:xfrm>
          <a:prstGeom prst="rect">
            <a:avLst/>
          </a:prstGeom>
          <a:noFill/>
        </p:spPr>
        <p:txBody>
          <a:bodyPr wrap="none" rtlCol="0">
            <a:spAutoFit/>
          </a:bodyPr>
          <a:lstStyle/>
          <a:p>
            <a:r>
              <a:rPr lang="fr-FR" dirty="0"/>
              <a:t>R</a:t>
            </a:r>
            <a:r>
              <a:rPr lang="x-none" dirty="0"/>
              <a:t>y</a:t>
            </a:r>
            <a:r>
              <a:rPr lang="fr-FR" dirty="0"/>
              <a:t>u</a:t>
            </a:r>
            <a:r>
              <a:rPr lang="x-none" dirty="0"/>
              <a:t> </a:t>
            </a:r>
            <a:r>
              <a:rPr lang="fr-FR" dirty="0"/>
              <a:t>c</a:t>
            </a:r>
            <a:r>
              <a:rPr lang="x-none" dirty="0"/>
              <a:t>o</a:t>
            </a:r>
            <a:r>
              <a:rPr lang="fr-FR" dirty="0"/>
              <a:t>n</a:t>
            </a:r>
            <a:r>
              <a:rPr lang="x-none" dirty="0"/>
              <a:t>t</a:t>
            </a:r>
            <a:r>
              <a:rPr lang="fr-FR" dirty="0"/>
              <a:t>r</a:t>
            </a:r>
            <a:r>
              <a:rPr lang="x-none" dirty="0" err="1"/>
              <a:t>oller</a:t>
            </a:r>
            <a:endParaRPr lang="x-none" dirty="0"/>
          </a:p>
        </p:txBody>
      </p:sp>
      <p:sp>
        <p:nvSpPr>
          <p:cNvPr id="70" name="Oval 69"/>
          <p:cNvSpPr/>
          <p:nvPr/>
        </p:nvSpPr>
        <p:spPr>
          <a:xfrm>
            <a:off x="8748464" y="6478753"/>
            <a:ext cx="324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9</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8"/>
</p:tagLst>
</file>

<file path=ppt/tags/tag2.xml><?xml version="1.0" encoding="utf-8"?>
<p:tagLst xmlns:a="http://schemas.openxmlformats.org/drawingml/2006/main" xmlns:r="http://schemas.openxmlformats.org/officeDocument/2006/relationships" xmlns:p="http://schemas.openxmlformats.org/presentationml/2006/main">
  <p:tag name="NUM" val="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2513</TotalTime>
  <Words>3417</Words>
  <Application>Microsoft Office PowerPoint</Application>
  <PresentationFormat>Affichage à l'écran (4:3)</PresentationFormat>
  <Paragraphs>300</Paragraphs>
  <Slides>31</Slides>
  <Notes>31</Notes>
  <HiddenSlides>0</HiddenSlides>
  <MMClips>0</MMClips>
  <ScaleCrop>false</ScaleCrop>
  <HeadingPairs>
    <vt:vector size="6" baseType="variant">
      <vt:variant>
        <vt:lpstr>Polices utilisées</vt:lpstr>
      </vt:variant>
      <vt:variant>
        <vt:i4>15</vt:i4>
      </vt:variant>
      <vt:variant>
        <vt:lpstr>Thème</vt:lpstr>
      </vt:variant>
      <vt:variant>
        <vt:i4>1</vt:i4>
      </vt:variant>
      <vt:variant>
        <vt:lpstr>Titres des diapositives</vt:lpstr>
      </vt:variant>
      <vt:variant>
        <vt:i4>31</vt:i4>
      </vt:variant>
    </vt:vector>
  </HeadingPairs>
  <TitlesOfParts>
    <vt:vector size="47" baseType="lpstr">
      <vt:lpstr>Arial</vt:lpstr>
      <vt:lpstr>Arial Black</vt:lpstr>
      <vt:lpstr>Arial Rounded MT Bold</vt:lpstr>
      <vt:lpstr>Calibri</vt:lpstr>
      <vt:lpstr>Dosis</vt:lpstr>
      <vt:lpstr>Fira Sans Extra Condensed</vt:lpstr>
      <vt:lpstr>Georgia</vt:lpstr>
      <vt:lpstr>Mongolian Baiti</vt:lpstr>
      <vt:lpstr>Mulish</vt:lpstr>
      <vt:lpstr>Noto Sans</vt:lpstr>
      <vt:lpstr>Open Sans</vt:lpstr>
      <vt:lpstr>Sniglet</vt:lpstr>
      <vt:lpstr>Times New Roman</vt:lpstr>
      <vt:lpstr>TimesNewRomanPS-BoldMT</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Utilisateur Windows</dc:creator>
  <cp:lastModifiedBy>MEDJDOUB Anis</cp:lastModifiedBy>
  <cp:revision>73</cp:revision>
  <dcterms:created xsi:type="dcterms:W3CDTF">2022-08-30T11:07:35Z</dcterms:created>
  <dcterms:modified xsi:type="dcterms:W3CDTF">2022-09-26T12:55:17Z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6fb3a07f147b4e3e9750858e8a86e19e</vt:lpwstr>
  </property>
</Properties>
</file>