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NW+7zv+AVT1hbSpgBWwt5RUjQ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B6606-3B02-4F2F-983B-B7F71C2D319F}">
  <a:tblStyle styleId="{067B6606-3B02-4F2F-983B-B7F71C2D31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My name is Rika Gorn</a:t>
            </a:r>
            <a:endParaRPr/>
          </a:p>
          <a:p>
            <a:pPr marL="0" lvl="0" indent="0" algn="l" rtl="0">
              <a:spcBef>
                <a:spcPts val="0"/>
              </a:spcBef>
              <a:spcAft>
                <a:spcPts val="0"/>
              </a:spcAft>
              <a:buClr>
                <a:schemeClr val="dk1"/>
              </a:buClr>
              <a:buSzPts val="1100"/>
              <a:buFont typeface="Arial"/>
              <a:buNone/>
            </a:pPr>
            <a:r>
              <a:rPr lang="en-US"/>
              <a:t>My talk is on the XGboost algorithm and library. I’d been hearing about XGBoost all over the Twitterverse and that it wins all the Kaggle competitions and is basically the best algo ever. So I wanted to demystify it and show folks how to implement the model in 5 very easy steps.</a:t>
            </a:r>
            <a:endParaRPr/>
          </a:p>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95782b500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95782b500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The last step is to visualize your final model. The xgboost package has a lot of nice options for visualizing different evaluation metrics. One is an importance plot which shows which are the most relevant features in your model and tree plot actually visualizes all the branches and leaves in your model.</a:t>
            </a:r>
            <a:endParaRPr/>
          </a:p>
        </p:txBody>
      </p:sp>
      <p:sp>
        <p:nvSpPr>
          <p:cNvPr id="167" name="Google Shape;167;g595782b500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9b365a94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9b365a94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And that’s it for XGboost in 5 steps. For those that are still skeptical here are some general guidelines for why and when you should use xgboost. </a:t>
            </a:r>
            <a:endParaRPr/>
          </a:p>
        </p:txBody>
      </p:sp>
      <p:sp>
        <p:nvSpPr>
          <p:cNvPr id="177" name="Google Shape;177;g59b365a94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c0cb4eee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c0cb4eee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So give it a try and let me know how it goes or if you have any questions. There are a ton of online resources and all the code is available on my github. </a:t>
            </a:r>
            <a:endParaRPr/>
          </a:p>
        </p:txBody>
      </p:sp>
      <p:sp>
        <p:nvSpPr>
          <p:cNvPr id="187" name="Google Shape;187;g5c0cb4eeec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XGBoost stands for extreme Gradient Boosting and is a combination of 2 other models – the decision tree and the gradient boosted model.</a:t>
            </a:r>
            <a:endParaRPr/>
          </a:p>
          <a:p>
            <a:pPr marL="0" lvl="0" indent="0" algn="l" rtl="0">
              <a:spcBef>
                <a:spcPts val="0"/>
              </a:spcBef>
              <a:spcAft>
                <a:spcPts val="0"/>
              </a:spcAft>
              <a:buSzPts val="1100"/>
              <a:buNone/>
            </a:pPr>
            <a:r>
              <a:rPr lang="en-US"/>
              <a:t>A decision tree is a very easy to understand model that classifies a variable by going through a series of simple decisions?</a:t>
            </a:r>
            <a:endParaRPr/>
          </a:p>
          <a:p>
            <a:pPr marL="0" lvl="0" indent="0" algn="l" rtl="0">
              <a:spcBef>
                <a:spcPts val="0"/>
              </a:spcBef>
              <a:spcAft>
                <a:spcPts val="0"/>
              </a:spcAft>
              <a:buClr>
                <a:schemeClr val="dk1"/>
              </a:buClr>
              <a:buSzPts val="1100"/>
              <a:buFont typeface="Arial"/>
              <a:buNone/>
            </a:pPr>
            <a:r>
              <a:rPr lang="en-US"/>
              <a:t> In the titanic dataset that would be if a person is male, if their age is greater than 9 and a half, and the number of siblings they have. These leaves on a tree can be either continuous or categorical.</a:t>
            </a:r>
            <a:endParaRPr/>
          </a:p>
          <a:p>
            <a:pPr marL="0" lvl="0" indent="0" algn="l" rtl="0">
              <a:spcBef>
                <a:spcPts val="0"/>
              </a:spcBef>
              <a:spcAft>
                <a:spcPts val="0"/>
              </a:spcAft>
              <a:buClr>
                <a:schemeClr val="dk1"/>
              </a:buClr>
              <a:buSzPts val="1100"/>
              <a:buFont typeface="Arial"/>
              <a:buNone/>
            </a:pPr>
            <a:r>
              <a:rPr lang="en-US"/>
              <a:t>A gradient boosted model is another technique for regression and classification that converts weak learners or a weak baseline model to strong learners by building onto previous models and increasing the weights of observations that are difficult to classify or have a high error.</a:t>
            </a:r>
            <a:endParaRPr/>
          </a:p>
          <a:p>
            <a:pPr marL="0" lvl="0" indent="0" algn="l" rtl="0">
              <a:spcBef>
                <a:spcPts val="0"/>
              </a:spcBef>
              <a:spcAft>
                <a:spcPts val="0"/>
              </a:spcAft>
              <a:buClr>
                <a:schemeClr val="dk1"/>
              </a:buClr>
              <a:buSzPts val="1100"/>
              <a:buFont typeface="Arial"/>
              <a:buNone/>
            </a:pPr>
            <a:r>
              <a:rPr lang="en-US"/>
              <a:t>XGBoost puts these two techniques together to create a very fast and very efficient way to work on regression and classification questions.</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96" name="Google Shape;9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So lets get started</a:t>
            </a:r>
            <a:endParaRPr/>
          </a:p>
          <a:p>
            <a:pPr marL="0" lvl="0" indent="0" algn="l" rtl="0">
              <a:spcBef>
                <a:spcPts val="0"/>
              </a:spcBef>
              <a:spcAft>
                <a:spcPts val="0"/>
              </a:spcAft>
              <a:buClr>
                <a:schemeClr val="dk1"/>
              </a:buClr>
              <a:buSzPts val="1100"/>
              <a:buFont typeface="Arial"/>
              <a:buNone/>
            </a:pPr>
            <a:r>
              <a:rPr lang="en-US"/>
              <a:t>Load your library and do some feature selection, which is kind of fancy word for cleaning your data in my opinion.</a:t>
            </a:r>
            <a:endParaRPr/>
          </a:p>
          <a:p>
            <a:pPr marL="0" lvl="0" indent="0" algn="l" rtl="0">
              <a:spcBef>
                <a:spcPts val="0"/>
              </a:spcBef>
              <a:spcAft>
                <a:spcPts val="0"/>
              </a:spcAft>
              <a:buClr>
                <a:schemeClr val="dk1"/>
              </a:buClr>
              <a:buSzPts val="1100"/>
              <a:buFont typeface="Arial"/>
              <a:buNone/>
            </a:pPr>
            <a:r>
              <a:rPr lang="en-US"/>
              <a:t>For classification problems it’s important to remove features that are really getting at the same information as that adds noise to your model.</a:t>
            </a:r>
            <a:endParaRPr/>
          </a:p>
          <a:p>
            <a:pPr marL="0" lvl="0" indent="0" algn="l" rtl="0">
              <a:spcBef>
                <a:spcPts val="0"/>
              </a:spcBef>
              <a:spcAft>
                <a:spcPts val="0"/>
              </a:spcAft>
              <a:buClr>
                <a:schemeClr val="dk1"/>
              </a:buClr>
              <a:buSzPts val="1100"/>
              <a:buFont typeface="Arial"/>
              <a:buNone/>
            </a:pPr>
            <a:r>
              <a:rPr lang="en-US"/>
              <a:t>Also don’t forget to remove your target variable – the thing that you’re trying to predict – as that can cause data leakage, where you give your model information that it wouldn’t normally be able to learn on its own.</a:t>
            </a:r>
            <a:endParaRPr/>
          </a:p>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XGboost takes only numerical values so a major cleaning step is converting your categorical variables into numericals with one-hot encoding.  Here’s an example, where the country variable is converted into 0’s and 1’s – this is called a sparse matrix.</a:t>
            </a:r>
            <a:endParaRPr/>
          </a:p>
          <a:p>
            <a:pPr marL="0" lvl="0" indent="0" algn="l" rtl="0">
              <a:spcBef>
                <a:spcPts val="0"/>
              </a:spcBef>
              <a:spcAft>
                <a:spcPts val="0"/>
              </a:spcAft>
              <a:buClr>
                <a:schemeClr val="dk1"/>
              </a:buClr>
              <a:buSzPts val="1100"/>
              <a:buFont typeface="Arial"/>
              <a:buNone/>
            </a:pPr>
            <a:r>
              <a:rPr lang="en-US"/>
              <a:t>Once you’ve converted your variables, put all your important variables or features into 1 giant matrix. The package also has a specific matrix that you can use. </a:t>
            </a:r>
            <a:endParaRPr/>
          </a:p>
          <a:p>
            <a:pPr marL="0" lvl="0" indent="0" algn="l" rtl="0">
              <a:spcBef>
                <a:spcPts val="0"/>
              </a:spcBef>
              <a:spcAft>
                <a:spcPts val="0"/>
              </a:spcAft>
              <a:buNone/>
            </a:pPr>
            <a:endParaRPr/>
          </a:p>
        </p:txBody>
      </p:sp>
      <p:sp>
        <p:nvSpPr>
          <p:cNvPr id="115" name="Google Shape;1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Next split your data into a training and a testing set. Remember to also split the features and the target variable – which I call the labels here. So you’ll have 4 different data sets to work with. The test and training data will be numerical matrices and the test and train labels with be logicals – so a true or a false for your target variable. I’ve split my data into 70% for training and 30% for testing.</a:t>
            </a: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95782b50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95782b500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Now we train our very basic and baseline model. Choose whether you have a regression or classification with the objective and the type of evaluation metric you want to use – here I’m using the root mean square error.</a:t>
            </a:r>
            <a:endParaRPr/>
          </a:p>
          <a:p>
            <a:pPr marL="0" lvl="0" indent="0" algn="l" rtl="0">
              <a:spcBef>
                <a:spcPts val="0"/>
              </a:spcBef>
              <a:spcAft>
                <a:spcPts val="0"/>
              </a:spcAft>
              <a:buClr>
                <a:schemeClr val="dk1"/>
              </a:buClr>
              <a:buSzPts val="1100"/>
              <a:buFont typeface="Arial"/>
              <a:buNone/>
            </a:pPr>
            <a:r>
              <a:rPr lang="en-US"/>
              <a:t>Also, since this is an ensemble algorithm, the model starts building on itself so you have to tell R how many rounds you want to start with – here I’ve gone with 2 rounds and I get a training error, since I’m training on our training data, of .019 for the first round and .018 for the second round.</a:t>
            </a:r>
            <a:endParaRPr/>
          </a:p>
          <a:p>
            <a:pPr marL="0" lvl="0" indent="0" algn="l" rtl="0">
              <a:spcBef>
                <a:spcPts val="0"/>
              </a:spcBef>
              <a:spcAft>
                <a:spcPts val="0"/>
              </a:spcAft>
              <a:buNone/>
            </a:pPr>
            <a:endParaRPr/>
          </a:p>
        </p:txBody>
      </p:sp>
      <p:sp>
        <p:nvSpPr>
          <p:cNvPr id="131" name="Google Shape;131;g595782b500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5782b50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5782b500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Next we use our baseline model and get predictions on our testing data set – this is the 30% of our dataset that we’ve hidden away from our 1</a:t>
            </a:r>
            <a:r>
              <a:rPr lang="en-US" sz="1100" baseline="30000"/>
              <a:t>st</a:t>
            </a:r>
            <a:r>
              <a:rPr lang="en-US" sz="1100"/>
              <a:t> model. Our error for the testing set here is .03 which is larger than the training error which is pretty normal. </a:t>
            </a:r>
            <a:endParaRPr/>
          </a:p>
        </p:txBody>
      </p:sp>
      <p:sp>
        <p:nvSpPr>
          <p:cNvPr id="139" name="Google Shape;139;g595782b500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5782b500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5782b500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The next and most fun step is parameter tuning and cross validation. XGBoost has a ton of parameters to work with, so you can do tuning for a really long time and its important to know when to stop.</a:t>
            </a:r>
            <a:endParaRPr/>
          </a:p>
          <a:p>
            <a:pPr marL="0" lvl="0" indent="0" algn="l" rtl="0">
              <a:spcBef>
                <a:spcPts val="0"/>
              </a:spcBef>
              <a:spcAft>
                <a:spcPts val="0"/>
              </a:spcAft>
              <a:buClr>
                <a:schemeClr val="dk1"/>
              </a:buClr>
              <a:buSzPts val="1100"/>
              <a:buFont typeface="Arial"/>
              <a:buNone/>
            </a:pPr>
            <a:r>
              <a:rPr lang="en-US"/>
              <a:t>A general technique is to start at a default for a handful of parameters and then incrementally increase or decrease them and keep testing your error and cross validating your model – which is a sampling technique to evaluate your model.</a:t>
            </a:r>
            <a:endParaRPr/>
          </a:p>
          <a:p>
            <a:pPr marL="0" lvl="0" indent="0" algn="l" rtl="0">
              <a:spcBef>
                <a:spcPts val="0"/>
              </a:spcBef>
              <a:spcAft>
                <a:spcPts val="0"/>
              </a:spcAft>
              <a:buClr>
                <a:schemeClr val="dk1"/>
              </a:buClr>
              <a:buSzPts val="1100"/>
              <a:buFont typeface="Arial"/>
              <a:buNone/>
            </a:pPr>
            <a:r>
              <a:rPr lang="en-US"/>
              <a:t>The most important thing is to let your data guide your tuning. Really understand your independent variables, how they interact, what the correlations look like with your target variable, use this choose which parameters to tune. </a:t>
            </a:r>
            <a:endParaRPr/>
          </a:p>
          <a:p>
            <a:pPr marL="0" lvl="0" indent="0" algn="l" rtl="0">
              <a:spcBef>
                <a:spcPts val="0"/>
              </a:spcBef>
              <a:spcAft>
                <a:spcPts val="0"/>
              </a:spcAft>
              <a:buNone/>
            </a:pPr>
            <a:endParaRPr/>
          </a:p>
        </p:txBody>
      </p:sp>
      <p:sp>
        <p:nvSpPr>
          <p:cNvPr id="151" name="Google Shape;151;g595782b500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5782b500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5782b500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You can then use CV to evaluate each model you train. So here you can see that at round 151 the test-error starts to increase. This tells us to set our nrounds parameter to less than 151.  Continue tuning and cross-validating until you have your smallest test error, but know when to stop and let your data guide your process.</a:t>
            </a:r>
            <a:endParaRPr/>
          </a:p>
        </p:txBody>
      </p:sp>
      <p:sp>
        <p:nvSpPr>
          <p:cNvPr id="159" name="Google Shape;159;g595782b500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
        <p:cNvGrpSpPr/>
        <p:nvPr/>
      </p:nvGrpSpPr>
      <p:grpSpPr>
        <a:xfrm>
          <a:off x="0" y="0"/>
          <a:ext cx="0" cy="0"/>
          <a:chOff x="0" y="0"/>
          <a:chExt cx="0" cy="0"/>
        </a:xfrm>
      </p:grpSpPr>
      <p:sp>
        <p:nvSpPr>
          <p:cNvPr id="20" name="Google Shape;20;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 name="Google Shape;22;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 name="Google Shape;24;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rot="-947015">
            <a:off x="450071" y="805576"/>
            <a:ext cx="3547231" cy="970562"/>
          </a:xfrm>
          <a:prstGeom prst="rect">
            <a:avLst/>
          </a:prstGeom>
          <a:noFill/>
          <a:ln w="9525" cap="flat" cmpd="sng">
            <a:solidFill>
              <a:schemeClr val="dk2"/>
            </a:solidFill>
            <a:prstDash val="solid"/>
            <a:round/>
            <a:headEnd type="none" w="sm" len="sm"/>
            <a:tailEnd type="none" w="sm" len="sm"/>
          </a:ln>
        </p:spPr>
      </p:pic>
      <p:pic>
        <p:nvPicPr>
          <p:cNvPr id="89" name="Google Shape;89;p1"/>
          <p:cNvPicPr preferRelativeResize="0"/>
          <p:nvPr/>
        </p:nvPicPr>
        <p:blipFill rotWithShape="1">
          <a:blip r:embed="rId4">
            <a:alphaModFix/>
          </a:blip>
          <a:srcRect/>
          <a:stretch/>
        </p:blipFill>
        <p:spPr>
          <a:xfrm>
            <a:off x="7636958" y="410569"/>
            <a:ext cx="4411482" cy="1101436"/>
          </a:xfrm>
          <a:prstGeom prst="rect">
            <a:avLst/>
          </a:prstGeom>
          <a:noFill/>
          <a:ln w="9525" cap="flat" cmpd="sng">
            <a:solidFill>
              <a:schemeClr val="dk2"/>
            </a:solidFill>
            <a:prstDash val="solid"/>
            <a:round/>
            <a:headEnd type="none" w="sm" len="sm"/>
            <a:tailEnd type="none" w="sm" len="sm"/>
          </a:ln>
        </p:spPr>
      </p:pic>
      <p:pic>
        <p:nvPicPr>
          <p:cNvPr id="90" name="Google Shape;90;p1"/>
          <p:cNvPicPr preferRelativeResize="0"/>
          <p:nvPr/>
        </p:nvPicPr>
        <p:blipFill rotWithShape="1">
          <a:blip r:embed="rId5">
            <a:alphaModFix/>
          </a:blip>
          <a:srcRect/>
          <a:stretch/>
        </p:blipFill>
        <p:spPr>
          <a:xfrm>
            <a:off x="838937" y="5468368"/>
            <a:ext cx="4908059" cy="902985"/>
          </a:xfrm>
          <a:prstGeom prst="rect">
            <a:avLst/>
          </a:prstGeom>
          <a:noFill/>
          <a:ln w="9525" cap="flat" cmpd="sng">
            <a:solidFill>
              <a:schemeClr val="dk2"/>
            </a:solidFill>
            <a:prstDash val="solid"/>
            <a:round/>
            <a:headEnd type="none" w="sm" len="sm"/>
            <a:tailEnd type="none" w="sm" len="sm"/>
          </a:ln>
        </p:spPr>
      </p:pic>
      <p:pic>
        <p:nvPicPr>
          <p:cNvPr id="91" name="Google Shape;91;p1"/>
          <p:cNvPicPr preferRelativeResize="0"/>
          <p:nvPr/>
        </p:nvPicPr>
        <p:blipFill rotWithShape="1">
          <a:blip r:embed="rId6">
            <a:alphaModFix/>
          </a:blip>
          <a:srcRect/>
          <a:stretch/>
        </p:blipFill>
        <p:spPr>
          <a:xfrm rot="-1282742">
            <a:off x="7378586" y="4728983"/>
            <a:ext cx="4622915" cy="1096858"/>
          </a:xfrm>
          <a:prstGeom prst="rect">
            <a:avLst/>
          </a:prstGeom>
          <a:noFill/>
          <a:ln w="9525" cap="flat" cmpd="sng">
            <a:solidFill>
              <a:schemeClr val="dk2"/>
            </a:solidFill>
            <a:prstDash val="solid"/>
            <a:round/>
            <a:headEnd type="none" w="sm" len="sm"/>
            <a:tailEnd type="none" w="sm" len="sm"/>
          </a:ln>
        </p:spPr>
      </p:pic>
      <p:sp>
        <p:nvSpPr>
          <p:cNvPr id="92" name="Google Shape;92;p1"/>
          <p:cNvSpPr txBox="1"/>
          <p:nvPr/>
        </p:nvSpPr>
        <p:spPr>
          <a:xfrm>
            <a:off x="1370550" y="2562375"/>
            <a:ext cx="9450900" cy="123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a:solidFill>
                  <a:schemeClr val="accent5"/>
                </a:solidFill>
                <a:latin typeface="Calibri"/>
                <a:ea typeface="Calibri"/>
                <a:cs typeface="Calibri"/>
                <a:sym typeface="Calibri"/>
              </a:rPr>
              <a:t>XGBoost: The Excalibur for Everyone!</a:t>
            </a:r>
            <a:endParaRPr sz="3200" b="1">
              <a:solidFill>
                <a:schemeClr val="accent5"/>
              </a:solidFill>
              <a:latin typeface="Calibri"/>
              <a:ea typeface="Calibri"/>
              <a:cs typeface="Calibri"/>
              <a:sym typeface="Calibri"/>
            </a:endParaRPr>
          </a:p>
          <a:p>
            <a:pPr marL="0" lvl="0" indent="0" algn="ctr" rtl="0">
              <a:spcBef>
                <a:spcPts val="0"/>
              </a:spcBef>
              <a:spcAft>
                <a:spcPts val="0"/>
              </a:spcAft>
              <a:buNone/>
            </a:pPr>
            <a:r>
              <a:rPr lang="en-US" sz="3200" b="1">
                <a:solidFill>
                  <a:schemeClr val="accent5"/>
                </a:solidFill>
                <a:latin typeface="Calibri"/>
                <a:ea typeface="Calibri"/>
                <a:cs typeface="Calibri"/>
                <a:sym typeface="Calibri"/>
              </a:rPr>
              <a:t>OR</a:t>
            </a:r>
            <a:endParaRPr sz="3200" b="1">
              <a:solidFill>
                <a:schemeClr val="accent5"/>
              </a:solidFill>
              <a:latin typeface="Calibri"/>
              <a:ea typeface="Calibri"/>
              <a:cs typeface="Calibri"/>
              <a:sym typeface="Calibri"/>
            </a:endParaRPr>
          </a:p>
          <a:p>
            <a:pPr marL="0" lvl="0" indent="0" algn="ctr" rtl="0">
              <a:spcBef>
                <a:spcPts val="0"/>
              </a:spcBef>
              <a:spcAft>
                <a:spcPts val="0"/>
              </a:spcAft>
              <a:buNone/>
            </a:pPr>
            <a:r>
              <a:rPr lang="en-US" sz="3200" b="1">
                <a:solidFill>
                  <a:schemeClr val="accent5"/>
                </a:solidFill>
                <a:latin typeface="Calibri"/>
                <a:ea typeface="Calibri"/>
                <a:cs typeface="Calibri"/>
                <a:sym typeface="Calibri"/>
              </a:rPr>
              <a:t>How to get XGBoost Up and Running in 5 Steps or Less</a:t>
            </a:r>
            <a:endParaRPr sz="3200" b="1">
              <a:solidFill>
                <a:schemeClr val="accent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595782b500_0_53"/>
          <p:cNvSpPr txBox="1">
            <a:spLocks noGrp="1"/>
          </p:cNvSpPr>
          <p:nvPr>
            <p:ph type="title"/>
          </p:nvPr>
        </p:nvSpPr>
        <p:spPr>
          <a:xfrm>
            <a:off x="592175" y="190500"/>
            <a:ext cx="10723500" cy="819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Part 5: Visualize and Interpret</a:t>
            </a:r>
            <a:endParaRPr/>
          </a:p>
        </p:txBody>
      </p:sp>
      <p:pic>
        <p:nvPicPr>
          <p:cNvPr id="170" name="Google Shape;170;g595782b500_0_53"/>
          <p:cNvPicPr preferRelativeResize="0"/>
          <p:nvPr/>
        </p:nvPicPr>
        <p:blipFill>
          <a:blip r:embed="rId3">
            <a:alphaModFix/>
          </a:blip>
          <a:stretch>
            <a:fillRect/>
          </a:stretch>
        </p:blipFill>
        <p:spPr>
          <a:xfrm>
            <a:off x="430050" y="2400287"/>
            <a:ext cx="5018276" cy="4124325"/>
          </a:xfrm>
          <a:prstGeom prst="rect">
            <a:avLst/>
          </a:prstGeom>
          <a:noFill/>
          <a:ln>
            <a:noFill/>
          </a:ln>
        </p:spPr>
      </p:pic>
      <p:pic>
        <p:nvPicPr>
          <p:cNvPr id="171" name="Google Shape;171;g595782b500_0_53"/>
          <p:cNvPicPr preferRelativeResize="0"/>
          <p:nvPr/>
        </p:nvPicPr>
        <p:blipFill>
          <a:blip r:embed="rId4">
            <a:alphaModFix/>
          </a:blip>
          <a:stretch>
            <a:fillRect/>
          </a:stretch>
        </p:blipFill>
        <p:spPr>
          <a:xfrm>
            <a:off x="5191350" y="2696153"/>
            <a:ext cx="6918324" cy="3828450"/>
          </a:xfrm>
          <a:prstGeom prst="rect">
            <a:avLst/>
          </a:prstGeom>
          <a:noFill/>
          <a:ln>
            <a:noFill/>
          </a:ln>
        </p:spPr>
      </p:pic>
      <p:sp>
        <p:nvSpPr>
          <p:cNvPr id="172" name="Google Shape;172;g595782b500_0_53"/>
          <p:cNvSpPr txBox="1"/>
          <p:nvPr/>
        </p:nvSpPr>
        <p:spPr>
          <a:xfrm>
            <a:off x="1066800" y="1295400"/>
            <a:ext cx="4495800" cy="16578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importance_matrix &lt;- xgb.importance(names(train_data), model = model1)</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xgb.plot.importance(importance_matrix)</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73" name="Google Shape;173;g595782b500_0_53"/>
          <p:cNvSpPr txBox="1"/>
          <p:nvPr/>
        </p:nvSpPr>
        <p:spPr>
          <a:xfrm>
            <a:off x="6448625" y="1295400"/>
            <a:ext cx="5018400" cy="10383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xgb.plot.multi.trees(feature_names = names(train_data), </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                     model = model1)</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59b365a941_0_0"/>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XGBoost: When, Why, and Why Not?</a:t>
            </a:r>
            <a:endParaRPr/>
          </a:p>
        </p:txBody>
      </p:sp>
      <p:sp>
        <p:nvSpPr>
          <p:cNvPr id="180" name="Google Shape;180;g59b365a941_0_0"/>
          <p:cNvSpPr txBox="1">
            <a:spLocks noGrp="1"/>
          </p:cNvSpPr>
          <p:nvPr>
            <p:ph type="body" idx="1"/>
          </p:nvPr>
        </p:nvSpPr>
        <p:spPr>
          <a:xfrm>
            <a:off x="839788" y="1681163"/>
            <a:ext cx="5157900" cy="823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1000"/>
              </a:spcBef>
              <a:spcAft>
                <a:spcPts val="0"/>
              </a:spcAft>
              <a:buNone/>
            </a:pPr>
            <a:r>
              <a:rPr lang="en-US"/>
              <a:t>Pros</a:t>
            </a:r>
            <a:endParaRPr/>
          </a:p>
        </p:txBody>
      </p:sp>
      <p:sp>
        <p:nvSpPr>
          <p:cNvPr id="181" name="Google Shape;181;g59b365a941_0_0"/>
          <p:cNvSpPr txBox="1">
            <a:spLocks noGrp="1"/>
          </p:cNvSpPr>
          <p:nvPr>
            <p:ph type="body" idx="2"/>
          </p:nvPr>
        </p:nvSpPr>
        <p:spPr>
          <a:xfrm>
            <a:off x="839788" y="2505075"/>
            <a:ext cx="5157900" cy="36846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US"/>
              <a:t>Very Fast</a:t>
            </a:r>
            <a:endParaRPr/>
          </a:p>
          <a:p>
            <a:pPr marL="457200" lvl="0" indent="-342900" algn="l" rtl="0">
              <a:spcBef>
                <a:spcPts val="0"/>
              </a:spcBef>
              <a:spcAft>
                <a:spcPts val="0"/>
              </a:spcAft>
              <a:buSzPts val="1800"/>
              <a:buChar char="•"/>
            </a:pPr>
            <a:r>
              <a:rPr lang="en-US"/>
              <a:t>High performance </a:t>
            </a:r>
            <a:endParaRPr/>
          </a:p>
          <a:p>
            <a:pPr marL="457200" lvl="0" indent="-342900" algn="l" rtl="0">
              <a:spcBef>
                <a:spcPts val="0"/>
              </a:spcBef>
              <a:spcAft>
                <a:spcPts val="0"/>
              </a:spcAft>
              <a:buSzPts val="1800"/>
              <a:buChar char="•"/>
            </a:pPr>
            <a:r>
              <a:rPr lang="en-US"/>
              <a:t>Useful for Regression and classification problems</a:t>
            </a:r>
            <a:endParaRPr/>
          </a:p>
          <a:p>
            <a:pPr marL="457200" lvl="0" indent="-342900" algn="l" rtl="0">
              <a:spcBef>
                <a:spcPts val="0"/>
              </a:spcBef>
              <a:spcAft>
                <a:spcPts val="0"/>
              </a:spcAft>
              <a:buSzPts val="1800"/>
              <a:buChar char="•"/>
            </a:pPr>
            <a:r>
              <a:rPr lang="en-US"/>
              <a:t>Good for overfitting</a:t>
            </a:r>
            <a:endParaRPr/>
          </a:p>
          <a:p>
            <a:pPr marL="457200" lvl="0" indent="-342900" algn="l" rtl="0">
              <a:spcBef>
                <a:spcPts val="0"/>
              </a:spcBef>
              <a:spcAft>
                <a:spcPts val="0"/>
              </a:spcAft>
              <a:buSzPts val="1800"/>
              <a:buChar char="•"/>
            </a:pPr>
            <a:r>
              <a:rPr lang="en-US"/>
              <a:t>Good for when working with missing data</a:t>
            </a:r>
            <a:endParaRPr/>
          </a:p>
        </p:txBody>
      </p:sp>
      <p:sp>
        <p:nvSpPr>
          <p:cNvPr id="182" name="Google Shape;182;g59b365a941_0_0"/>
          <p:cNvSpPr txBox="1">
            <a:spLocks noGrp="1"/>
          </p:cNvSpPr>
          <p:nvPr>
            <p:ph type="body" idx="3"/>
          </p:nvPr>
        </p:nvSpPr>
        <p:spPr>
          <a:xfrm>
            <a:off x="6172200" y="1681163"/>
            <a:ext cx="5183100" cy="823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1000"/>
              </a:spcBef>
              <a:spcAft>
                <a:spcPts val="0"/>
              </a:spcAft>
              <a:buNone/>
            </a:pPr>
            <a:r>
              <a:rPr lang="en-US"/>
              <a:t>Cons</a:t>
            </a:r>
            <a:endParaRPr/>
          </a:p>
        </p:txBody>
      </p:sp>
      <p:sp>
        <p:nvSpPr>
          <p:cNvPr id="183" name="Google Shape;183;g59b365a941_0_0"/>
          <p:cNvSpPr txBox="1">
            <a:spLocks noGrp="1"/>
          </p:cNvSpPr>
          <p:nvPr>
            <p:ph type="body" idx="4"/>
          </p:nvPr>
        </p:nvSpPr>
        <p:spPr>
          <a:xfrm>
            <a:off x="6172200" y="2505075"/>
            <a:ext cx="5183100" cy="36846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A lot of parameter tuning</a:t>
            </a:r>
            <a:endParaRPr/>
          </a:p>
          <a:p>
            <a:pPr marL="457200" lvl="0" indent="-342900" algn="l" rtl="0">
              <a:spcBef>
                <a:spcPts val="0"/>
              </a:spcBef>
              <a:spcAft>
                <a:spcPts val="0"/>
              </a:spcAft>
              <a:buSzPts val="1800"/>
              <a:buChar char="•"/>
            </a:pPr>
            <a:r>
              <a:rPr lang="en-US"/>
              <a:t>Less explainable than a decision tree</a:t>
            </a:r>
            <a:endParaRPr/>
          </a:p>
          <a:p>
            <a:pPr marL="457200" lvl="0" indent="-342900" algn="l" rtl="0">
              <a:spcBef>
                <a:spcPts val="0"/>
              </a:spcBef>
              <a:spcAft>
                <a:spcPts val="0"/>
              </a:spcAft>
              <a:buSzPts val="1800"/>
              <a:buChar char="•"/>
            </a:pPr>
            <a:r>
              <a:rPr lang="en-US"/>
              <a:t>Not useful for time series or forecasting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5c0cb4eeec_0_12"/>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Give XGBoost a try and let me know how it went!</a:t>
            </a:r>
            <a:endParaRPr/>
          </a:p>
        </p:txBody>
      </p:sp>
      <p:pic>
        <p:nvPicPr>
          <p:cNvPr id="190" name="Google Shape;190;g5c0cb4eeec_0_12"/>
          <p:cNvPicPr preferRelativeResize="0"/>
          <p:nvPr/>
        </p:nvPicPr>
        <p:blipFill>
          <a:blip r:embed="rId3">
            <a:alphaModFix/>
          </a:blip>
          <a:stretch>
            <a:fillRect/>
          </a:stretch>
        </p:blipFill>
        <p:spPr>
          <a:xfrm>
            <a:off x="911175" y="2141788"/>
            <a:ext cx="4572000" cy="1990725"/>
          </a:xfrm>
          <a:prstGeom prst="rect">
            <a:avLst/>
          </a:prstGeom>
          <a:noFill/>
          <a:ln>
            <a:noFill/>
          </a:ln>
        </p:spPr>
      </p:pic>
      <p:pic>
        <p:nvPicPr>
          <p:cNvPr id="191" name="Google Shape;191;g5c0cb4eeec_0_12"/>
          <p:cNvPicPr preferRelativeResize="0"/>
          <p:nvPr/>
        </p:nvPicPr>
        <p:blipFill>
          <a:blip r:embed="rId4">
            <a:alphaModFix/>
          </a:blip>
          <a:stretch>
            <a:fillRect/>
          </a:stretch>
        </p:blipFill>
        <p:spPr>
          <a:xfrm>
            <a:off x="5635575" y="1843225"/>
            <a:ext cx="5038725" cy="33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a:t>
            </a:r>
            <a:r>
              <a:rPr lang="en-US" b="1"/>
              <a:t>X</a:t>
            </a:r>
            <a:r>
              <a:rPr lang="en-US"/>
              <a:t>treme </a:t>
            </a:r>
            <a:r>
              <a:rPr lang="en-US" b="1"/>
              <a:t>G</a:t>
            </a:r>
            <a:r>
              <a:rPr lang="en-US"/>
              <a:t>radient </a:t>
            </a:r>
            <a:r>
              <a:rPr lang="en-US" b="1"/>
              <a:t>B</a:t>
            </a:r>
            <a:r>
              <a:rPr lang="en-US"/>
              <a:t>oosting</a:t>
            </a:r>
            <a:endParaRPr/>
          </a:p>
        </p:txBody>
      </p:sp>
      <p:sp>
        <p:nvSpPr>
          <p:cNvPr id="99" name="Google Shape;99;p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a:t>Decision Trees</a:t>
            </a:r>
            <a:endParaRPr/>
          </a:p>
        </p:txBody>
      </p:sp>
      <p:pic>
        <p:nvPicPr>
          <p:cNvPr id="100" name="Google Shape;100;p3"/>
          <p:cNvPicPr preferRelativeResize="0">
            <a:picLocks noGrp="1"/>
          </p:cNvPicPr>
          <p:nvPr>
            <p:ph type="body" idx="2"/>
          </p:nvPr>
        </p:nvPicPr>
        <p:blipFill rotWithShape="1">
          <a:blip r:embed="rId3">
            <a:alphaModFix/>
          </a:blip>
          <a:srcRect l="1128" t="2685" r="2439" b="2429"/>
          <a:stretch/>
        </p:blipFill>
        <p:spPr>
          <a:xfrm>
            <a:off x="6825950" y="2837800"/>
            <a:ext cx="4529400" cy="3246300"/>
          </a:xfrm>
          <a:prstGeom prst="rect">
            <a:avLst/>
          </a:prstGeom>
          <a:noFill/>
          <a:ln>
            <a:noFill/>
          </a:ln>
        </p:spPr>
      </p:pic>
      <p:sp>
        <p:nvSpPr>
          <p:cNvPr id="101" name="Google Shape;101;p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lnSpcReduction="10000"/>
          </a:bodyPr>
          <a:lstStyle/>
          <a:p>
            <a:pPr marL="0" lvl="0" indent="0" algn="l" rtl="0">
              <a:lnSpc>
                <a:spcPct val="70000"/>
              </a:lnSpc>
              <a:spcBef>
                <a:spcPts val="0"/>
              </a:spcBef>
              <a:spcAft>
                <a:spcPts val="0"/>
              </a:spcAft>
              <a:buClr>
                <a:schemeClr val="dk1"/>
              </a:buClr>
              <a:buSzPts val="600"/>
              <a:buNone/>
            </a:pPr>
            <a:endParaRPr sz="600"/>
          </a:p>
          <a:p>
            <a:pPr marL="0" lvl="0" indent="0" algn="l" rtl="0">
              <a:lnSpc>
                <a:spcPct val="70000"/>
              </a:lnSpc>
              <a:spcBef>
                <a:spcPts val="1000"/>
              </a:spcBef>
              <a:spcAft>
                <a:spcPts val="0"/>
              </a:spcAft>
              <a:buClr>
                <a:schemeClr val="dk1"/>
              </a:buClr>
              <a:buSzPts val="1500"/>
              <a:buNone/>
            </a:pPr>
            <a:endParaRPr sz="1500"/>
          </a:p>
          <a:p>
            <a:pPr marL="0" lvl="0" indent="0" algn="ctr" rtl="0">
              <a:lnSpc>
                <a:spcPct val="70000"/>
              </a:lnSpc>
              <a:spcBef>
                <a:spcPts val="1000"/>
              </a:spcBef>
              <a:spcAft>
                <a:spcPts val="0"/>
              </a:spcAft>
              <a:buClr>
                <a:schemeClr val="dk1"/>
              </a:buClr>
              <a:buSzPts val="2400"/>
              <a:buNone/>
            </a:pPr>
            <a:r>
              <a:rPr lang="en-US" sz="2400"/>
              <a:t>Gradient Boosted </a:t>
            </a:r>
            <a:r>
              <a:rPr lang="en-US"/>
              <a:t>Model</a:t>
            </a:r>
            <a:endParaRPr/>
          </a:p>
        </p:txBody>
      </p:sp>
      <p:pic>
        <p:nvPicPr>
          <p:cNvPr id="102" name="Google Shape;102;p3"/>
          <p:cNvPicPr preferRelativeResize="0"/>
          <p:nvPr/>
        </p:nvPicPr>
        <p:blipFill rotWithShape="1">
          <a:blip r:embed="rId4">
            <a:alphaModFix/>
          </a:blip>
          <a:srcRect/>
          <a:stretch/>
        </p:blipFill>
        <p:spPr>
          <a:xfrm>
            <a:off x="1151042" y="2631850"/>
            <a:ext cx="3867708" cy="3658200"/>
          </a:xfrm>
          <a:prstGeom prst="rect">
            <a:avLst/>
          </a:prstGeom>
          <a:noFill/>
          <a:ln>
            <a:noFill/>
          </a:ln>
        </p:spPr>
      </p:pic>
      <p:sp>
        <p:nvSpPr>
          <p:cNvPr id="103" name="Google Shape;103;p3"/>
          <p:cNvSpPr/>
          <p:nvPr/>
        </p:nvSpPr>
        <p:spPr>
          <a:xfrm>
            <a:off x="5350850" y="4011400"/>
            <a:ext cx="1143000" cy="70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9808" y="0"/>
            <a:ext cx="6696000"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Step 1: </a:t>
            </a:r>
            <a:endParaRPr/>
          </a:p>
          <a:p>
            <a:pPr marL="0" lvl="0" indent="0" algn="l" rtl="0">
              <a:lnSpc>
                <a:spcPct val="90000"/>
              </a:lnSpc>
              <a:spcBef>
                <a:spcPts val="0"/>
              </a:spcBef>
              <a:spcAft>
                <a:spcPts val="0"/>
              </a:spcAft>
              <a:buClr>
                <a:schemeClr val="dk1"/>
              </a:buClr>
              <a:buSzPts val="3200"/>
              <a:buFont typeface="Calibri"/>
              <a:buNone/>
            </a:pPr>
            <a:r>
              <a:rPr lang="en-US"/>
              <a:t>Feature Selection and Cleaning</a:t>
            </a:r>
            <a:endParaRPr/>
          </a:p>
        </p:txBody>
      </p:sp>
      <p:sp>
        <p:nvSpPr>
          <p:cNvPr id="109" name="Google Shape;109;p5"/>
          <p:cNvSpPr txBox="1">
            <a:spLocks noGrp="1"/>
          </p:cNvSpPr>
          <p:nvPr>
            <p:ph type="body" idx="1"/>
          </p:nvPr>
        </p:nvSpPr>
        <p:spPr>
          <a:xfrm>
            <a:off x="839788" y="2177473"/>
            <a:ext cx="3932237" cy="381158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sz="2800"/>
              <a:t>Remove redundant or nonsensical features</a:t>
            </a:r>
            <a:endParaRPr/>
          </a:p>
          <a:p>
            <a:pPr marL="285750" lvl="0" indent="-285750" algn="l" rtl="0">
              <a:lnSpc>
                <a:spcPct val="90000"/>
              </a:lnSpc>
              <a:spcBef>
                <a:spcPts val="1000"/>
              </a:spcBef>
              <a:spcAft>
                <a:spcPts val="0"/>
              </a:spcAft>
              <a:buClr>
                <a:schemeClr val="dk1"/>
              </a:buClr>
              <a:buSzPts val="2800"/>
              <a:buFont typeface="Arial"/>
              <a:buChar char="•"/>
            </a:pPr>
            <a:r>
              <a:rPr lang="en-US" sz="2800"/>
              <a:t>Remove the target variable!</a:t>
            </a:r>
            <a:endParaRPr/>
          </a:p>
          <a:p>
            <a:pPr marL="285750" lvl="0" indent="-285750" algn="l" rtl="0">
              <a:lnSpc>
                <a:spcPct val="90000"/>
              </a:lnSpc>
              <a:spcBef>
                <a:spcPts val="1000"/>
              </a:spcBef>
              <a:spcAft>
                <a:spcPts val="0"/>
              </a:spcAft>
              <a:buClr>
                <a:schemeClr val="dk1"/>
              </a:buClr>
              <a:buSzPts val="2800"/>
              <a:buFont typeface="Arial"/>
              <a:buChar char="•"/>
            </a:pPr>
            <a:r>
              <a:rPr lang="en-US" sz="2800"/>
              <a:t>Create new features after inspecting correlations</a:t>
            </a:r>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110" name="Google Shape;110;p5"/>
          <p:cNvPicPr preferRelativeResize="0"/>
          <p:nvPr/>
        </p:nvPicPr>
        <p:blipFill rotWithShape="1">
          <a:blip r:embed="rId3">
            <a:alphaModFix/>
          </a:blip>
          <a:srcRect t="8983" b="19985"/>
          <a:stretch/>
        </p:blipFill>
        <p:spPr>
          <a:xfrm>
            <a:off x="6814127" y="2927927"/>
            <a:ext cx="3874998" cy="2752437"/>
          </a:xfrm>
          <a:prstGeom prst="rect">
            <a:avLst/>
          </a:prstGeom>
          <a:noFill/>
          <a:ln>
            <a:noFill/>
          </a:ln>
        </p:spPr>
      </p:pic>
      <p:sp>
        <p:nvSpPr>
          <p:cNvPr id="111" name="Google Shape;111;p5"/>
          <p:cNvSpPr txBox="1"/>
          <p:nvPr/>
        </p:nvSpPr>
        <p:spPr>
          <a:xfrm>
            <a:off x="7384500" y="728350"/>
            <a:ext cx="2576100" cy="19494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latin typeface="Calibri"/>
                <a:ea typeface="Calibri"/>
                <a:cs typeface="Calibri"/>
                <a:sym typeface="Calibri"/>
              </a:rPr>
              <a:t>library(tidyverse)</a:t>
            </a:r>
            <a:endParaRPr sz="2000">
              <a:latin typeface="Calibri"/>
              <a:ea typeface="Calibri"/>
              <a:cs typeface="Calibri"/>
              <a:sym typeface="Calibri"/>
            </a:endParaRPr>
          </a:p>
          <a:p>
            <a:pPr marL="0" lvl="0" indent="0" algn="ctr" rtl="0">
              <a:spcBef>
                <a:spcPts val="0"/>
              </a:spcBef>
              <a:spcAft>
                <a:spcPts val="0"/>
              </a:spcAft>
              <a:buNone/>
            </a:pPr>
            <a:r>
              <a:rPr lang="en-US" sz="2000">
                <a:latin typeface="Calibri"/>
                <a:ea typeface="Calibri"/>
                <a:cs typeface="Calibri"/>
                <a:sym typeface="Calibri"/>
              </a:rPr>
              <a:t>library(readxl)</a:t>
            </a:r>
            <a:endParaRPr sz="2000">
              <a:latin typeface="Calibri"/>
              <a:ea typeface="Calibri"/>
              <a:cs typeface="Calibri"/>
              <a:sym typeface="Calibri"/>
            </a:endParaRPr>
          </a:p>
          <a:p>
            <a:pPr marL="0" lvl="0" indent="0" algn="ctr" rtl="0">
              <a:spcBef>
                <a:spcPts val="0"/>
              </a:spcBef>
              <a:spcAft>
                <a:spcPts val="0"/>
              </a:spcAft>
              <a:buNone/>
            </a:pPr>
            <a:r>
              <a:rPr lang="en-US" sz="2000">
                <a:latin typeface="Calibri"/>
                <a:ea typeface="Calibri"/>
                <a:cs typeface="Calibri"/>
                <a:sym typeface="Calibri"/>
              </a:rPr>
              <a:t>library(here)</a:t>
            </a:r>
            <a:endParaRPr sz="2000">
              <a:latin typeface="Calibri"/>
              <a:ea typeface="Calibri"/>
              <a:cs typeface="Calibri"/>
              <a:sym typeface="Calibri"/>
            </a:endParaRPr>
          </a:p>
          <a:p>
            <a:pPr marL="0" lvl="0" indent="0" algn="ctr" rtl="0">
              <a:spcBef>
                <a:spcPts val="0"/>
              </a:spcBef>
              <a:spcAft>
                <a:spcPts val="0"/>
              </a:spcAft>
              <a:buNone/>
            </a:pPr>
            <a:r>
              <a:rPr lang="en-US" sz="2000">
                <a:latin typeface="Calibri"/>
                <a:ea typeface="Calibri"/>
                <a:cs typeface="Calibri"/>
                <a:sym typeface="Calibri"/>
              </a:rPr>
              <a:t>library(inspectdf)</a:t>
            </a:r>
            <a:endParaRPr sz="2000">
              <a:latin typeface="Calibri"/>
              <a:ea typeface="Calibri"/>
              <a:cs typeface="Calibri"/>
              <a:sym typeface="Calibri"/>
            </a:endParaRPr>
          </a:p>
          <a:p>
            <a:pPr marL="0" lvl="0" indent="0" algn="ctr" rtl="0">
              <a:spcBef>
                <a:spcPts val="0"/>
              </a:spcBef>
              <a:spcAft>
                <a:spcPts val="0"/>
              </a:spcAft>
              <a:buNone/>
            </a:pPr>
            <a:r>
              <a:rPr lang="en-US" sz="2000">
                <a:latin typeface="Calibri"/>
                <a:ea typeface="Calibri"/>
                <a:cs typeface="Calibri"/>
                <a:sym typeface="Calibri"/>
              </a:rPr>
              <a:t>library(janitor)</a:t>
            </a:r>
            <a:endParaRPr sz="2000">
              <a:latin typeface="Calibri"/>
              <a:ea typeface="Calibri"/>
              <a:cs typeface="Calibri"/>
              <a:sym typeface="Calibri"/>
            </a:endParaRPr>
          </a:p>
          <a:p>
            <a:pPr marL="0" lvl="0" indent="0" algn="ctr" rtl="0">
              <a:spcBef>
                <a:spcPts val="0"/>
              </a:spcBef>
              <a:spcAft>
                <a:spcPts val="0"/>
              </a:spcAft>
              <a:buNone/>
            </a:pPr>
            <a:r>
              <a:rPr lang="en-US" sz="2000">
                <a:latin typeface="Calibri"/>
                <a:ea typeface="Calibri"/>
                <a:cs typeface="Calibri"/>
                <a:sym typeface="Calibri"/>
              </a:rPr>
              <a:t>library(xgboost)</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Step 1A:</a:t>
            </a:r>
            <a:br>
              <a:rPr lang="en-US"/>
            </a:br>
            <a:r>
              <a:rPr lang="en-US"/>
              <a:t>One-Hot Encode Categorical Variables</a:t>
            </a:r>
            <a:endParaRPr/>
          </a:p>
        </p:txBody>
      </p:sp>
      <p:sp>
        <p:nvSpPr>
          <p:cNvPr id="118" name="Google Shape;118;p6"/>
          <p:cNvSpPr txBox="1">
            <a:spLocks noGrp="1"/>
          </p:cNvSpPr>
          <p:nvPr>
            <p:ph type="body" idx="1"/>
          </p:nvPr>
        </p:nvSpPr>
        <p:spPr>
          <a:xfrm>
            <a:off x="702375" y="2268049"/>
            <a:ext cx="3932100" cy="43038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sz="2800"/>
              <a:t>Convert categorical data to numerical values</a:t>
            </a:r>
            <a:endParaRPr/>
          </a:p>
          <a:p>
            <a:pPr marL="285750" lvl="0" indent="-285750" algn="l" rtl="0">
              <a:lnSpc>
                <a:spcPct val="90000"/>
              </a:lnSpc>
              <a:spcBef>
                <a:spcPts val="1000"/>
              </a:spcBef>
              <a:spcAft>
                <a:spcPts val="0"/>
              </a:spcAft>
              <a:buClr>
                <a:schemeClr val="dk1"/>
              </a:buClr>
              <a:buSzPts val="2800"/>
              <a:buFont typeface="Arial"/>
              <a:buChar char="•"/>
            </a:pPr>
            <a:r>
              <a:rPr lang="en-US" sz="2800"/>
              <a:t>Combine dataframes and convert to a matrix</a:t>
            </a:r>
            <a:endParaRPr/>
          </a:p>
          <a:p>
            <a:pPr marL="0" lvl="0" indent="0" algn="l" rtl="0">
              <a:lnSpc>
                <a:spcPct val="90000"/>
              </a:lnSpc>
              <a:spcBef>
                <a:spcPts val="1000"/>
              </a:spcBef>
              <a:spcAft>
                <a:spcPts val="0"/>
              </a:spcAft>
              <a:buNone/>
            </a:pPr>
            <a:endParaRPr sz="2800"/>
          </a:p>
          <a:p>
            <a:pPr marL="285750" lvl="0" indent="-107950" algn="l" rtl="0">
              <a:lnSpc>
                <a:spcPct val="90000"/>
              </a:lnSpc>
              <a:spcBef>
                <a:spcPts val="1000"/>
              </a:spcBef>
              <a:spcAft>
                <a:spcPts val="0"/>
              </a:spcAft>
              <a:buClr>
                <a:schemeClr val="dk1"/>
              </a:buClr>
              <a:buSzPts val="2800"/>
              <a:buFont typeface="Arial"/>
              <a:buNone/>
            </a:pPr>
            <a:endParaRPr sz="2800"/>
          </a:p>
          <a:p>
            <a:pPr marL="285750" lvl="0" indent="-184150" algn="l" rtl="0">
              <a:lnSpc>
                <a:spcPct val="90000"/>
              </a:lnSpc>
              <a:spcBef>
                <a:spcPts val="1000"/>
              </a:spcBef>
              <a:spcAft>
                <a:spcPts val="0"/>
              </a:spcAft>
              <a:buClr>
                <a:schemeClr val="dk1"/>
              </a:buClr>
              <a:buSzPts val="1600"/>
              <a:buFont typeface="Arial"/>
              <a:buNone/>
            </a:pPr>
            <a:endParaRPr/>
          </a:p>
        </p:txBody>
      </p:sp>
      <p:pic>
        <p:nvPicPr>
          <p:cNvPr id="119" name="Google Shape;119;p6"/>
          <p:cNvPicPr preferRelativeResize="0"/>
          <p:nvPr/>
        </p:nvPicPr>
        <p:blipFill rotWithShape="1">
          <a:blip r:embed="rId3">
            <a:alphaModFix/>
          </a:blip>
          <a:srcRect/>
          <a:stretch/>
        </p:blipFill>
        <p:spPr>
          <a:xfrm>
            <a:off x="5064650" y="3484962"/>
            <a:ext cx="6880947" cy="3086894"/>
          </a:xfrm>
          <a:prstGeom prst="rect">
            <a:avLst/>
          </a:prstGeom>
          <a:noFill/>
          <a:ln>
            <a:noFill/>
          </a:ln>
        </p:spPr>
      </p:pic>
      <p:sp>
        <p:nvSpPr>
          <p:cNvPr id="120" name="Google Shape;120;p6"/>
          <p:cNvSpPr txBox="1"/>
          <p:nvPr/>
        </p:nvSpPr>
        <p:spPr>
          <a:xfrm>
            <a:off x="4883300" y="531024"/>
            <a:ext cx="7062300" cy="2953937"/>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matrix1_dfnum &lt;- </a:t>
            </a:r>
            <a:r>
              <a:rPr lang="en-US" sz="2000" dirty="0" err="1">
                <a:latin typeface="Calibri"/>
                <a:ea typeface="Calibri"/>
                <a:cs typeface="Calibri"/>
                <a:sym typeface="Calibri"/>
              </a:rPr>
              <a:t>df</a:t>
            </a:r>
            <a:r>
              <a:rPr lang="en-US" sz="2000" dirty="0">
                <a:latin typeface="Calibri"/>
                <a:ea typeface="Calibri"/>
                <a:cs typeface="Calibri"/>
                <a:sym typeface="Calibri"/>
              </a:rPr>
              <a:t> %&gt;% </a:t>
            </a:r>
            <a:r>
              <a:rPr lang="en-US" sz="2000" dirty="0" err="1">
                <a:latin typeface="Calibri"/>
                <a:ea typeface="Calibri"/>
                <a:cs typeface="Calibri"/>
                <a:sym typeface="Calibri"/>
              </a:rPr>
              <a:t>select_if</a:t>
            </a:r>
            <a:r>
              <a:rPr lang="en-US" sz="2000" dirty="0">
                <a:latin typeface="Calibri"/>
                <a:ea typeface="Calibri"/>
                <a:cs typeface="Calibri"/>
                <a:sym typeface="Calibri"/>
              </a:rPr>
              <a:t>(</a:t>
            </a:r>
            <a:r>
              <a:rPr lang="en-US" sz="2000" dirty="0" err="1">
                <a:latin typeface="Calibri"/>
                <a:ea typeface="Calibri"/>
                <a:cs typeface="Calibri"/>
                <a:sym typeface="Calibri"/>
              </a:rPr>
              <a:t>is.numeric</a:t>
            </a:r>
            <a:r>
              <a:rPr lang="en-US" sz="2000" dirty="0">
                <a:latin typeface="Calibri"/>
                <a:ea typeface="Calibri"/>
                <a:cs typeface="Calibri"/>
                <a:sym typeface="Calibri"/>
              </a:rPr>
              <a:t>)</a:t>
            </a: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matrix2_country &lt;- </a:t>
            </a:r>
            <a:r>
              <a:rPr lang="en-US" sz="2000" dirty="0" err="1">
                <a:latin typeface="Calibri"/>
                <a:ea typeface="Calibri"/>
                <a:cs typeface="Calibri"/>
                <a:sym typeface="Calibri"/>
              </a:rPr>
              <a:t>model.matrix</a:t>
            </a:r>
            <a:r>
              <a:rPr lang="en-US" sz="2000" dirty="0">
                <a:latin typeface="Calibri"/>
                <a:ea typeface="Calibri"/>
                <a:cs typeface="Calibri"/>
                <a:sym typeface="Calibri"/>
              </a:rPr>
              <a:t>(~country-1, </a:t>
            </a:r>
            <a:r>
              <a:rPr lang="en-US" sz="2000" dirty="0" err="1">
                <a:latin typeface="Calibri"/>
                <a:ea typeface="Calibri"/>
                <a:cs typeface="Calibri"/>
                <a:sym typeface="Calibri"/>
              </a:rPr>
              <a:t>df</a:t>
            </a:r>
            <a:r>
              <a:rPr lang="en-US" sz="2000" dirty="0">
                <a:latin typeface="Calibri"/>
                <a:ea typeface="Calibri"/>
                <a:cs typeface="Calibri"/>
                <a:sym typeface="Calibri"/>
              </a:rPr>
              <a:t>)</a:t>
            </a: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matrix3_language &lt;- </a:t>
            </a:r>
            <a:r>
              <a:rPr lang="en-US" sz="2000" dirty="0" err="1">
                <a:latin typeface="Calibri"/>
                <a:ea typeface="Calibri"/>
                <a:cs typeface="Calibri"/>
                <a:sym typeface="Calibri"/>
              </a:rPr>
              <a:t>model_matrix</a:t>
            </a:r>
            <a:r>
              <a:rPr lang="en-US" sz="2000" dirty="0">
                <a:latin typeface="Calibri"/>
                <a:ea typeface="Calibri"/>
                <a:cs typeface="Calibri"/>
                <a:sym typeface="Calibri"/>
              </a:rPr>
              <a:t>(~language-1, </a:t>
            </a:r>
            <a:r>
              <a:rPr lang="en-US" sz="2000" dirty="0" err="1">
                <a:latin typeface="Calibri"/>
                <a:ea typeface="Calibri"/>
                <a:cs typeface="Calibri"/>
                <a:sym typeface="Calibri"/>
              </a:rPr>
              <a:t>df</a:t>
            </a:r>
            <a:r>
              <a:rPr lang="en-US" sz="2000" dirty="0">
                <a:latin typeface="Calibri"/>
                <a:ea typeface="Calibri"/>
                <a:cs typeface="Calibri"/>
                <a:sym typeface="Calibri"/>
              </a:rPr>
              <a:t>)</a:t>
            </a: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latin typeface="Calibri"/>
              <a:ea typeface="Calibri"/>
              <a:cs typeface="Calibri"/>
              <a:sym typeface="Calibri"/>
            </a:endParaRPr>
          </a:p>
          <a:p>
            <a:pPr marL="0" lvl="0" indent="0" algn="l" rtl="0">
              <a:spcBef>
                <a:spcPts val="0"/>
              </a:spcBef>
              <a:spcAft>
                <a:spcPts val="0"/>
              </a:spcAft>
              <a:buNone/>
            </a:pPr>
            <a:r>
              <a:rPr lang="en-US" sz="2000" dirty="0" err="1">
                <a:latin typeface="Calibri"/>
                <a:ea typeface="Calibri"/>
                <a:cs typeface="Calibri"/>
                <a:sym typeface="Calibri"/>
              </a:rPr>
              <a:t>training_matrix</a:t>
            </a:r>
            <a:r>
              <a:rPr lang="en-US" sz="2000" dirty="0">
                <a:latin typeface="Calibri"/>
                <a:ea typeface="Calibri"/>
                <a:cs typeface="Calibri"/>
                <a:sym typeface="Calibri"/>
              </a:rPr>
              <a:t> &lt;- </a:t>
            </a:r>
            <a:r>
              <a:rPr lang="en-US" sz="2000" dirty="0" err="1">
                <a:latin typeface="Calibri"/>
                <a:ea typeface="Calibri"/>
                <a:cs typeface="Calibri"/>
                <a:sym typeface="Calibri"/>
              </a:rPr>
              <a:t>cbind</a:t>
            </a:r>
            <a:r>
              <a:rPr lang="en-US" sz="2000" dirty="0">
                <a:latin typeface="Calibri"/>
                <a:ea typeface="Calibri"/>
                <a:cs typeface="Calibri"/>
                <a:sym typeface="Calibri"/>
              </a:rPr>
              <a:t>((</a:t>
            </a:r>
            <a:r>
              <a:rPr lang="en-US" sz="2000" dirty="0" err="1">
                <a:latin typeface="Calibri"/>
                <a:ea typeface="Calibri"/>
                <a:cs typeface="Calibri"/>
                <a:sym typeface="Calibri"/>
              </a:rPr>
              <a:t>data.matrix</a:t>
            </a:r>
            <a:r>
              <a:rPr lang="en-US" sz="2000" dirty="0">
                <a:latin typeface="Calibri"/>
                <a:ea typeface="Calibri"/>
                <a:cs typeface="Calibri"/>
                <a:sym typeface="Calibri"/>
              </a:rPr>
              <a:t>(matrix1_dfnum),</a:t>
            </a:r>
            <a:endParaRPr sz="2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 						matrix2_country, matrix3_language))</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839725" y="-167325"/>
            <a:ext cx="5272500" cy="2128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Step 2: </a:t>
            </a:r>
            <a:endParaRPr/>
          </a:p>
          <a:p>
            <a:pPr marL="0" lvl="0" indent="0" algn="l" rtl="0">
              <a:lnSpc>
                <a:spcPct val="90000"/>
              </a:lnSpc>
              <a:spcBef>
                <a:spcPts val="0"/>
              </a:spcBef>
              <a:spcAft>
                <a:spcPts val="0"/>
              </a:spcAft>
              <a:buClr>
                <a:schemeClr val="dk1"/>
              </a:buClr>
              <a:buSzPts val="3200"/>
              <a:buFont typeface="Calibri"/>
              <a:buNone/>
            </a:pPr>
            <a:r>
              <a:rPr lang="en-US"/>
              <a:t>Split Data into 70% Training and 30% Testing </a:t>
            </a:r>
            <a:endParaRPr/>
          </a:p>
        </p:txBody>
      </p:sp>
      <p:sp>
        <p:nvSpPr>
          <p:cNvPr id="126" name="Google Shape;126;p7"/>
          <p:cNvSpPr txBox="1">
            <a:spLocks noGrp="1"/>
          </p:cNvSpPr>
          <p:nvPr>
            <p:ph type="body" idx="1"/>
          </p:nvPr>
        </p:nvSpPr>
        <p:spPr>
          <a:xfrm>
            <a:off x="839725" y="2611025"/>
            <a:ext cx="4641000" cy="3372300"/>
          </a:xfrm>
          <a:prstGeom prst="rect">
            <a:avLst/>
          </a:prstGeom>
          <a:noFill/>
          <a:ln>
            <a:noFill/>
          </a:ln>
        </p:spPr>
        <p:txBody>
          <a:bodyPr spcFirstLastPara="1" wrap="square" lIns="91425" tIns="45700" rIns="91425" bIns="45700" anchor="t" anchorCtr="0">
            <a:normAutofit fontScale="92500"/>
          </a:bodyPr>
          <a:lstStyle/>
          <a:p>
            <a:pPr marL="457200" lvl="0" indent="-406400" algn="l" rtl="0">
              <a:lnSpc>
                <a:spcPct val="150000"/>
              </a:lnSpc>
              <a:spcBef>
                <a:spcPts val="0"/>
              </a:spcBef>
              <a:spcAft>
                <a:spcPts val="0"/>
              </a:spcAft>
              <a:buSzPts val="2800"/>
              <a:buChar char="●"/>
            </a:pPr>
            <a:r>
              <a:rPr lang="en-US" sz="2800"/>
              <a:t>Create 4 files</a:t>
            </a:r>
            <a:endParaRPr sz="2800"/>
          </a:p>
          <a:p>
            <a:pPr marL="914400" lvl="1" indent="-406400" algn="l" rtl="0">
              <a:lnSpc>
                <a:spcPct val="150000"/>
              </a:lnSpc>
              <a:spcBef>
                <a:spcPts val="0"/>
              </a:spcBef>
              <a:spcAft>
                <a:spcPts val="0"/>
              </a:spcAft>
              <a:buSzPts val="2800"/>
              <a:buChar char="○"/>
            </a:pPr>
            <a:r>
              <a:rPr lang="en-US" sz="2800"/>
              <a:t>Training data(matrix)</a:t>
            </a:r>
            <a:endParaRPr sz="2800"/>
          </a:p>
          <a:p>
            <a:pPr marL="914400" lvl="1" indent="-406400" algn="l" rtl="0">
              <a:lnSpc>
                <a:spcPct val="150000"/>
              </a:lnSpc>
              <a:spcBef>
                <a:spcPts val="0"/>
              </a:spcBef>
              <a:spcAft>
                <a:spcPts val="0"/>
              </a:spcAft>
              <a:buSzPts val="2800"/>
              <a:buChar char="○"/>
            </a:pPr>
            <a:r>
              <a:rPr lang="en-US" sz="2800"/>
              <a:t>Training labels (boolean)</a:t>
            </a:r>
            <a:endParaRPr sz="2800"/>
          </a:p>
          <a:p>
            <a:pPr marL="914400" lvl="1" indent="-406400" algn="l" rtl="0">
              <a:lnSpc>
                <a:spcPct val="150000"/>
              </a:lnSpc>
              <a:spcBef>
                <a:spcPts val="0"/>
              </a:spcBef>
              <a:spcAft>
                <a:spcPts val="0"/>
              </a:spcAft>
              <a:buSzPts val="2800"/>
              <a:buChar char="○"/>
            </a:pPr>
            <a:r>
              <a:rPr lang="en-US" sz="2800"/>
              <a:t>Testing data (matrix)</a:t>
            </a:r>
            <a:endParaRPr sz="2800"/>
          </a:p>
          <a:p>
            <a:pPr marL="914400" lvl="1" indent="-406400" algn="l" rtl="0">
              <a:lnSpc>
                <a:spcPct val="150000"/>
              </a:lnSpc>
              <a:spcBef>
                <a:spcPts val="0"/>
              </a:spcBef>
              <a:spcAft>
                <a:spcPts val="0"/>
              </a:spcAft>
              <a:buSzPts val="2800"/>
              <a:buChar char="○"/>
            </a:pPr>
            <a:r>
              <a:rPr lang="en-US" sz="2800"/>
              <a:t>Testing labels (boolean)</a:t>
            </a:r>
            <a:endParaRPr sz="2800"/>
          </a:p>
          <a:p>
            <a:pPr marL="0" lvl="0" indent="0" algn="l" rtl="0">
              <a:lnSpc>
                <a:spcPct val="150000"/>
              </a:lnSpc>
              <a:spcBef>
                <a:spcPts val="0"/>
              </a:spcBef>
              <a:spcAft>
                <a:spcPts val="0"/>
              </a:spcAft>
              <a:buNone/>
            </a:pPr>
            <a:endParaRPr sz="2800"/>
          </a:p>
        </p:txBody>
      </p:sp>
      <p:sp>
        <p:nvSpPr>
          <p:cNvPr id="127" name="Google Shape;127;p7"/>
          <p:cNvSpPr txBox="1"/>
          <p:nvPr/>
        </p:nvSpPr>
        <p:spPr>
          <a:xfrm>
            <a:off x="6198100" y="1491825"/>
            <a:ext cx="5466900" cy="42273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set.seed(42)</a:t>
            </a: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sample_num &lt;- round(length(xLabels) * .7)</a:t>
            </a: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train_data&lt;- training_matrix[1:sample_num,]</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train_labels &lt;- xLabels[1:sample_num]</a:t>
            </a: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test_data&lt;- training_matrix[-(1:sample_num),]</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test_labels&lt;- xLabels[-(1:sample_num)]</a:t>
            </a: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595782b500_0_3"/>
          <p:cNvSpPr txBox="1">
            <a:spLocks noGrp="1"/>
          </p:cNvSpPr>
          <p:nvPr>
            <p:ph type="title"/>
          </p:nvPr>
        </p:nvSpPr>
        <p:spPr>
          <a:xfrm>
            <a:off x="839800" y="0"/>
            <a:ext cx="6323400" cy="1600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Step 3:</a:t>
            </a:r>
            <a:endParaRPr/>
          </a:p>
          <a:p>
            <a:pPr marL="0" lvl="0" indent="0" algn="l" rtl="0">
              <a:spcBef>
                <a:spcPts val="0"/>
              </a:spcBef>
              <a:spcAft>
                <a:spcPts val="0"/>
              </a:spcAft>
              <a:buNone/>
            </a:pPr>
            <a:r>
              <a:rPr lang="en-US"/>
              <a:t>Train Your Baseline Model!</a:t>
            </a:r>
            <a:endParaRPr/>
          </a:p>
        </p:txBody>
      </p:sp>
      <p:sp>
        <p:nvSpPr>
          <p:cNvPr id="134" name="Google Shape;134;g595782b500_0_3"/>
          <p:cNvSpPr>
            <a:spLocks noGrp="1"/>
          </p:cNvSpPr>
          <p:nvPr>
            <p:ph type="pic" idx="2"/>
          </p:nvPr>
        </p:nvSpPr>
        <p:spPr>
          <a:xfrm>
            <a:off x="960350" y="2070050"/>
            <a:ext cx="5039100" cy="3427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800" b="1"/>
              <a:t>Objective</a:t>
            </a:r>
            <a:r>
              <a:rPr lang="en-US" sz="2800"/>
              <a:t> = "binary:logistic": we will train a binary classification model</a:t>
            </a:r>
            <a:endParaRPr sz="2800"/>
          </a:p>
          <a:p>
            <a:pPr marL="0" lvl="0" indent="0" algn="l" rtl="0">
              <a:spcBef>
                <a:spcPts val="1000"/>
              </a:spcBef>
              <a:spcAft>
                <a:spcPts val="0"/>
              </a:spcAft>
              <a:buNone/>
            </a:pPr>
            <a:r>
              <a:rPr lang="en-US" sz="2800" b="1"/>
              <a:t>eval_matrix</a:t>
            </a:r>
            <a:r>
              <a:rPr lang="en-US" sz="2800"/>
              <a:t> = root mean square error</a:t>
            </a:r>
            <a:endParaRPr sz="2800"/>
          </a:p>
          <a:p>
            <a:pPr marL="0" lvl="0" indent="0" algn="l" rtl="0">
              <a:spcBef>
                <a:spcPts val="1000"/>
              </a:spcBef>
              <a:spcAft>
                <a:spcPts val="0"/>
              </a:spcAft>
              <a:buNone/>
            </a:pPr>
            <a:r>
              <a:rPr lang="en-US" sz="2800" b="1"/>
              <a:t>nrounds</a:t>
            </a:r>
            <a:r>
              <a:rPr lang="en-US" sz="2800"/>
              <a:t> = 2, there will be two passes on the data</a:t>
            </a:r>
            <a:endParaRPr sz="2800"/>
          </a:p>
        </p:txBody>
      </p:sp>
      <p:sp>
        <p:nvSpPr>
          <p:cNvPr id="135" name="Google Shape;135;g595782b500_0_3"/>
          <p:cNvSpPr txBox="1"/>
          <p:nvPr/>
        </p:nvSpPr>
        <p:spPr>
          <a:xfrm>
            <a:off x="6442525" y="2070200"/>
            <a:ext cx="4494000" cy="34272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Calibri"/>
                <a:ea typeface="Calibri"/>
                <a:cs typeface="Calibri"/>
                <a:sym typeface="Calibri"/>
              </a:rPr>
              <a:t>model1 &lt;- xgboost(data = train_data,</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				label = train_labels,</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				nround = 2,</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				objective = “binary:logistic”)</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[1]	train-error:0.019794 </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[2]	train-error:0.018836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595782b500_0_17"/>
          <p:cNvSpPr txBox="1">
            <a:spLocks noGrp="1"/>
          </p:cNvSpPr>
          <p:nvPr>
            <p:ph type="title"/>
          </p:nvPr>
        </p:nvSpPr>
        <p:spPr>
          <a:xfrm>
            <a:off x="839788" y="223375"/>
            <a:ext cx="3932100" cy="1600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Step 3A: </a:t>
            </a:r>
            <a:endParaRPr/>
          </a:p>
          <a:p>
            <a:pPr marL="0" lvl="0" indent="0" algn="l" rtl="0">
              <a:spcBef>
                <a:spcPts val="0"/>
              </a:spcBef>
              <a:spcAft>
                <a:spcPts val="0"/>
              </a:spcAft>
              <a:buNone/>
            </a:pPr>
            <a:r>
              <a:rPr lang="en-US"/>
              <a:t>Evaluate Baseline</a:t>
            </a:r>
            <a:endParaRPr/>
          </a:p>
        </p:txBody>
      </p:sp>
      <p:sp>
        <p:nvSpPr>
          <p:cNvPr id="142" name="Google Shape;142;g595782b500_0_17"/>
          <p:cNvSpPr txBox="1">
            <a:spLocks noGrp="1"/>
          </p:cNvSpPr>
          <p:nvPr>
            <p:ph type="body" idx="1"/>
          </p:nvPr>
        </p:nvSpPr>
        <p:spPr>
          <a:xfrm>
            <a:off x="839788" y="2174825"/>
            <a:ext cx="3932100" cy="3811500"/>
          </a:xfrm>
          <a:prstGeom prst="rect">
            <a:avLst/>
          </a:prstGeom>
        </p:spPr>
        <p:txBody>
          <a:bodyPr spcFirstLastPara="1" wrap="square" lIns="91425" tIns="45700" rIns="91425" bIns="45700" anchor="t" anchorCtr="0">
            <a:noAutofit/>
          </a:bodyPr>
          <a:lstStyle/>
          <a:p>
            <a:pPr marL="457200" lvl="0" indent="-431800" algn="l" rtl="0">
              <a:spcBef>
                <a:spcPts val="1000"/>
              </a:spcBef>
              <a:spcAft>
                <a:spcPts val="0"/>
              </a:spcAft>
              <a:buSzPts val="3200"/>
              <a:buChar char="●"/>
            </a:pPr>
            <a:r>
              <a:rPr lang="en-US" sz="3200"/>
              <a:t>Get your error for your model performance</a:t>
            </a:r>
            <a:endParaRPr sz="3200"/>
          </a:p>
          <a:p>
            <a:pPr marL="457200" lvl="0" indent="-431800" algn="l" rtl="0">
              <a:spcBef>
                <a:spcPts val="0"/>
              </a:spcBef>
              <a:spcAft>
                <a:spcPts val="0"/>
              </a:spcAft>
              <a:buSzPts val="3200"/>
              <a:buChar char="●"/>
            </a:pPr>
            <a:r>
              <a:rPr lang="en-US" sz="3200"/>
              <a:t>Get predictions for your </a:t>
            </a:r>
            <a:r>
              <a:rPr lang="en-US" sz="3200" b="1"/>
              <a:t>testing</a:t>
            </a:r>
            <a:r>
              <a:rPr lang="en-US" sz="3200"/>
              <a:t> dataset using your baseline model</a:t>
            </a:r>
            <a:endParaRPr sz="3200"/>
          </a:p>
        </p:txBody>
      </p:sp>
      <p:sp>
        <p:nvSpPr>
          <p:cNvPr id="143" name="Google Shape;143;g595782b500_0_17"/>
          <p:cNvSpPr txBox="1"/>
          <p:nvPr/>
        </p:nvSpPr>
        <p:spPr>
          <a:xfrm>
            <a:off x="6130925" y="706050"/>
            <a:ext cx="5513100" cy="53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latin typeface="Calibri"/>
                <a:ea typeface="Calibri"/>
                <a:cs typeface="Calibri"/>
                <a:sym typeface="Calibri"/>
              </a:rPr>
              <a:t>Training Error</a:t>
            </a:r>
            <a:endParaRPr sz="3200">
              <a:latin typeface="Calibri"/>
              <a:ea typeface="Calibri"/>
              <a:cs typeface="Calibri"/>
              <a:sym typeface="Calibri"/>
            </a:endParaRPr>
          </a:p>
        </p:txBody>
      </p:sp>
      <p:sp>
        <p:nvSpPr>
          <p:cNvPr id="144" name="Google Shape;144;g595782b500_0_17"/>
          <p:cNvSpPr txBox="1"/>
          <p:nvPr/>
        </p:nvSpPr>
        <p:spPr>
          <a:xfrm>
            <a:off x="6130925" y="2759525"/>
            <a:ext cx="5513100" cy="53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latin typeface="Calibri"/>
                <a:ea typeface="Calibri"/>
                <a:cs typeface="Calibri"/>
                <a:sym typeface="Calibri"/>
              </a:rPr>
              <a:t>Testing Error</a:t>
            </a:r>
            <a:endParaRPr sz="3200">
              <a:latin typeface="Calibri"/>
              <a:ea typeface="Calibri"/>
              <a:cs typeface="Calibri"/>
              <a:sym typeface="Calibri"/>
            </a:endParaRPr>
          </a:p>
        </p:txBody>
      </p:sp>
      <p:sp>
        <p:nvSpPr>
          <p:cNvPr id="145" name="Google Shape;145;g595782b500_0_17"/>
          <p:cNvSpPr txBox="1"/>
          <p:nvPr/>
        </p:nvSpPr>
        <p:spPr>
          <a:xfrm>
            <a:off x="5089800" y="4980750"/>
            <a:ext cx="4622400" cy="6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Calibri"/>
              <a:ea typeface="Calibri"/>
              <a:cs typeface="Calibri"/>
              <a:sym typeface="Calibri"/>
            </a:endParaRPr>
          </a:p>
        </p:txBody>
      </p:sp>
      <p:sp>
        <p:nvSpPr>
          <p:cNvPr id="146" name="Google Shape;146;g595782b500_0_17"/>
          <p:cNvSpPr txBox="1"/>
          <p:nvPr/>
        </p:nvSpPr>
        <p:spPr>
          <a:xfrm>
            <a:off x="6130925" y="1473575"/>
            <a:ext cx="5513100" cy="9879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[1]	train-error:0.019794 </a:t>
            </a: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[2]	train-error:0.018836 </a:t>
            </a:r>
            <a:endParaRPr sz="20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47" name="Google Shape;147;g595782b500_0_17"/>
          <p:cNvSpPr txBox="1"/>
          <p:nvPr/>
        </p:nvSpPr>
        <p:spPr>
          <a:xfrm>
            <a:off x="6130925" y="3517350"/>
            <a:ext cx="5513100" cy="23541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pred &lt;- predict(model1, test_data)</a:t>
            </a: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latin typeface="Calibri"/>
                <a:ea typeface="Calibri"/>
                <a:cs typeface="Calibri"/>
                <a:sym typeface="Calibri"/>
              </a:rPr>
              <a:t>err &lt;- mean(as.numeric(pred &gt; 0.5) != test_labels)</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print(paste("test-error=", err))</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test-error= 0.0315477742596387</a:t>
            </a:r>
            <a:endParaRPr sz="20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595782b500_0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t>Step 4: Parameter Tuning and Cross Validation</a:t>
            </a:r>
            <a:endParaRPr sz="3200"/>
          </a:p>
        </p:txBody>
      </p:sp>
      <p:sp>
        <p:nvSpPr>
          <p:cNvPr id="154" name="Google Shape;154;g595782b500_0_25"/>
          <p:cNvSpPr txBox="1">
            <a:spLocks noGrp="1"/>
          </p:cNvSpPr>
          <p:nvPr>
            <p:ph type="body" idx="1"/>
          </p:nvPr>
        </p:nvSpPr>
        <p:spPr>
          <a:xfrm>
            <a:off x="838200" y="1825625"/>
            <a:ext cx="5181600" cy="4707300"/>
          </a:xfrm>
          <a:prstGeom prst="rect">
            <a:avLst/>
          </a:prstGeom>
        </p:spPr>
        <p:txBody>
          <a:bodyPr spcFirstLastPara="1" wrap="square" lIns="91425" tIns="45700" rIns="91425" bIns="45700" anchor="t" anchorCtr="0">
            <a:noAutofit/>
          </a:bodyPr>
          <a:lstStyle/>
          <a:p>
            <a:pPr marL="457200" lvl="0" indent="-431800" algn="l" rtl="0">
              <a:lnSpc>
                <a:spcPct val="115000"/>
              </a:lnSpc>
              <a:spcBef>
                <a:spcPts val="1000"/>
              </a:spcBef>
              <a:spcAft>
                <a:spcPts val="0"/>
              </a:spcAft>
              <a:buSzPts val="3200"/>
              <a:buChar char="●"/>
            </a:pPr>
            <a:r>
              <a:rPr lang="en-US" sz="3200"/>
              <a:t>Start with default values and change incrementally</a:t>
            </a:r>
            <a:endParaRPr sz="3200"/>
          </a:p>
          <a:p>
            <a:pPr marL="457200" lvl="0" indent="-431800" algn="l" rtl="0">
              <a:lnSpc>
                <a:spcPct val="115000"/>
              </a:lnSpc>
              <a:spcBef>
                <a:spcPts val="0"/>
              </a:spcBef>
              <a:spcAft>
                <a:spcPts val="0"/>
              </a:spcAft>
              <a:buSzPts val="3200"/>
              <a:buChar char="●"/>
            </a:pPr>
            <a:r>
              <a:rPr lang="en-US" sz="3200"/>
              <a:t>Your knowledge of the data should guide your tuning!</a:t>
            </a:r>
            <a:endParaRPr sz="3200"/>
          </a:p>
          <a:p>
            <a:pPr marL="457200" lvl="0" indent="-431800" algn="l" rtl="0">
              <a:lnSpc>
                <a:spcPct val="115000"/>
              </a:lnSpc>
              <a:spcBef>
                <a:spcPts val="0"/>
              </a:spcBef>
              <a:spcAft>
                <a:spcPts val="0"/>
              </a:spcAft>
              <a:buSzPts val="3200"/>
              <a:buChar char="●"/>
            </a:pPr>
            <a:r>
              <a:rPr lang="en-US" sz="3200"/>
              <a:t>Use CV to optimize parameters until you get the least error</a:t>
            </a:r>
            <a:endParaRPr sz="3200"/>
          </a:p>
          <a:p>
            <a:pPr marL="457200" lvl="0" indent="0" algn="l" rtl="0">
              <a:spcBef>
                <a:spcPts val="1000"/>
              </a:spcBef>
              <a:spcAft>
                <a:spcPts val="0"/>
              </a:spcAft>
              <a:buNone/>
            </a:pPr>
            <a:endParaRPr sz="3200"/>
          </a:p>
          <a:p>
            <a:pPr marL="457200" lvl="0" indent="0" algn="l" rtl="0">
              <a:spcBef>
                <a:spcPts val="1000"/>
              </a:spcBef>
              <a:spcAft>
                <a:spcPts val="0"/>
              </a:spcAft>
              <a:buNone/>
            </a:pPr>
            <a:endParaRPr/>
          </a:p>
          <a:p>
            <a:pPr marL="457200" lvl="0" indent="0" algn="l" rtl="0">
              <a:spcBef>
                <a:spcPts val="1000"/>
              </a:spcBef>
              <a:spcAft>
                <a:spcPts val="0"/>
              </a:spcAft>
              <a:buNone/>
            </a:pPr>
            <a:endParaRPr/>
          </a:p>
        </p:txBody>
      </p:sp>
      <p:graphicFrame>
        <p:nvGraphicFramePr>
          <p:cNvPr id="155" name="Google Shape;155;g595782b500_0_25"/>
          <p:cNvGraphicFramePr/>
          <p:nvPr/>
        </p:nvGraphicFramePr>
        <p:xfrm>
          <a:off x="6215125" y="1825610"/>
          <a:ext cx="5700450" cy="4311425"/>
        </p:xfrm>
        <a:graphic>
          <a:graphicData uri="http://schemas.openxmlformats.org/drawingml/2006/table">
            <a:tbl>
              <a:tblPr>
                <a:noFill/>
                <a:tableStyleId>{067B6606-3B02-4F2F-983B-B7F71C2D319F}</a:tableStyleId>
              </a:tblPr>
              <a:tblGrid>
                <a:gridCol w="2850225">
                  <a:extLst>
                    <a:ext uri="{9D8B030D-6E8A-4147-A177-3AD203B41FA5}">
                      <a16:colId xmlns:a16="http://schemas.microsoft.com/office/drawing/2014/main" val="20000"/>
                    </a:ext>
                  </a:extLst>
                </a:gridCol>
                <a:gridCol w="2850225">
                  <a:extLst>
                    <a:ext uri="{9D8B030D-6E8A-4147-A177-3AD203B41FA5}">
                      <a16:colId xmlns:a16="http://schemas.microsoft.com/office/drawing/2014/main" val="20001"/>
                    </a:ext>
                  </a:extLst>
                </a:gridCol>
              </a:tblGrid>
              <a:tr h="460600">
                <a:tc>
                  <a:txBody>
                    <a:bodyPr/>
                    <a:lstStyle/>
                    <a:p>
                      <a:pPr marL="0" lvl="0" indent="0" algn="l" rtl="0">
                        <a:spcBef>
                          <a:spcPts val="0"/>
                        </a:spcBef>
                        <a:spcAft>
                          <a:spcPts val="0"/>
                        </a:spcAft>
                        <a:buNone/>
                      </a:pPr>
                      <a:r>
                        <a:rPr lang="en-US" sz="1800"/>
                        <a:t>YOUR DATA LOOKS LIKE THIS</a:t>
                      </a:r>
                      <a:endParaRPr sz="1800"/>
                    </a:p>
                  </a:txBody>
                  <a:tcPr marL="91425" marR="91425" marT="91425" marB="91425">
                    <a:solidFill>
                      <a:srgbClr val="EFEFEF"/>
                    </a:solidFill>
                  </a:tcPr>
                </a:tc>
                <a:tc>
                  <a:txBody>
                    <a:bodyPr/>
                    <a:lstStyle/>
                    <a:p>
                      <a:pPr marL="0" lvl="0" indent="0" algn="l" rtl="0">
                        <a:spcBef>
                          <a:spcPts val="0"/>
                        </a:spcBef>
                        <a:spcAft>
                          <a:spcPts val="0"/>
                        </a:spcAft>
                        <a:buNone/>
                      </a:pPr>
                      <a:r>
                        <a:rPr lang="en-US" sz="1800"/>
                        <a:t>PARAMETERS TO TUNE</a:t>
                      </a:r>
                      <a:endParaRPr sz="1800"/>
                    </a:p>
                  </a:txBody>
                  <a:tcPr marL="91425" marR="91425" marT="91425" marB="91425">
                    <a:solidFill>
                      <a:srgbClr val="EFEFEF"/>
                    </a:solidFill>
                  </a:tcPr>
                </a:tc>
                <a:extLst>
                  <a:ext uri="{0D108BD9-81ED-4DB2-BD59-A6C34878D82A}">
                    <a16:rowId xmlns:a16="http://schemas.microsoft.com/office/drawing/2014/main" val="10000"/>
                  </a:ext>
                </a:extLst>
              </a:tr>
              <a:tr h="863925">
                <a:tc>
                  <a:txBody>
                    <a:bodyPr/>
                    <a:lstStyle/>
                    <a:p>
                      <a:pPr marL="0" lvl="0" indent="0" algn="l" rtl="0">
                        <a:spcBef>
                          <a:spcPts val="0"/>
                        </a:spcBef>
                        <a:spcAft>
                          <a:spcPts val="0"/>
                        </a:spcAft>
                        <a:buNone/>
                      </a:pPr>
                      <a:r>
                        <a:rPr lang="en-US" sz="1800"/>
                        <a:t>Has a lot of overfitting</a:t>
                      </a:r>
                      <a:endParaRPr sz="1800"/>
                    </a:p>
                  </a:txBody>
                  <a:tcPr marL="91425" marR="91425" marT="91425" marB="91425"/>
                </a:tc>
                <a:tc>
                  <a:txBody>
                    <a:bodyPr/>
                    <a:lstStyle/>
                    <a:p>
                      <a:pPr marL="0" lvl="0" indent="0" algn="l" rtl="0">
                        <a:spcBef>
                          <a:spcPts val="0"/>
                        </a:spcBef>
                        <a:spcAft>
                          <a:spcPts val="0"/>
                        </a:spcAft>
                        <a:buNone/>
                      </a:pPr>
                      <a:r>
                        <a:rPr lang="en-US" sz="1800"/>
                        <a:t>learning rate, subsample, colsample_bytree, min_child_weight</a:t>
                      </a:r>
                      <a:endParaRPr sz="1800"/>
                    </a:p>
                  </a:txBody>
                  <a:tcPr marL="91425" marR="91425" marT="91425" marB="91425"/>
                </a:tc>
                <a:extLst>
                  <a:ext uri="{0D108BD9-81ED-4DB2-BD59-A6C34878D82A}">
                    <a16:rowId xmlns:a16="http://schemas.microsoft.com/office/drawing/2014/main" val="10001"/>
                  </a:ext>
                </a:extLst>
              </a:tr>
              <a:tr h="640825">
                <a:tc>
                  <a:txBody>
                    <a:bodyPr/>
                    <a:lstStyle/>
                    <a:p>
                      <a:pPr marL="0" lvl="0" indent="0" algn="l" rtl="0">
                        <a:spcBef>
                          <a:spcPts val="0"/>
                        </a:spcBef>
                        <a:spcAft>
                          <a:spcPts val="0"/>
                        </a:spcAft>
                        <a:buNone/>
                      </a:pPr>
                      <a:r>
                        <a:rPr lang="en-US" sz="1800"/>
                        <a:t>Testing error is way better than training error</a:t>
                      </a:r>
                      <a:endParaRPr sz="1800"/>
                    </a:p>
                  </a:txBody>
                  <a:tcPr marL="91425" marR="91425" marT="91425" marB="91425"/>
                </a:tc>
                <a:tc>
                  <a:txBody>
                    <a:bodyPr/>
                    <a:lstStyle/>
                    <a:p>
                      <a:pPr marL="0" lvl="0" indent="0" algn="l" rtl="0">
                        <a:spcBef>
                          <a:spcPts val="0"/>
                        </a:spcBef>
                        <a:spcAft>
                          <a:spcPts val="0"/>
                        </a:spcAft>
                        <a:buNone/>
                      </a:pPr>
                      <a:r>
                        <a:rPr lang="en-US" sz="1800"/>
                        <a:t>gamma (regularization)</a:t>
                      </a:r>
                      <a:endParaRPr sz="1800"/>
                    </a:p>
                  </a:txBody>
                  <a:tcPr marL="91425" marR="91425" marT="91425" marB="91425"/>
                </a:tc>
                <a:extLst>
                  <a:ext uri="{0D108BD9-81ED-4DB2-BD59-A6C34878D82A}">
                    <a16:rowId xmlns:a16="http://schemas.microsoft.com/office/drawing/2014/main" val="10002"/>
                  </a:ext>
                </a:extLst>
              </a:tr>
              <a:tr h="725075">
                <a:tc>
                  <a:txBody>
                    <a:bodyPr/>
                    <a:lstStyle/>
                    <a:p>
                      <a:pPr marL="0" lvl="0" indent="0" algn="l" rtl="0">
                        <a:spcBef>
                          <a:spcPts val="0"/>
                        </a:spcBef>
                        <a:spcAft>
                          <a:spcPts val="0"/>
                        </a:spcAft>
                        <a:buNone/>
                      </a:pPr>
                      <a:r>
                        <a:rPr lang="en-US" sz="1800"/>
                        <a:t>Extremely dominant features or unbalanced classes</a:t>
                      </a:r>
                      <a:endParaRPr sz="1800"/>
                    </a:p>
                  </a:txBody>
                  <a:tcPr marL="91425" marR="91425" marT="91425" marB="91425"/>
                </a:tc>
                <a:tc>
                  <a:txBody>
                    <a:bodyPr/>
                    <a:lstStyle/>
                    <a:p>
                      <a:pPr marL="0" lvl="0" indent="0" algn="l" rtl="0">
                        <a:spcBef>
                          <a:spcPts val="0"/>
                        </a:spcBef>
                        <a:spcAft>
                          <a:spcPts val="0"/>
                        </a:spcAft>
                        <a:buNone/>
                      </a:pPr>
                      <a:r>
                        <a:rPr lang="en-US" sz="1800"/>
                        <a:t>gamma, scale_pos_weight</a:t>
                      </a:r>
                      <a:endParaRPr sz="1800"/>
                    </a:p>
                  </a:txBody>
                  <a:tcPr marL="91425" marR="91425" marT="91425" marB="91425"/>
                </a:tc>
                <a:extLst>
                  <a:ext uri="{0D108BD9-81ED-4DB2-BD59-A6C34878D82A}">
                    <a16:rowId xmlns:a16="http://schemas.microsoft.com/office/drawing/2014/main" val="10003"/>
                  </a:ext>
                </a:extLst>
              </a:tr>
              <a:tr h="836825">
                <a:tc>
                  <a:txBody>
                    <a:bodyPr/>
                    <a:lstStyle/>
                    <a:p>
                      <a:pPr marL="0" lvl="0" indent="0" algn="l" rtl="0">
                        <a:spcBef>
                          <a:spcPts val="0"/>
                        </a:spcBef>
                        <a:spcAft>
                          <a:spcPts val="0"/>
                        </a:spcAft>
                        <a:buNone/>
                      </a:pPr>
                      <a:r>
                        <a:rPr lang="en-US" sz="1800"/>
                        <a:t>A lot of model complexity</a:t>
                      </a:r>
                      <a:endParaRPr sz="1800"/>
                    </a:p>
                  </a:txBody>
                  <a:tcPr marL="91425" marR="91425" marT="91425" marB="91425"/>
                </a:tc>
                <a:tc>
                  <a:txBody>
                    <a:bodyPr/>
                    <a:lstStyle/>
                    <a:p>
                      <a:pPr marL="0" lvl="0" indent="0" algn="l" rtl="0">
                        <a:spcBef>
                          <a:spcPts val="0"/>
                        </a:spcBef>
                        <a:spcAft>
                          <a:spcPts val="0"/>
                        </a:spcAft>
                        <a:buNone/>
                      </a:pPr>
                      <a:r>
                        <a:rPr lang="en-US" sz="1800"/>
                        <a:t>learning rate, gamma, alpha, max_depth, lamda</a:t>
                      </a:r>
                      <a:endParaRPr sz="18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595782b500_0_32"/>
          <p:cNvSpPr txBox="1"/>
          <p:nvPr/>
        </p:nvSpPr>
        <p:spPr>
          <a:xfrm>
            <a:off x="5706209" y="1413449"/>
            <a:ext cx="6374422" cy="47675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[1]	train-error:0.019854+0.000480	test-error:0.025859+0.002051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[11]	train-error:0.015943+0.000477	test-error:0.022747+0.001760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[21]	train-error:0.014406+0.000439	test-error:0.022028+0.001578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[31]	train-error:0.012870+0.000876	test-error:0.022427+0.001408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[41]	train-error:0.010815+0.000852	test-error:0.022188+0.001412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[51]	train-error:0.008400+0.000663	test-error:0.022587+0.001499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[61]	train-error:0.006485+0.000432	test-error:0.022906+0.001541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[71]	train-error:0.004749+0.000573	test-error:0.023066+0.001214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[81]	train-error:0.002913+0.000490	test-error:0.023066+0.001188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[91]	train-error:0.001676+0.000318	test-error:0.023066+0.001214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[101]	train-error:0.000698+0.000363	test-error:0.023465+0.001339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[111]	train-error:0.000319+0.000299	test-error:0.023545+0.001065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[121]	train-error:0.000120+0.000147	test-error:0.023306+0.000891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[131]	train-error:0.000060+0.000049	test-error:0.023226+0.001108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[141]	train-error:0.000000+0.000000	test-error:0.023226+0.001453 </a:t>
            </a:r>
            <a:endParaRPr dirty="0">
              <a:latin typeface="Calibri"/>
              <a:ea typeface="Calibri"/>
              <a:cs typeface="Calibri"/>
              <a:sym typeface="Calibri"/>
            </a:endParaRPr>
          </a:p>
          <a:p>
            <a:pPr marL="0" lvl="0" indent="0" algn="l" rtl="0">
              <a:spcBef>
                <a:spcPts val="0"/>
              </a:spcBef>
              <a:spcAft>
                <a:spcPts val="0"/>
              </a:spcAft>
              <a:buNone/>
            </a:pPr>
            <a:r>
              <a:rPr lang="en-US" dirty="0">
                <a:solidFill>
                  <a:srgbClr val="FF0000"/>
                </a:solidFill>
                <a:latin typeface="Calibri"/>
                <a:ea typeface="Calibri"/>
                <a:cs typeface="Calibri"/>
                <a:sym typeface="Calibri"/>
              </a:rPr>
              <a:t>[151]	train-error:0.000000+0.000000	test-error:0.023385+0.001272</a:t>
            </a:r>
            <a:r>
              <a:rPr lang="en-US"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[161]	train-error:0.000000+0.000000	test-error:0.023066+0.001409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[171]	train-error:0.000000+0.000000	test-error:0.022906+0.001082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[181]	train-error:0.000000+0.000000	test-error:0.023306+0.001082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[191]	train-error:0.000000+0.000000	test-error:0.023226+0.000846 </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[200]	train-error:0.000000+0.000000	test-error:0.023146+0.001095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pic>
        <p:nvPicPr>
          <p:cNvPr id="162" name="Google Shape;162;g595782b500_0_32"/>
          <p:cNvPicPr preferRelativeResize="0"/>
          <p:nvPr/>
        </p:nvPicPr>
        <p:blipFill>
          <a:blip r:embed="rId3">
            <a:alphaModFix/>
          </a:blip>
          <a:stretch>
            <a:fillRect/>
          </a:stretch>
        </p:blipFill>
        <p:spPr>
          <a:xfrm>
            <a:off x="742850" y="1481550"/>
            <a:ext cx="4682775" cy="4510700"/>
          </a:xfrm>
          <a:prstGeom prst="rect">
            <a:avLst/>
          </a:prstGeom>
          <a:noFill/>
          <a:ln w="9525" cap="flat" cmpd="sng">
            <a:solidFill>
              <a:srgbClr val="9900FF"/>
            </a:solidFill>
            <a:prstDash val="solid"/>
            <a:round/>
            <a:headEnd type="none" w="sm" len="sm"/>
            <a:tailEnd type="none" w="sm" len="sm"/>
          </a:ln>
        </p:spPr>
      </p:pic>
      <p:sp>
        <p:nvSpPr>
          <p:cNvPr id="163" name="Google Shape;163;g595782b500_0_32"/>
          <p:cNvSpPr txBox="1"/>
          <p:nvPr/>
        </p:nvSpPr>
        <p:spPr>
          <a:xfrm>
            <a:off x="381000" y="323850"/>
            <a:ext cx="111825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latin typeface="Calibri"/>
                <a:ea typeface="Calibri"/>
                <a:cs typeface="Calibri"/>
                <a:sym typeface="Calibri"/>
              </a:rPr>
              <a:t>Part 4A: Cross Validation</a:t>
            </a:r>
            <a:endParaRPr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Widescreen</PresentationFormat>
  <Paragraphs>165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eXtreme Gradient Boosting</vt:lpstr>
      <vt:lpstr>Step 1:  Feature Selection and Cleaning</vt:lpstr>
      <vt:lpstr>Step 1A: One-Hot Encode Categorical Variables</vt:lpstr>
      <vt:lpstr>Step 2:  Split Data into 70% Training and 30% Testing </vt:lpstr>
      <vt:lpstr>Step 3: Train Your Baseline Model!</vt:lpstr>
      <vt:lpstr>Step 3A:  Evaluate Baseline</vt:lpstr>
      <vt:lpstr>Step 4: Parameter Tuning and Cross Validation</vt:lpstr>
      <vt:lpstr>PowerPoint Presentation</vt:lpstr>
      <vt:lpstr>Part 5: Visualize and Interpret</vt:lpstr>
      <vt:lpstr>XGBoost: When, Why, and Why Not?</vt:lpstr>
      <vt:lpstr>Give XGBoost a try and let me know how it went!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 Gorn</dc:creator>
  <cp:lastModifiedBy>Rika Gorn</cp:lastModifiedBy>
  <cp:revision>1</cp:revision>
  <dcterms:created xsi:type="dcterms:W3CDTF">2019-06-04T18:52:39Z</dcterms:created>
  <dcterms:modified xsi:type="dcterms:W3CDTF">2019-06-19T21:11:35Z</dcterms:modified>
</cp:coreProperties>
</file>