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6A6A6"/>
            </a:solidFill>
            <a:effectLst/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5400000" scaled="0"/>
                <a:tileRect/>
              </a:gra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615-41AD-BAC9-D782BE9CFDF0}"/>
              </c:ext>
            </c:extLst>
          </c:dPt>
          <c:dPt>
            <c:idx val="1"/>
            <c:bubble3D val="0"/>
            <c:spPr>
              <a:solidFill>
                <a:srgbClr val="A6A6A6">
                  <a:alpha val="3000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615-41AD-BAC9-D782BE9CFD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92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615-41AD-BAC9-D782BE9CF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6A6A6"/>
            </a:solidFill>
            <a:effectLst/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2"/>
                  </a:gs>
                  <a:gs pos="100000">
                    <a:schemeClr val="accent5"/>
                  </a:gs>
                </a:gsLst>
                <a:lin ang="5400000" scaled="0"/>
                <a:tileRect/>
              </a:gra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615-41AD-BAC9-D782BE9CFDF0}"/>
              </c:ext>
            </c:extLst>
          </c:dPt>
          <c:dPt>
            <c:idx val="1"/>
            <c:bubble3D val="0"/>
            <c:spPr>
              <a:solidFill>
                <a:srgbClr val="A6A6A6">
                  <a:alpha val="30000"/>
                </a:srgbClr>
              </a:solidFill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615-41AD-BAC9-D782BE9CFDF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94</c:v>
                </c:pt>
                <c:pt idx="1">
                  <c:v>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F615-41AD-BAC9-D782BE9CFD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5E2EF-504E-416D-B32C-71B88FE8B7AE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2E8F1-78AD-4AB1-A2BD-FB48A635E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9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 completions 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rid of unconfirmed in appointments - 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***Add reason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discharge outcome - 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Stopping the Revolving Door: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Medicaid system redesign, NYS is seeking to reduce avoidable inpatient admissions and emergency room presentations. CBC Pathway Home is contributing to achievement of this goal with a person-centered, skills-building care model. In two years, we have helped participants achieve better health outcomes: 93% attended a BH appointment within 30 days and 82% attended a medical appointment within 90 days of inpatient discharge; and 79% enrolled in a Health Home prior to Pathway Home discharge.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1E91F-44D7-4FCA-84FF-0F7A8D3A46CB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8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R</a:t>
            </a:r>
          </a:p>
          <a:p>
            <a:endParaRPr lang="en-US" sz="1200" dirty="0"/>
          </a:p>
          <a:p>
            <a:r>
              <a:rPr lang="en-US" sz="1200" dirty="0"/>
              <a:t>Case loads compared to </a:t>
            </a:r>
            <a:r>
              <a:rPr lang="en-US" sz="1200" dirty="0" err="1"/>
              <a:t>reg</a:t>
            </a:r>
            <a:r>
              <a:rPr lang="en-US" sz="1200" dirty="0"/>
              <a:t> case management</a:t>
            </a:r>
          </a:p>
          <a:p>
            <a:endParaRPr lang="en-US" sz="1200" dirty="0"/>
          </a:p>
          <a:p>
            <a:r>
              <a:rPr lang="en-US" sz="1200" dirty="0"/>
              <a:t>Team – connected but</a:t>
            </a:r>
            <a:r>
              <a:rPr lang="en-US" sz="1200" baseline="0" dirty="0"/>
              <a:t> also each team has flexibility, community health crisis such as k2, can bring that to the attention, there own expertise, </a:t>
            </a:r>
          </a:p>
          <a:p>
            <a:endParaRPr lang="en-US" sz="1200" baseline="0" dirty="0"/>
          </a:p>
          <a:p>
            <a:r>
              <a:rPr lang="en-US" sz="1200" baseline="0" dirty="0"/>
              <a:t>Relationship with CBC and Cm – client has specific need, we can assign that client to that team, moves boroughs,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F1E91F-44D7-4FCA-84FF-0F7A8D3A46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2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4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73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6886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8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5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8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0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6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E500C-FB63-4BFF-98A8-DBBFD5D308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EDE9-F807-41BC-85D1-4A81FC8CA2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3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048" y="365125"/>
            <a:ext cx="4535905" cy="1325563"/>
          </a:xfrm>
        </p:spPr>
        <p:txBody>
          <a:bodyPr/>
          <a:lstStyle/>
          <a:p>
            <a:pPr algn="ctr"/>
            <a:r>
              <a:rPr lang="en-US" dirty="0"/>
              <a:t>Program Outcomes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405" y="3142161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405" y="3246755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405" y="2932976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405" y="3037568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9405" y="272378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19405" y="2828381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405" y="2599312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19405" y="3351347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19405" y="3455940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19405" y="4188092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405" y="4292685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405" y="3978906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405" y="408349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405" y="3769720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405" y="3874313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19405" y="3560533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19405" y="3665127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19405" y="439727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19405" y="4501864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464" y="3142161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86464" y="3246755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86464" y="2932976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6464" y="3037568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464" y="272378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286464" y="2828381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286466" y="2514602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6464" y="2619195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86464" y="3351347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286464" y="3455940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86464" y="4188092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86464" y="4292685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86464" y="3978906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464" y="408349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286464" y="3769720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286464" y="3874313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86464" y="3560533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286464" y="3665127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286464" y="439727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86464" y="4501864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83948" y="3142161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83948" y="3246755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83948" y="2932976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283948" y="3037568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83948" y="2723789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83948" y="2828381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83948" y="2514602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83948" y="2619195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283948" y="3351347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283948" y="3455940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83948" y="4188092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83948" y="4292685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83948" y="3978906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283948" y="4083499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283948" y="3769720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83948" y="3874313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83948" y="3560533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83948" y="3665127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283948" y="4397279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283948" y="4501864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422548" y="3246755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22548" y="272378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22548" y="2828381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22548" y="2514602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22548" y="2619195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4422548" y="3351347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422548" y="3455940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422548" y="4188092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422548" y="4292685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422548" y="3978906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422548" y="408349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2548" y="3769720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422548" y="3874313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422548" y="3560533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422548" y="3665127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422548" y="4397279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422548" y="4501864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graphicFrame>
        <p:nvGraphicFramePr>
          <p:cNvPr id="105" name="Content Placeholder 3"/>
          <p:cNvGraphicFramePr>
            <a:graphicFrameLocks/>
          </p:cNvGraphicFramePr>
          <p:nvPr>
            <p:extLst/>
          </p:nvPr>
        </p:nvGraphicFramePr>
        <p:xfrm>
          <a:off x="5652398" y="1921460"/>
          <a:ext cx="2544904" cy="188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6" name="Rectangle 105"/>
          <p:cNvSpPr/>
          <p:nvPr/>
        </p:nvSpPr>
        <p:spPr>
          <a:xfrm>
            <a:off x="1219405" y="4188092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219405" y="4292685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219405" y="3978906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219405" y="4083499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1219405" y="3874313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19405" y="4397279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219405" y="4501864"/>
            <a:ext cx="416201" cy="7013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2286464" y="4188092"/>
            <a:ext cx="416201" cy="701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2286464" y="4292685"/>
            <a:ext cx="416201" cy="701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286464" y="4083499"/>
            <a:ext cx="416201" cy="701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286464" y="4397279"/>
            <a:ext cx="416201" cy="701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286464" y="4501864"/>
            <a:ext cx="416201" cy="7013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283948" y="3142161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3283948" y="3246754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283948" y="3351347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283948" y="3455940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283948" y="4188092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3283948" y="4292685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83948" y="3978906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283948" y="4083499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283948" y="3769720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3283948" y="3874313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3283948" y="3560533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283948" y="3665127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283948" y="4397279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283948" y="4501864"/>
            <a:ext cx="416201" cy="70139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422549" y="3246754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4422549" y="3351347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422549" y="3455940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422549" y="4188092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422549" y="4292685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4422549" y="3978906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4422549" y="4083499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422549" y="3769720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4422549" y="3874313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422549" y="3560533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422549" y="3665127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4422549" y="4397279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4422549" y="4501864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13956" y="2113189"/>
            <a:ext cx="62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69%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171496" y="2144231"/>
            <a:ext cx="62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12%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172881" y="2176130"/>
            <a:ext cx="62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92%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315739" y="2186763"/>
            <a:ext cx="627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84%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997541" y="1954348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91%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7902291" y="2681820"/>
            <a:ext cx="2704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Are not readmitted to the hospital within 30 days of entering the community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2286464" y="3665135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2286464" y="3769727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286464" y="3560541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2286464" y="3874322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286464" y="3978906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286464" y="3665135"/>
            <a:ext cx="416201" cy="7013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2286464" y="3769727"/>
            <a:ext cx="416201" cy="7013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286464" y="3560541"/>
            <a:ext cx="416201" cy="7013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286464" y="3874322"/>
            <a:ext cx="416201" cy="70139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286464" y="3978906"/>
            <a:ext cx="416201" cy="701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4422548" y="3037568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422548" y="3142161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4422548" y="2932975"/>
            <a:ext cx="416201" cy="701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881962" y="4631660"/>
            <a:ext cx="1066085" cy="407676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050" dirty="0">
                <a:solidFill>
                  <a:prstClr val="black"/>
                </a:solidFill>
              </a:rPr>
              <a:t>HH Enrollment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2061257" y="4634883"/>
            <a:ext cx="881046" cy="551498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050" dirty="0">
                <a:solidFill>
                  <a:prstClr val="black"/>
                </a:solidFill>
              </a:rPr>
              <a:t>Bridge to Intensive Services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055513" y="4642519"/>
            <a:ext cx="1003822" cy="263855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050" dirty="0">
                <a:solidFill>
                  <a:prstClr val="black"/>
                </a:solidFill>
              </a:rPr>
              <a:t>BH Appt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192594" y="4642519"/>
            <a:ext cx="881046" cy="407676"/>
          </a:xfrm>
          <a:prstGeom prst="rect">
            <a:avLst/>
          </a:prstGeom>
        </p:spPr>
        <p:txBody>
          <a:bodyPr wrap="square" lIns="182880" rIns="182880" bIns="73152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1050" dirty="0">
                <a:solidFill>
                  <a:prstClr val="black"/>
                </a:solidFill>
              </a:rPr>
              <a:t>Med Appt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213773" y="2472778"/>
            <a:ext cx="416201" cy="70139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graphicFrame>
        <p:nvGraphicFramePr>
          <p:cNvPr id="143" name="Content Placeholder 3"/>
          <p:cNvGraphicFramePr>
            <a:graphicFrameLocks/>
          </p:cNvGraphicFramePr>
          <p:nvPr>
            <p:extLst/>
          </p:nvPr>
        </p:nvGraphicFramePr>
        <p:xfrm>
          <a:off x="5652398" y="3988385"/>
          <a:ext cx="2544904" cy="1883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0" name="TextBox 159"/>
          <p:cNvSpPr txBox="1"/>
          <p:nvPr/>
        </p:nvSpPr>
        <p:spPr>
          <a:xfrm>
            <a:off x="7997541" y="4021273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</a:rPr>
              <a:t>94%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7902291" y="4748745"/>
            <a:ext cx="270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Are not readmitted to a State Psychiatric Center </a:t>
            </a:r>
          </a:p>
        </p:txBody>
      </p:sp>
    </p:spTree>
    <p:extLst>
      <p:ext uri="{BB962C8B-B14F-4D97-AF65-F5344CB8AC3E}">
        <p14:creationId xmlns:p14="http://schemas.microsoft.com/office/powerpoint/2010/main" val="381781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 rot="10800000">
            <a:off x="4691992" y="2642572"/>
            <a:ext cx="3245887" cy="2150256"/>
          </a:xfrm>
          <a:custGeom>
            <a:avLst/>
            <a:gdLst>
              <a:gd name="T0" fmla="*/ 357 w 357"/>
              <a:gd name="T1" fmla="*/ 13 h 236"/>
              <a:gd name="T2" fmla="*/ 314 w 357"/>
              <a:gd name="T3" fmla="*/ 0 h 236"/>
              <a:gd name="T4" fmla="*/ 317 w 357"/>
              <a:gd name="T5" fmla="*/ 12 h 236"/>
              <a:gd name="T6" fmla="*/ 178 w 357"/>
              <a:gd name="T7" fmla="*/ 113 h 236"/>
              <a:gd name="T8" fmla="*/ 0 w 357"/>
              <a:gd name="T9" fmla="*/ 220 h 236"/>
              <a:gd name="T10" fmla="*/ 1 w 357"/>
              <a:gd name="T11" fmla="*/ 236 h 236"/>
              <a:gd name="T12" fmla="*/ 191 w 357"/>
              <a:gd name="T13" fmla="*/ 124 h 236"/>
              <a:gd name="T14" fmla="*/ 321 w 357"/>
              <a:gd name="T15" fmla="*/ 29 h 236"/>
              <a:gd name="T16" fmla="*/ 324 w 357"/>
              <a:gd name="T17" fmla="*/ 44 h 236"/>
              <a:gd name="T18" fmla="*/ 357 w 357"/>
              <a:gd name="T19" fmla="*/ 1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7" h="236">
                <a:moveTo>
                  <a:pt x="357" y="13"/>
                </a:moveTo>
                <a:cubicBezTo>
                  <a:pt x="314" y="0"/>
                  <a:pt x="314" y="0"/>
                  <a:pt x="314" y="0"/>
                </a:cubicBezTo>
                <a:cubicBezTo>
                  <a:pt x="317" y="12"/>
                  <a:pt x="317" y="12"/>
                  <a:pt x="317" y="12"/>
                </a:cubicBezTo>
                <a:cubicBezTo>
                  <a:pt x="277" y="25"/>
                  <a:pt x="224" y="54"/>
                  <a:pt x="178" y="113"/>
                </a:cubicBezTo>
                <a:cubicBezTo>
                  <a:pt x="131" y="174"/>
                  <a:pt x="66" y="213"/>
                  <a:pt x="0" y="220"/>
                </a:cubicBezTo>
                <a:cubicBezTo>
                  <a:pt x="1" y="236"/>
                  <a:pt x="1" y="236"/>
                  <a:pt x="1" y="236"/>
                </a:cubicBezTo>
                <a:cubicBezTo>
                  <a:pt x="72" y="229"/>
                  <a:pt x="142" y="188"/>
                  <a:pt x="191" y="124"/>
                </a:cubicBezTo>
                <a:cubicBezTo>
                  <a:pt x="235" y="68"/>
                  <a:pt x="283" y="41"/>
                  <a:pt x="321" y="29"/>
                </a:cubicBezTo>
                <a:cubicBezTo>
                  <a:pt x="324" y="44"/>
                  <a:pt x="324" y="44"/>
                  <a:pt x="324" y="44"/>
                </a:cubicBezTo>
                <a:lnTo>
                  <a:pt x="357" y="13"/>
                </a:lnTo>
                <a:close/>
              </a:path>
            </a:pathLst>
          </a:custGeom>
          <a:gradFill>
            <a:gsLst>
              <a:gs pos="2143">
                <a:schemeClr val="accent6"/>
              </a:gs>
              <a:gs pos="8200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rot="10800000">
            <a:off x="8492742" y="2670763"/>
            <a:ext cx="890601" cy="829092"/>
          </a:xfrm>
          <a:custGeom>
            <a:avLst/>
            <a:gdLst>
              <a:gd name="T0" fmla="*/ 98 w 98"/>
              <a:gd name="T1" fmla="*/ 83 h 91"/>
              <a:gd name="T2" fmla="*/ 70 w 98"/>
              <a:gd name="T3" fmla="*/ 49 h 91"/>
              <a:gd name="T4" fmla="*/ 65 w 98"/>
              <a:gd name="T5" fmla="*/ 61 h 91"/>
              <a:gd name="T6" fmla="*/ 16 w 98"/>
              <a:gd name="T7" fmla="*/ 0 h 91"/>
              <a:gd name="T8" fmla="*/ 0 w 98"/>
              <a:gd name="T9" fmla="*/ 4 h 91"/>
              <a:gd name="T10" fmla="*/ 59 w 98"/>
              <a:gd name="T11" fmla="*/ 78 h 91"/>
              <a:gd name="T12" fmla="*/ 54 w 98"/>
              <a:gd name="T13" fmla="*/ 91 h 91"/>
              <a:gd name="T14" fmla="*/ 98 w 98"/>
              <a:gd name="T15" fmla="*/ 83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" h="91">
                <a:moveTo>
                  <a:pt x="98" y="83"/>
                </a:moveTo>
                <a:cubicBezTo>
                  <a:pt x="70" y="49"/>
                  <a:pt x="70" y="49"/>
                  <a:pt x="70" y="49"/>
                </a:cubicBezTo>
                <a:cubicBezTo>
                  <a:pt x="65" y="61"/>
                  <a:pt x="65" y="61"/>
                  <a:pt x="65" y="61"/>
                </a:cubicBezTo>
                <a:cubicBezTo>
                  <a:pt x="40" y="48"/>
                  <a:pt x="23" y="26"/>
                  <a:pt x="16" y="0"/>
                </a:cubicBezTo>
                <a:cubicBezTo>
                  <a:pt x="0" y="4"/>
                  <a:pt x="0" y="4"/>
                  <a:pt x="0" y="4"/>
                </a:cubicBezTo>
                <a:cubicBezTo>
                  <a:pt x="7" y="36"/>
                  <a:pt x="28" y="61"/>
                  <a:pt x="59" y="78"/>
                </a:cubicBezTo>
                <a:cubicBezTo>
                  <a:pt x="54" y="91"/>
                  <a:pt x="54" y="91"/>
                  <a:pt x="54" y="91"/>
                </a:cubicBezTo>
                <a:lnTo>
                  <a:pt x="98" y="83"/>
                </a:lnTo>
                <a:close/>
              </a:path>
            </a:pathLst>
          </a:custGeom>
          <a:gradFill>
            <a:gsLst>
              <a:gs pos="67000">
                <a:schemeClr val="accent6"/>
              </a:gs>
              <a:gs pos="1071">
                <a:schemeClr val="tx2"/>
              </a:gs>
              <a:gs pos="100000">
                <a:schemeClr val="accent6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 rot="10800000">
            <a:off x="8383820" y="4045749"/>
            <a:ext cx="908541" cy="729140"/>
          </a:xfrm>
          <a:custGeom>
            <a:avLst/>
            <a:gdLst>
              <a:gd name="T0" fmla="*/ 100 w 100"/>
              <a:gd name="T1" fmla="*/ 17 h 80"/>
              <a:gd name="T2" fmla="*/ 97 w 100"/>
              <a:gd name="T3" fmla="*/ 0 h 80"/>
              <a:gd name="T4" fmla="*/ 14 w 100"/>
              <a:gd name="T5" fmla="*/ 43 h 80"/>
              <a:gd name="T6" fmla="*/ 3 w 100"/>
              <a:gd name="T7" fmla="*/ 36 h 80"/>
              <a:gd name="T8" fmla="*/ 0 w 100"/>
              <a:gd name="T9" fmla="*/ 80 h 80"/>
              <a:gd name="T10" fmla="*/ 40 w 100"/>
              <a:gd name="T11" fmla="*/ 60 h 80"/>
              <a:gd name="T12" fmla="*/ 28 w 100"/>
              <a:gd name="T13" fmla="*/ 52 h 80"/>
              <a:gd name="T14" fmla="*/ 100 w 100"/>
              <a:gd name="T15" fmla="*/ 17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0" h="80">
                <a:moveTo>
                  <a:pt x="100" y="17"/>
                </a:moveTo>
                <a:cubicBezTo>
                  <a:pt x="97" y="0"/>
                  <a:pt x="97" y="0"/>
                  <a:pt x="97" y="0"/>
                </a:cubicBezTo>
                <a:cubicBezTo>
                  <a:pt x="62" y="6"/>
                  <a:pt x="33" y="21"/>
                  <a:pt x="14" y="43"/>
                </a:cubicBezTo>
                <a:cubicBezTo>
                  <a:pt x="3" y="36"/>
                  <a:pt x="3" y="36"/>
                  <a:pt x="3" y="36"/>
                </a:cubicBezTo>
                <a:cubicBezTo>
                  <a:pt x="0" y="80"/>
                  <a:pt x="0" y="80"/>
                  <a:pt x="0" y="80"/>
                </a:cubicBezTo>
                <a:cubicBezTo>
                  <a:pt x="40" y="60"/>
                  <a:pt x="40" y="60"/>
                  <a:pt x="40" y="60"/>
                </a:cubicBezTo>
                <a:cubicBezTo>
                  <a:pt x="28" y="52"/>
                  <a:pt x="28" y="52"/>
                  <a:pt x="28" y="52"/>
                </a:cubicBezTo>
                <a:cubicBezTo>
                  <a:pt x="45" y="34"/>
                  <a:pt x="70" y="22"/>
                  <a:pt x="100" y="17"/>
                </a:cubicBezTo>
                <a:close/>
              </a:path>
            </a:pathLst>
          </a:custGeom>
          <a:gradFill>
            <a:gsLst>
              <a:gs pos="100000">
                <a:schemeClr val="accent5"/>
              </a:gs>
              <a:gs pos="32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rot="10800000">
            <a:off x="4581789" y="2642571"/>
            <a:ext cx="3238198" cy="2159227"/>
          </a:xfrm>
          <a:custGeom>
            <a:avLst/>
            <a:gdLst>
              <a:gd name="T0" fmla="*/ 178 w 356"/>
              <a:gd name="T1" fmla="*/ 114 h 237"/>
              <a:gd name="T2" fmla="*/ 40 w 356"/>
              <a:gd name="T3" fmla="*/ 13 h 237"/>
              <a:gd name="T4" fmla="*/ 43 w 356"/>
              <a:gd name="T5" fmla="*/ 0 h 237"/>
              <a:gd name="T6" fmla="*/ 0 w 356"/>
              <a:gd name="T7" fmla="*/ 11 h 237"/>
              <a:gd name="T8" fmla="*/ 32 w 356"/>
              <a:gd name="T9" fmla="*/ 43 h 237"/>
              <a:gd name="T10" fmla="*/ 35 w 356"/>
              <a:gd name="T11" fmla="*/ 29 h 237"/>
              <a:gd name="T12" fmla="*/ 165 w 356"/>
              <a:gd name="T13" fmla="*/ 125 h 237"/>
              <a:gd name="T14" fmla="*/ 354 w 356"/>
              <a:gd name="T15" fmla="*/ 237 h 237"/>
              <a:gd name="T16" fmla="*/ 356 w 356"/>
              <a:gd name="T17" fmla="*/ 220 h 237"/>
              <a:gd name="T18" fmla="*/ 178 w 356"/>
              <a:gd name="T19" fmla="*/ 114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" h="237">
                <a:moveTo>
                  <a:pt x="178" y="114"/>
                </a:moveTo>
                <a:cubicBezTo>
                  <a:pt x="132" y="54"/>
                  <a:pt x="79" y="26"/>
                  <a:pt x="40" y="13"/>
                </a:cubicBezTo>
                <a:cubicBezTo>
                  <a:pt x="43" y="0"/>
                  <a:pt x="43" y="0"/>
                  <a:pt x="43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32" y="43"/>
                  <a:pt x="32" y="43"/>
                  <a:pt x="32" y="43"/>
                </a:cubicBezTo>
                <a:cubicBezTo>
                  <a:pt x="35" y="29"/>
                  <a:pt x="35" y="29"/>
                  <a:pt x="35" y="29"/>
                </a:cubicBezTo>
                <a:cubicBezTo>
                  <a:pt x="72" y="42"/>
                  <a:pt x="121" y="68"/>
                  <a:pt x="165" y="125"/>
                </a:cubicBezTo>
                <a:cubicBezTo>
                  <a:pt x="214" y="189"/>
                  <a:pt x="283" y="230"/>
                  <a:pt x="354" y="237"/>
                </a:cubicBezTo>
                <a:cubicBezTo>
                  <a:pt x="356" y="220"/>
                  <a:pt x="356" y="220"/>
                  <a:pt x="356" y="220"/>
                </a:cubicBezTo>
                <a:cubicBezTo>
                  <a:pt x="290" y="213"/>
                  <a:pt x="225" y="175"/>
                  <a:pt x="178" y="114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72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9"/>
          <p:cNvSpPr>
            <a:spLocks/>
          </p:cNvSpPr>
          <p:nvPr/>
        </p:nvSpPr>
        <p:spPr bwMode="auto">
          <a:xfrm rot="10800000">
            <a:off x="3100444" y="2670764"/>
            <a:ext cx="917511" cy="1037966"/>
          </a:xfrm>
          <a:custGeom>
            <a:avLst/>
            <a:gdLst>
              <a:gd name="T0" fmla="*/ 101 w 101"/>
              <a:gd name="T1" fmla="*/ 0 h 114"/>
              <a:gd name="T2" fmla="*/ 84 w 101"/>
              <a:gd name="T3" fmla="*/ 0 h 114"/>
              <a:gd name="T4" fmla="*/ 31 w 101"/>
              <a:gd name="T5" fmla="*/ 85 h 114"/>
              <a:gd name="T6" fmla="*/ 26 w 101"/>
              <a:gd name="T7" fmla="*/ 73 h 114"/>
              <a:gd name="T8" fmla="*/ 0 w 101"/>
              <a:gd name="T9" fmla="*/ 109 h 114"/>
              <a:gd name="T10" fmla="*/ 44 w 101"/>
              <a:gd name="T11" fmla="*/ 114 h 114"/>
              <a:gd name="T12" fmla="*/ 38 w 101"/>
              <a:gd name="T13" fmla="*/ 100 h 114"/>
              <a:gd name="T14" fmla="*/ 101 w 101"/>
              <a:gd name="T15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114">
                <a:moveTo>
                  <a:pt x="101" y="0"/>
                </a:moveTo>
                <a:cubicBezTo>
                  <a:pt x="84" y="0"/>
                  <a:pt x="84" y="0"/>
                  <a:pt x="84" y="0"/>
                </a:cubicBezTo>
                <a:cubicBezTo>
                  <a:pt x="84" y="37"/>
                  <a:pt x="65" y="67"/>
                  <a:pt x="31" y="85"/>
                </a:cubicBezTo>
                <a:cubicBezTo>
                  <a:pt x="26" y="73"/>
                  <a:pt x="26" y="73"/>
                  <a:pt x="26" y="73"/>
                </a:cubicBezTo>
                <a:cubicBezTo>
                  <a:pt x="0" y="109"/>
                  <a:pt x="0" y="109"/>
                  <a:pt x="0" y="109"/>
                </a:cubicBezTo>
                <a:cubicBezTo>
                  <a:pt x="44" y="114"/>
                  <a:pt x="44" y="114"/>
                  <a:pt x="44" y="114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78" y="80"/>
                  <a:pt x="101" y="44"/>
                  <a:pt x="101" y="0"/>
                </a:cubicBezTo>
                <a:close/>
              </a:path>
            </a:pathLst>
          </a:custGeom>
          <a:gradFill>
            <a:gsLst>
              <a:gs pos="4286">
                <a:schemeClr val="accent1"/>
              </a:gs>
              <a:gs pos="62000">
                <a:schemeClr val="accent4"/>
              </a:gs>
              <a:gs pos="100000">
                <a:schemeClr val="accent1">
                  <a:lumMod val="50000"/>
                </a:schemeClr>
              </a:gs>
            </a:gsLst>
            <a:lin ang="16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 rot="10800000">
            <a:off x="3236277" y="4036778"/>
            <a:ext cx="863690" cy="729140"/>
          </a:xfrm>
          <a:custGeom>
            <a:avLst/>
            <a:gdLst>
              <a:gd name="T0" fmla="*/ 83 w 95"/>
              <a:gd name="T1" fmla="*/ 42 h 80"/>
              <a:gd name="T2" fmla="*/ 3 w 95"/>
              <a:gd name="T3" fmla="*/ 0 h 80"/>
              <a:gd name="T4" fmla="*/ 0 w 95"/>
              <a:gd name="T5" fmla="*/ 17 h 80"/>
              <a:gd name="T6" fmla="*/ 67 w 95"/>
              <a:gd name="T7" fmla="*/ 51 h 80"/>
              <a:gd name="T8" fmla="*/ 56 w 95"/>
              <a:gd name="T9" fmla="*/ 57 h 80"/>
              <a:gd name="T10" fmla="*/ 94 w 95"/>
              <a:gd name="T11" fmla="*/ 80 h 80"/>
              <a:gd name="T12" fmla="*/ 95 w 95"/>
              <a:gd name="T13" fmla="*/ 35 h 80"/>
              <a:gd name="T14" fmla="*/ 83 w 95"/>
              <a:gd name="T15" fmla="*/ 42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5" h="80">
                <a:moveTo>
                  <a:pt x="83" y="42"/>
                </a:moveTo>
                <a:cubicBezTo>
                  <a:pt x="64" y="21"/>
                  <a:pt x="36" y="6"/>
                  <a:pt x="3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28" y="22"/>
                  <a:pt x="51" y="34"/>
                  <a:pt x="67" y="51"/>
                </a:cubicBezTo>
                <a:cubicBezTo>
                  <a:pt x="56" y="57"/>
                  <a:pt x="56" y="57"/>
                  <a:pt x="56" y="57"/>
                </a:cubicBezTo>
                <a:cubicBezTo>
                  <a:pt x="94" y="80"/>
                  <a:pt x="94" y="80"/>
                  <a:pt x="94" y="80"/>
                </a:cubicBezTo>
                <a:cubicBezTo>
                  <a:pt x="95" y="35"/>
                  <a:pt x="95" y="35"/>
                  <a:pt x="95" y="35"/>
                </a:cubicBezTo>
                <a:lnTo>
                  <a:pt x="83" y="42"/>
                </a:lnTo>
                <a:close/>
              </a:path>
            </a:pathLst>
          </a:custGeom>
          <a:gradFill>
            <a:gsLst>
              <a:gs pos="3214">
                <a:schemeClr val="accent4"/>
              </a:gs>
              <a:gs pos="67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7" name="Oval 11"/>
          <p:cNvSpPr>
            <a:spLocks noChangeArrowheads="1"/>
          </p:cNvSpPr>
          <p:nvPr/>
        </p:nvSpPr>
        <p:spPr bwMode="auto">
          <a:xfrm>
            <a:off x="7840241" y="4218420"/>
            <a:ext cx="861540" cy="875216"/>
          </a:xfrm>
          <a:prstGeom prst="ellipse">
            <a:avLst/>
          </a:prstGeom>
          <a:ln w="19050" cap="flat">
            <a:solidFill>
              <a:schemeClr val="accent3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8" name="Oval 12"/>
          <p:cNvSpPr>
            <a:spLocks noChangeArrowheads="1"/>
          </p:cNvSpPr>
          <p:nvPr/>
        </p:nvSpPr>
        <p:spPr bwMode="auto">
          <a:xfrm>
            <a:off x="3798231" y="4222809"/>
            <a:ext cx="873506" cy="875216"/>
          </a:xfrm>
          <a:prstGeom prst="ellipse">
            <a:avLst/>
          </a:prstGeom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Oval 13"/>
          <p:cNvSpPr>
            <a:spLocks noChangeArrowheads="1"/>
          </p:cNvSpPr>
          <p:nvPr/>
        </p:nvSpPr>
        <p:spPr bwMode="auto">
          <a:xfrm>
            <a:off x="2746561" y="3173590"/>
            <a:ext cx="861540" cy="863250"/>
          </a:xfrm>
          <a:prstGeom prst="ellipse">
            <a:avLst/>
          </a:prstGeom>
          <a:ln w="19050" cap="flat">
            <a:solidFill>
              <a:schemeClr val="accent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30" name="Oval 14"/>
          <p:cNvSpPr>
            <a:spLocks noChangeArrowheads="1"/>
          </p:cNvSpPr>
          <p:nvPr/>
        </p:nvSpPr>
        <p:spPr bwMode="auto">
          <a:xfrm>
            <a:off x="4027143" y="2261564"/>
            <a:ext cx="873506" cy="863250"/>
          </a:xfrm>
          <a:prstGeom prst="ellipse">
            <a:avLst/>
          </a:prstGeom>
          <a:ln w="19050" cap="flat">
            <a:solidFill>
              <a:schemeClr val="accent5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31" name="Oval 15"/>
          <p:cNvSpPr>
            <a:spLocks noChangeArrowheads="1"/>
          </p:cNvSpPr>
          <p:nvPr/>
        </p:nvSpPr>
        <p:spPr bwMode="auto">
          <a:xfrm>
            <a:off x="7631202" y="2222150"/>
            <a:ext cx="861540" cy="863250"/>
          </a:xfrm>
          <a:prstGeom prst="ellipse">
            <a:avLst/>
          </a:prstGeom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32" name="Oval 16"/>
          <p:cNvSpPr>
            <a:spLocks noChangeArrowheads="1"/>
          </p:cNvSpPr>
          <p:nvPr/>
        </p:nvSpPr>
        <p:spPr bwMode="auto">
          <a:xfrm>
            <a:off x="8973718" y="3187373"/>
            <a:ext cx="873506" cy="863250"/>
          </a:xfrm>
          <a:prstGeom prst="ellipse">
            <a:avLst/>
          </a:prstGeom>
          <a:ln w="19050" cap="flat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21220" y="1268760"/>
            <a:ext cx="2405160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800" dirty="0"/>
              <a:t>Team Makeup</a:t>
            </a:r>
          </a:p>
          <a:p>
            <a:pPr algn="r">
              <a:lnSpc>
                <a:spcPct val="130000"/>
              </a:lnSpc>
            </a:pPr>
            <a:r>
              <a:rPr lang="en-US" sz="1200" dirty="0"/>
              <a:t>Multidisciplinary team approach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729927" y="1268760"/>
            <a:ext cx="2524893" cy="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Workflow</a:t>
            </a:r>
            <a:endParaRPr lang="en-US" sz="1800" dirty="0"/>
          </a:p>
          <a:p>
            <a:pPr>
              <a:lnSpc>
                <a:spcPct val="130000"/>
              </a:lnSpc>
            </a:pPr>
            <a:r>
              <a:rPr lang="en-US" sz="1200" dirty="0"/>
              <a:t>Speedy referral and enrollment process (approximately 2 days)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77220" y="5261433"/>
            <a:ext cx="2405160" cy="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800" dirty="0"/>
              <a:t>Targeted Case Loads</a:t>
            </a:r>
          </a:p>
          <a:p>
            <a:pPr algn="r">
              <a:lnSpc>
                <a:spcPct val="130000"/>
              </a:lnSpc>
            </a:pPr>
            <a:r>
              <a:rPr lang="en-US" sz="1200" dirty="0"/>
              <a:t>Focus intensive services on most critical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917127" y="5261433"/>
            <a:ext cx="2524893" cy="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Technology</a:t>
            </a:r>
          </a:p>
          <a:p>
            <a:pPr>
              <a:lnSpc>
                <a:spcPct val="130000"/>
              </a:lnSpc>
            </a:pPr>
            <a:r>
              <a:rPr lang="en-US" sz="1200" dirty="0"/>
              <a:t>Using technology to manage and communicate across teams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938207" y="3176972"/>
            <a:ext cx="2223714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800" dirty="0"/>
              <a:t>Start Early</a:t>
            </a:r>
          </a:p>
          <a:p>
            <a:pPr>
              <a:lnSpc>
                <a:spcPct val="130000"/>
              </a:lnSpc>
            </a:pPr>
            <a:r>
              <a:rPr lang="en-US" sz="1200" dirty="0"/>
              <a:t>Engagement </a:t>
            </a:r>
            <a:r>
              <a:rPr lang="en-US" sz="1200" dirty="0" smtClean="0"/>
              <a:t>begins </a:t>
            </a:r>
            <a:r>
              <a:rPr lang="en-US" sz="1200" dirty="0"/>
              <a:t>inpatient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57198" y="3282621"/>
            <a:ext cx="2133231" cy="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sz="1800" dirty="0"/>
              <a:t>Mobility and Flexibility</a:t>
            </a:r>
          </a:p>
          <a:p>
            <a:pPr algn="r">
              <a:lnSpc>
                <a:spcPct val="130000"/>
              </a:lnSpc>
            </a:pPr>
            <a:r>
              <a:rPr lang="en-US" sz="1200" dirty="0"/>
              <a:t>Community Based (vs office based)</a:t>
            </a:r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>
          <a:xfrm>
            <a:off x="1336813" y="97774"/>
            <a:ext cx="9518374" cy="1325563"/>
          </a:xfrm>
        </p:spPr>
        <p:txBody>
          <a:bodyPr/>
          <a:lstStyle/>
          <a:p>
            <a:r>
              <a:rPr lang="en-US" dirty="0"/>
              <a:t>Best Practice: Operationalizing your Team</a:t>
            </a:r>
          </a:p>
        </p:txBody>
      </p:sp>
      <p:sp>
        <p:nvSpPr>
          <p:cNvPr id="34" name="Freeform 145"/>
          <p:cNvSpPr>
            <a:spLocks noEditPoints="1"/>
          </p:cNvSpPr>
          <p:nvPr/>
        </p:nvSpPr>
        <p:spPr bwMode="auto">
          <a:xfrm>
            <a:off x="7785473" y="2350071"/>
            <a:ext cx="532909" cy="584998"/>
          </a:xfrm>
          <a:custGeom>
            <a:avLst/>
            <a:gdLst>
              <a:gd name="T0" fmla="*/ 301 w 615"/>
              <a:gd name="T1" fmla="*/ 7 h 675"/>
              <a:gd name="T2" fmla="*/ 315 w 615"/>
              <a:gd name="T3" fmla="*/ 7 h 675"/>
              <a:gd name="T4" fmla="*/ 374 w 615"/>
              <a:gd name="T5" fmla="*/ 140 h 675"/>
              <a:gd name="T6" fmla="*/ 384 w 615"/>
              <a:gd name="T7" fmla="*/ 150 h 675"/>
              <a:gd name="T8" fmla="*/ 311 w 615"/>
              <a:gd name="T9" fmla="*/ 223 h 675"/>
              <a:gd name="T10" fmla="*/ 310 w 615"/>
              <a:gd name="T11" fmla="*/ 223 h 675"/>
              <a:gd name="T12" fmla="*/ 309 w 615"/>
              <a:gd name="T13" fmla="*/ 224 h 675"/>
              <a:gd name="T14" fmla="*/ 306 w 615"/>
              <a:gd name="T15" fmla="*/ 224 h 675"/>
              <a:gd name="T16" fmla="*/ 305 w 615"/>
              <a:gd name="T17" fmla="*/ 223 h 675"/>
              <a:gd name="T18" fmla="*/ 304 w 615"/>
              <a:gd name="T19" fmla="*/ 223 h 675"/>
              <a:gd name="T20" fmla="*/ 231 w 615"/>
              <a:gd name="T21" fmla="*/ 150 h 675"/>
              <a:gd name="T22" fmla="*/ 241 w 615"/>
              <a:gd name="T23" fmla="*/ 140 h 675"/>
              <a:gd name="T24" fmla="*/ 609 w 615"/>
              <a:gd name="T25" fmla="*/ 197 h 675"/>
              <a:gd name="T26" fmla="*/ 402 w 615"/>
              <a:gd name="T27" fmla="*/ 524 h 675"/>
              <a:gd name="T28" fmla="*/ 315 w 615"/>
              <a:gd name="T29" fmla="*/ 546 h 675"/>
              <a:gd name="T30" fmla="*/ 374 w 615"/>
              <a:gd name="T31" fmla="*/ 591 h 675"/>
              <a:gd name="T32" fmla="*/ 384 w 615"/>
              <a:gd name="T33" fmla="*/ 601 h 675"/>
              <a:gd name="T34" fmla="*/ 311 w 615"/>
              <a:gd name="T35" fmla="*/ 673 h 675"/>
              <a:gd name="T36" fmla="*/ 310 w 615"/>
              <a:gd name="T37" fmla="*/ 674 h 675"/>
              <a:gd name="T38" fmla="*/ 309 w 615"/>
              <a:gd name="T39" fmla="*/ 675 h 675"/>
              <a:gd name="T40" fmla="*/ 306 w 615"/>
              <a:gd name="T41" fmla="*/ 675 h 675"/>
              <a:gd name="T42" fmla="*/ 305 w 615"/>
              <a:gd name="T43" fmla="*/ 674 h 675"/>
              <a:gd name="T44" fmla="*/ 304 w 615"/>
              <a:gd name="T45" fmla="*/ 673 h 675"/>
              <a:gd name="T46" fmla="*/ 231 w 615"/>
              <a:gd name="T47" fmla="*/ 601 h 675"/>
              <a:gd name="T48" fmla="*/ 241 w 615"/>
              <a:gd name="T49" fmla="*/ 591 h 675"/>
              <a:gd name="T50" fmla="*/ 301 w 615"/>
              <a:gd name="T51" fmla="*/ 546 h 675"/>
              <a:gd name="T52" fmla="*/ 213 w 615"/>
              <a:gd name="T53" fmla="*/ 524 h 675"/>
              <a:gd name="T54" fmla="*/ 6 w 615"/>
              <a:gd name="T55" fmla="*/ 197 h 675"/>
              <a:gd name="T56" fmla="*/ 83 w 615"/>
              <a:gd name="T57" fmla="*/ 123 h 675"/>
              <a:gd name="T58" fmla="*/ 275 w 615"/>
              <a:gd name="T59" fmla="*/ 98 h 675"/>
              <a:gd name="T60" fmla="*/ 275 w 615"/>
              <a:gd name="T61" fmla="*/ 112 h 675"/>
              <a:gd name="T62" fmla="*/ 15 w 615"/>
              <a:gd name="T63" fmla="*/ 182 h 675"/>
              <a:gd name="T64" fmla="*/ 18 w 615"/>
              <a:gd name="T65" fmla="*/ 191 h 675"/>
              <a:gd name="T66" fmla="*/ 597 w 615"/>
              <a:gd name="T67" fmla="*/ 191 h 675"/>
              <a:gd name="T68" fmla="*/ 601 w 615"/>
              <a:gd name="T69" fmla="*/ 182 h 675"/>
              <a:gd name="T70" fmla="*/ 340 w 615"/>
              <a:gd name="T71" fmla="*/ 112 h 675"/>
              <a:gd name="T72" fmla="*/ 340 w 615"/>
              <a:gd name="T73" fmla="*/ 98 h 675"/>
              <a:gd name="T74" fmla="*/ 615 w 615"/>
              <a:gd name="T75" fmla="*/ 180 h 675"/>
              <a:gd name="T76" fmla="*/ 577 w 615"/>
              <a:gd name="T77" fmla="*/ 221 h 675"/>
              <a:gd name="T78" fmla="*/ 38 w 615"/>
              <a:gd name="T79" fmla="*/ 221 h 675"/>
              <a:gd name="T80" fmla="*/ 225 w 615"/>
              <a:gd name="T81" fmla="*/ 516 h 675"/>
              <a:gd name="T82" fmla="*/ 308 w 615"/>
              <a:gd name="T83" fmla="*/ 532 h 675"/>
              <a:gd name="T84" fmla="*/ 390 w 615"/>
              <a:gd name="T85" fmla="*/ 516 h 675"/>
              <a:gd name="T86" fmla="*/ 577 w 615"/>
              <a:gd name="T87" fmla="*/ 22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15" h="675">
                <a:moveTo>
                  <a:pt x="301" y="200"/>
                </a:moveTo>
                <a:cubicBezTo>
                  <a:pt x="301" y="7"/>
                  <a:pt x="301" y="7"/>
                  <a:pt x="301" y="7"/>
                </a:cubicBezTo>
                <a:cubicBezTo>
                  <a:pt x="301" y="3"/>
                  <a:pt x="304" y="0"/>
                  <a:pt x="308" y="0"/>
                </a:cubicBezTo>
                <a:cubicBezTo>
                  <a:pt x="311" y="0"/>
                  <a:pt x="315" y="3"/>
                  <a:pt x="315" y="7"/>
                </a:cubicBezTo>
                <a:cubicBezTo>
                  <a:pt x="315" y="200"/>
                  <a:pt x="315" y="200"/>
                  <a:pt x="315" y="200"/>
                </a:cubicBezTo>
                <a:cubicBezTo>
                  <a:pt x="374" y="140"/>
                  <a:pt x="374" y="140"/>
                  <a:pt x="374" y="140"/>
                </a:cubicBezTo>
                <a:cubicBezTo>
                  <a:pt x="377" y="137"/>
                  <a:pt x="382" y="137"/>
                  <a:pt x="384" y="140"/>
                </a:cubicBezTo>
                <a:cubicBezTo>
                  <a:pt x="387" y="143"/>
                  <a:pt x="387" y="147"/>
                  <a:pt x="384" y="150"/>
                </a:cubicBezTo>
                <a:cubicBezTo>
                  <a:pt x="313" y="222"/>
                  <a:pt x="313" y="222"/>
                  <a:pt x="313" y="222"/>
                </a:cubicBezTo>
                <a:cubicBezTo>
                  <a:pt x="312" y="222"/>
                  <a:pt x="312" y="223"/>
                  <a:pt x="311" y="223"/>
                </a:cubicBezTo>
                <a:cubicBezTo>
                  <a:pt x="311" y="223"/>
                  <a:pt x="311" y="223"/>
                  <a:pt x="311" y="223"/>
                </a:cubicBezTo>
                <a:cubicBezTo>
                  <a:pt x="311" y="223"/>
                  <a:pt x="310" y="223"/>
                  <a:pt x="310" y="223"/>
                </a:cubicBezTo>
                <a:cubicBezTo>
                  <a:pt x="310" y="224"/>
                  <a:pt x="310" y="224"/>
                  <a:pt x="310" y="224"/>
                </a:cubicBezTo>
                <a:cubicBezTo>
                  <a:pt x="309" y="224"/>
                  <a:pt x="309" y="224"/>
                  <a:pt x="309" y="224"/>
                </a:cubicBezTo>
                <a:cubicBezTo>
                  <a:pt x="308" y="224"/>
                  <a:pt x="308" y="224"/>
                  <a:pt x="308" y="224"/>
                </a:cubicBezTo>
                <a:cubicBezTo>
                  <a:pt x="307" y="224"/>
                  <a:pt x="307" y="224"/>
                  <a:pt x="306" y="224"/>
                </a:cubicBezTo>
                <a:cubicBezTo>
                  <a:pt x="306" y="224"/>
                  <a:pt x="306" y="224"/>
                  <a:pt x="306" y="224"/>
                </a:cubicBezTo>
                <a:cubicBezTo>
                  <a:pt x="305" y="224"/>
                  <a:pt x="305" y="224"/>
                  <a:pt x="305" y="223"/>
                </a:cubicBezTo>
                <a:cubicBezTo>
                  <a:pt x="305" y="223"/>
                  <a:pt x="304" y="223"/>
                  <a:pt x="304" y="223"/>
                </a:cubicBezTo>
                <a:cubicBezTo>
                  <a:pt x="304" y="223"/>
                  <a:pt x="304" y="223"/>
                  <a:pt x="304" y="223"/>
                </a:cubicBezTo>
                <a:cubicBezTo>
                  <a:pt x="303" y="223"/>
                  <a:pt x="303" y="222"/>
                  <a:pt x="303" y="222"/>
                </a:cubicBezTo>
                <a:cubicBezTo>
                  <a:pt x="231" y="150"/>
                  <a:pt x="231" y="150"/>
                  <a:pt x="231" y="150"/>
                </a:cubicBezTo>
                <a:cubicBezTo>
                  <a:pt x="228" y="147"/>
                  <a:pt x="228" y="143"/>
                  <a:pt x="231" y="140"/>
                </a:cubicBezTo>
                <a:cubicBezTo>
                  <a:pt x="233" y="137"/>
                  <a:pt x="238" y="137"/>
                  <a:pt x="241" y="140"/>
                </a:cubicBezTo>
                <a:lnTo>
                  <a:pt x="301" y="200"/>
                </a:lnTo>
                <a:close/>
                <a:moveTo>
                  <a:pt x="609" y="197"/>
                </a:moveTo>
                <a:cubicBezTo>
                  <a:pt x="505" y="361"/>
                  <a:pt x="505" y="361"/>
                  <a:pt x="505" y="361"/>
                </a:cubicBezTo>
                <a:cubicBezTo>
                  <a:pt x="454" y="442"/>
                  <a:pt x="402" y="523"/>
                  <a:pt x="402" y="524"/>
                </a:cubicBezTo>
                <a:cubicBezTo>
                  <a:pt x="402" y="524"/>
                  <a:pt x="402" y="524"/>
                  <a:pt x="402" y="524"/>
                </a:cubicBezTo>
                <a:cubicBezTo>
                  <a:pt x="393" y="538"/>
                  <a:pt x="348" y="545"/>
                  <a:pt x="315" y="546"/>
                </a:cubicBezTo>
                <a:cubicBezTo>
                  <a:pt x="315" y="651"/>
                  <a:pt x="315" y="651"/>
                  <a:pt x="315" y="651"/>
                </a:cubicBezTo>
                <a:cubicBezTo>
                  <a:pt x="374" y="591"/>
                  <a:pt x="374" y="591"/>
                  <a:pt x="374" y="591"/>
                </a:cubicBezTo>
                <a:cubicBezTo>
                  <a:pt x="377" y="588"/>
                  <a:pt x="382" y="588"/>
                  <a:pt x="384" y="591"/>
                </a:cubicBezTo>
                <a:cubicBezTo>
                  <a:pt x="387" y="594"/>
                  <a:pt x="387" y="598"/>
                  <a:pt x="384" y="601"/>
                </a:cubicBezTo>
                <a:cubicBezTo>
                  <a:pt x="313" y="673"/>
                  <a:pt x="313" y="673"/>
                  <a:pt x="313" y="673"/>
                </a:cubicBezTo>
                <a:cubicBezTo>
                  <a:pt x="312" y="673"/>
                  <a:pt x="312" y="673"/>
                  <a:pt x="311" y="673"/>
                </a:cubicBezTo>
                <a:cubicBezTo>
                  <a:pt x="311" y="674"/>
                  <a:pt x="311" y="674"/>
                  <a:pt x="311" y="674"/>
                </a:cubicBezTo>
                <a:cubicBezTo>
                  <a:pt x="311" y="674"/>
                  <a:pt x="310" y="674"/>
                  <a:pt x="310" y="674"/>
                </a:cubicBezTo>
                <a:cubicBezTo>
                  <a:pt x="310" y="674"/>
                  <a:pt x="310" y="674"/>
                  <a:pt x="310" y="674"/>
                </a:cubicBezTo>
                <a:cubicBezTo>
                  <a:pt x="309" y="674"/>
                  <a:pt x="309" y="674"/>
                  <a:pt x="309" y="675"/>
                </a:cubicBezTo>
                <a:cubicBezTo>
                  <a:pt x="308" y="675"/>
                  <a:pt x="308" y="675"/>
                  <a:pt x="308" y="675"/>
                </a:cubicBezTo>
                <a:cubicBezTo>
                  <a:pt x="307" y="675"/>
                  <a:pt x="307" y="675"/>
                  <a:pt x="306" y="675"/>
                </a:cubicBezTo>
                <a:cubicBezTo>
                  <a:pt x="306" y="674"/>
                  <a:pt x="306" y="674"/>
                  <a:pt x="306" y="674"/>
                </a:cubicBezTo>
                <a:cubicBezTo>
                  <a:pt x="305" y="674"/>
                  <a:pt x="305" y="674"/>
                  <a:pt x="305" y="674"/>
                </a:cubicBezTo>
                <a:cubicBezTo>
                  <a:pt x="305" y="674"/>
                  <a:pt x="304" y="674"/>
                  <a:pt x="304" y="674"/>
                </a:cubicBezTo>
                <a:cubicBezTo>
                  <a:pt x="304" y="674"/>
                  <a:pt x="304" y="674"/>
                  <a:pt x="304" y="673"/>
                </a:cubicBezTo>
                <a:cubicBezTo>
                  <a:pt x="303" y="673"/>
                  <a:pt x="303" y="673"/>
                  <a:pt x="303" y="673"/>
                </a:cubicBezTo>
                <a:cubicBezTo>
                  <a:pt x="231" y="601"/>
                  <a:pt x="231" y="601"/>
                  <a:pt x="231" y="601"/>
                </a:cubicBezTo>
                <a:cubicBezTo>
                  <a:pt x="228" y="598"/>
                  <a:pt x="228" y="594"/>
                  <a:pt x="231" y="591"/>
                </a:cubicBezTo>
                <a:cubicBezTo>
                  <a:pt x="233" y="588"/>
                  <a:pt x="238" y="588"/>
                  <a:pt x="241" y="591"/>
                </a:cubicBezTo>
                <a:cubicBezTo>
                  <a:pt x="301" y="651"/>
                  <a:pt x="301" y="651"/>
                  <a:pt x="301" y="651"/>
                </a:cubicBezTo>
                <a:cubicBezTo>
                  <a:pt x="301" y="546"/>
                  <a:pt x="301" y="546"/>
                  <a:pt x="301" y="546"/>
                </a:cubicBezTo>
                <a:cubicBezTo>
                  <a:pt x="268" y="545"/>
                  <a:pt x="223" y="538"/>
                  <a:pt x="213" y="524"/>
                </a:cubicBezTo>
                <a:cubicBezTo>
                  <a:pt x="213" y="524"/>
                  <a:pt x="213" y="524"/>
                  <a:pt x="213" y="524"/>
                </a:cubicBezTo>
                <a:cubicBezTo>
                  <a:pt x="213" y="523"/>
                  <a:pt x="123" y="382"/>
                  <a:pt x="62" y="285"/>
                </a:cubicBezTo>
                <a:cubicBezTo>
                  <a:pt x="6" y="197"/>
                  <a:pt x="6" y="197"/>
                  <a:pt x="6" y="197"/>
                </a:cubicBezTo>
                <a:cubicBezTo>
                  <a:pt x="2" y="192"/>
                  <a:pt x="0" y="186"/>
                  <a:pt x="0" y="180"/>
                </a:cubicBezTo>
                <a:cubicBezTo>
                  <a:pt x="0" y="158"/>
                  <a:pt x="29" y="138"/>
                  <a:pt x="83" y="123"/>
                </a:cubicBezTo>
                <a:cubicBezTo>
                  <a:pt x="133" y="109"/>
                  <a:pt x="201" y="100"/>
                  <a:pt x="275" y="98"/>
                </a:cubicBezTo>
                <a:cubicBezTo>
                  <a:pt x="275" y="98"/>
                  <a:pt x="275" y="98"/>
                  <a:pt x="275" y="98"/>
                </a:cubicBezTo>
                <a:cubicBezTo>
                  <a:pt x="279" y="98"/>
                  <a:pt x="282" y="101"/>
                  <a:pt x="282" y="105"/>
                </a:cubicBezTo>
                <a:cubicBezTo>
                  <a:pt x="282" y="109"/>
                  <a:pt x="279" y="112"/>
                  <a:pt x="275" y="112"/>
                </a:cubicBezTo>
                <a:cubicBezTo>
                  <a:pt x="114" y="117"/>
                  <a:pt x="14" y="151"/>
                  <a:pt x="14" y="180"/>
                </a:cubicBezTo>
                <a:cubicBezTo>
                  <a:pt x="14" y="181"/>
                  <a:pt x="14" y="182"/>
                  <a:pt x="15" y="182"/>
                </a:cubicBezTo>
                <a:cubicBezTo>
                  <a:pt x="15" y="185"/>
                  <a:pt x="16" y="187"/>
                  <a:pt x="17" y="189"/>
                </a:cubicBezTo>
                <a:cubicBezTo>
                  <a:pt x="18" y="191"/>
                  <a:pt x="18" y="191"/>
                  <a:pt x="18" y="191"/>
                </a:cubicBezTo>
                <a:cubicBezTo>
                  <a:pt x="40" y="220"/>
                  <a:pt x="153" y="249"/>
                  <a:pt x="308" y="249"/>
                </a:cubicBezTo>
                <a:cubicBezTo>
                  <a:pt x="462" y="249"/>
                  <a:pt x="575" y="220"/>
                  <a:pt x="597" y="191"/>
                </a:cubicBezTo>
                <a:cubicBezTo>
                  <a:pt x="598" y="189"/>
                  <a:pt x="598" y="189"/>
                  <a:pt x="598" y="189"/>
                </a:cubicBezTo>
                <a:cubicBezTo>
                  <a:pt x="599" y="187"/>
                  <a:pt x="600" y="185"/>
                  <a:pt x="601" y="182"/>
                </a:cubicBezTo>
                <a:cubicBezTo>
                  <a:pt x="601" y="182"/>
                  <a:pt x="601" y="181"/>
                  <a:pt x="601" y="180"/>
                </a:cubicBezTo>
                <a:cubicBezTo>
                  <a:pt x="601" y="151"/>
                  <a:pt x="501" y="117"/>
                  <a:pt x="340" y="112"/>
                </a:cubicBezTo>
                <a:cubicBezTo>
                  <a:pt x="336" y="112"/>
                  <a:pt x="333" y="109"/>
                  <a:pt x="333" y="105"/>
                </a:cubicBezTo>
                <a:cubicBezTo>
                  <a:pt x="333" y="101"/>
                  <a:pt x="336" y="98"/>
                  <a:pt x="340" y="98"/>
                </a:cubicBezTo>
                <a:cubicBezTo>
                  <a:pt x="414" y="100"/>
                  <a:pt x="482" y="109"/>
                  <a:pt x="532" y="123"/>
                </a:cubicBezTo>
                <a:cubicBezTo>
                  <a:pt x="586" y="138"/>
                  <a:pt x="615" y="158"/>
                  <a:pt x="615" y="180"/>
                </a:cubicBezTo>
                <a:cubicBezTo>
                  <a:pt x="615" y="186"/>
                  <a:pt x="613" y="192"/>
                  <a:pt x="609" y="197"/>
                </a:cubicBezTo>
                <a:close/>
                <a:moveTo>
                  <a:pt x="577" y="221"/>
                </a:moveTo>
                <a:cubicBezTo>
                  <a:pt x="522" y="248"/>
                  <a:pt x="412" y="263"/>
                  <a:pt x="308" y="263"/>
                </a:cubicBezTo>
                <a:cubicBezTo>
                  <a:pt x="203" y="263"/>
                  <a:pt x="94" y="248"/>
                  <a:pt x="38" y="221"/>
                </a:cubicBezTo>
                <a:cubicBezTo>
                  <a:pt x="73" y="277"/>
                  <a:pt x="73" y="277"/>
                  <a:pt x="73" y="277"/>
                </a:cubicBezTo>
                <a:cubicBezTo>
                  <a:pt x="201" y="479"/>
                  <a:pt x="221" y="511"/>
                  <a:pt x="225" y="516"/>
                </a:cubicBezTo>
                <a:cubicBezTo>
                  <a:pt x="225" y="516"/>
                  <a:pt x="225" y="516"/>
                  <a:pt x="225" y="517"/>
                </a:cubicBezTo>
                <a:cubicBezTo>
                  <a:pt x="229" y="523"/>
                  <a:pt x="266" y="532"/>
                  <a:pt x="308" y="532"/>
                </a:cubicBezTo>
                <a:cubicBezTo>
                  <a:pt x="349" y="532"/>
                  <a:pt x="386" y="523"/>
                  <a:pt x="390" y="517"/>
                </a:cubicBezTo>
                <a:cubicBezTo>
                  <a:pt x="390" y="516"/>
                  <a:pt x="390" y="516"/>
                  <a:pt x="390" y="516"/>
                </a:cubicBezTo>
                <a:cubicBezTo>
                  <a:pt x="392" y="514"/>
                  <a:pt x="403" y="496"/>
                  <a:pt x="493" y="353"/>
                </a:cubicBezTo>
                <a:lnTo>
                  <a:pt x="577" y="221"/>
                </a:ln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1"/>
          <p:cNvSpPr>
            <a:spLocks noEditPoints="1"/>
          </p:cNvSpPr>
          <p:nvPr/>
        </p:nvSpPr>
        <p:spPr bwMode="auto">
          <a:xfrm>
            <a:off x="4197421" y="2419625"/>
            <a:ext cx="513515" cy="521792"/>
          </a:xfrm>
          <a:custGeom>
            <a:avLst/>
            <a:gdLst>
              <a:gd name="T0" fmla="*/ 278 w 380"/>
              <a:gd name="T1" fmla="*/ 287 h 386"/>
              <a:gd name="T2" fmla="*/ 244 w 380"/>
              <a:gd name="T3" fmla="*/ 213 h 386"/>
              <a:gd name="T4" fmla="*/ 280 w 380"/>
              <a:gd name="T5" fmla="*/ 119 h 386"/>
              <a:gd name="T6" fmla="*/ 190 w 380"/>
              <a:gd name="T7" fmla="*/ 0 h 386"/>
              <a:gd name="T8" fmla="*/ 100 w 380"/>
              <a:gd name="T9" fmla="*/ 119 h 386"/>
              <a:gd name="T10" fmla="*/ 138 w 380"/>
              <a:gd name="T11" fmla="*/ 215 h 386"/>
              <a:gd name="T12" fmla="*/ 106 w 380"/>
              <a:gd name="T13" fmla="*/ 287 h 386"/>
              <a:gd name="T14" fmla="*/ 0 w 380"/>
              <a:gd name="T15" fmla="*/ 381 h 386"/>
              <a:gd name="T16" fmla="*/ 5 w 380"/>
              <a:gd name="T17" fmla="*/ 386 h 386"/>
              <a:gd name="T18" fmla="*/ 376 w 380"/>
              <a:gd name="T19" fmla="*/ 386 h 386"/>
              <a:gd name="T20" fmla="*/ 380 w 380"/>
              <a:gd name="T21" fmla="*/ 381 h 386"/>
              <a:gd name="T22" fmla="*/ 278 w 380"/>
              <a:gd name="T23" fmla="*/ 287 h 386"/>
              <a:gd name="T24" fmla="*/ 110 w 380"/>
              <a:gd name="T25" fmla="*/ 119 h 386"/>
              <a:gd name="T26" fmla="*/ 190 w 380"/>
              <a:gd name="T27" fmla="*/ 10 h 386"/>
              <a:gd name="T28" fmla="*/ 271 w 380"/>
              <a:gd name="T29" fmla="*/ 119 h 386"/>
              <a:gd name="T30" fmla="*/ 236 w 380"/>
              <a:gd name="T31" fmla="*/ 207 h 386"/>
              <a:gd name="T32" fmla="*/ 235 w 380"/>
              <a:gd name="T33" fmla="*/ 209 h 386"/>
              <a:gd name="T34" fmla="*/ 190 w 380"/>
              <a:gd name="T35" fmla="*/ 228 h 386"/>
              <a:gd name="T36" fmla="*/ 147 w 380"/>
              <a:gd name="T37" fmla="*/ 210 h 386"/>
              <a:gd name="T38" fmla="*/ 145 w 380"/>
              <a:gd name="T39" fmla="*/ 208 h 386"/>
              <a:gd name="T40" fmla="*/ 110 w 380"/>
              <a:gd name="T41" fmla="*/ 119 h 386"/>
              <a:gd name="T42" fmla="*/ 10 w 380"/>
              <a:gd name="T43" fmla="*/ 376 h 386"/>
              <a:gd name="T44" fmla="*/ 108 w 380"/>
              <a:gd name="T45" fmla="*/ 296 h 386"/>
              <a:gd name="T46" fmla="*/ 108 w 380"/>
              <a:gd name="T47" fmla="*/ 296 h 386"/>
              <a:gd name="T48" fmla="*/ 147 w 380"/>
              <a:gd name="T49" fmla="*/ 222 h 386"/>
              <a:gd name="T50" fmla="*/ 190 w 380"/>
              <a:gd name="T51" fmla="*/ 238 h 386"/>
              <a:gd name="T52" fmla="*/ 234 w 380"/>
              <a:gd name="T53" fmla="*/ 221 h 386"/>
              <a:gd name="T54" fmla="*/ 275 w 380"/>
              <a:gd name="T55" fmla="*/ 296 h 386"/>
              <a:gd name="T56" fmla="*/ 276 w 380"/>
              <a:gd name="T57" fmla="*/ 297 h 386"/>
              <a:gd name="T58" fmla="*/ 371 w 380"/>
              <a:gd name="T59" fmla="*/ 376 h 386"/>
              <a:gd name="T60" fmla="*/ 10 w 380"/>
              <a:gd name="T61" fmla="*/ 37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80" h="386">
                <a:moveTo>
                  <a:pt x="278" y="287"/>
                </a:moveTo>
                <a:cubicBezTo>
                  <a:pt x="262" y="283"/>
                  <a:pt x="244" y="261"/>
                  <a:pt x="244" y="213"/>
                </a:cubicBezTo>
                <a:cubicBezTo>
                  <a:pt x="265" y="191"/>
                  <a:pt x="280" y="157"/>
                  <a:pt x="280" y="119"/>
                </a:cubicBezTo>
                <a:cubicBezTo>
                  <a:pt x="280" y="46"/>
                  <a:pt x="246" y="0"/>
                  <a:pt x="190" y="0"/>
                </a:cubicBezTo>
                <a:cubicBezTo>
                  <a:pt x="135" y="0"/>
                  <a:pt x="100" y="46"/>
                  <a:pt x="100" y="119"/>
                </a:cubicBezTo>
                <a:cubicBezTo>
                  <a:pt x="100" y="157"/>
                  <a:pt x="116" y="193"/>
                  <a:pt x="138" y="215"/>
                </a:cubicBezTo>
                <a:cubicBezTo>
                  <a:pt x="138" y="244"/>
                  <a:pt x="129" y="279"/>
                  <a:pt x="106" y="287"/>
                </a:cubicBezTo>
                <a:cubicBezTo>
                  <a:pt x="37" y="301"/>
                  <a:pt x="0" y="333"/>
                  <a:pt x="0" y="381"/>
                </a:cubicBezTo>
                <a:cubicBezTo>
                  <a:pt x="0" y="384"/>
                  <a:pt x="2" y="386"/>
                  <a:pt x="5" y="386"/>
                </a:cubicBezTo>
                <a:cubicBezTo>
                  <a:pt x="376" y="386"/>
                  <a:pt x="376" y="386"/>
                  <a:pt x="376" y="386"/>
                </a:cubicBezTo>
                <a:cubicBezTo>
                  <a:pt x="378" y="386"/>
                  <a:pt x="380" y="384"/>
                  <a:pt x="380" y="381"/>
                </a:cubicBezTo>
                <a:cubicBezTo>
                  <a:pt x="380" y="334"/>
                  <a:pt x="345" y="302"/>
                  <a:pt x="278" y="287"/>
                </a:cubicBezTo>
                <a:close/>
                <a:moveTo>
                  <a:pt x="110" y="119"/>
                </a:moveTo>
                <a:cubicBezTo>
                  <a:pt x="110" y="66"/>
                  <a:pt x="131" y="10"/>
                  <a:pt x="190" y="10"/>
                </a:cubicBezTo>
                <a:cubicBezTo>
                  <a:pt x="250" y="10"/>
                  <a:pt x="271" y="66"/>
                  <a:pt x="271" y="119"/>
                </a:cubicBezTo>
                <a:cubicBezTo>
                  <a:pt x="271" y="151"/>
                  <a:pt x="257" y="186"/>
                  <a:pt x="236" y="207"/>
                </a:cubicBezTo>
                <a:cubicBezTo>
                  <a:pt x="236" y="207"/>
                  <a:pt x="235" y="208"/>
                  <a:pt x="235" y="209"/>
                </a:cubicBezTo>
                <a:cubicBezTo>
                  <a:pt x="222" y="221"/>
                  <a:pt x="207" y="228"/>
                  <a:pt x="190" y="228"/>
                </a:cubicBezTo>
                <a:cubicBezTo>
                  <a:pt x="174" y="228"/>
                  <a:pt x="159" y="221"/>
                  <a:pt x="147" y="210"/>
                </a:cubicBezTo>
                <a:cubicBezTo>
                  <a:pt x="147" y="209"/>
                  <a:pt x="146" y="209"/>
                  <a:pt x="145" y="208"/>
                </a:cubicBezTo>
                <a:cubicBezTo>
                  <a:pt x="124" y="187"/>
                  <a:pt x="110" y="152"/>
                  <a:pt x="110" y="119"/>
                </a:cubicBezTo>
                <a:close/>
                <a:moveTo>
                  <a:pt x="10" y="376"/>
                </a:moveTo>
                <a:cubicBezTo>
                  <a:pt x="12" y="335"/>
                  <a:pt x="45" y="308"/>
                  <a:pt x="108" y="296"/>
                </a:cubicBezTo>
                <a:cubicBezTo>
                  <a:pt x="108" y="296"/>
                  <a:pt x="108" y="296"/>
                  <a:pt x="108" y="296"/>
                </a:cubicBezTo>
                <a:cubicBezTo>
                  <a:pt x="135" y="287"/>
                  <a:pt x="146" y="254"/>
                  <a:pt x="147" y="222"/>
                </a:cubicBezTo>
                <a:cubicBezTo>
                  <a:pt x="160" y="232"/>
                  <a:pt x="175" y="238"/>
                  <a:pt x="190" y="238"/>
                </a:cubicBezTo>
                <a:cubicBezTo>
                  <a:pt x="206" y="238"/>
                  <a:pt x="221" y="232"/>
                  <a:pt x="234" y="221"/>
                </a:cubicBezTo>
                <a:cubicBezTo>
                  <a:pt x="236" y="253"/>
                  <a:pt x="248" y="289"/>
                  <a:pt x="275" y="296"/>
                </a:cubicBezTo>
                <a:cubicBezTo>
                  <a:pt x="276" y="297"/>
                  <a:pt x="276" y="297"/>
                  <a:pt x="276" y="297"/>
                </a:cubicBezTo>
                <a:cubicBezTo>
                  <a:pt x="337" y="309"/>
                  <a:pt x="369" y="336"/>
                  <a:pt x="371" y="376"/>
                </a:cubicBezTo>
                <a:lnTo>
                  <a:pt x="10" y="376"/>
                </a:ln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8"/>
          <p:cNvSpPr>
            <a:spLocks noEditPoints="1"/>
          </p:cNvSpPr>
          <p:nvPr/>
        </p:nvSpPr>
        <p:spPr bwMode="auto">
          <a:xfrm>
            <a:off x="9149048" y="3332790"/>
            <a:ext cx="559574" cy="560449"/>
          </a:xfrm>
          <a:custGeom>
            <a:avLst/>
            <a:gdLst>
              <a:gd name="T0" fmla="*/ 486 w 714"/>
              <a:gd name="T1" fmla="*/ 214 h 715"/>
              <a:gd name="T2" fmla="*/ 375 w 714"/>
              <a:gd name="T3" fmla="*/ 329 h 715"/>
              <a:gd name="T4" fmla="*/ 357 w 714"/>
              <a:gd name="T5" fmla="*/ 324 h 715"/>
              <a:gd name="T6" fmla="*/ 342 w 714"/>
              <a:gd name="T7" fmla="*/ 327 h 715"/>
              <a:gd name="T8" fmla="*/ 183 w 714"/>
              <a:gd name="T9" fmla="*/ 124 h 715"/>
              <a:gd name="T10" fmla="*/ 173 w 714"/>
              <a:gd name="T11" fmla="*/ 123 h 715"/>
              <a:gd name="T12" fmla="*/ 172 w 714"/>
              <a:gd name="T13" fmla="*/ 133 h 715"/>
              <a:gd name="T14" fmla="*/ 331 w 714"/>
              <a:gd name="T15" fmla="*/ 336 h 715"/>
              <a:gd name="T16" fmla="*/ 323 w 714"/>
              <a:gd name="T17" fmla="*/ 358 h 715"/>
              <a:gd name="T18" fmla="*/ 357 w 714"/>
              <a:gd name="T19" fmla="*/ 391 h 715"/>
              <a:gd name="T20" fmla="*/ 390 w 714"/>
              <a:gd name="T21" fmla="*/ 358 h 715"/>
              <a:gd name="T22" fmla="*/ 385 w 714"/>
              <a:gd name="T23" fmla="*/ 339 h 715"/>
              <a:gd name="T24" fmla="*/ 496 w 714"/>
              <a:gd name="T25" fmla="*/ 223 h 715"/>
              <a:gd name="T26" fmla="*/ 496 w 714"/>
              <a:gd name="T27" fmla="*/ 213 h 715"/>
              <a:gd name="T28" fmla="*/ 486 w 714"/>
              <a:gd name="T29" fmla="*/ 214 h 715"/>
              <a:gd name="T30" fmla="*/ 357 w 714"/>
              <a:gd name="T31" fmla="*/ 377 h 715"/>
              <a:gd name="T32" fmla="*/ 337 w 714"/>
              <a:gd name="T33" fmla="*/ 358 h 715"/>
              <a:gd name="T34" fmla="*/ 357 w 714"/>
              <a:gd name="T35" fmla="*/ 338 h 715"/>
              <a:gd name="T36" fmla="*/ 376 w 714"/>
              <a:gd name="T37" fmla="*/ 358 h 715"/>
              <a:gd name="T38" fmla="*/ 357 w 714"/>
              <a:gd name="T39" fmla="*/ 377 h 715"/>
              <a:gd name="T40" fmla="*/ 714 w 714"/>
              <a:gd name="T41" fmla="*/ 358 h 715"/>
              <a:gd name="T42" fmla="*/ 714 w 714"/>
              <a:gd name="T43" fmla="*/ 358 h 715"/>
              <a:gd name="T44" fmla="*/ 357 w 714"/>
              <a:gd name="T45" fmla="*/ 0 h 715"/>
              <a:gd name="T46" fmla="*/ 357 w 714"/>
              <a:gd name="T47" fmla="*/ 0 h 715"/>
              <a:gd name="T48" fmla="*/ 357 w 714"/>
              <a:gd name="T49" fmla="*/ 0 h 715"/>
              <a:gd name="T50" fmla="*/ 357 w 714"/>
              <a:gd name="T51" fmla="*/ 0 h 715"/>
              <a:gd name="T52" fmla="*/ 0 w 714"/>
              <a:gd name="T53" fmla="*/ 358 h 715"/>
              <a:gd name="T54" fmla="*/ 0 w 714"/>
              <a:gd name="T55" fmla="*/ 358 h 715"/>
              <a:gd name="T56" fmla="*/ 0 w 714"/>
              <a:gd name="T57" fmla="*/ 358 h 715"/>
              <a:gd name="T58" fmla="*/ 0 w 714"/>
              <a:gd name="T59" fmla="*/ 358 h 715"/>
              <a:gd name="T60" fmla="*/ 357 w 714"/>
              <a:gd name="T61" fmla="*/ 715 h 715"/>
              <a:gd name="T62" fmla="*/ 357 w 714"/>
              <a:gd name="T63" fmla="*/ 715 h 715"/>
              <a:gd name="T64" fmla="*/ 357 w 714"/>
              <a:gd name="T65" fmla="*/ 715 h 715"/>
              <a:gd name="T66" fmla="*/ 357 w 714"/>
              <a:gd name="T67" fmla="*/ 715 h 715"/>
              <a:gd name="T68" fmla="*/ 714 w 714"/>
              <a:gd name="T69" fmla="*/ 358 h 715"/>
              <a:gd name="T70" fmla="*/ 714 w 714"/>
              <a:gd name="T71" fmla="*/ 358 h 715"/>
              <a:gd name="T72" fmla="*/ 364 w 714"/>
              <a:gd name="T73" fmla="*/ 700 h 715"/>
              <a:gd name="T74" fmla="*/ 364 w 714"/>
              <a:gd name="T75" fmla="*/ 662 h 715"/>
              <a:gd name="T76" fmla="*/ 357 w 714"/>
              <a:gd name="T77" fmla="*/ 655 h 715"/>
              <a:gd name="T78" fmla="*/ 350 w 714"/>
              <a:gd name="T79" fmla="*/ 662 h 715"/>
              <a:gd name="T80" fmla="*/ 350 w 714"/>
              <a:gd name="T81" fmla="*/ 700 h 715"/>
              <a:gd name="T82" fmla="*/ 14 w 714"/>
              <a:gd name="T83" fmla="*/ 365 h 715"/>
              <a:gd name="T84" fmla="*/ 52 w 714"/>
              <a:gd name="T85" fmla="*/ 365 h 715"/>
              <a:gd name="T86" fmla="*/ 59 w 714"/>
              <a:gd name="T87" fmla="*/ 358 h 715"/>
              <a:gd name="T88" fmla="*/ 52 w 714"/>
              <a:gd name="T89" fmla="*/ 351 h 715"/>
              <a:gd name="T90" fmla="*/ 14 w 714"/>
              <a:gd name="T91" fmla="*/ 351 h 715"/>
              <a:gd name="T92" fmla="*/ 350 w 714"/>
              <a:gd name="T93" fmla="*/ 15 h 715"/>
              <a:gd name="T94" fmla="*/ 350 w 714"/>
              <a:gd name="T95" fmla="*/ 53 h 715"/>
              <a:gd name="T96" fmla="*/ 357 w 714"/>
              <a:gd name="T97" fmla="*/ 60 h 715"/>
              <a:gd name="T98" fmla="*/ 364 w 714"/>
              <a:gd name="T99" fmla="*/ 53 h 715"/>
              <a:gd name="T100" fmla="*/ 364 w 714"/>
              <a:gd name="T101" fmla="*/ 15 h 715"/>
              <a:gd name="T102" fmla="*/ 699 w 714"/>
              <a:gd name="T103" fmla="*/ 351 h 715"/>
              <a:gd name="T104" fmla="*/ 661 w 714"/>
              <a:gd name="T105" fmla="*/ 351 h 715"/>
              <a:gd name="T106" fmla="*/ 654 w 714"/>
              <a:gd name="T107" fmla="*/ 358 h 715"/>
              <a:gd name="T108" fmla="*/ 661 w 714"/>
              <a:gd name="T109" fmla="*/ 365 h 715"/>
              <a:gd name="T110" fmla="*/ 699 w 714"/>
              <a:gd name="T111" fmla="*/ 365 h 715"/>
              <a:gd name="T112" fmla="*/ 364 w 714"/>
              <a:gd name="T113" fmla="*/ 700 h 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14" h="715">
                <a:moveTo>
                  <a:pt x="486" y="214"/>
                </a:moveTo>
                <a:cubicBezTo>
                  <a:pt x="375" y="329"/>
                  <a:pt x="375" y="329"/>
                  <a:pt x="375" y="329"/>
                </a:cubicBezTo>
                <a:cubicBezTo>
                  <a:pt x="369" y="326"/>
                  <a:pt x="363" y="324"/>
                  <a:pt x="357" y="324"/>
                </a:cubicBezTo>
                <a:cubicBezTo>
                  <a:pt x="351" y="324"/>
                  <a:pt x="346" y="325"/>
                  <a:pt x="342" y="327"/>
                </a:cubicBezTo>
                <a:cubicBezTo>
                  <a:pt x="183" y="124"/>
                  <a:pt x="183" y="124"/>
                  <a:pt x="183" y="124"/>
                </a:cubicBezTo>
                <a:cubicBezTo>
                  <a:pt x="180" y="121"/>
                  <a:pt x="176" y="121"/>
                  <a:pt x="173" y="123"/>
                </a:cubicBezTo>
                <a:cubicBezTo>
                  <a:pt x="170" y="126"/>
                  <a:pt x="169" y="130"/>
                  <a:pt x="172" y="133"/>
                </a:cubicBezTo>
                <a:cubicBezTo>
                  <a:pt x="331" y="336"/>
                  <a:pt x="331" y="336"/>
                  <a:pt x="331" y="336"/>
                </a:cubicBezTo>
                <a:cubicBezTo>
                  <a:pt x="326" y="342"/>
                  <a:pt x="323" y="349"/>
                  <a:pt x="323" y="358"/>
                </a:cubicBezTo>
                <a:cubicBezTo>
                  <a:pt x="323" y="376"/>
                  <a:pt x="338" y="391"/>
                  <a:pt x="357" y="391"/>
                </a:cubicBezTo>
                <a:cubicBezTo>
                  <a:pt x="375" y="391"/>
                  <a:pt x="390" y="376"/>
                  <a:pt x="390" y="358"/>
                </a:cubicBezTo>
                <a:cubicBezTo>
                  <a:pt x="390" y="351"/>
                  <a:pt x="388" y="344"/>
                  <a:pt x="385" y="339"/>
                </a:cubicBezTo>
                <a:cubicBezTo>
                  <a:pt x="496" y="223"/>
                  <a:pt x="496" y="223"/>
                  <a:pt x="496" y="223"/>
                </a:cubicBezTo>
                <a:cubicBezTo>
                  <a:pt x="499" y="220"/>
                  <a:pt x="499" y="216"/>
                  <a:pt x="496" y="213"/>
                </a:cubicBezTo>
                <a:cubicBezTo>
                  <a:pt x="493" y="211"/>
                  <a:pt x="489" y="211"/>
                  <a:pt x="486" y="214"/>
                </a:cubicBezTo>
                <a:close/>
                <a:moveTo>
                  <a:pt x="357" y="377"/>
                </a:moveTo>
                <a:cubicBezTo>
                  <a:pt x="346" y="377"/>
                  <a:pt x="337" y="368"/>
                  <a:pt x="337" y="358"/>
                </a:cubicBezTo>
                <a:cubicBezTo>
                  <a:pt x="337" y="347"/>
                  <a:pt x="346" y="338"/>
                  <a:pt x="357" y="338"/>
                </a:cubicBezTo>
                <a:cubicBezTo>
                  <a:pt x="368" y="338"/>
                  <a:pt x="376" y="347"/>
                  <a:pt x="376" y="358"/>
                </a:cubicBezTo>
                <a:cubicBezTo>
                  <a:pt x="376" y="368"/>
                  <a:pt x="368" y="377"/>
                  <a:pt x="357" y="377"/>
                </a:cubicBezTo>
                <a:close/>
                <a:moveTo>
                  <a:pt x="714" y="358"/>
                </a:moveTo>
                <a:cubicBezTo>
                  <a:pt x="714" y="358"/>
                  <a:pt x="714" y="358"/>
                  <a:pt x="714" y="358"/>
                </a:cubicBezTo>
                <a:cubicBezTo>
                  <a:pt x="714" y="161"/>
                  <a:pt x="553" y="0"/>
                  <a:pt x="357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357" y="0"/>
                  <a:pt x="357" y="0"/>
                  <a:pt x="357" y="0"/>
                </a:cubicBezTo>
                <a:cubicBezTo>
                  <a:pt x="160" y="0"/>
                  <a:pt x="0" y="161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358"/>
                  <a:pt x="0" y="358"/>
                  <a:pt x="0" y="358"/>
                </a:cubicBezTo>
                <a:cubicBezTo>
                  <a:pt x="0" y="554"/>
                  <a:pt x="160" y="715"/>
                  <a:pt x="357" y="715"/>
                </a:cubicBezTo>
                <a:cubicBezTo>
                  <a:pt x="357" y="715"/>
                  <a:pt x="357" y="715"/>
                  <a:pt x="357" y="715"/>
                </a:cubicBezTo>
                <a:cubicBezTo>
                  <a:pt x="357" y="715"/>
                  <a:pt x="357" y="715"/>
                  <a:pt x="357" y="715"/>
                </a:cubicBezTo>
                <a:cubicBezTo>
                  <a:pt x="357" y="715"/>
                  <a:pt x="357" y="715"/>
                  <a:pt x="357" y="715"/>
                </a:cubicBezTo>
                <a:cubicBezTo>
                  <a:pt x="553" y="715"/>
                  <a:pt x="714" y="554"/>
                  <a:pt x="714" y="358"/>
                </a:cubicBezTo>
                <a:cubicBezTo>
                  <a:pt x="714" y="358"/>
                  <a:pt x="714" y="358"/>
                  <a:pt x="714" y="358"/>
                </a:cubicBezTo>
                <a:close/>
                <a:moveTo>
                  <a:pt x="364" y="700"/>
                </a:moveTo>
                <a:cubicBezTo>
                  <a:pt x="364" y="662"/>
                  <a:pt x="364" y="662"/>
                  <a:pt x="364" y="662"/>
                </a:cubicBezTo>
                <a:cubicBezTo>
                  <a:pt x="364" y="658"/>
                  <a:pt x="360" y="655"/>
                  <a:pt x="357" y="655"/>
                </a:cubicBezTo>
                <a:cubicBezTo>
                  <a:pt x="353" y="655"/>
                  <a:pt x="350" y="658"/>
                  <a:pt x="350" y="662"/>
                </a:cubicBezTo>
                <a:cubicBezTo>
                  <a:pt x="350" y="700"/>
                  <a:pt x="350" y="700"/>
                  <a:pt x="350" y="700"/>
                </a:cubicBezTo>
                <a:cubicBezTo>
                  <a:pt x="166" y="697"/>
                  <a:pt x="17" y="548"/>
                  <a:pt x="14" y="365"/>
                </a:cubicBezTo>
                <a:cubicBezTo>
                  <a:pt x="52" y="365"/>
                  <a:pt x="52" y="365"/>
                  <a:pt x="52" y="365"/>
                </a:cubicBezTo>
                <a:cubicBezTo>
                  <a:pt x="56" y="365"/>
                  <a:pt x="59" y="361"/>
                  <a:pt x="59" y="358"/>
                </a:cubicBezTo>
                <a:cubicBezTo>
                  <a:pt x="59" y="354"/>
                  <a:pt x="56" y="351"/>
                  <a:pt x="52" y="351"/>
                </a:cubicBezTo>
                <a:cubicBezTo>
                  <a:pt x="14" y="351"/>
                  <a:pt x="14" y="351"/>
                  <a:pt x="14" y="351"/>
                </a:cubicBezTo>
                <a:cubicBezTo>
                  <a:pt x="17" y="167"/>
                  <a:pt x="166" y="18"/>
                  <a:pt x="350" y="15"/>
                </a:cubicBezTo>
                <a:cubicBezTo>
                  <a:pt x="350" y="53"/>
                  <a:pt x="350" y="53"/>
                  <a:pt x="350" y="53"/>
                </a:cubicBezTo>
                <a:cubicBezTo>
                  <a:pt x="350" y="57"/>
                  <a:pt x="353" y="60"/>
                  <a:pt x="357" y="60"/>
                </a:cubicBezTo>
                <a:cubicBezTo>
                  <a:pt x="360" y="60"/>
                  <a:pt x="364" y="57"/>
                  <a:pt x="364" y="53"/>
                </a:cubicBezTo>
                <a:cubicBezTo>
                  <a:pt x="364" y="15"/>
                  <a:pt x="364" y="15"/>
                  <a:pt x="364" y="15"/>
                </a:cubicBezTo>
                <a:cubicBezTo>
                  <a:pt x="547" y="18"/>
                  <a:pt x="696" y="167"/>
                  <a:pt x="699" y="351"/>
                </a:cubicBezTo>
                <a:cubicBezTo>
                  <a:pt x="661" y="351"/>
                  <a:pt x="661" y="351"/>
                  <a:pt x="661" y="351"/>
                </a:cubicBezTo>
                <a:cubicBezTo>
                  <a:pt x="657" y="351"/>
                  <a:pt x="654" y="354"/>
                  <a:pt x="654" y="358"/>
                </a:cubicBezTo>
                <a:cubicBezTo>
                  <a:pt x="654" y="361"/>
                  <a:pt x="657" y="365"/>
                  <a:pt x="661" y="365"/>
                </a:cubicBezTo>
                <a:cubicBezTo>
                  <a:pt x="699" y="365"/>
                  <a:pt x="699" y="365"/>
                  <a:pt x="699" y="365"/>
                </a:cubicBezTo>
                <a:cubicBezTo>
                  <a:pt x="696" y="548"/>
                  <a:pt x="547" y="697"/>
                  <a:pt x="364" y="700"/>
                </a:cubicBez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38"/>
          <p:cNvSpPr>
            <a:spLocks noEditPoints="1"/>
          </p:cNvSpPr>
          <p:nvPr/>
        </p:nvSpPr>
        <p:spPr bwMode="auto">
          <a:xfrm>
            <a:off x="4004494" y="4428178"/>
            <a:ext cx="531351" cy="467296"/>
          </a:xfrm>
          <a:custGeom>
            <a:avLst/>
            <a:gdLst>
              <a:gd name="T0" fmla="*/ 512 w 515"/>
              <a:gd name="T1" fmla="*/ 2 h 453"/>
              <a:gd name="T2" fmla="*/ 502 w 515"/>
              <a:gd name="T3" fmla="*/ 3 h 453"/>
              <a:gd name="T4" fmla="*/ 398 w 515"/>
              <a:gd name="T5" fmla="*/ 134 h 453"/>
              <a:gd name="T6" fmla="*/ 398 w 515"/>
              <a:gd name="T7" fmla="*/ 63 h 453"/>
              <a:gd name="T8" fmla="*/ 391 w 515"/>
              <a:gd name="T9" fmla="*/ 56 h 453"/>
              <a:gd name="T10" fmla="*/ 7 w 515"/>
              <a:gd name="T11" fmla="*/ 56 h 453"/>
              <a:gd name="T12" fmla="*/ 0 w 515"/>
              <a:gd name="T13" fmla="*/ 63 h 453"/>
              <a:gd name="T14" fmla="*/ 0 w 515"/>
              <a:gd name="T15" fmla="*/ 446 h 453"/>
              <a:gd name="T16" fmla="*/ 7 w 515"/>
              <a:gd name="T17" fmla="*/ 453 h 453"/>
              <a:gd name="T18" fmla="*/ 391 w 515"/>
              <a:gd name="T19" fmla="*/ 453 h 453"/>
              <a:gd name="T20" fmla="*/ 398 w 515"/>
              <a:gd name="T21" fmla="*/ 446 h 453"/>
              <a:gd name="T22" fmla="*/ 398 w 515"/>
              <a:gd name="T23" fmla="*/ 156 h 453"/>
              <a:gd name="T24" fmla="*/ 513 w 515"/>
              <a:gd name="T25" fmla="*/ 12 h 453"/>
              <a:gd name="T26" fmla="*/ 512 w 515"/>
              <a:gd name="T27" fmla="*/ 2 h 453"/>
              <a:gd name="T28" fmla="*/ 384 w 515"/>
              <a:gd name="T29" fmla="*/ 439 h 453"/>
              <a:gd name="T30" fmla="*/ 14 w 515"/>
              <a:gd name="T31" fmla="*/ 439 h 453"/>
              <a:gd name="T32" fmla="*/ 14 w 515"/>
              <a:gd name="T33" fmla="*/ 70 h 453"/>
              <a:gd name="T34" fmla="*/ 384 w 515"/>
              <a:gd name="T35" fmla="*/ 70 h 453"/>
              <a:gd name="T36" fmla="*/ 384 w 515"/>
              <a:gd name="T37" fmla="*/ 151 h 453"/>
              <a:gd name="T38" fmla="*/ 204 w 515"/>
              <a:gd name="T39" fmla="*/ 376 h 453"/>
              <a:gd name="T40" fmla="*/ 49 w 515"/>
              <a:gd name="T41" fmla="*/ 245 h 453"/>
              <a:gd name="T42" fmla="*/ 39 w 515"/>
              <a:gd name="T43" fmla="*/ 246 h 453"/>
              <a:gd name="T44" fmla="*/ 40 w 515"/>
              <a:gd name="T45" fmla="*/ 256 h 453"/>
              <a:gd name="T46" fmla="*/ 201 w 515"/>
              <a:gd name="T47" fmla="*/ 391 h 453"/>
              <a:gd name="T48" fmla="*/ 205 w 515"/>
              <a:gd name="T49" fmla="*/ 393 h 453"/>
              <a:gd name="T50" fmla="*/ 206 w 515"/>
              <a:gd name="T51" fmla="*/ 393 h 453"/>
              <a:gd name="T52" fmla="*/ 211 w 515"/>
              <a:gd name="T53" fmla="*/ 390 h 453"/>
              <a:gd name="T54" fmla="*/ 384 w 515"/>
              <a:gd name="T55" fmla="*/ 174 h 453"/>
              <a:gd name="T56" fmla="*/ 384 w 515"/>
              <a:gd name="T57" fmla="*/ 43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15" h="453">
                <a:moveTo>
                  <a:pt x="512" y="2"/>
                </a:moveTo>
                <a:cubicBezTo>
                  <a:pt x="509" y="0"/>
                  <a:pt x="504" y="0"/>
                  <a:pt x="502" y="3"/>
                </a:cubicBezTo>
                <a:cubicBezTo>
                  <a:pt x="398" y="134"/>
                  <a:pt x="398" y="134"/>
                  <a:pt x="398" y="134"/>
                </a:cubicBezTo>
                <a:cubicBezTo>
                  <a:pt x="398" y="63"/>
                  <a:pt x="398" y="63"/>
                  <a:pt x="398" y="63"/>
                </a:cubicBezTo>
                <a:cubicBezTo>
                  <a:pt x="398" y="59"/>
                  <a:pt x="394" y="56"/>
                  <a:pt x="391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4" y="56"/>
                  <a:pt x="0" y="59"/>
                  <a:pt x="0" y="63"/>
                </a:cubicBezTo>
                <a:cubicBezTo>
                  <a:pt x="0" y="446"/>
                  <a:pt x="0" y="446"/>
                  <a:pt x="0" y="446"/>
                </a:cubicBezTo>
                <a:cubicBezTo>
                  <a:pt x="0" y="450"/>
                  <a:pt x="4" y="453"/>
                  <a:pt x="7" y="453"/>
                </a:cubicBezTo>
                <a:cubicBezTo>
                  <a:pt x="391" y="453"/>
                  <a:pt x="391" y="453"/>
                  <a:pt x="391" y="453"/>
                </a:cubicBezTo>
                <a:cubicBezTo>
                  <a:pt x="394" y="453"/>
                  <a:pt x="398" y="450"/>
                  <a:pt x="398" y="446"/>
                </a:cubicBezTo>
                <a:cubicBezTo>
                  <a:pt x="398" y="156"/>
                  <a:pt x="398" y="156"/>
                  <a:pt x="398" y="156"/>
                </a:cubicBezTo>
                <a:cubicBezTo>
                  <a:pt x="513" y="12"/>
                  <a:pt x="513" y="12"/>
                  <a:pt x="513" y="12"/>
                </a:cubicBezTo>
                <a:cubicBezTo>
                  <a:pt x="515" y="9"/>
                  <a:pt x="515" y="5"/>
                  <a:pt x="512" y="2"/>
                </a:cubicBezTo>
                <a:close/>
                <a:moveTo>
                  <a:pt x="384" y="439"/>
                </a:moveTo>
                <a:cubicBezTo>
                  <a:pt x="14" y="439"/>
                  <a:pt x="14" y="439"/>
                  <a:pt x="14" y="439"/>
                </a:cubicBezTo>
                <a:cubicBezTo>
                  <a:pt x="14" y="70"/>
                  <a:pt x="14" y="70"/>
                  <a:pt x="14" y="70"/>
                </a:cubicBezTo>
                <a:cubicBezTo>
                  <a:pt x="384" y="70"/>
                  <a:pt x="384" y="70"/>
                  <a:pt x="384" y="70"/>
                </a:cubicBezTo>
                <a:cubicBezTo>
                  <a:pt x="384" y="151"/>
                  <a:pt x="384" y="151"/>
                  <a:pt x="384" y="151"/>
                </a:cubicBezTo>
                <a:cubicBezTo>
                  <a:pt x="204" y="376"/>
                  <a:pt x="204" y="376"/>
                  <a:pt x="204" y="376"/>
                </a:cubicBezTo>
                <a:cubicBezTo>
                  <a:pt x="49" y="245"/>
                  <a:pt x="49" y="245"/>
                  <a:pt x="49" y="245"/>
                </a:cubicBezTo>
                <a:cubicBezTo>
                  <a:pt x="46" y="243"/>
                  <a:pt x="42" y="243"/>
                  <a:pt x="39" y="246"/>
                </a:cubicBezTo>
                <a:cubicBezTo>
                  <a:pt x="37" y="249"/>
                  <a:pt x="37" y="253"/>
                  <a:pt x="40" y="256"/>
                </a:cubicBezTo>
                <a:cubicBezTo>
                  <a:pt x="201" y="391"/>
                  <a:pt x="201" y="391"/>
                  <a:pt x="201" y="391"/>
                </a:cubicBezTo>
                <a:cubicBezTo>
                  <a:pt x="202" y="392"/>
                  <a:pt x="204" y="393"/>
                  <a:pt x="205" y="393"/>
                </a:cubicBezTo>
                <a:cubicBezTo>
                  <a:pt x="206" y="393"/>
                  <a:pt x="206" y="393"/>
                  <a:pt x="206" y="393"/>
                </a:cubicBezTo>
                <a:cubicBezTo>
                  <a:pt x="208" y="393"/>
                  <a:pt x="210" y="392"/>
                  <a:pt x="211" y="390"/>
                </a:cubicBezTo>
                <a:cubicBezTo>
                  <a:pt x="384" y="174"/>
                  <a:pt x="384" y="174"/>
                  <a:pt x="384" y="174"/>
                </a:cubicBezTo>
                <a:lnTo>
                  <a:pt x="384" y="439"/>
                </a:ln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16"/>
          <p:cNvSpPr>
            <a:spLocks noEditPoints="1"/>
          </p:cNvSpPr>
          <p:nvPr/>
        </p:nvSpPr>
        <p:spPr bwMode="auto">
          <a:xfrm>
            <a:off x="2944052" y="3320988"/>
            <a:ext cx="468052" cy="525088"/>
          </a:xfrm>
          <a:custGeom>
            <a:avLst/>
            <a:gdLst>
              <a:gd name="T0" fmla="*/ 430 w 525"/>
              <a:gd name="T1" fmla="*/ 53 h 591"/>
              <a:gd name="T2" fmla="*/ 402 w 525"/>
              <a:gd name="T3" fmla="*/ 0 h 591"/>
              <a:gd name="T4" fmla="*/ 373 w 525"/>
              <a:gd name="T5" fmla="*/ 53 h 591"/>
              <a:gd name="T6" fmla="*/ 151 w 525"/>
              <a:gd name="T7" fmla="*/ 29 h 591"/>
              <a:gd name="T8" fmla="*/ 93 w 525"/>
              <a:gd name="T9" fmla="*/ 29 h 591"/>
              <a:gd name="T10" fmla="*/ 7 w 525"/>
              <a:gd name="T11" fmla="*/ 53 h 591"/>
              <a:gd name="T12" fmla="*/ 0 w 525"/>
              <a:gd name="T13" fmla="*/ 584 h 591"/>
              <a:gd name="T14" fmla="*/ 518 w 525"/>
              <a:gd name="T15" fmla="*/ 591 h 591"/>
              <a:gd name="T16" fmla="*/ 525 w 525"/>
              <a:gd name="T17" fmla="*/ 60 h 591"/>
              <a:gd name="T18" fmla="*/ 387 w 525"/>
              <a:gd name="T19" fmla="*/ 29 h 591"/>
              <a:gd name="T20" fmla="*/ 416 w 525"/>
              <a:gd name="T21" fmla="*/ 29 h 591"/>
              <a:gd name="T22" fmla="*/ 402 w 525"/>
              <a:gd name="T23" fmla="*/ 107 h 591"/>
              <a:gd name="T24" fmla="*/ 387 w 525"/>
              <a:gd name="T25" fmla="*/ 29 h 591"/>
              <a:gd name="T26" fmla="*/ 122 w 525"/>
              <a:gd name="T27" fmla="*/ 14 h 591"/>
              <a:gd name="T28" fmla="*/ 137 w 525"/>
              <a:gd name="T29" fmla="*/ 92 h 591"/>
              <a:gd name="T30" fmla="*/ 107 w 525"/>
              <a:gd name="T31" fmla="*/ 92 h 591"/>
              <a:gd name="T32" fmla="*/ 511 w 525"/>
              <a:gd name="T33" fmla="*/ 577 h 591"/>
              <a:gd name="T34" fmla="*/ 14 w 525"/>
              <a:gd name="T35" fmla="*/ 177 h 591"/>
              <a:gd name="T36" fmla="*/ 511 w 525"/>
              <a:gd name="T37" fmla="*/ 577 h 591"/>
              <a:gd name="T38" fmla="*/ 14 w 525"/>
              <a:gd name="T39" fmla="*/ 163 h 591"/>
              <a:gd name="T40" fmla="*/ 93 w 525"/>
              <a:gd name="T41" fmla="*/ 67 h 591"/>
              <a:gd name="T42" fmla="*/ 122 w 525"/>
              <a:gd name="T43" fmla="*/ 121 h 591"/>
              <a:gd name="T44" fmla="*/ 151 w 525"/>
              <a:gd name="T45" fmla="*/ 67 h 591"/>
              <a:gd name="T46" fmla="*/ 373 w 525"/>
              <a:gd name="T47" fmla="*/ 92 h 591"/>
              <a:gd name="T48" fmla="*/ 430 w 525"/>
              <a:gd name="T49" fmla="*/ 92 h 591"/>
              <a:gd name="T50" fmla="*/ 511 w 525"/>
              <a:gd name="T51" fmla="*/ 67 h 591"/>
              <a:gd name="T52" fmla="*/ 62 w 525"/>
              <a:gd name="T53" fmla="*/ 521 h 591"/>
              <a:gd name="T54" fmla="*/ 469 w 525"/>
              <a:gd name="T55" fmla="*/ 514 h 591"/>
              <a:gd name="T56" fmla="*/ 462 w 525"/>
              <a:gd name="T57" fmla="*/ 234 h 591"/>
              <a:gd name="T58" fmla="*/ 55 w 525"/>
              <a:gd name="T59" fmla="*/ 241 h 591"/>
              <a:gd name="T60" fmla="*/ 62 w 525"/>
              <a:gd name="T61" fmla="*/ 521 h 591"/>
              <a:gd name="T62" fmla="*/ 455 w 525"/>
              <a:gd name="T63" fmla="*/ 248 h 591"/>
              <a:gd name="T64" fmla="*/ 366 w 525"/>
              <a:gd name="T65" fmla="*/ 325 h 591"/>
              <a:gd name="T66" fmla="*/ 366 w 525"/>
              <a:gd name="T67" fmla="*/ 339 h 591"/>
              <a:gd name="T68" fmla="*/ 455 w 525"/>
              <a:gd name="T69" fmla="*/ 414 h 591"/>
              <a:gd name="T70" fmla="*/ 366 w 525"/>
              <a:gd name="T71" fmla="*/ 339 h 591"/>
              <a:gd name="T72" fmla="*/ 455 w 525"/>
              <a:gd name="T73" fmla="*/ 428 h 591"/>
              <a:gd name="T74" fmla="*/ 366 w 525"/>
              <a:gd name="T75" fmla="*/ 507 h 591"/>
              <a:gd name="T76" fmla="*/ 266 w 525"/>
              <a:gd name="T77" fmla="*/ 248 h 591"/>
              <a:gd name="T78" fmla="*/ 352 w 525"/>
              <a:gd name="T79" fmla="*/ 325 h 591"/>
              <a:gd name="T80" fmla="*/ 266 w 525"/>
              <a:gd name="T81" fmla="*/ 248 h 591"/>
              <a:gd name="T82" fmla="*/ 352 w 525"/>
              <a:gd name="T83" fmla="*/ 339 h 591"/>
              <a:gd name="T84" fmla="*/ 266 w 525"/>
              <a:gd name="T85" fmla="*/ 414 h 591"/>
              <a:gd name="T86" fmla="*/ 266 w 525"/>
              <a:gd name="T87" fmla="*/ 428 h 591"/>
              <a:gd name="T88" fmla="*/ 352 w 525"/>
              <a:gd name="T89" fmla="*/ 507 h 591"/>
              <a:gd name="T90" fmla="*/ 266 w 525"/>
              <a:gd name="T91" fmla="*/ 428 h 591"/>
              <a:gd name="T92" fmla="*/ 252 w 525"/>
              <a:gd name="T93" fmla="*/ 248 h 591"/>
              <a:gd name="T94" fmla="*/ 165 w 525"/>
              <a:gd name="T95" fmla="*/ 325 h 591"/>
              <a:gd name="T96" fmla="*/ 165 w 525"/>
              <a:gd name="T97" fmla="*/ 339 h 591"/>
              <a:gd name="T98" fmla="*/ 252 w 525"/>
              <a:gd name="T99" fmla="*/ 414 h 591"/>
              <a:gd name="T100" fmla="*/ 165 w 525"/>
              <a:gd name="T101" fmla="*/ 339 h 591"/>
              <a:gd name="T102" fmla="*/ 252 w 525"/>
              <a:gd name="T103" fmla="*/ 428 h 591"/>
              <a:gd name="T104" fmla="*/ 165 w 525"/>
              <a:gd name="T105" fmla="*/ 507 h 591"/>
              <a:gd name="T106" fmla="*/ 69 w 525"/>
              <a:gd name="T107" fmla="*/ 248 h 591"/>
              <a:gd name="T108" fmla="*/ 151 w 525"/>
              <a:gd name="T109" fmla="*/ 325 h 591"/>
              <a:gd name="T110" fmla="*/ 69 w 525"/>
              <a:gd name="T111" fmla="*/ 248 h 591"/>
              <a:gd name="T112" fmla="*/ 151 w 525"/>
              <a:gd name="T113" fmla="*/ 339 h 591"/>
              <a:gd name="T114" fmla="*/ 69 w 525"/>
              <a:gd name="T115" fmla="*/ 414 h 591"/>
              <a:gd name="T116" fmla="*/ 69 w 525"/>
              <a:gd name="T117" fmla="*/ 428 h 591"/>
              <a:gd name="T118" fmla="*/ 151 w 525"/>
              <a:gd name="T119" fmla="*/ 507 h 591"/>
              <a:gd name="T120" fmla="*/ 69 w 525"/>
              <a:gd name="T121" fmla="*/ 42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5" h="591">
                <a:moveTo>
                  <a:pt x="518" y="53"/>
                </a:moveTo>
                <a:cubicBezTo>
                  <a:pt x="430" y="53"/>
                  <a:pt x="430" y="53"/>
                  <a:pt x="430" y="53"/>
                </a:cubicBezTo>
                <a:cubicBezTo>
                  <a:pt x="430" y="29"/>
                  <a:pt x="430" y="29"/>
                  <a:pt x="430" y="29"/>
                </a:cubicBezTo>
                <a:cubicBezTo>
                  <a:pt x="430" y="13"/>
                  <a:pt x="417" y="0"/>
                  <a:pt x="402" y="0"/>
                </a:cubicBezTo>
                <a:cubicBezTo>
                  <a:pt x="386" y="0"/>
                  <a:pt x="373" y="13"/>
                  <a:pt x="373" y="29"/>
                </a:cubicBezTo>
                <a:cubicBezTo>
                  <a:pt x="373" y="53"/>
                  <a:pt x="373" y="53"/>
                  <a:pt x="37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13"/>
                  <a:pt x="138" y="0"/>
                  <a:pt x="122" y="0"/>
                </a:cubicBezTo>
                <a:cubicBezTo>
                  <a:pt x="106" y="0"/>
                  <a:pt x="93" y="13"/>
                  <a:pt x="93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3" y="53"/>
                  <a:pt x="0" y="56"/>
                  <a:pt x="0" y="60"/>
                </a:cubicBezTo>
                <a:cubicBezTo>
                  <a:pt x="0" y="584"/>
                  <a:pt x="0" y="584"/>
                  <a:pt x="0" y="584"/>
                </a:cubicBezTo>
                <a:cubicBezTo>
                  <a:pt x="0" y="588"/>
                  <a:pt x="3" y="591"/>
                  <a:pt x="7" y="591"/>
                </a:cubicBezTo>
                <a:cubicBezTo>
                  <a:pt x="518" y="591"/>
                  <a:pt x="518" y="591"/>
                  <a:pt x="518" y="591"/>
                </a:cubicBezTo>
                <a:cubicBezTo>
                  <a:pt x="521" y="591"/>
                  <a:pt x="525" y="588"/>
                  <a:pt x="525" y="584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56"/>
                  <a:pt x="521" y="53"/>
                  <a:pt x="518" y="53"/>
                </a:cubicBezTo>
                <a:close/>
                <a:moveTo>
                  <a:pt x="387" y="29"/>
                </a:moveTo>
                <a:cubicBezTo>
                  <a:pt x="387" y="21"/>
                  <a:pt x="393" y="14"/>
                  <a:pt x="402" y="14"/>
                </a:cubicBezTo>
                <a:cubicBezTo>
                  <a:pt x="410" y="14"/>
                  <a:pt x="416" y="21"/>
                  <a:pt x="416" y="29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416" y="100"/>
                  <a:pt x="410" y="107"/>
                  <a:pt x="402" y="107"/>
                </a:cubicBezTo>
                <a:cubicBezTo>
                  <a:pt x="393" y="107"/>
                  <a:pt x="387" y="100"/>
                  <a:pt x="387" y="92"/>
                </a:cubicBezTo>
                <a:lnTo>
                  <a:pt x="387" y="29"/>
                </a:lnTo>
                <a:close/>
                <a:moveTo>
                  <a:pt x="107" y="29"/>
                </a:moveTo>
                <a:cubicBezTo>
                  <a:pt x="107" y="21"/>
                  <a:pt x="114" y="14"/>
                  <a:pt x="122" y="14"/>
                </a:cubicBezTo>
                <a:cubicBezTo>
                  <a:pt x="130" y="14"/>
                  <a:pt x="137" y="21"/>
                  <a:pt x="137" y="29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00"/>
                  <a:pt x="130" y="107"/>
                  <a:pt x="122" y="107"/>
                </a:cubicBezTo>
                <a:cubicBezTo>
                  <a:pt x="114" y="107"/>
                  <a:pt x="107" y="100"/>
                  <a:pt x="107" y="92"/>
                </a:cubicBezTo>
                <a:lnTo>
                  <a:pt x="107" y="29"/>
                </a:lnTo>
                <a:close/>
                <a:moveTo>
                  <a:pt x="511" y="577"/>
                </a:moveTo>
                <a:cubicBezTo>
                  <a:pt x="14" y="577"/>
                  <a:pt x="14" y="577"/>
                  <a:pt x="14" y="577"/>
                </a:cubicBezTo>
                <a:cubicBezTo>
                  <a:pt x="14" y="177"/>
                  <a:pt x="14" y="177"/>
                  <a:pt x="14" y="177"/>
                </a:cubicBezTo>
                <a:cubicBezTo>
                  <a:pt x="511" y="177"/>
                  <a:pt x="511" y="177"/>
                  <a:pt x="511" y="177"/>
                </a:cubicBezTo>
                <a:lnTo>
                  <a:pt x="511" y="577"/>
                </a:lnTo>
                <a:close/>
                <a:moveTo>
                  <a:pt x="511" y="163"/>
                </a:moveTo>
                <a:cubicBezTo>
                  <a:pt x="14" y="163"/>
                  <a:pt x="14" y="163"/>
                  <a:pt x="14" y="163"/>
                </a:cubicBezTo>
                <a:cubicBezTo>
                  <a:pt x="14" y="67"/>
                  <a:pt x="14" y="67"/>
                  <a:pt x="1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92"/>
                  <a:pt x="93" y="92"/>
                  <a:pt x="93" y="92"/>
                </a:cubicBezTo>
                <a:cubicBezTo>
                  <a:pt x="93" y="108"/>
                  <a:pt x="106" y="121"/>
                  <a:pt x="122" y="121"/>
                </a:cubicBezTo>
                <a:cubicBezTo>
                  <a:pt x="138" y="121"/>
                  <a:pt x="151" y="108"/>
                  <a:pt x="151" y="92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373" y="67"/>
                  <a:pt x="373" y="67"/>
                  <a:pt x="373" y="67"/>
                </a:cubicBezTo>
                <a:cubicBezTo>
                  <a:pt x="373" y="92"/>
                  <a:pt x="373" y="92"/>
                  <a:pt x="373" y="92"/>
                </a:cubicBezTo>
                <a:cubicBezTo>
                  <a:pt x="373" y="108"/>
                  <a:pt x="386" y="121"/>
                  <a:pt x="402" y="121"/>
                </a:cubicBezTo>
                <a:cubicBezTo>
                  <a:pt x="417" y="121"/>
                  <a:pt x="430" y="108"/>
                  <a:pt x="430" y="92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511" y="67"/>
                  <a:pt x="511" y="67"/>
                  <a:pt x="511" y="67"/>
                </a:cubicBezTo>
                <a:lnTo>
                  <a:pt x="511" y="163"/>
                </a:lnTo>
                <a:close/>
                <a:moveTo>
                  <a:pt x="62" y="521"/>
                </a:moveTo>
                <a:cubicBezTo>
                  <a:pt x="462" y="521"/>
                  <a:pt x="462" y="521"/>
                  <a:pt x="462" y="521"/>
                </a:cubicBezTo>
                <a:cubicBezTo>
                  <a:pt x="466" y="521"/>
                  <a:pt x="469" y="518"/>
                  <a:pt x="469" y="514"/>
                </a:cubicBezTo>
                <a:cubicBezTo>
                  <a:pt x="469" y="241"/>
                  <a:pt x="469" y="241"/>
                  <a:pt x="469" y="241"/>
                </a:cubicBezTo>
                <a:cubicBezTo>
                  <a:pt x="469" y="237"/>
                  <a:pt x="466" y="234"/>
                  <a:pt x="4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58" y="234"/>
                  <a:pt x="55" y="237"/>
                  <a:pt x="55" y="241"/>
                </a:cubicBezTo>
                <a:cubicBezTo>
                  <a:pt x="55" y="514"/>
                  <a:pt x="55" y="514"/>
                  <a:pt x="55" y="514"/>
                </a:cubicBezTo>
                <a:cubicBezTo>
                  <a:pt x="55" y="518"/>
                  <a:pt x="58" y="521"/>
                  <a:pt x="62" y="521"/>
                </a:cubicBezTo>
                <a:close/>
                <a:moveTo>
                  <a:pt x="366" y="248"/>
                </a:moveTo>
                <a:cubicBezTo>
                  <a:pt x="455" y="248"/>
                  <a:pt x="455" y="248"/>
                  <a:pt x="455" y="248"/>
                </a:cubicBezTo>
                <a:cubicBezTo>
                  <a:pt x="455" y="325"/>
                  <a:pt x="455" y="325"/>
                  <a:pt x="455" y="325"/>
                </a:cubicBezTo>
                <a:cubicBezTo>
                  <a:pt x="366" y="325"/>
                  <a:pt x="366" y="325"/>
                  <a:pt x="366" y="325"/>
                </a:cubicBezTo>
                <a:lnTo>
                  <a:pt x="366" y="248"/>
                </a:lnTo>
                <a:close/>
                <a:moveTo>
                  <a:pt x="366" y="339"/>
                </a:moveTo>
                <a:cubicBezTo>
                  <a:pt x="455" y="339"/>
                  <a:pt x="455" y="339"/>
                  <a:pt x="455" y="339"/>
                </a:cubicBezTo>
                <a:cubicBezTo>
                  <a:pt x="455" y="414"/>
                  <a:pt x="455" y="414"/>
                  <a:pt x="455" y="414"/>
                </a:cubicBezTo>
                <a:cubicBezTo>
                  <a:pt x="366" y="414"/>
                  <a:pt x="366" y="414"/>
                  <a:pt x="366" y="414"/>
                </a:cubicBezTo>
                <a:lnTo>
                  <a:pt x="366" y="339"/>
                </a:lnTo>
                <a:close/>
                <a:moveTo>
                  <a:pt x="366" y="428"/>
                </a:moveTo>
                <a:cubicBezTo>
                  <a:pt x="455" y="428"/>
                  <a:pt x="455" y="428"/>
                  <a:pt x="455" y="428"/>
                </a:cubicBezTo>
                <a:cubicBezTo>
                  <a:pt x="455" y="507"/>
                  <a:pt x="455" y="507"/>
                  <a:pt x="455" y="507"/>
                </a:cubicBezTo>
                <a:cubicBezTo>
                  <a:pt x="366" y="507"/>
                  <a:pt x="366" y="507"/>
                  <a:pt x="366" y="507"/>
                </a:cubicBezTo>
                <a:lnTo>
                  <a:pt x="366" y="428"/>
                </a:lnTo>
                <a:close/>
                <a:moveTo>
                  <a:pt x="266" y="248"/>
                </a:moveTo>
                <a:cubicBezTo>
                  <a:pt x="352" y="248"/>
                  <a:pt x="352" y="248"/>
                  <a:pt x="352" y="248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266" y="325"/>
                  <a:pt x="266" y="325"/>
                  <a:pt x="266" y="325"/>
                </a:cubicBezTo>
                <a:lnTo>
                  <a:pt x="266" y="248"/>
                </a:lnTo>
                <a:close/>
                <a:moveTo>
                  <a:pt x="266" y="339"/>
                </a:moveTo>
                <a:cubicBezTo>
                  <a:pt x="352" y="339"/>
                  <a:pt x="352" y="339"/>
                  <a:pt x="352" y="339"/>
                </a:cubicBezTo>
                <a:cubicBezTo>
                  <a:pt x="352" y="414"/>
                  <a:pt x="352" y="414"/>
                  <a:pt x="352" y="414"/>
                </a:cubicBezTo>
                <a:cubicBezTo>
                  <a:pt x="266" y="414"/>
                  <a:pt x="266" y="414"/>
                  <a:pt x="266" y="414"/>
                </a:cubicBezTo>
                <a:lnTo>
                  <a:pt x="266" y="339"/>
                </a:lnTo>
                <a:close/>
                <a:moveTo>
                  <a:pt x="266" y="428"/>
                </a:moveTo>
                <a:cubicBezTo>
                  <a:pt x="352" y="428"/>
                  <a:pt x="352" y="428"/>
                  <a:pt x="352" y="428"/>
                </a:cubicBezTo>
                <a:cubicBezTo>
                  <a:pt x="352" y="507"/>
                  <a:pt x="352" y="507"/>
                  <a:pt x="352" y="507"/>
                </a:cubicBezTo>
                <a:cubicBezTo>
                  <a:pt x="266" y="507"/>
                  <a:pt x="266" y="507"/>
                  <a:pt x="266" y="507"/>
                </a:cubicBezTo>
                <a:lnTo>
                  <a:pt x="266" y="428"/>
                </a:lnTo>
                <a:close/>
                <a:moveTo>
                  <a:pt x="165" y="248"/>
                </a:moveTo>
                <a:cubicBezTo>
                  <a:pt x="252" y="248"/>
                  <a:pt x="252" y="248"/>
                  <a:pt x="252" y="24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65" y="325"/>
                  <a:pt x="165" y="325"/>
                  <a:pt x="165" y="325"/>
                </a:cubicBezTo>
                <a:lnTo>
                  <a:pt x="165" y="248"/>
                </a:lnTo>
                <a:close/>
                <a:moveTo>
                  <a:pt x="165" y="339"/>
                </a:moveTo>
                <a:cubicBezTo>
                  <a:pt x="252" y="339"/>
                  <a:pt x="252" y="339"/>
                  <a:pt x="252" y="339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165" y="414"/>
                  <a:pt x="165" y="414"/>
                  <a:pt x="165" y="414"/>
                </a:cubicBezTo>
                <a:lnTo>
                  <a:pt x="165" y="339"/>
                </a:lnTo>
                <a:close/>
                <a:moveTo>
                  <a:pt x="165" y="428"/>
                </a:moveTo>
                <a:cubicBezTo>
                  <a:pt x="252" y="428"/>
                  <a:pt x="252" y="428"/>
                  <a:pt x="252" y="428"/>
                </a:cubicBezTo>
                <a:cubicBezTo>
                  <a:pt x="252" y="507"/>
                  <a:pt x="252" y="507"/>
                  <a:pt x="252" y="507"/>
                </a:cubicBezTo>
                <a:cubicBezTo>
                  <a:pt x="165" y="507"/>
                  <a:pt x="165" y="507"/>
                  <a:pt x="165" y="507"/>
                </a:cubicBezTo>
                <a:lnTo>
                  <a:pt x="165" y="428"/>
                </a:lnTo>
                <a:close/>
                <a:moveTo>
                  <a:pt x="69" y="248"/>
                </a:moveTo>
                <a:cubicBezTo>
                  <a:pt x="151" y="248"/>
                  <a:pt x="151" y="248"/>
                  <a:pt x="151" y="248"/>
                </a:cubicBezTo>
                <a:cubicBezTo>
                  <a:pt x="151" y="325"/>
                  <a:pt x="151" y="325"/>
                  <a:pt x="151" y="325"/>
                </a:cubicBezTo>
                <a:cubicBezTo>
                  <a:pt x="69" y="325"/>
                  <a:pt x="69" y="325"/>
                  <a:pt x="69" y="325"/>
                </a:cubicBezTo>
                <a:lnTo>
                  <a:pt x="69" y="248"/>
                </a:lnTo>
                <a:close/>
                <a:moveTo>
                  <a:pt x="69" y="339"/>
                </a:moveTo>
                <a:cubicBezTo>
                  <a:pt x="151" y="339"/>
                  <a:pt x="151" y="339"/>
                  <a:pt x="151" y="339"/>
                </a:cubicBezTo>
                <a:cubicBezTo>
                  <a:pt x="151" y="414"/>
                  <a:pt x="151" y="414"/>
                  <a:pt x="151" y="414"/>
                </a:cubicBezTo>
                <a:cubicBezTo>
                  <a:pt x="69" y="414"/>
                  <a:pt x="69" y="414"/>
                  <a:pt x="69" y="414"/>
                </a:cubicBezTo>
                <a:lnTo>
                  <a:pt x="69" y="339"/>
                </a:lnTo>
                <a:close/>
                <a:moveTo>
                  <a:pt x="69" y="428"/>
                </a:moveTo>
                <a:cubicBezTo>
                  <a:pt x="151" y="428"/>
                  <a:pt x="151" y="428"/>
                  <a:pt x="151" y="428"/>
                </a:cubicBezTo>
                <a:cubicBezTo>
                  <a:pt x="151" y="507"/>
                  <a:pt x="151" y="507"/>
                  <a:pt x="151" y="507"/>
                </a:cubicBezTo>
                <a:cubicBezTo>
                  <a:pt x="69" y="507"/>
                  <a:pt x="69" y="507"/>
                  <a:pt x="69" y="507"/>
                </a:cubicBezTo>
                <a:lnTo>
                  <a:pt x="69" y="428"/>
                </a:lnTo>
                <a:close/>
              </a:path>
            </a:pathLst>
          </a:custGeom>
          <a:solidFill>
            <a:srgbClr val="57565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24"/>
          <p:cNvSpPr>
            <a:spLocks noEditPoints="1"/>
          </p:cNvSpPr>
          <p:nvPr/>
        </p:nvSpPr>
        <p:spPr bwMode="auto">
          <a:xfrm>
            <a:off x="8079409" y="4355959"/>
            <a:ext cx="373038" cy="571441"/>
          </a:xfrm>
          <a:custGeom>
            <a:avLst/>
            <a:gdLst>
              <a:gd name="T0" fmla="*/ 138 w 276"/>
              <a:gd name="T1" fmla="*/ 454 h 475"/>
              <a:gd name="T2" fmla="*/ 159 w 276"/>
              <a:gd name="T3" fmla="*/ 433 h 475"/>
              <a:gd name="T4" fmla="*/ 138 w 276"/>
              <a:gd name="T5" fmla="*/ 413 h 475"/>
              <a:gd name="T6" fmla="*/ 117 w 276"/>
              <a:gd name="T7" fmla="*/ 433 h 475"/>
              <a:gd name="T8" fmla="*/ 138 w 276"/>
              <a:gd name="T9" fmla="*/ 454 h 475"/>
              <a:gd name="T10" fmla="*/ 138 w 276"/>
              <a:gd name="T11" fmla="*/ 422 h 475"/>
              <a:gd name="T12" fmla="*/ 149 w 276"/>
              <a:gd name="T13" fmla="*/ 433 h 475"/>
              <a:gd name="T14" fmla="*/ 138 w 276"/>
              <a:gd name="T15" fmla="*/ 445 h 475"/>
              <a:gd name="T16" fmla="*/ 127 w 276"/>
              <a:gd name="T17" fmla="*/ 433 h 475"/>
              <a:gd name="T18" fmla="*/ 138 w 276"/>
              <a:gd name="T19" fmla="*/ 422 h 475"/>
              <a:gd name="T20" fmla="*/ 174 w 276"/>
              <a:gd name="T21" fmla="*/ 31 h 475"/>
              <a:gd name="T22" fmla="*/ 102 w 276"/>
              <a:gd name="T23" fmla="*/ 31 h 475"/>
              <a:gd name="T24" fmla="*/ 97 w 276"/>
              <a:gd name="T25" fmla="*/ 35 h 475"/>
              <a:gd name="T26" fmla="*/ 102 w 276"/>
              <a:gd name="T27" fmla="*/ 40 h 475"/>
              <a:gd name="T28" fmla="*/ 174 w 276"/>
              <a:gd name="T29" fmla="*/ 40 h 475"/>
              <a:gd name="T30" fmla="*/ 179 w 276"/>
              <a:gd name="T31" fmla="*/ 35 h 475"/>
              <a:gd name="T32" fmla="*/ 174 w 276"/>
              <a:gd name="T33" fmla="*/ 31 h 475"/>
              <a:gd name="T34" fmla="*/ 241 w 276"/>
              <a:gd name="T35" fmla="*/ 0 h 475"/>
              <a:gd name="T36" fmla="*/ 35 w 276"/>
              <a:gd name="T37" fmla="*/ 0 h 475"/>
              <a:gd name="T38" fmla="*/ 0 w 276"/>
              <a:gd name="T39" fmla="*/ 36 h 475"/>
              <a:gd name="T40" fmla="*/ 0 w 276"/>
              <a:gd name="T41" fmla="*/ 439 h 475"/>
              <a:gd name="T42" fmla="*/ 35 w 276"/>
              <a:gd name="T43" fmla="*/ 475 h 475"/>
              <a:gd name="T44" fmla="*/ 241 w 276"/>
              <a:gd name="T45" fmla="*/ 475 h 475"/>
              <a:gd name="T46" fmla="*/ 276 w 276"/>
              <a:gd name="T47" fmla="*/ 439 h 475"/>
              <a:gd name="T48" fmla="*/ 276 w 276"/>
              <a:gd name="T49" fmla="*/ 36 h 475"/>
              <a:gd name="T50" fmla="*/ 241 w 276"/>
              <a:gd name="T51" fmla="*/ 0 h 475"/>
              <a:gd name="T52" fmla="*/ 267 w 276"/>
              <a:gd name="T53" fmla="*/ 439 h 475"/>
              <a:gd name="T54" fmla="*/ 241 w 276"/>
              <a:gd name="T55" fmla="*/ 465 h 475"/>
              <a:gd name="T56" fmla="*/ 35 w 276"/>
              <a:gd name="T57" fmla="*/ 465 h 475"/>
              <a:gd name="T58" fmla="*/ 9 w 276"/>
              <a:gd name="T59" fmla="*/ 439 h 475"/>
              <a:gd name="T60" fmla="*/ 9 w 276"/>
              <a:gd name="T61" fmla="*/ 399 h 475"/>
              <a:gd name="T62" fmla="*/ 267 w 276"/>
              <a:gd name="T63" fmla="*/ 399 h 475"/>
              <a:gd name="T64" fmla="*/ 267 w 276"/>
              <a:gd name="T65" fmla="*/ 439 h 475"/>
              <a:gd name="T66" fmla="*/ 267 w 276"/>
              <a:gd name="T67" fmla="*/ 390 h 475"/>
              <a:gd name="T68" fmla="*/ 9 w 276"/>
              <a:gd name="T69" fmla="*/ 390 h 475"/>
              <a:gd name="T70" fmla="*/ 9 w 276"/>
              <a:gd name="T71" fmla="*/ 70 h 475"/>
              <a:gd name="T72" fmla="*/ 267 w 276"/>
              <a:gd name="T73" fmla="*/ 70 h 475"/>
              <a:gd name="T74" fmla="*/ 267 w 276"/>
              <a:gd name="T75" fmla="*/ 390 h 475"/>
              <a:gd name="T76" fmla="*/ 267 w 276"/>
              <a:gd name="T77" fmla="*/ 60 h 475"/>
              <a:gd name="T78" fmla="*/ 9 w 276"/>
              <a:gd name="T79" fmla="*/ 60 h 475"/>
              <a:gd name="T80" fmla="*/ 9 w 276"/>
              <a:gd name="T81" fmla="*/ 36 h 475"/>
              <a:gd name="T82" fmla="*/ 35 w 276"/>
              <a:gd name="T83" fmla="*/ 9 h 475"/>
              <a:gd name="T84" fmla="*/ 241 w 276"/>
              <a:gd name="T85" fmla="*/ 9 h 475"/>
              <a:gd name="T86" fmla="*/ 267 w 276"/>
              <a:gd name="T87" fmla="*/ 36 h 475"/>
              <a:gd name="T88" fmla="*/ 267 w 276"/>
              <a:gd name="T89" fmla="*/ 6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76" h="475">
                <a:moveTo>
                  <a:pt x="138" y="454"/>
                </a:moveTo>
                <a:cubicBezTo>
                  <a:pt x="149" y="454"/>
                  <a:pt x="159" y="445"/>
                  <a:pt x="159" y="433"/>
                </a:cubicBezTo>
                <a:cubicBezTo>
                  <a:pt x="159" y="422"/>
                  <a:pt x="149" y="413"/>
                  <a:pt x="138" y="413"/>
                </a:cubicBezTo>
                <a:cubicBezTo>
                  <a:pt x="127" y="413"/>
                  <a:pt x="117" y="422"/>
                  <a:pt x="117" y="433"/>
                </a:cubicBezTo>
                <a:cubicBezTo>
                  <a:pt x="117" y="445"/>
                  <a:pt x="127" y="454"/>
                  <a:pt x="138" y="454"/>
                </a:cubicBezTo>
                <a:close/>
                <a:moveTo>
                  <a:pt x="138" y="422"/>
                </a:moveTo>
                <a:cubicBezTo>
                  <a:pt x="144" y="422"/>
                  <a:pt x="149" y="427"/>
                  <a:pt x="149" y="433"/>
                </a:cubicBezTo>
                <a:cubicBezTo>
                  <a:pt x="149" y="440"/>
                  <a:pt x="144" y="445"/>
                  <a:pt x="138" y="445"/>
                </a:cubicBezTo>
                <a:cubicBezTo>
                  <a:pt x="132" y="445"/>
                  <a:pt x="127" y="440"/>
                  <a:pt x="127" y="433"/>
                </a:cubicBezTo>
                <a:cubicBezTo>
                  <a:pt x="127" y="427"/>
                  <a:pt x="132" y="422"/>
                  <a:pt x="138" y="422"/>
                </a:cubicBezTo>
                <a:close/>
                <a:moveTo>
                  <a:pt x="174" y="31"/>
                </a:moveTo>
                <a:cubicBezTo>
                  <a:pt x="102" y="31"/>
                  <a:pt x="102" y="31"/>
                  <a:pt x="102" y="31"/>
                </a:cubicBezTo>
                <a:cubicBezTo>
                  <a:pt x="99" y="31"/>
                  <a:pt x="97" y="33"/>
                  <a:pt x="97" y="35"/>
                </a:cubicBezTo>
                <a:cubicBezTo>
                  <a:pt x="97" y="38"/>
                  <a:pt x="99" y="40"/>
                  <a:pt x="102" y="40"/>
                </a:cubicBezTo>
                <a:cubicBezTo>
                  <a:pt x="174" y="40"/>
                  <a:pt x="174" y="40"/>
                  <a:pt x="174" y="40"/>
                </a:cubicBezTo>
                <a:cubicBezTo>
                  <a:pt x="177" y="40"/>
                  <a:pt x="179" y="38"/>
                  <a:pt x="179" y="35"/>
                </a:cubicBezTo>
                <a:cubicBezTo>
                  <a:pt x="179" y="33"/>
                  <a:pt x="177" y="31"/>
                  <a:pt x="174" y="31"/>
                </a:cubicBezTo>
                <a:close/>
                <a:moveTo>
                  <a:pt x="241" y="0"/>
                </a:moveTo>
                <a:cubicBezTo>
                  <a:pt x="35" y="0"/>
                  <a:pt x="35" y="0"/>
                  <a:pt x="35" y="0"/>
                </a:cubicBezTo>
                <a:cubicBezTo>
                  <a:pt x="16" y="0"/>
                  <a:pt x="0" y="16"/>
                  <a:pt x="0" y="36"/>
                </a:cubicBezTo>
                <a:cubicBezTo>
                  <a:pt x="0" y="439"/>
                  <a:pt x="0" y="439"/>
                  <a:pt x="0" y="439"/>
                </a:cubicBezTo>
                <a:cubicBezTo>
                  <a:pt x="0" y="459"/>
                  <a:pt x="16" y="475"/>
                  <a:pt x="35" y="475"/>
                </a:cubicBezTo>
                <a:cubicBezTo>
                  <a:pt x="241" y="475"/>
                  <a:pt x="241" y="475"/>
                  <a:pt x="241" y="475"/>
                </a:cubicBezTo>
                <a:cubicBezTo>
                  <a:pt x="260" y="475"/>
                  <a:pt x="276" y="459"/>
                  <a:pt x="276" y="439"/>
                </a:cubicBezTo>
                <a:cubicBezTo>
                  <a:pt x="276" y="36"/>
                  <a:pt x="276" y="36"/>
                  <a:pt x="276" y="36"/>
                </a:cubicBezTo>
                <a:cubicBezTo>
                  <a:pt x="276" y="16"/>
                  <a:pt x="260" y="0"/>
                  <a:pt x="241" y="0"/>
                </a:cubicBezTo>
                <a:close/>
                <a:moveTo>
                  <a:pt x="267" y="439"/>
                </a:moveTo>
                <a:cubicBezTo>
                  <a:pt x="267" y="454"/>
                  <a:pt x="255" y="465"/>
                  <a:pt x="241" y="465"/>
                </a:cubicBezTo>
                <a:cubicBezTo>
                  <a:pt x="35" y="465"/>
                  <a:pt x="35" y="465"/>
                  <a:pt x="35" y="465"/>
                </a:cubicBezTo>
                <a:cubicBezTo>
                  <a:pt x="21" y="465"/>
                  <a:pt x="9" y="454"/>
                  <a:pt x="9" y="439"/>
                </a:cubicBezTo>
                <a:cubicBezTo>
                  <a:pt x="9" y="399"/>
                  <a:pt x="9" y="399"/>
                  <a:pt x="9" y="399"/>
                </a:cubicBezTo>
                <a:cubicBezTo>
                  <a:pt x="267" y="399"/>
                  <a:pt x="267" y="399"/>
                  <a:pt x="267" y="399"/>
                </a:cubicBezTo>
                <a:lnTo>
                  <a:pt x="267" y="439"/>
                </a:lnTo>
                <a:close/>
                <a:moveTo>
                  <a:pt x="267" y="390"/>
                </a:moveTo>
                <a:cubicBezTo>
                  <a:pt x="9" y="390"/>
                  <a:pt x="9" y="390"/>
                  <a:pt x="9" y="390"/>
                </a:cubicBezTo>
                <a:cubicBezTo>
                  <a:pt x="9" y="70"/>
                  <a:pt x="9" y="70"/>
                  <a:pt x="9" y="70"/>
                </a:cubicBezTo>
                <a:cubicBezTo>
                  <a:pt x="267" y="70"/>
                  <a:pt x="267" y="70"/>
                  <a:pt x="267" y="70"/>
                </a:cubicBezTo>
                <a:lnTo>
                  <a:pt x="267" y="390"/>
                </a:lnTo>
                <a:close/>
                <a:moveTo>
                  <a:pt x="267" y="60"/>
                </a:moveTo>
                <a:cubicBezTo>
                  <a:pt x="9" y="60"/>
                  <a:pt x="9" y="60"/>
                  <a:pt x="9" y="60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21"/>
                  <a:pt x="21" y="9"/>
                  <a:pt x="35" y="9"/>
                </a:cubicBezTo>
                <a:cubicBezTo>
                  <a:pt x="241" y="9"/>
                  <a:pt x="241" y="9"/>
                  <a:pt x="241" y="9"/>
                </a:cubicBezTo>
                <a:cubicBezTo>
                  <a:pt x="255" y="9"/>
                  <a:pt x="267" y="21"/>
                  <a:pt x="267" y="36"/>
                </a:cubicBezTo>
                <a:lnTo>
                  <a:pt x="267" y="6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06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270</Words>
  <Application>Microsoft Office PowerPoint</Application>
  <PresentationFormat>Widescreen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Program Outcomes</vt:lpstr>
      <vt:lpstr>Best Practice: Operationalizing your Team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Outcomes</dc:title>
  <dc:creator>Rika Gorn</dc:creator>
  <cp:lastModifiedBy>Rika Gorn</cp:lastModifiedBy>
  <cp:revision>2</cp:revision>
  <dcterms:created xsi:type="dcterms:W3CDTF">2017-05-17T18:56:26Z</dcterms:created>
  <dcterms:modified xsi:type="dcterms:W3CDTF">2017-05-17T18:58:46Z</dcterms:modified>
</cp:coreProperties>
</file>