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270" r:id="rId17"/>
    <p:sldId id="263" r:id="rId18"/>
    <p:sldId id="264" r:id="rId19"/>
    <p:sldId id="274" r:id="rId20"/>
    <p:sldId id="265" r:id="rId21"/>
    <p:sldId id="275" r:id="rId22"/>
    <p:sldId id="269" r:id="rId23"/>
    <p:sldId id="266" r:id="rId24"/>
    <p:sldId id="293" r:id="rId25"/>
    <p:sldId id="288" r:id="rId26"/>
    <p:sldId id="292" r:id="rId27"/>
    <p:sldId id="267" r:id="rId28"/>
    <p:sldId id="279" r:id="rId29"/>
    <p:sldId id="290" r:id="rId30"/>
    <p:sldId id="291" r:id="rId31"/>
    <p:sldId id="268" r:id="rId32"/>
    <p:sldId id="294"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3"/>
    <a:srgbClr val="F0B97C"/>
    <a:srgbClr val="F1BD83"/>
    <a:srgbClr val="EA983E"/>
    <a:srgbClr val="FEFDF8"/>
    <a:srgbClr val="E8902F"/>
    <a:srgbClr val="E9973B"/>
    <a:srgbClr val="FF0066"/>
    <a:srgbClr val="EA9A42"/>
    <a:srgbClr val="E789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9" autoAdjust="0"/>
    <p:restoredTop sz="92740" autoAdjust="0"/>
  </p:normalViewPr>
  <p:slideViewPr>
    <p:cSldViewPr snapToGrid="0">
      <p:cViewPr varScale="1">
        <p:scale>
          <a:sx n="106" d="100"/>
          <a:sy n="106" d="100"/>
        </p:scale>
        <p:origin x="312" y="7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ln>
          <a:solidFill>
            <a:schemeClr val="accent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ln>
          <a:solidFill>
            <a:schemeClr val="accent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1193374" y="9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音声</a:t>
          </a:r>
        </a:p>
      </dsp:txBody>
      <dsp:txXfrm>
        <a:off x="1229511" y="45937"/>
        <a:ext cx="2873610" cy="1161519"/>
      </dsp:txXfrm>
    </dsp:sp>
    <dsp:sp modelId="{88C84C50-640B-4B08-A09D-969E39B7EDA8}">
      <dsp:nvSpPr>
        <dsp:cNvPr id="0" name=""/>
        <dsp:cNvSpPr/>
      </dsp:nvSpPr>
      <dsp:spPr>
        <a:xfrm rot="5400000">
          <a:off x="2414218" y="1143725"/>
          <a:ext cx="504197"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2424235" y="1295098"/>
        <a:ext cx="484165" cy="352938"/>
      </dsp:txXfrm>
    </dsp:sp>
    <dsp:sp modelId="{EF5F81BA-8338-4F88-9D82-20B267FC5FD0}">
      <dsp:nvSpPr>
        <dsp:cNvPr id="0" name=""/>
        <dsp:cNvSpPr/>
      </dsp:nvSpPr>
      <dsp:spPr>
        <a:xfrm>
          <a:off x="1193374" y="1850800"/>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音素</a:t>
          </a:r>
        </a:p>
      </dsp:txBody>
      <dsp:txXfrm>
        <a:off x="1229511" y="1886937"/>
        <a:ext cx="2873610" cy="1161519"/>
      </dsp:txXfrm>
    </dsp:sp>
    <dsp:sp modelId="{CFB8B250-5A99-47E1-B374-92C00B0DF11D}">
      <dsp:nvSpPr>
        <dsp:cNvPr id="0" name=""/>
        <dsp:cNvSpPr/>
      </dsp:nvSpPr>
      <dsp:spPr>
        <a:xfrm rot="5400000">
          <a:off x="2432441" y="2962780"/>
          <a:ext cx="467751" cy="806943"/>
        </a:xfrm>
        <a:prstGeom prst="rightArrow">
          <a:avLst>
            <a:gd name="adj1" fmla="val 60000"/>
            <a:gd name="adj2" fmla="val 50000"/>
          </a:avLst>
        </a:prstGeom>
        <a:solidFill>
          <a:schemeClr val="accent1">
            <a:tint val="60000"/>
            <a:hueOff val="0"/>
            <a:satOff val="0"/>
            <a:lumOff val="0"/>
            <a:alphaOff val="0"/>
          </a:schemeClr>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2424235" y="3132376"/>
        <a:ext cx="484165" cy="327426"/>
      </dsp:txXfrm>
    </dsp:sp>
    <dsp:sp modelId="{CA259601-2D12-4654-A3FC-426CC8F924F7}">
      <dsp:nvSpPr>
        <dsp:cNvPr id="0" name=""/>
        <dsp:cNvSpPr/>
      </dsp:nvSpPr>
      <dsp:spPr>
        <a:xfrm>
          <a:off x="1193374" y="3647909"/>
          <a:ext cx="2945884" cy="1233793"/>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kumimoji="1" lang="ja-JP" altLang="en-US" sz="4200" b="1" kern="1200" dirty="0"/>
            <a:t>文字</a:t>
          </a:r>
        </a:p>
      </dsp:txBody>
      <dsp:txXfrm>
        <a:off x="1229511" y="3684046"/>
        <a:ext cx="2873610" cy="11615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前回スライドの</a:t>
            </a:r>
            <a:r>
              <a:rPr kumimoji="1" lang="en-US" altLang="ja-JP" dirty="0"/>
              <a:t>3</a:t>
            </a:r>
            <a:r>
              <a:rPr kumimoji="1" lang="ja-JP" altLang="en-US" dirty="0"/>
              <a:t>枚目を分解</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雨→脳内</a:t>
            </a:r>
            <a:endParaRPr kumimoji="1" lang="en-US" altLang="ja-JP" dirty="0"/>
          </a:p>
          <a:p>
            <a:r>
              <a:rPr kumimoji="1" lang="ja-JP" altLang="en-US" dirty="0"/>
              <a:t>あめ→発音</a:t>
            </a:r>
            <a:endParaRPr kumimoji="1" lang="en-US" altLang="ja-JP" dirty="0"/>
          </a:p>
          <a:p>
            <a:r>
              <a:rPr kumimoji="1" lang="en-US" altLang="ja-JP" dirty="0" err="1"/>
              <a:t>Ame</a:t>
            </a:r>
            <a:r>
              <a:rPr kumimoji="1" lang="ja-JP" altLang="en-US" dirty="0"/>
              <a:t>→音素</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スクレイピングした結果をそれぞれテキストファイルに保存</a:t>
            </a:r>
            <a:endParaRPr kumimoji="1" lang="en-US" altLang="ja-JP" dirty="0"/>
          </a:p>
          <a:p>
            <a:r>
              <a:rPr kumimoji="1" lang="ja-JP" altLang="en-US" dirty="0"/>
              <a:t>機能を呼び出すたびにスクレイピングしている待ち時間が発生してしまうため、スクレイピングは起動時とページの更新時間に実行</a:t>
            </a:r>
            <a:endParaRPr kumimoji="1" lang="en-US" altLang="ja-JP" dirty="0"/>
          </a:p>
          <a:p>
            <a:r>
              <a:rPr kumimoji="1" lang="ja-JP" altLang="en-US" dirty="0"/>
              <a:t>日時は常に更新されるため、機能を呼び出された際に</a:t>
            </a:r>
            <a:r>
              <a:rPr kumimoji="1" lang="en-US" altLang="ja-JP" dirty="0"/>
              <a:t>Datetime</a:t>
            </a:r>
            <a:r>
              <a:rPr kumimoji="1" lang="ja-JP" altLang="en-US" dirty="0"/>
              <a:t>モジュールで取得</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音声ファイルの作成には時間がかかるが、再生には時間がかからないため、処理を分割。</a:t>
            </a:r>
            <a:endParaRPr kumimoji="1" lang="en-US" altLang="ja-JP" dirty="0"/>
          </a:p>
          <a:p>
            <a:r>
              <a:rPr kumimoji="1" lang="ja-JP" altLang="en-US" dirty="0"/>
              <a:t>音声ファイル作成は元となるテキストデータのサイズが大きいほど作成に時間がかかるため、スクレイピング直後に実行。</a:t>
            </a:r>
            <a:endParaRPr kumimoji="1" lang="en-US" altLang="ja-JP" dirty="0"/>
          </a:p>
          <a:p>
            <a:r>
              <a:rPr kumimoji="1" lang="ja-JP" altLang="en-US" dirty="0"/>
              <a:t>スクレイピングと併せて音声ファイルを作成することで、機能を利用する際に発生する処理時間を削減。</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音声ファイルの再生は、音声ファイルのサイズにかかわらずほぼノータイムで再生が始まるので、機能利用時の無駄な待ち時間が解消。</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よしえにいってもーら</a:t>
            </a:r>
            <a:r>
              <a:rPr kumimoji="1" lang="ja-JP" altLang="en-US" dirty="0" err="1"/>
              <a:t>お</a:t>
            </a:r>
            <a:r>
              <a:rPr kumimoji="1" lang="ja-JP" altLang="en-US" dirty="0"/>
              <a:t>！</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108364" y="1780672"/>
            <a:ext cx="10141528" cy="2387600"/>
          </a:xfrm>
        </p:spPr>
        <p:txBody>
          <a:bodyPr>
            <a:noAutofit/>
          </a:bodyPr>
          <a:lstStyle/>
          <a:p>
            <a:r>
              <a:rPr kumimoji="1" lang="en-US" altLang="ja-JP"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AI</a:t>
            </a:r>
            <a:r>
              <a:rPr kumimoji="1" lang="ja-JP" altLang="en-US" sz="10000" b="1" dirty="0">
                <a:ln w="28575">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起動の合図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2"/>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p:txBody>
          <a:bodyPr/>
          <a:lstStyle/>
          <a:p>
            <a:r>
              <a:rPr kumimoji="1" lang="ja-JP" altLang="en-US" dirty="0"/>
              <a:t>テキスト分類の仕組み</a:t>
            </a:r>
          </a:p>
        </p:txBody>
      </p:sp>
      <p:sp>
        <p:nvSpPr>
          <p:cNvPr id="3" name="コンテンツ プレースホルダー 2">
            <a:extLst>
              <a:ext uri="{FF2B5EF4-FFF2-40B4-BE49-F238E27FC236}">
                <a16:creationId xmlns:a16="http://schemas.microsoft.com/office/drawing/2014/main" id="{B6B6A2C6-E821-404C-9429-4F30D1E7A255}"/>
              </a:ext>
            </a:extLst>
          </p:cNvPr>
          <p:cNvSpPr>
            <a:spLocks noGrp="1"/>
          </p:cNvSpPr>
          <p:nvPr>
            <p:ph idx="1"/>
          </p:nvPr>
        </p:nvSpPr>
        <p:spPr/>
        <p:txBody>
          <a:bodyPr/>
          <a:lstStyle/>
          <a:p>
            <a:endParaRPr kumimoji="1" lang="ja-JP" altLang="en-US"/>
          </a:p>
        </p:txBody>
      </p:sp>
      <p:sp>
        <p:nvSpPr>
          <p:cNvPr id="4" name="正方形/長方形 3">
            <a:extLst>
              <a:ext uri="{FF2B5EF4-FFF2-40B4-BE49-F238E27FC236}">
                <a16:creationId xmlns:a16="http://schemas.microsoft.com/office/drawing/2014/main" id="{58626FC8-F8C8-406B-BD45-B847BCC1E67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2832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4D43F-F80B-40CE-BAA6-B9DFBE0CA5B9}"/>
              </a:ext>
            </a:extLst>
          </p:cNvPr>
          <p:cNvSpPr>
            <a:spLocks noGrp="1"/>
          </p:cNvSpPr>
          <p:nvPr>
            <p:ph type="title"/>
          </p:nvPr>
        </p:nvSpPr>
        <p:spPr/>
        <p:txBody>
          <a:bodyPr/>
          <a:lstStyle/>
          <a:p>
            <a:r>
              <a:rPr kumimoji="1" lang="en-US" altLang="ja-JP" dirty="0"/>
              <a:t>fastText</a:t>
            </a:r>
            <a:endParaRPr kumimoji="1" lang="ja-JP" altLang="en-US" dirty="0"/>
          </a:p>
        </p:txBody>
      </p:sp>
      <p:sp>
        <p:nvSpPr>
          <p:cNvPr id="3" name="コンテンツ プレースホルダー 2">
            <a:extLst>
              <a:ext uri="{FF2B5EF4-FFF2-40B4-BE49-F238E27FC236}">
                <a16:creationId xmlns:a16="http://schemas.microsoft.com/office/drawing/2014/main" id="{A68B4BBE-92D2-4DCF-B6A5-0E40E2D9BFF9}"/>
              </a:ext>
            </a:extLst>
          </p:cNvPr>
          <p:cNvSpPr>
            <a:spLocks noGrp="1"/>
          </p:cNvSpPr>
          <p:nvPr>
            <p:ph idx="1"/>
          </p:nvPr>
        </p:nvSpPr>
        <p:spPr/>
        <p:txBody>
          <a:bodyPr/>
          <a:lstStyle/>
          <a:p>
            <a:r>
              <a:rPr kumimoji="1" lang="ja-JP" altLang="en-US" dirty="0"/>
              <a:t>機械学習周り</a:t>
            </a:r>
            <a:endParaRPr kumimoji="1" lang="en-US" altLang="ja-JP" dirty="0"/>
          </a:p>
          <a:p>
            <a:r>
              <a:rPr kumimoji="1" lang="ja-JP" altLang="en-US" dirty="0"/>
              <a:t>トレーニングデータ</a:t>
            </a:r>
          </a:p>
        </p:txBody>
      </p:sp>
    </p:spTree>
    <p:extLst>
      <p:ext uri="{BB962C8B-B14F-4D97-AF65-F5344CB8AC3E}">
        <p14:creationId xmlns:p14="http://schemas.microsoft.com/office/powerpoint/2010/main" val="230591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(BeautifulSoup4)</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(Datetime</a:t>
            </a:r>
            <a:r>
              <a:rPr kumimoji="1" lang="ja-JP" altLang="en-US" sz="3200"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67312"/>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13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2"/>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a:t>
            </a:r>
            <a:r>
              <a:rPr lang="en-US" altLang="ja-JP" sz="3200" b="1" dirty="0" err="1"/>
              <a:t>fastText</a:t>
            </a:r>
            <a:r>
              <a:rPr lang="en-US" altLang="ja-JP" sz="3200" b="1" dirty="0"/>
              <a: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作成</a:t>
            </a:r>
            <a:endParaRPr kumimoji="1" lang="en-US" altLang="ja-JP"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278" y="2245292"/>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084381" y="2965141"/>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511487" y="333886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1934149" y="3679746"/>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106967" y="40496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4684965" y="4432432"/>
            <a:ext cx="4157194"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4684965" y="5100927"/>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dirty="0"/>
              <a:t>音声ファイル　再生</a:t>
            </a:r>
            <a:endParaRPr kumimoji="1" lang="en-US" altLang="ja-JP"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644435" y="6063771"/>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E96DD-60EE-481E-BC80-125F1F007D39}"/>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トラブルの対処</a:t>
            </a:r>
          </a:p>
        </p:txBody>
      </p:sp>
      <p:sp>
        <p:nvSpPr>
          <p:cNvPr id="3" name="コンテンツ プレースホルダー 2">
            <a:extLst>
              <a:ext uri="{FF2B5EF4-FFF2-40B4-BE49-F238E27FC236}">
                <a16:creationId xmlns:a16="http://schemas.microsoft.com/office/drawing/2014/main" id="{D4342974-17CB-4DEE-BC69-327BEC83B62D}"/>
              </a:ext>
            </a:extLst>
          </p:cNvPr>
          <p:cNvSpPr>
            <a:spLocks noGrp="1"/>
          </p:cNvSpPr>
          <p:nvPr>
            <p:ph idx="1"/>
          </p:nvPr>
        </p:nvSpPr>
        <p:spPr/>
        <p:txBody>
          <a:bodyPr/>
          <a:lstStyle/>
          <a:p>
            <a:pPr marL="0" indent="0">
              <a:buNone/>
            </a:pPr>
            <a:r>
              <a:rPr kumimoji="1" lang="ja-JP" altLang="en-US" dirty="0"/>
              <a:t>マイクが出力音声を拾ってしまい誤作動</a:t>
            </a:r>
            <a:endParaRPr kumimoji="1" lang="en-US" altLang="ja-JP" dirty="0"/>
          </a:p>
          <a:p>
            <a:pPr marL="0" indent="0">
              <a:buNone/>
            </a:pPr>
            <a:r>
              <a:rPr lang="ja-JP" altLang="en-US" dirty="0">
                <a:solidFill>
                  <a:srgbClr val="FF0000"/>
                </a:solidFill>
              </a:rPr>
              <a:t>→</a:t>
            </a:r>
            <a:r>
              <a:rPr lang="ja-JP" altLang="en-US" dirty="0"/>
              <a:t>出力直前にマイクミュート／出力終了後に解除</a:t>
            </a:r>
            <a:endParaRPr kumimoji="1" lang="en-US" altLang="ja-JP" dirty="0"/>
          </a:p>
          <a:p>
            <a:pPr marL="0" indent="0">
              <a:buNone/>
            </a:pPr>
            <a:r>
              <a:rPr lang="ja-JP" altLang="en-US" dirty="0"/>
              <a:t>　コマンドをシェルスクリプトとして実行</a:t>
            </a: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E5169DD9-22EF-4B54-956D-B061F8F9E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813" y="3301140"/>
            <a:ext cx="6403129" cy="3390254"/>
          </a:xfrm>
          <a:prstGeom prst="rect">
            <a:avLst/>
          </a:prstGeom>
        </p:spPr>
      </p:pic>
      <p:sp>
        <p:nvSpPr>
          <p:cNvPr id="6" name="正方形/長方形 5">
            <a:extLst>
              <a:ext uri="{FF2B5EF4-FFF2-40B4-BE49-F238E27FC236}">
                <a16:creationId xmlns:a16="http://schemas.microsoft.com/office/drawing/2014/main" id="{09352AF5-F1BE-43DA-B571-3F8F31C00DA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709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3072" y="1825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4998804"/>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1970" b="1" dirty="0"/>
              <a:t>星座占い スクレイピング</a:t>
            </a:r>
            <a:endParaRPr lang="en-US" altLang="ja-JP" sz="1970" b="1" dirty="0"/>
          </a:p>
          <a:p>
            <a:pPr>
              <a:spcAft>
                <a:spcPts val="220"/>
              </a:spcAft>
            </a:pPr>
            <a:r>
              <a:rPr lang="ja-JP" altLang="en-US" sz="1970" b="1" dirty="0"/>
              <a:t>星座占い 音声ファイル作成</a:t>
            </a:r>
            <a:endParaRPr lang="en-US" altLang="ja-JP" sz="1970" b="1" dirty="0"/>
          </a:p>
          <a:p>
            <a:pPr>
              <a:spcAft>
                <a:spcPts val="220"/>
              </a:spcAft>
            </a:pPr>
            <a:r>
              <a:rPr lang="ja-JP" altLang="en-US" sz="1970" b="1" dirty="0"/>
              <a:t>天気予報 スクレイピング</a:t>
            </a:r>
            <a:endParaRPr lang="en-US" altLang="ja-JP" sz="1970" b="1" dirty="0"/>
          </a:p>
          <a:p>
            <a:pPr>
              <a:spcAft>
                <a:spcPts val="220"/>
              </a:spcAft>
            </a:pPr>
            <a:r>
              <a:rPr lang="ja-JP" altLang="en-US" sz="1970" b="1" dirty="0"/>
              <a:t>天気予報 音声ファイル作成</a:t>
            </a:r>
            <a:endParaRPr lang="en-US" altLang="ja-JP" sz="1970" b="1" dirty="0"/>
          </a:p>
          <a:p>
            <a:pPr>
              <a:spcAft>
                <a:spcPts val="220"/>
              </a:spcAft>
            </a:pPr>
            <a:r>
              <a:rPr lang="ja-JP" altLang="en-US" sz="1970" b="1" dirty="0"/>
              <a:t>ニュース スクレイピング</a:t>
            </a:r>
            <a:r>
              <a:rPr lang="en-US" altLang="ja-JP" sz="1970" b="1" dirty="0"/>
              <a:t>]</a:t>
            </a:r>
          </a:p>
          <a:p>
            <a:pPr>
              <a:spcAft>
                <a:spcPts val="220"/>
              </a:spcAft>
            </a:pPr>
            <a:r>
              <a:rPr lang="ja-JP" altLang="en-US" sz="1970" b="1" dirty="0"/>
              <a:t>ニュース 音声ファイル作成</a:t>
            </a: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1970" b="1" dirty="0"/>
              <a:t>function.py</a:t>
            </a:r>
          </a:p>
        </p:txBody>
      </p:sp>
      <p:sp>
        <p:nvSpPr>
          <p:cNvPr id="7" name="テキスト ボックス 6">
            <a:extLst>
              <a:ext uri="{FF2B5EF4-FFF2-40B4-BE49-F238E27FC236}">
                <a16:creationId xmlns:a16="http://schemas.microsoft.com/office/drawing/2014/main" id="{2643D844-06E1-4603-A68C-5BC3B0D02216}"/>
              </a:ext>
            </a:extLst>
          </p:cNvPr>
          <p:cNvSpPr txBox="1"/>
          <p:nvPr/>
        </p:nvSpPr>
        <p:spPr>
          <a:xfrm>
            <a:off x="2700559" y="3177195"/>
            <a:ext cx="5534571" cy="2000548"/>
          </a:xfrm>
          <a:prstGeom prst="rect">
            <a:avLst/>
          </a:prstGeom>
          <a:solidFill>
            <a:schemeClr val="accent6">
              <a:lumMod val="40000"/>
              <a:lumOff val="60000"/>
            </a:schemeClr>
          </a:solidFill>
          <a:ln>
            <a:solidFill>
              <a:schemeClr val="tx1"/>
            </a:solidFill>
          </a:ln>
        </p:spPr>
        <p:txBody>
          <a:bodyPr wrap="square" rtlCol="0">
            <a:spAutoFit/>
          </a:bodyPr>
          <a:lstStyle/>
          <a:p>
            <a:r>
              <a:rPr kumimoji="1" lang="ja-JP" altLang="en-US" sz="4400" b="1" dirty="0"/>
              <a:t>各 スクレイピング</a:t>
            </a:r>
            <a:endParaRPr kumimoji="1" lang="en-US" altLang="ja-JP" sz="4400" b="1" dirty="0"/>
          </a:p>
          <a:p>
            <a:r>
              <a:rPr kumimoji="1" lang="en-US" altLang="ja-JP" sz="3600" b="1" dirty="0"/>
              <a:t>		</a:t>
            </a:r>
            <a:r>
              <a:rPr kumimoji="1" lang="ja-JP" altLang="en-US" sz="3600" b="1" dirty="0"/>
              <a:t>　＆</a:t>
            </a:r>
            <a:endParaRPr kumimoji="1" lang="en-US" altLang="ja-JP" sz="3600" b="1" dirty="0"/>
          </a:p>
          <a:p>
            <a:r>
              <a:rPr lang="ja-JP" altLang="en-US" sz="4400" b="1" dirty="0"/>
              <a:t>各 音声ファイル作成</a:t>
            </a:r>
            <a:endParaRPr kumimoji="1" lang="ja-JP" altLang="en-US" sz="4400" b="1" dirty="0"/>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3072" y="1825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0" y="0"/>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916" y="74023"/>
            <a:ext cx="3392620" cy="6709954"/>
          </a:xfrm>
          <a:prstGeom prst="rect">
            <a:avLst/>
          </a:prstGeom>
        </p:spPr>
      </p:pic>
      <p:grpSp>
        <p:nvGrpSpPr>
          <p:cNvPr id="17" name="グループ化 16">
            <a:extLst>
              <a:ext uri="{FF2B5EF4-FFF2-40B4-BE49-F238E27FC236}">
                <a16:creationId xmlns:a16="http://schemas.microsoft.com/office/drawing/2014/main" id="{A7ACFF0D-7F3A-4615-AA16-D80DB6CAEEF6}"/>
              </a:ext>
            </a:extLst>
          </p:cNvPr>
          <p:cNvGrpSpPr/>
          <p:nvPr/>
        </p:nvGrpSpPr>
        <p:grpSpPr>
          <a:xfrm>
            <a:off x="3692434" y="217714"/>
            <a:ext cx="2444881" cy="531223"/>
            <a:chOff x="3692434" y="217714"/>
            <a:chExt cx="2444881" cy="531223"/>
          </a:xfrm>
        </p:grpSpPr>
        <p:sp>
          <p:nvSpPr>
            <p:cNvPr id="13" name="正方形/長方形 12">
              <a:extLst>
                <a:ext uri="{FF2B5EF4-FFF2-40B4-BE49-F238E27FC236}">
                  <a16:creationId xmlns:a16="http://schemas.microsoft.com/office/drawing/2014/main" id="{603EC9D0-CDE9-4E50-8BD4-91F8EEFF06AB}"/>
                </a:ext>
              </a:extLst>
            </p:cNvPr>
            <p:cNvSpPr/>
            <p:nvPr/>
          </p:nvSpPr>
          <p:spPr>
            <a:xfrm>
              <a:off x="3692434" y="217714"/>
              <a:ext cx="809897" cy="531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14E5F95E-5C81-4881-9DFA-F3062894271F}"/>
                </a:ext>
              </a:extLst>
            </p:cNvPr>
            <p:cNvCxnSpPr>
              <a:stCxn id="13" idx="3"/>
            </p:cNvCxnSpPr>
            <p:nvPr/>
          </p:nvCxnSpPr>
          <p:spPr>
            <a:xfrm flipV="1">
              <a:off x="4502331" y="478971"/>
              <a:ext cx="722812" cy="4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1799384-2130-4EA1-ACEC-64364605F43C}"/>
                </a:ext>
              </a:extLst>
            </p:cNvPr>
            <p:cNvSpPr txBox="1"/>
            <p:nvPr/>
          </p:nvSpPr>
          <p:spPr>
            <a:xfrm>
              <a:off x="5231624" y="294305"/>
              <a:ext cx="905691" cy="369332"/>
            </a:xfrm>
            <a:prstGeom prst="rect">
              <a:avLst/>
            </a:prstGeom>
            <a:solidFill>
              <a:schemeClr val="bg1"/>
            </a:solidFill>
            <a:ln w="38100">
              <a:solidFill>
                <a:srgbClr val="FF0000"/>
              </a:solidFill>
            </a:ln>
          </p:spPr>
          <p:txBody>
            <a:bodyPr wrap="square" rtlCol="0">
              <a:spAutoFit/>
            </a:bodyPr>
            <a:lstStyle/>
            <a:p>
              <a:r>
                <a:rPr kumimoji="1" lang="en-US" altLang="ja-JP" dirty="0"/>
                <a:t>import</a:t>
              </a:r>
              <a:endParaRPr kumimoji="1" lang="ja-JP" altLang="en-US" dirty="0"/>
            </a:p>
          </p:txBody>
        </p:sp>
      </p:grpSp>
      <p:grpSp>
        <p:nvGrpSpPr>
          <p:cNvPr id="55" name="グループ化 54">
            <a:extLst>
              <a:ext uri="{FF2B5EF4-FFF2-40B4-BE49-F238E27FC236}">
                <a16:creationId xmlns:a16="http://schemas.microsoft.com/office/drawing/2014/main" id="{76C15003-C108-40B0-AE2A-1934FEFB4DFA}"/>
              </a:ext>
            </a:extLst>
          </p:cNvPr>
          <p:cNvGrpSpPr/>
          <p:nvPr/>
        </p:nvGrpSpPr>
        <p:grpSpPr>
          <a:xfrm>
            <a:off x="3698915" y="593704"/>
            <a:ext cx="3500174" cy="646331"/>
            <a:chOff x="3698915" y="593704"/>
            <a:chExt cx="3500174" cy="646331"/>
          </a:xfrm>
        </p:grpSpPr>
        <p:sp>
          <p:nvSpPr>
            <p:cNvPr id="27" name="正方形/長方形 26">
              <a:extLst>
                <a:ext uri="{FF2B5EF4-FFF2-40B4-BE49-F238E27FC236}">
                  <a16:creationId xmlns:a16="http://schemas.microsoft.com/office/drawing/2014/main" id="{C9D3FF09-B053-4C15-9C9A-472A37A55066}"/>
                </a:ext>
              </a:extLst>
            </p:cNvPr>
            <p:cNvSpPr/>
            <p:nvPr/>
          </p:nvSpPr>
          <p:spPr>
            <a:xfrm>
              <a:off x="3698915" y="702239"/>
              <a:ext cx="809897" cy="3590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B8B06801-6DE6-47EF-BDAE-0A710A448510}"/>
                </a:ext>
              </a:extLst>
            </p:cNvPr>
            <p:cNvCxnSpPr>
              <a:cxnSpLocks/>
              <a:stCxn id="27" idx="3"/>
            </p:cNvCxnSpPr>
            <p:nvPr/>
          </p:nvCxnSpPr>
          <p:spPr>
            <a:xfrm>
              <a:off x="4508812" y="881743"/>
              <a:ext cx="7228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9F1EC40-550E-432F-B723-6B224B42C245}"/>
                </a:ext>
              </a:extLst>
            </p:cNvPr>
            <p:cNvSpPr txBox="1"/>
            <p:nvPr/>
          </p:nvSpPr>
          <p:spPr>
            <a:xfrm>
              <a:off x="5209783" y="593704"/>
              <a:ext cx="1989306"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サーバとの</a:t>
              </a:r>
              <a:endParaRPr kumimoji="1" lang="en-US" altLang="ja-JP" dirty="0"/>
            </a:p>
            <a:p>
              <a:r>
                <a:rPr lang="ja-JP" altLang="en-US" dirty="0"/>
                <a:t>接続準備</a:t>
              </a:r>
              <a:endParaRPr kumimoji="1" lang="ja-JP" altLang="en-US" dirty="0"/>
            </a:p>
          </p:txBody>
        </p:sp>
      </p:grpSp>
      <p:grpSp>
        <p:nvGrpSpPr>
          <p:cNvPr id="48" name="グループ化 47">
            <a:extLst>
              <a:ext uri="{FF2B5EF4-FFF2-40B4-BE49-F238E27FC236}">
                <a16:creationId xmlns:a16="http://schemas.microsoft.com/office/drawing/2014/main" id="{5DEB86B5-EF61-4E9D-811A-0BFEB6257490}"/>
              </a:ext>
            </a:extLst>
          </p:cNvPr>
          <p:cNvGrpSpPr/>
          <p:nvPr/>
        </p:nvGrpSpPr>
        <p:grpSpPr>
          <a:xfrm>
            <a:off x="3793469" y="1901961"/>
            <a:ext cx="4687692" cy="369332"/>
            <a:chOff x="3782895" y="1907516"/>
            <a:chExt cx="4687692" cy="369332"/>
          </a:xfrm>
        </p:grpSpPr>
        <p:sp>
          <p:nvSpPr>
            <p:cNvPr id="34" name="正方形/長方形 33">
              <a:extLst>
                <a:ext uri="{FF2B5EF4-FFF2-40B4-BE49-F238E27FC236}">
                  <a16:creationId xmlns:a16="http://schemas.microsoft.com/office/drawing/2014/main" id="{C1246C76-0558-473F-97A8-8CD2EF813F73}"/>
                </a:ext>
              </a:extLst>
            </p:cNvPr>
            <p:cNvSpPr/>
            <p:nvPr/>
          </p:nvSpPr>
          <p:spPr>
            <a:xfrm>
              <a:off x="3782895" y="2027614"/>
              <a:ext cx="1989306" cy="20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3B8E17D9-0E6F-46FF-8898-4EA9E267FF99}"/>
                </a:ext>
              </a:extLst>
            </p:cNvPr>
            <p:cNvCxnSpPr>
              <a:cxnSpLocks/>
              <a:stCxn id="34" idx="3"/>
            </p:cNvCxnSpPr>
            <p:nvPr/>
          </p:nvCxnSpPr>
          <p:spPr>
            <a:xfrm>
              <a:off x="5772201" y="2132215"/>
              <a:ext cx="4493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0349306-B456-4203-BCAD-F9A25A4AC3EF}"/>
                </a:ext>
              </a:extLst>
            </p:cNvPr>
            <p:cNvSpPr txBox="1"/>
            <p:nvPr/>
          </p:nvSpPr>
          <p:spPr>
            <a:xfrm>
              <a:off x="6221540" y="1907516"/>
              <a:ext cx="2249047" cy="369332"/>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a:t>
              </a:r>
              <a:r>
                <a:rPr lang="ja-JP" altLang="en-US" dirty="0"/>
                <a:t>と接続</a:t>
              </a:r>
              <a:endParaRPr kumimoji="1" lang="en-US" altLang="ja-JP" dirty="0"/>
            </a:p>
          </p:txBody>
        </p:sp>
      </p:grpSp>
      <p:grpSp>
        <p:nvGrpSpPr>
          <p:cNvPr id="50" name="グループ化 49">
            <a:extLst>
              <a:ext uri="{FF2B5EF4-FFF2-40B4-BE49-F238E27FC236}">
                <a16:creationId xmlns:a16="http://schemas.microsoft.com/office/drawing/2014/main" id="{DD7AA755-7DDA-4DB4-BFFE-F3B5D397C73A}"/>
              </a:ext>
            </a:extLst>
          </p:cNvPr>
          <p:cNvGrpSpPr/>
          <p:nvPr/>
        </p:nvGrpSpPr>
        <p:grpSpPr>
          <a:xfrm>
            <a:off x="3782895" y="1868966"/>
            <a:ext cx="5177444" cy="4651169"/>
            <a:chOff x="3782895" y="1868966"/>
            <a:chExt cx="5177444" cy="4651169"/>
          </a:xfrm>
        </p:grpSpPr>
        <p:sp>
          <p:nvSpPr>
            <p:cNvPr id="41" name="正方形/長方形 40">
              <a:extLst>
                <a:ext uri="{FF2B5EF4-FFF2-40B4-BE49-F238E27FC236}">
                  <a16:creationId xmlns:a16="http://schemas.microsoft.com/office/drawing/2014/main" id="{F72FFD76-240A-4B1E-B3F1-578393BF221F}"/>
                </a:ext>
              </a:extLst>
            </p:cNvPr>
            <p:cNvSpPr/>
            <p:nvPr/>
          </p:nvSpPr>
          <p:spPr>
            <a:xfrm>
              <a:off x="3782895" y="1868966"/>
              <a:ext cx="2588722" cy="46511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DEEF7E80-E85D-43D6-BF83-D02E190ED20B}"/>
                </a:ext>
              </a:extLst>
            </p:cNvPr>
            <p:cNvCxnSpPr>
              <a:cxnSpLocks/>
            </p:cNvCxnSpPr>
            <p:nvPr/>
          </p:nvCxnSpPr>
          <p:spPr>
            <a:xfrm flipV="1">
              <a:off x="6371617" y="4194550"/>
              <a:ext cx="1005692" cy="2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4398603-081E-4917-90D8-E854207CADA4}"/>
                </a:ext>
              </a:extLst>
            </p:cNvPr>
            <p:cNvSpPr txBox="1"/>
            <p:nvPr/>
          </p:nvSpPr>
          <p:spPr>
            <a:xfrm>
              <a:off x="7377309" y="4009884"/>
              <a:ext cx="1583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a:t>
              </a:r>
              <a:endParaRPr kumimoji="1" lang="ja-JP" altLang="en-US" dirty="0"/>
            </a:p>
          </p:txBody>
        </p:sp>
      </p:grpSp>
      <p:grpSp>
        <p:nvGrpSpPr>
          <p:cNvPr id="56" name="グループ化 55">
            <a:extLst>
              <a:ext uri="{FF2B5EF4-FFF2-40B4-BE49-F238E27FC236}">
                <a16:creationId xmlns:a16="http://schemas.microsoft.com/office/drawing/2014/main" id="{3C2347AF-51D1-4397-B4C3-25963CBFC7FD}"/>
              </a:ext>
            </a:extLst>
          </p:cNvPr>
          <p:cNvGrpSpPr/>
          <p:nvPr/>
        </p:nvGrpSpPr>
        <p:grpSpPr>
          <a:xfrm>
            <a:off x="3879978" y="2696172"/>
            <a:ext cx="5886614" cy="805784"/>
            <a:chOff x="3879978" y="2696172"/>
            <a:chExt cx="5886614" cy="805784"/>
          </a:xfrm>
        </p:grpSpPr>
        <p:sp>
          <p:nvSpPr>
            <p:cNvPr id="51" name="正方形/長方形 50">
              <a:extLst>
                <a:ext uri="{FF2B5EF4-FFF2-40B4-BE49-F238E27FC236}">
                  <a16:creationId xmlns:a16="http://schemas.microsoft.com/office/drawing/2014/main" id="{58563624-5E7D-4FF3-9E96-C55AAFB0563A}"/>
                </a:ext>
              </a:extLst>
            </p:cNvPr>
            <p:cNvSpPr/>
            <p:nvPr/>
          </p:nvSpPr>
          <p:spPr>
            <a:xfrm>
              <a:off x="3879978" y="2696172"/>
              <a:ext cx="2092805" cy="8057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48DECF1F-138F-4CCD-9686-DA5F6B5FD111}"/>
                </a:ext>
              </a:extLst>
            </p:cNvPr>
            <p:cNvCxnSpPr>
              <a:cxnSpLocks/>
              <a:stCxn id="51" idx="3"/>
            </p:cNvCxnSpPr>
            <p:nvPr/>
          </p:nvCxnSpPr>
          <p:spPr>
            <a:xfrm>
              <a:off x="5972783" y="3099064"/>
              <a:ext cx="12027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069BD54A-EA06-4483-9243-D1E384ECF88D}"/>
                </a:ext>
              </a:extLst>
            </p:cNvPr>
            <p:cNvSpPr txBox="1"/>
            <p:nvPr/>
          </p:nvSpPr>
          <p:spPr>
            <a:xfrm>
              <a:off x="7162252" y="2805923"/>
              <a:ext cx="2604340" cy="646331"/>
            </a:xfrm>
            <a:prstGeom prst="rect">
              <a:avLst/>
            </a:prstGeom>
            <a:solidFill>
              <a:schemeClr val="bg1"/>
            </a:solidFill>
            <a:ln w="38100">
              <a:solidFill>
                <a:srgbClr val="FF0000"/>
              </a:solidFill>
            </a:ln>
          </p:spPr>
          <p:txBody>
            <a:bodyPr wrap="square" rtlCol="0">
              <a:spAutoFit/>
            </a:bodyPr>
            <a:lstStyle/>
            <a:p>
              <a:r>
                <a:rPr kumimoji="1" lang="en-US" altLang="ja-JP" dirty="0"/>
                <a:t>Julius</a:t>
              </a:r>
              <a:r>
                <a:rPr kumimoji="1" lang="ja-JP" altLang="en-US" dirty="0"/>
                <a:t>サーバから</a:t>
              </a:r>
              <a:endParaRPr kumimoji="1" lang="en-US" altLang="ja-JP" dirty="0"/>
            </a:p>
            <a:p>
              <a:r>
                <a:rPr kumimoji="1" lang="ja-JP" altLang="en-US" dirty="0"/>
                <a:t>文字データを受け取る</a:t>
              </a:r>
            </a:p>
          </p:txBody>
        </p:sp>
      </p:grpSp>
      <p:grpSp>
        <p:nvGrpSpPr>
          <p:cNvPr id="62" name="グループ化 61">
            <a:extLst>
              <a:ext uri="{FF2B5EF4-FFF2-40B4-BE49-F238E27FC236}">
                <a16:creationId xmlns:a16="http://schemas.microsoft.com/office/drawing/2014/main" id="{130AB527-2F79-4B41-9227-14B9FF8CEBC4}"/>
              </a:ext>
            </a:extLst>
          </p:cNvPr>
          <p:cNvGrpSpPr/>
          <p:nvPr/>
        </p:nvGrpSpPr>
        <p:grpSpPr>
          <a:xfrm>
            <a:off x="3879978" y="3540244"/>
            <a:ext cx="5628089" cy="654306"/>
            <a:chOff x="3879978" y="3540244"/>
            <a:chExt cx="5628089" cy="654306"/>
          </a:xfrm>
        </p:grpSpPr>
        <p:sp>
          <p:nvSpPr>
            <p:cNvPr id="57" name="正方形/長方形 56">
              <a:extLst>
                <a:ext uri="{FF2B5EF4-FFF2-40B4-BE49-F238E27FC236}">
                  <a16:creationId xmlns:a16="http://schemas.microsoft.com/office/drawing/2014/main" id="{8057BBB3-E171-408E-B307-CAD472EA3A69}"/>
                </a:ext>
              </a:extLst>
            </p:cNvPr>
            <p:cNvSpPr/>
            <p:nvPr/>
          </p:nvSpPr>
          <p:spPr>
            <a:xfrm>
              <a:off x="3879978" y="3540244"/>
              <a:ext cx="1902797" cy="6543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709367EC-BBE2-41FA-8EAF-47384C057D68}"/>
                </a:ext>
              </a:extLst>
            </p:cNvPr>
            <p:cNvCxnSpPr>
              <a:cxnSpLocks/>
              <a:stCxn id="57" idx="3"/>
            </p:cNvCxnSpPr>
            <p:nvPr/>
          </p:nvCxnSpPr>
          <p:spPr>
            <a:xfrm>
              <a:off x="5782775" y="3867397"/>
              <a:ext cx="9779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9D062151-F5D1-4697-A514-16C746B865C1}"/>
                </a:ext>
              </a:extLst>
            </p:cNvPr>
            <p:cNvSpPr txBox="1"/>
            <p:nvPr/>
          </p:nvSpPr>
          <p:spPr>
            <a:xfrm>
              <a:off x="6760723" y="3693209"/>
              <a:ext cx="2747344" cy="369332"/>
            </a:xfrm>
            <a:prstGeom prst="rect">
              <a:avLst/>
            </a:prstGeom>
            <a:solidFill>
              <a:schemeClr val="bg1"/>
            </a:solidFill>
            <a:ln w="38100">
              <a:solidFill>
                <a:srgbClr val="FF0000"/>
              </a:solidFill>
            </a:ln>
          </p:spPr>
          <p:txBody>
            <a:bodyPr wrap="square" rtlCol="0">
              <a:spAutoFit/>
            </a:bodyPr>
            <a:lstStyle/>
            <a:p>
              <a:r>
                <a:rPr kumimoji="1" lang="ja-JP" altLang="en-US" dirty="0"/>
                <a:t>ウェイクワードの判断等</a:t>
              </a:r>
            </a:p>
          </p:txBody>
        </p:sp>
      </p:grpSp>
      <p:grpSp>
        <p:nvGrpSpPr>
          <p:cNvPr id="71" name="グループ化 70">
            <a:extLst>
              <a:ext uri="{FF2B5EF4-FFF2-40B4-BE49-F238E27FC236}">
                <a16:creationId xmlns:a16="http://schemas.microsoft.com/office/drawing/2014/main" id="{D48B5275-9AE0-459B-A8E7-612E4219FA07}"/>
              </a:ext>
            </a:extLst>
          </p:cNvPr>
          <p:cNvGrpSpPr/>
          <p:nvPr/>
        </p:nvGrpSpPr>
        <p:grpSpPr>
          <a:xfrm>
            <a:off x="3884059" y="4036586"/>
            <a:ext cx="3842324" cy="923330"/>
            <a:chOff x="3879979" y="4025269"/>
            <a:chExt cx="3842324" cy="923330"/>
          </a:xfrm>
        </p:grpSpPr>
        <p:sp>
          <p:nvSpPr>
            <p:cNvPr id="63" name="正方形/長方形 62">
              <a:extLst>
                <a:ext uri="{FF2B5EF4-FFF2-40B4-BE49-F238E27FC236}">
                  <a16:creationId xmlns:a16="http://schemas.microsoft.com/office/drawing/2014/main" id="{5D42F52A-0F37-44B8-BB75-0DFA4F44C31F}"/>
                </a:ext>
              </a:extLst>
            </p:cNvPr>
            <p:cNvSpPr/>
            <p:nvPr/>
          </p:nvSpPr>
          <p:spPr>
            <a:xfrm>
              <a:off x="3879979" y="4274630"/>
              <a:ext cx="1329804" cy="355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F0E17372-0A4A-4B70-B689-692C0BF22F35}"/>
                </a:ext>
              </a:extLst>
            </p:cNvPr>
            <p:cNvCxnSpPr>
              <a:cxnSpLocks/>
            </p:cNvCxnSpPr>
            <p:nvPr/>
          </p:nvCxnSpPr>
          <p:spPr>
            <a:xfrm>
              <a:off x="5231624" y="4490510"/>
              <a:ext cx="4562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C2B7BA51-9E3E-4B84-B9A1-65393F56F8D1}"/>
                </a:ext>
              </a:extLst>
            </p:cNvPr>
            <p:cNvSpPr txBox="1"/>
            <p:nvPr/>
          </p:nvSpPr>
          <p:spPr>
            <a:xfrm>
              <a:off x="5704637" y="4025269"/>
              <a:ext cx="2017666" cy="923330"/>
            </a:xfrm>
            <a:prstGeom prst="rect">
              <a:avLst/>
            </a:prstGeom>
            <a:solidFill>
              <a:schemeClr val="bg1"/>
            </a:solidFill>
            <a:ln w="38100">
              <a:solidFill>
                <a:srgbClr val="FF0000"/>
              </a:solidFill>
            </a:ln>
          </p:spPr>
          <p:txBody>
            <a:bodyPr wrap="square" rtlCol="0">
              <a:spAutoFit/>
            </a:bodyPr>
            <a:lstStyle/>
            <a:p>
              <a:pPr algn="ctr"/>
              <a:r>
                <a:rPr kumimoji="1" lang="ja-JP" altLang="en-US" dirty="0"/>
                <a:t>ミュート</a:t>
              </a:r>
              <a:r>
                <a:rPr kumimoji="1" lang="en-US" altLang="ja-JP" dirty="0"/>
                <a:t>on</a:t>
              </a:r>
            </a:p>
            <a:p>
              <a:pPr algn="ctr"/>
              <a:r>
                <a:rPr lang="en-US" altLang="ja-JP" dirty="0"/>
                <a:t>&amp;</a:t>
              </a:r>
            </a:p>
            <a:p>
              <a:pPr algn="ctr"/>
              <a:r>
                <a:rPr kumimoji="1" lang="ja-JP" altLang="en-US" dirty="0"/>
                <a:t>テキスト分類</a:t>
              </a:r>
            </a:p>
          </p:txBody>
        </p:sp>
      </p:grpSp>
      <p:grpSp>
        <p:nvGrpSpPr>
          <p:cNvPr id="81" name="グループ化 80">
            <a:extLst>
              <a:ext uri="{FF2B5EF4-FFF2-40B4-BE49-F238E27FC236}">
                <a16:creationId xmlns:a16="http://schemas.microsoft.com/office/drawing/2014/main" id="{D862A852-0B25-421C-B85A-6779FAB25C1C}"/>
              </a:ext>
            </a:extLst>
          </p:cNvPr>
          <p:cNvGrpSpPr/>
          <p:nvPr/>
        </p:nvGrpSpPr>
        <p:grpSpPr>
          <a:xfrm>
            <a:off x="3956035" y="4453499"/>
            <a:ext cx="3418824" cy="646331"/>
            <a:chOff x="3956035" y="4453499"/>
            <a:chExt cx="3418824" cy="646331"/>
          </a:xfrm>
        </p:grpSpPr>
        <p:sp>
          <p:nvSpPr>
            <p:cNvPr id="72" name="正方形/長方形 71">
              <a:extLst>
                <a:ext uri="{FF2B5EF4-FFF2-40B4-BE49-F238E27FC236}">
                  <a16:creationId xmlns:a16="http://schemas.microsoft.com/office/drawing/2014/main" id="{A9899BC0-5C63-40DD-8153-84700E335A6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8528609D-4EA0-4986-AD1F-9191D93B855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41D53C3C-6826-4D12-A02F-C005FF5F4136}"/>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天気予報</a:t>
              </a:r>
              <a:endParaRPr kumimoji="1" lang="en-US" altLang="ja-JP" dirty="0"/>
            </a:p>
            <a:p>
              <a:r>
                <a:rPr kumimoji="1" lang="ja-JP" altLang="en-US" dirty="0"/>
                <a:t>読み上げ</a:t>
              </a:r>
            </a:p>
          </p:txBody>
        </p:sp>
      </p:grpSp>
      <p:grpSp>
        <p:nvGrpSpPr>
          <p:cNvPr id="82" name="グループ化 81">
            <a:extLst>
              <a:ext uri="{FF2B5EF4-FFF2-40B4-BE49-F238E27FC236}">
                <a16:creationId xmlns:a16="http://schemas.microsoft.com/office/drawing/2014/main" id="{9C2499BC-19B8-43B2-BF21-FF369FAC8A0C}"/>
              </a:ext>
            </a:extLst>
          </p:cNvPr>
          <p:cNvGrpSpPr/>
          <p:nvPr/>
        </p:nvGrpSpPr>
        <p:grpSpPr>
          <a:xfrm>
            <a:off x="3956035" y="4731097"/>
            <a:ext cx="3418824" cy="646331"/>
            <a:chOff x="3956035" y="4453499"/>
            <a:chExt cx="3418824" cy="559818"/>
          </a:xfrm>
        </p:grpSpPr>
        <p:sp>
          <p:nvSpPr>
            <p:cNvPr id="83" name="正方形/長方形 82">
              <a:extLst>
                <a:ext uri="{FF2B5EF4-FFF2-40B4-BE49-F238E27FC236}">
                  <a16:creationId xmlns:a16="http://schemas.microsoft.com/office/drawing/2014/main" id="{494F1FE3-6A01-4754-8E65-2E2A62FC5C1A}"/>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6218C16D-6118-415E-BBB9-789591486730}"/>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2595D9BD-8B29-4186-BDC4-FF51831F21CD}"/>
                </a:ext>
              </a:extLst>
            </p:cNvPr>
            <p:cNvSpPr txBox="1"/>
            <p:nvPr/>
          </p:nvSpPr>
          <p:spPr>
            <a:xfrm>
              <a:off x="6112726" y="4453499"/>
              <a:ext cx="1262133" cy="559818"/>
            </a:xfrm>
            <a:prstGeom prst="rect">
              <a:avLst/>
            </a:prstGeom>
            <a:solidFill>
              <a:schemeClr val="bg1"/>
            </a:solidFill>
            <a:ln w="38100">
              <a:solidFill>
                <a:srgbClr val="FF0000"/>
              </a:solidFill>
            </a:ln>
          </p:spPr>
          <p:txBody>
            <a:bodyPr wrap="square" rtlCol="0">
              <a:spAutoFit/>
            </a:bodyPr>
            <a:lstStyle/>
            <a:p>
              <a:r>
                <a:rPr lang="ja-JP" altLang="en-US" dirty="0"/>
                <a:t>ニュース</a:t>
              </a:r>
              <a:endParaRPr kumimoji="1" lang="en-US" altLang="ja-JP" dirty="0"/>
            </a:p>
            <a:p>
              <a:r>
                <a:rPr kumimoji="1" lang="ja-JP" altLang="en-US" dirty="0"/>
                <a:t>読み上げ</a:t>
              </a:r>
            </a:p>
          </p:txBody>
        </p:sp>
      </p:grpSp>
      <p:grpSp>
        <p:nvGrpSpPr>
          <p:cNvPr id="86" name="グループ化 85">
            <a:extLst>
              <a:ext uri="{FF2B5EF4-FFF2-40B4-BE49-F238E27FC236}">
                <a16:creationId xmlns:a16="http://schemas.microsoft.com/office/drawing/2014/main" id="{2661663B-A8A8-4845-94A1-DC3404D71841}"/>
              </a:ext>
            </a:extLst>
          </p:cNvPr>
          <p:cNvGrpSpPr/>
          <p:nvPr/>
        </p:nvGrpSpPr>
        <p:grpSpPr>
          <a:xfrm>
            <a:off x="3956035" y="5111304"/>
            <a:ext cx="3418824" cy="646331"/>
            <a:chOff x="3956035" y="4453499"/>
            <a:chExt cx="3418824" cy="579706"/>
          </a:xfrm>
        </p:grpSpPr>
        <p:sp>
          <p:nvSpPr>
            <p:cNvPr id="87" name="正方形/長方形 86">
              <a:extLst>
                <a:ext uri="{FF2B5EF4-FFF2-40B4-BE49-F238E27FC236}">
                  <a16:creationId xmlns:a16="http://schemas.microsoft.com/office/drawing/2014/main" id="{A78AA022-434E-46AA-810B-5F1A1F6BED3D}"/>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a:extLst>
                <a:ext uri="{FF2B5EF4-FFF2-40B4-BE49-F238E27FC236}">
                  <a16:creationId xmlns:a16="http://schemas.microsoft.com/office/drawing/2014/main" id="{080E775F-2457-4379-BBB2-85CE421BA127}"/>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C31C01E7-832C-4DEA-AC33-C170A9459EF7}"/>
                </a:ext>
              </a:extLst>
            </p:cNvPr>
            <p:cNvSpPr txBox="1"/>
            <p:nvPr/>
          </p:nvSpPr>
          <p:spPr>
            <a:xfrm>
              <a:off x="6112726" y="4453499"/>
              <a:ext cx="1262133" cy="579706"/>
            </a:xfrm>
            <a:prstGeom prst="rect">
              <a:avLst/>
            </a:prstGeom>
            <a:solidFill>
              <a:schemeClr val="bg1"/>
            </a:solidFill>
            <a:ln w="38100">
              <a:solidFill>
                <a:srgbClr val="FF0000"/>
              </a:solidFill>
            </a:ln>
          </p:spPr>
          <p:txBody>
            <a:bodyPr wrap="square" rtlCol="0">
              <a:spAutoFit/>
            </a:bodyPr>
            <a:lstStyle/>
            <a:p>
              <a:r>
                <a:rPr kumimoji="1" lang="ja-JP" altLang="en-US" dirty="0"/>
                <a:t>日時</a:t>
              </a:r>
              <a:endParaRPr kumimoji="1" lang="en-US" altLang="ja-JP" dirty="0"/>
            </a:p>
            <a:p>
              <a:r>
                <a:rPr kumimoji="1" lang="ja-JP" altLang="en-US" dirty="0"/>
                <a:t>読み上げ</a:t>
              </a:r>
            </a:p>
          </p:txBody>
        </p:sp>
      </p:grpSp>
      <p:grpSp>
        <p:nvGrpSpPr>
          <p:cNvPr id="90" name="グループ化 89">
            <a:extLst>
              <a:ext uri="{FF2B5EF4-FFF2-40B4-BE49-F238E27FC236}">
                <a16:creationId xmlns:a16="http://schemas.microsoft.com/office/drawing/2014/main" id="{434387E2-5AA0-4BD7-A1BB-A024C2C8B502}"/>
              </a:ext>
            </a:extLst>
          </p:cNvPr>
          <p:cNvGrpSpPr/>
          <p:nvPr/>
        </p:nvGrpSpPr>
        <p:grpSpPr>
          <a:xfrm>
            <a:off x="3956656" y="5502435"/>
            <a:ext cx="3418824" cy="646331"/>
            <a:chOff x="3956035" y="4453499"/>
            <a:chExt cx="3418824" cy="646331"/>
          </a:xfrm>
        </p:grpSpPr>
        <p:sp>
          <p:nvSpPr>
            <p:cNvPr id="91" name="正方形/長方形 90">
              <a:extLst>
                <a:ext uri="{FF2B5EF4-FFF2-40B4-BE49-F238E27FC236}">
                  <a16:creationId xmlns:a16="http://schemas.microsoft.com/office/drawing/2014/main" id="{8578F1A5-4941-4416-87E1-3B5648FB1D05}"/>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a:extLst>
                <a:ext uri="{FF2B5EF4-FFF2-40B4-BE49-F238E27FC236}">
                  <a16:creationId xmlns:a16="http://schemas.microsoft.com/office/drawing/2014/main" id="{186F1A9B-6469-4716-8B27-26ECBE436C1B}"/>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490A1559-3433-46E1-9816-6932B39960C5}"/>
                </a:ext>
              </a:extLst>
            </p:cNvPr>
            <p:cNvSpPr txBox="1"/>
            <p:nvPr/>
          </p:nvSpPr>
          <p:spPr>
            <a:xfrm>
              <a:off x="6112726" y="4453499"/>
              <a:ext cx="1262133" cy="646331"/>
            </a:xfrm>
            <a:prstGeom prst="rect">
              <a:avLst/>
            </a:prstGeom>
            <a:solidFill>
              <a:schemeClr val="bg1"/>
            </a:solidFill>
            <a:ln w="38100">
              <a:solidFill>
                <a:srgbClr val="FF0000"/>
              </a:solidFill>
            </a:ln>
          </p:spPr>
          <p:txBody>
            <a:bodyPr wrap="square" rtlCol="0">
              <a:spAutoFit/>
            </a:bodyPr>
            <a:lstStyle/>
            <a:p>
              <a:r>
                <a:rPr kumimoji="1" lang="ja-JP" altLang="en-US" dirty="0"/>
                <a:t>星座占い読み上げ</a:t>
              </a:r>
            </a:p>
          </p:txBody>
        </p:sp>
      </p:grpSp>
      <p:grpSp>
        <p:nvGrpSpPr>
          <p:cNvPr id="94" name="グループ化 93">
            <a:extLst>
              <a:ext uri="{FF2B5EF4-FFF2-40B4-BE49-F238E27FC236}">
                <a16:creationId xmlns:a16="http://schemas.microsoft.com/office/drawing/2014/main" id="{16A6B2AA-43B4-4AD5-9554-8F60B7A2F633}"/>
              </a:ext>
            </a:extLst>
          </p:cNvPr>
          <p:cNvGrpSpPr/>
          <p:nvPr/>
        </p:nvGrpSpPr>
        <p:grpSpPr>
          <a:xfrm>
            <a:off x="3889234" y="6044997"/>
            <a:ext cx="3841247" cy="436929"/>
            <a:chOff x="3956035" y="4453499"/>
            <a:chExt cx="3841247" cy="436929"/>
          </a:xfrm>
        </p:grpSpPr>
        <p:sp>
          <p:nvSpPr>
            <p:cNvPr id="95" name="正方形/長方形 94">
              <a:extLst>
                <a:ext uri="{FF2B5EF4-FFF2-40B4-BE49-F238E27FC236}">
                  <a16:creationId xmlns:a16="http://schemas.microsoft.com/office/drawing/2014/main" id="{5D2B5F99-53DD-4C81-8B01-B727E32B04D7}"/>
                </a:ext>
              </a:extLst>
            </p:cNvPr>
            <p:cNvSpPr/>
            <p:nvPr/>
          </p:nvSpPr>
          <p:spPr>
            <a:xfrm>
              <a:off x="3956035" y="4591249"/>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FECD1E4A-736C-46CA-B892-7A8764A605FD}"/>
                </a:ext>
              </a:extLst>
            </p:cNvPr>
            <p:cNvCxnSpPr>
              <a:cxnSpLocks/>
            </p:cNvCxnSpPr>
            <p:nvPr/>
          </p:nvCxnSpPr>
          <p:spPr>
            <a:xfrm flipV="1">
              <a:off x="5684469" y="4768673"/>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EF129275-DD2F-4524-9D3A-70692ED7AC34}"/>
                </a:ext>
              </a:extLst>
            </p:cNvPr>
            <p:cNvSpPr txBox="1"/>
            <p:nvPr/>
          </p:nvSpPr>
          <p:spPr>
            <a:xfrm>
              <a:off x="6112726" y="4453499"/>
              <a:ext cx="1684556" cy="369332"/>
            </a:xfrm>
            <a:prstGeom prst="rect">
              <a:avLst/>
            </a:prstGeom>
            <a:solidFill>
              <a:schemeClr val="bg1"/>
            </a:solidFill>
            <a:ln w="38100">
              <a:solidFill>
                <a:srgbClr val="FF0000"/>
              </a:solidFill>
            </a:ln>
          </p:spPr>
          <p:txBody>
            <a:bodyPr wrap="square" rtlCol="0">
              <a:spAutoFit/>
            </a:bodyPr>
            <a:lstStyle/>
            <a:p>
              <a:r>
                <a:rPr lang="ja-JP" altLang="en-US" dirty="0"/>
                <a:t>ミュート</a:t>
              </a:r>
              <a:r>
                <a:rPr lang="en-US" altLang="ja-JP" dirty="0"/>
                <a:t>off</a:t>
              </a:r>
              <a:r>
                <a:rPr lang="ja-JP" altLang="en-US" dirty="0"/>
                <a:t>等</a:t>
              </a:r>
              <a:endParaRPr kumimoji="1" lang="ja-JP" altLang="en-US" dirty="0"/>
            </a:p>
          </p:txBody>
        </p:sp>
      </p:grpSp>
      <p:grpSp>
        <p:nvGrpSpPr>
          <p:cNvPr id="102" name="グループ化 101">
            <a:extLst>
              <a:ext uri="{FF2B5EF4-FFF2-40B4-BE49-F238E27FC236}">
                <a16:creationId xmlns:a16="http://schemas.microsoft.com/office/drawing/2014/main" id="{BB096D60-DF8D-437E-AF56-906437640A7B}"/>
              </a:ext>
            </a:extLst>
          </p:cNvPr>
          <p:cNvGrpSpPr/>
          <p:nvPr/>
        </p:nvGrpSpPr>
        <p:grpSpPr>
          <a:xfrm>
            <a:off x="3743428" y="6411163"/>
            <a:ext cx="4599214" cy="369332"/>
            <a:chOff x="3743428" y="6411163"/>
            <a:chExt cx="4599214" cy="369332"/>
          </a:xfrm>
        </p:grpSpPr>
        <p:sp>
          <p:nvSpPr>
            <p:cNvPr id="99" name="正方形/長方形 98">
              <a:extLst>
                <a:ext uri="{FF2B5EF4-FFF2-40B4-BE49-F238E27FC236}">
                  <a16:creationId xmlns:a16="http://schemas.microsoft.com/office/drawing/2014/main" id="{113A4637-BF11-4B24-9CE9-3F974CB2D328}"/>
                </a:ext>
              </a:extLst>
            </p:cNvPr>
            <p:cNvSpPr/>
            <p:nvPr/>
          </p:nvSpPr>
          <p:spPr>
            <a:xfrm>
              <a:off x="3743428" y="6420408"/>
              <a:ext cx="1735956" cy="299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コネクタ 99">
              <a:extLst>
                <a:ext uri="{FF2B5EF4-FFF2-40B4-BE49-F238E27FC236}">
                  <a16:creationId xmlns:a16="http://schemas.microsoft.com/office/drawing/2014/main" id="{9DEA431F-FB6B-415C-9E10-6C90E85E74B4}"/>
                </a:ext>
              </a:extLst>
            </p:cNvPr>
            <p:cNvCxnSpPr>
              <a:cxnSpLocks/>
            </p:cNvCxnSpPr>
            <p:nvPr/>
          </p:nvCxnSpPr>
          <p:spPr>
            <a:xfrm flipV="1">
              <a:off x="5471862" y="6597832"/>
              <a:ext cx="411531"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5AD616E0-3C8F-449C-8978-57F24C21181D}"/>
                </a:ext>
              </a:extLst>
            </p:cNvPr>
            <p:cNvSpPr txBox="1"/>
            <p:nvPr/>
          </p:nvSpPr>
          <p:spPr>
            <a:xfrm>
              <a:off x="5874612" y="6411163"/>
              <a:ext cx="2468030" cy="369332"/>
            </a:xfrm>
            <a:prstGeom prst="rect">
              <a:avLst/>
            </a:prstGeom>
            <a:solidFill>
              <a:schemeClr val="bg1"/>
            </a:solidFill>
            <a:ln w="38100">
              <a:solidFill>
                <a:srgbClr val="FF0000"/>
              </a:solidFill>
            </a:ln>
          </p:spPr>
          <p:txBody>
            <a:bodyPr wrap="square" rtlCol="0">
              <a:spAutoFit/>
            </a:bodyPr>
            <a:lstStyle/>
            <a:p>
              <a:r>
                <a:rPr kumimoji="1" lang="ja-JP" altLang="en-US" dirty="0"/>
                <a:t>実行関数</a:t>
              </a:r>
              <a:r>
                <a:rPr kumimoji="1" lang="en-US" altLang="ja-JP" dirty="0"/>
                <a:t>run </a:t>
              </a:r>
              <a:r>
                <a:rPr kumimoji="1" lang="ja-JP" altLang="en-US" dirty="0"/>
                <a:t>呼び出し</a:t>
              </a:r>
            </a:p>
          </p:txBody>
        </p:sp>
      </p:grpSp>
      <p:sp>
        <p:nvSpPr>
          <p:cNvPr id="3" name="テキスト ボックス 2">
            <a:extLst>
              <a:ext uri="{FF2B5EF4-FFF2-40B4-BE49-F238E27FC236}">
                <a16:creationId xmlns:a16="http://schemas.microsoft.com/office/drawing/2014/main" id="{5C00DCC4-9D7B-4065-ABB5-1FEC19AB50A0}"/>
              </a:ext>
            </a:extLst>
          </p:cNvPr>
          <p:cNvSpPr txBox="1"/>
          <p:nvPr/>
        </p:nvSpPr>
        <p:spPr>
          <a:xfrm>
            <a:off x="-1" y="1325563"/>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Tree>
    <p:extLst>
      <p:ext uri="{BB962C8B-B14F-4D97-AF65-F5344CB8AC3E}">
        <p14:creationId xmlns:p14="http://schemas.microsoft.com/office/powerpoint/2010/main" val="37229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anim calcmode="lin" valueType="num">
                                      <p:cBhvr>
                                        <p:cTn id="20" dur="500" fill="hold"/>
                                        <p:tgtEl>
                                          <p:spTgt spid="55"/>
                                        </p:tgtEl>
                                        <p:attrNameLst>
                                          <p:attrName>ppt_x</p:attrName>
                                        </p:attrNameLst>
                                      </p:cBhvr>
                                      <p:tavLst>
                                        <p:tav tm="0">
                                          <p:val>
                                            <p:strVal val="#ppt_x"/>
                                          </p:val>
                                        </p:tav>
                                        <p:tav tm="100000">
                                          <p:val>
                                            <p:strVal val="#ppt_x"/>
                                          </p:val>
                                        </p:tav>
                                      </p:tavLst>
                                    </p:anim>
                                    <p:anim calcmode="lin" valueType="num">
                                      <p:cBhvr>
                                        <p:cTn id="21" dur="500" fill="hold"/>
                                        <p:tgtEl>
                                          <p:spTgt spid="55"/>
                                        </p:tgtEl>
                                        <p:attrNameLst>
                                          <p:attrName>ppt_y</p:attrName>
                                        </p:attrNameLst>
                                      </p:cBhvr>
                                      <p:tavLst>
                                        <p:tav tm="0">
                                          <p:val>
                                            <p:strVal val="#ppt_y+.1"/>
                                          </p:val>
                                        </p:tav>
                                        <p:tav tm="100000">
                                          <p:val>
                                            <p:strVal val="#ppt_y"/>
                                          </p:val>
                                        </p:tav>
                                      </p:tavLst>
                                    </p:anim>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anim calcmode="lin" valueType="num">
                                      <p:cBhvr>
                                        <p:cTn id="29" dur="500" fill="hold"/>
                                        <p:tgtEl>
                                          <p:spTgt spid="50"/>
                                        </p:tgtEl>
                                        <p:attrNameLst>
                                          <p:attrName>ppt_x</p:attrName>
                                        </p:attrNameLst>
                                      </p:cBhvr>
                                      <p:tavLst>
                                        <p:tav tm="0">
                                          <p:val>
                                            <p:strVal val="#ppt_x"/>
                                          </p:val>
                                        </p:tav>
                                        <p:tav tm="100000">
                                          <p:val>
                                            <p:strVal val="#ppt_x"/>
                                          </p:val>
                                        </p:tav>
                                      </p:tavLst>
                                    </p:anim>
                                    <p:anim calcmode="lin" valueType="num">
                                      <p:cBhvr>
                                        <p:cTn id="30" dur="500" fill="hold"/>
                                        <p:tgtEl>
                                          <p:spTgt spid="50"/>
                                        </p:tgtEl>
                                        <p:attrNameLst>
                                          <p:attrName>ppt_y</p:attrName>
                                        </p:attrNameLst>
                                      </p:cBhvr>
                                      <p:tavLst>
                                        <p:tav tm="0">
                                          <p:val>
                                            <p:strVal val="#ppt_y+.1"/>
                                          </p:val>
                                        </p:tav>
                                        <p:tav tm="100000">
                                          <p:val>
                                            <p:strVal val="#ppt_y"/>
                                          </p:val>
                                        </p:tav>
                                      </p:tavLst>
                                    </p:anim>
                                  </p:childTnLst>
                                </p:cTn>
                              </p:par>
                              <p:par>
                                <p:cTn id="31" presetID="1" presetClass="exit" presetSubtype="0" fill="hold" nodeType="with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anim calcmode="lin" valueType="num">
                                      <p:cBhvr>
                                        <p:cTn id="38" dur="500" fill="hold"/>
                                        <p:tgtEl>
                                          <p:spTgt spid="48"/>
                                        </p:tgtEl>
                                        <p:attrNameLst>
                                          <p:attrName>ppt_x</p:attrName>
                                        </p:attrNameLst>
                                      </p:cBhvr>
                                      <p:tavLst>
                                        <p:tav tm="0">
                                          <p:val>
                                            <p:strVal val="#ppt_x"/>
                                          </p:val>
                                        </p:tav>
                                        <p:tav tm="100000">
                                          <p:val>
                                            <p:strVal val="#ppt_x"/>
                                          </p:val>
                                        </p:tav>
                                      </p:tavLst>
                                    </p:anim>
                                    <p:anim calcmode="lin" valueType="num">
                                      <p:cBhvr>
                                        <p:cTn id="39" dur="500" fill="hold"/>
                                        <p:tgtEl>
                                          <p:spTgt spid="48"/>
                                        </p:tgtEl>
                                        <p:attrNameLst>
                                          <p:attrName>ppt_y</p:attrName>
                                        </p:attrNameLst>
                                      </p:cBhvr>
                                      <p:tavLst>
                                        <p:tav tm="0">
                                          <p:val>
                                            <p:strVal val="#ppt_y+.1"/>
                                          </p:val>
                                        </p:tav>
                                        <p:tav tm="100000">
                                          <p:val>
                                            <p:strVal val="#ppt_y"/>
                                          </p:val>
                                        </p:tav>
                                      </p:tavLst>
                                    </p:anim>
                                  </p:childTnLst>
                                </p:cTn>
                              </p:par>
                              <p:par>
                                <p:cTn id="40" presetID="1" presetClass="exit" presetSubtype="0" fill="hold" nodeType="withEffect">
                                  <p:stCondLst>
                                    <p:cond delay="0"/>
                                  </p:stCondLst>
                                  <p:childTnLst>
                                    <p:set>
                                      <p:cBhvr>
                                        <p:cTn id="41" dur="1" fill="hold">
                                          <p:stCondLst>
                                            <p:cond delay="0"/>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anim calcmode="lin" valueType="num">
                                      <p:cBhvr>
                                        <p:cTn id="47" dur="500" fill="hold"/>
                                        <p:tgtEl>
                                          <p:spTgt spid="56"/>
                                        </p:tgtEl>
                                        <p:attrNameLst>
                                          <p:attrName>ppt_x</p:attrName>
                                        </p:attrNameLst>
                                      </p:cBhvr>
                                      <p:tavLst>
                                        <p:tav tm="0">
                                          <p:val>
                                            <p:strVal val="#ppt_x"/>
                                          </p:val>
                                        </p:tav>
                                        <p:tav tm="100000">
                                          <p:val>
                                            <p:strVal val="#ppt_x"/>
                                          </p:val>
                                        </p:tav>
                                      </p:tavLst>
                                    </p:anim>
                                    <p:anim calcmode="lin" valueType="num">
                                      <p:cBhvr>
                                        <p:cTn id="48" dur="500" fill="hold"/>
                                        <p:tgtEl>
                                          <p:spTgt spid="56"/>
                                        </p:tgtEl>
                                        <p:attrNameLst>
                                          <p:attrName>ppt_y</p:attrName>
                                        </p:attrNameLst>
                                      </p:cBhvr>
                                      <p:tavLst>
                                        <p:tav tm="0">
                                          <p:val>
                                            <p:strVal val="#ppt_y+.1"/>
                                          </p:val>
                                        </p:tav>
                                        <p:tav tm="100000">
                                          <p:val>
                                            <p:strVal val="#ppt_y"/>
                                          </p:val>
                                        </p:tav>
                                      </p:tavLst>
                                    </p:anim>
                                  </p:childTnLst>
                                </p:cTn>
                              </p:par>
                              <p:par>
                                <p:cTn id="49" presetID="1" presetClass="exit" presetSubtype="0" fill="hold" nodeType="withEffect">
                                  <p:stCondLst>
                                    <p:cond delay="0"/>
                                  </p:stCondLst>
                                  <p:childTnLst>
                                    <p:set>
                                      <p:cBhvr>
                                        <p:cTn id="50" dur="1" fill="hold">
                                          <p:stCondLst>
                                            <p:cond delay="0"/>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anim calcmode="lin" valueType="num">
                                      <p:cBhvr>
                                        <p:cTn id="56" dur="500" fill="hold"/>
                                        <p:tgtEl>
                                          <p:spTgt spid="62"/>
                                        </p:tgtEl>
                                        <p:attrNameLst>
                                          <p:attrName>ppt_x</p:attrName>
                                        </p:attrNameLst>
                                      </p:cBhvr>
                                      <p:tavLst>
                                        <p:tav tm="0">
                                          <p:val>
                                            <p:strVal val="#ppt_x"/>
                                          </p:val>
                                        </p:tav>
                                        <p:tav tm="100000">
                                          <p:val>
                                            <p:strVal val="#ppt_x"/>
                                          </p:val>
                                        </p:tav>
                                      </p:tavLst>
                                    </p:anim>
                                    <p:anim calcmode="lin" valueType="num">
                                      <p:cBhvr>
                                        <p:cTn id="57" dur="500" fill="hold"/>
                                        <p:tgtEl>
                                          <p:spTgt spid="62"/>
                                        </p:tgtEl>
                                        <p:attrNameLst>
                                          <p:attrName>ppt_y</p:attrName>
                                        </p:attrNameLst>
                                      </p:cBhvr>
                                      <p:tavLst>
                                        <p:tav tm="0">
                                          <p:val>
                                            <p:strVal val="#ppt_y+.1"/>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5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anim calcmode="lin" valueType="num">
                                      <p:cBhvr>
                                        <p:cTn id="65" dur="500" fill="hold"/>
                                        <p:tgtEl>
                                          <p:spTgt spid="71"/>
                                        </p:tgtEl>
                                        <p:attrNameLst>
                                          <p:attrName>ppt_x</p:attrName>
                                        </p:attrNameLst>
                                      </p:cBhvr>
                                      <p:tavLst>
                                        <p:tav tm="0">
                                          <p:val>
                                            <p:strVal val="#ppt_x"/>
                                          </p:val>
                                        </p:tav>
                                        <p:tav tm="100000">
                                          <p:val>
                                            <p:strVal val="#ppt_x"/>
                                          </p:val>
                                        </p:tav>
                                      </p:tavLst>
                                    </p:anim>
                                    <p:anim calcmode="lin" valueType="num">
                                      <p:cBhvr>
                                        <p:cTn id="66" dur="500" fill="hold"/>
                                        <p:tgtEl>
                                          <p:spTgt spid="71"/>
                                        </p:tgtEl>
                                        <p:attrNameLst>
                                          <p:attrName>ppt_y</p:attrName>
                                        </p:attrNameLst>
                                      </p:cBhvr>
                                      <p:tavLst>
                                        <p:tav tm="0">
                                          <p:val>
                                            <p:strVal val="#ppt_y+.1"/>
                                          </p:val>
                                        </p:tav>
                                        <p:tav tm="100000">
                                          <p:val>
                                            <p:strVal val="#ppt_y"/>
                                          </p:val>
                                        </p:tav>
                                      </p:tavLst>
                                    </p:anim>
                                  </p:childTnLst>
                                </p:cTn>
                              </p:par>
                              <p:par>
                                <p:cTn id="67" presetID="1" presetClass="exit" presetSubtype="0" fill="hold" nodeType="withEffect">
                                  <p:stCondLst>
                                    <p:cond delay="0"/>
                                  </p:stCondLst>
                                  <p:childTnLst>
                                    <p:set>
                                      <p:cBhvr>
                                        <p:cTn id="68" dur="1" fill="hold">
                                          <p:stCondLst>
                                            <p:cond delay="0"/>
                                          </p:stCondLst>
                                        </p:cTn>
                                        <p:tgtEl>
                                          <p:spTgt spid="6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81"/>
                                        </p:tgtEl>
                                        <p:attrNameLst>
                                          <p:attrName>style.visibility</p:attrName>
                                        </p:attrNameLst>
                                      </p:cBhvr>
                                      <p:to>
                                        <p:strVal val="visible"/>
                                      </p:to>
                                    </p:set>
                                    <p:animEffect transition="in" filter="fade">
                                      <p:cBhvr>
                                        <p:cTn id="73" dur="500"/>
                                        <p:tgtEl>
                                          <p:spTgt spid="81"/>
                                        </p:tgtEl>
                                      </p:cBhvr>
                                    </p:animEffect>
                                    <p:anim calcmode="lin" valueType="num">
                                      <p:cBhvr>
                                        <p:cTn id="74" dur="500" fill="hold"/>
                                        <p:tgtEl>
                                          <p:spTgt spid="81"/>
                                        </p:tgtEl>
                                        <p:attrNameLst>
                                          <p:attrName>ppt_x</p:attrName>
                                        </p:attrNameLst>
                                      </p:cBhvr>
                                      <p:tavLst>
                                        <p:tav tm="0">
                                          <p:val>
                                            <p:strVal val="#ppt_x"/>
                                          </p:val>
                                        </p:tav>
                                        <p:tav tm="100000">
                                          <p:val>
                                            <p:strVal val="#ppt_x"/>
                                          </p:val>
                                        </p:tav>
                                      </p:tavLst>
                                    </p:anim>
                                    <p:anim calcmode="lin" valueType="num">
                                      <p:cBhvr>
                                        <p:cTn id="75" dur="500" fill="hold"/>
                                        <p:tgtEl>
                                          <p:spTgt spid="81"/>
                                        </p:tgtEl>
                                        <p:attrNameLst>
                                          <p:attrName>ppt_y</p:attrName>
                                        </p:attrNameLst>
                                      </p:cBhvr>
                                      <p:tavLst>
                                        <p:tav tm="0">
                                          <p:val>
                                            <p:strVal val="#ppt_y+.1"/>
                                          </p:val>
                                        </p:tav>
                                        <p:tav tm="100000">
                                          <p:val>
                                            <p:strVal val="#ppt_y"/>
                                          </p:val>
                                        </p:tav>
                                      </p:tavLst>
                                    </p:anim>
                                  </p:childTnLst>
                                </p:cTn>
                              </p:par>
                              <p:par>
                                <p:cTn id="76" presetID="1" presetClass="exit" presetSubtype="0" fill="hold" nodeType="withEffect">
                                  <p:stCondLst>
                                    <p:cond delay="0"/>
                                  </p:stCondLst>
                                  <p:childTnLst>
                                    <p:set>
                                      <p:cBhvr>
                                        <p:cTn id="77" dur="1" fill="hold">
                                          <p:stCondLst>
                                            <p:cond delay="0"/>
                                          </p:stCondLst>
                                        </p:cTn>
                                        <p:tgtEl>
                                          <p:spTgt spid="7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fade">
                                      <p:cBhvr>
                                        <p:cTn id="82" dur="500"/>
                                        <p:tgtEl>
                                          <p:spTgt spid="82"/>
                                        </p:tgtEl>
                                      </p:cBhvr>
                                    </p:animEffect>
                                    <p:anim calcmode="lin" valueType="num">
                                      <p:cBhvr>
                                        <p:cTn id="83" dur="500" fill="hold"/>
                                        <p:tgtEl>
                                          <p:spTgt spid="82"/>
                                        </p:tgtEl>
                                        <p:attrNameLst>
                                          <p:attrName>ppt_x</p:attrName>
                                        </p:attrNameLst>
                                      </p:cBhvr>
                                      <p:tavLst>
                                        <p:tav tm="0">
                                          <p:val>
                                            <p:strVal val="#ppt_x"/>
                                          </p:val>
                                        </p:tav>
                                        <p:tav tm="100000">
                                          <p:val>
                                            <p:strVal val="#ppt_x"/>
                                          </p:val>
                                        </p:tav>
                                      </p:tavLst>
                                    </p:anim>
                                    <p:anim calcmode="lin" valueType="num">
                                      <p:cBhvr>
                                        <p:cTn id="84" dur="500" fill="hold"/>
                                        <p:tgtEl>
                                          <p:spTgt spid="82"/>
                                        </p:tgtEl>
                                        <p:attrNameLst>
                                          <p:attrName>ppt_y</p:attrName>
                                        </p:attrNameLst>
                                      </p:cBhvr>
                                      <p:tavLst>
                                        <p:tav tm="0">
                                          <p:val>
                                            <p:strVal val="#ppt_y+.1"/>
                                          </p:val>
                                        </p:tav>
                                        <p:tav tm="100000">
                                          <p:val>
                                            <p:strVal val="#ppt_y"/>
                                          </p:val>
                                        </p:tav>
                                      </p:tavLst>
                                    </p:anim>
                                  </p:childTnLst>
                                </p:cTn>
                              </p:par>
                              <p:par>
                                <p:cTn id="85" presetID="1" presetClass="exit" presetSubtype="0" fill="hold" nodeType="withEffect">
                                  <p:stCondLst>
                                    <p:cond delay="0"/>
                                  </p:stCondLst>
                                  <p:childTnLst>
                                    <p:set>
                                      <p:cBhvr>
                                        <p:cTn id="86" dur="1" fill="hold">
                                          <p:stCondLst>
                                            <p:cond delay="0"/>
                                          </p:stCondLst>
                                        </p:cTn>
                                        <p:tgtEl>
                                          <p:spTgt spid="8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anim calcmode="lin" valueType="num">
                                      <p:cBhvr>
                                        <p:cTn id="92" dur="500" fill="hold"/>
                                        <p:tgtEl>
                                          <p:spTgt spid="86"/>
                                        </p:tgtEl>
                                        <p:attrNameLst>
                                          <p:attrName>ppt_x</p:attrName>
                                        </p:attrNameLst>
                                      </p:cBhvr>
                                      <p:tavLst>
                                        <p:tav tm="0">
                                          <p:val>
                                            <p:strVal val="#ppt_x"/>
                                          </p:val>
                                        </p:tav>
                                        <p:tav tm="100000">
                                          <p:val>
                                            <p:strVal val="#ppt_x"/>
                                          </p:val>
                                        </p:tav>
                                      </p:tavLst>
                                    </p:anim>
                                    <p:anim calcmode="lin" valueType="num">
                                      <p:cBhvr>
                                        <p:cTn id="93" dur="500" fill="hold"/>
                                        <p:tgtEl>
                                          <p:spTgt spid="86"/>
                                        </p:tgtEl>
                                        <p:attrNameLst>
                                          <p:attrName>ppt_y</p:attrName>
                                        </p:attrNameLst>
                                      </p:cBhvr>
                                      <p:tavLst>
                                        <p:tav tm="0">
                                          <p:val>
                                            <p:strVal val="#ppt_y+.1"/>
                                          </p:val>
                                        </p:tav>
                                        <p:tav tm="100000">
                                          <p:val>
                                            <p:strVal val="#ppt_y"/>
                                          </p:val>
                                        </p:tav>
                                      </p:tavLst>
                                    </p:anim>
                                  </p:childTnLst>
                                </p:cTn>
                              </p:par>
                              <p:par>
                                <p:cTn id="94" presetID="1" presetClass="exit" presetSubtype="0" fill="hold" nodeType="withEffect">
                                  <p:stCondLst>
                                    <p:cond delay="0"/>
                                  </p:stCondLst>
                                  <p:childTnLst>
                                    <p:set>
                                      <p:cBhvr>
                                        <p:cTn id="95" dur="1" fill="hold">
                                          <p:stCondLst>
                                            <p:cond delay="0"/>
                                          </p:stCondLst>
                                        </p:cTn>
                                        <p:tgtEl>
                                          <p:spTgt spid="8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anim calcmode="lin" valueType="num">
                                      <p:cBhvr>
                                        <p:cTn id="101" dur="500" fill="hold"/>
                                        <p:tgtEl>
                                          <p:spTgt spid="90"/>
                                        </p:tgtEl>
                                        <p:attrNameLst>
                                          <p:attrName>ppt_x</p:attrName>
                                        </p:attrNameLst>
                                      </p:cBhvr>
                                      <p:tavLst>
                                        <p:tav tm="0">
                                          <p:val>
                                            <p:strVal val="#ppt_x"/>
                                          </p:val>
                                        </p:tav>
                                        <p:tav tm="100000">
                                          <p:val>
                                            <p:strVal val="#ppt_x"/>
                                          </p:val>
                                        </p:tav>
                                      </p:tavLst>
                                    </p:anim>
                                    <p:anim calcmode="lin" valueType="num">
                                      <p:cBhvr>
                                        <p:cTn id="102" dur="500" fill="hold"/>
                                        <p:tgtEl>
                                          <p:spTgt spid="90"/>
                                        </p:tgtEl>
                                        <p:attrNameLst>
                                          <p:attrName>ppt_y</p:attrName>
                                        </p:attrNameLst>
                                      </p:cBhvr>
                                      <p:tavLst>
                                        <p:tav tm="0">
                                          <p:val>
                                            <p:strVal val="#ppt_y+.1"/>
                                          </p:val>
                                        </p:tav>
                                        <p:tav tm="100000">
                                          <p:val>
                                            <p:strVal val="#ppt_y"/>
                                          </p:val>
                                        </p:tav>
                                      </p:tavLst>
                                    </p:anim>
                                  </p:childTnLst>
                                </p:cTn>
                              </p:par>
                              <p:par>
                                <p:cTn id="103" presetID="1" presetClass="exit" presetSubtype="0" fill="hold" nodeType="withEffect">
                                  <p:stCondLst>
                                    <p:cond delay="0"/>
                                  </p:stCondLst>
                                  <p:childTnLst>
                                    <p:set>
                                      <p:cBhvr>
                                        <p:cTn id="104" dur="1" fill="hold">
                                          <p:stCondLst>
                                            <p:cond delay="0"/>
                                          </p:stCondLst>
                                        </p:cTn>
                                        <p:tgtEl>
                                          <p:spTgt spid="8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fade">
                                      <p:cBhvr>
                                        <p:cTn id="109" dur="500"/>
                                        <p:tgtEl>
                                          <p:spTgt spid="94"/>
                                        </p:tgtEl>
                                      </p:cBhvr>
                                    </p:animEffect>
                                    <p:anim calcmode="lin" valueType="num">
                                      <p:cBhvr>
                                        <p:cTn id="110" dur="500" fill="hold"/>
                                        <p:tgtEl>
                                          <p:spTgt spid="94"/>
                                        </p:tgtEl>
                                        <p:attrNameLst>
                                          <p:attrName>ppt_x</p:attrName>
                                        </p:attrNameLst>
                                      </p:cBhvr>
                                      <p:tavLst>
                                        <p:tav tm="0">
                                          <p:val>
                                            <p:strVal val="#ppt_x"/>
                                          </p:val>
                                        </p:tav>
                                        <p:tav tm="100000">
                                          <p:val>
                                            <p:strVal val="#ppt_x"/>
                                          </p:val>
                                        </p:tav>
                                      </p:tavLst>
                                    </p:anim>
                                    <p:anim calcmode="lin" valueType="num">
                                      <p:cBhvr>
                                        <p:cTn id="111" dur="500" fill="hold"/>
                                        <p:tgtEl>
                                          <p:spTgt spid="94"/>
                                        </p:tgtEl>
                                        <p:attrNameLst>
                                          <p:attrName>ppt_y</p:attrName>
                                        </p:attrNameLst>
                                      </p:cBhvr>
                                      <p:tavLst>
                                        <p:tav tm="0">
                                          <p:val>
                                            <p:strVal val="#ppt_y+.1"/>
                                          </p:val>
                                        </p:tav>
                                        <p:tav tm="100000">
                                          <p:val>
                                            <p:strVal val="#ppt_y"/>
                                          </p:val>
                                        </p:tav>
                                      </p:tavLst>
                                    </p:anim>
                                  </p:childTnLst>
                                </p:cTn>
                              </p:par>
                              <p:par>
                                <p:cTn id="112" presetID="1" presetClass="exit" presetSubtype="0" fill="hold" nodeType="withEffect">
                                  <p:stCondLst>
                                    <p:cond delay="0"/>
                                  </p:stCondLst>
                                  <p:childTnLst>
                                    <p:set>
                                      <p:cBhvr>
                                        <p:cTn id="113" dur="1" fill="hold">
                                          <p:stCondLst>
                                            <p:cond delay="0"/>
                                          </p:stCondLst>
                                        </p:cTn>
                                        <p:tgtEl>
                                          <p:spTgt spid="90"/>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fade">
                                      <p:cBhvr>
                                        <p:cTn id="118" dur="500"/>
                                        <p:tgtEl>
                                          <p:spTgt spid="102"/>
                                        </p:tgtEl>
                                      </p:cBhvr>
                                    </p:animEffect>
                                    <p:anim calcmode="lin" valueType="num">
                                      <p:cBhvr>
                                        <p:cTn id="119" dur="500" fill="hold"/>
                                        <p:tgtEl>
                                          <p:spTgt spid="102"/>
                                        </p:tgtEl>
                                        <p:attrNameLst>
                                          <p:attrName>ppt_x</p:attrName>
                                        </p:attrNameLst>
                                      </p:cBhvr>
                                      <p:tavLst>
                                        <p:tav tm="0">
                                          <p:val>
                                            <p:strVal val="#ppt_x"/>
                                          </p:val>
                                        </p:tav>
                                        <p:tav tm="100000">
                                          <p:val>
                                            <p:strVal val="#ppt_x"/>
                                          </p:val>
                                        </p:tav>
                                      </p:tavLst>
                                    </p:anim>
                                    <p:anim calcmode="lin" valueType="num">
                                      <p:cBhvr>
                                        <p:cTn id="120" dur="500" fill="hold"/>
                                        <p:tgtEl>
                                          <p:spTgt spid="102"/>
                                        </p:tgtEl>
                                        <p:attrNameLst>
                                          <p:attrName>ppt_y</p:attrName>
                                        </p:attrNameLst>
                                      </p:cBhvr>
                                      <p:tavLst>
                                        <p:tav tm="0">
                                          <p:val>
                                            <p:strVal val="#ppt_y+.1"/>
                                          </p:val>
                                        </p:tav>
                                        <p:tav tm="100000">
                                          <p:val>
                                            <p:strVal val="#ppt_y"/>
                                          </p:val>
                                        </p:tav>
                                      </p:tavLst>
                                    </p:anim>
                                  </p:childTnLst>
                                </p:cTn>
                              </p:par>
                              <p:par>
                                <p:cTn id="121" presetID="1" presetClass="exit" presetSubtype="0" fill="hold" nodeType="withEffect">
                                  <p:stCondLst>
                                    <p:cond delay="0"/>
                                  </p:stCondLst>
                                  <p:childTnLst>
                                    <p:set>
                                      <p:cBhvr>
                                        <p:cTn id="122"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r>
              <a:rPr kumimoji="1" lang="ja-JP" altLang="en-US" sz="4000" dirty="0"/>
              <a:t>自動起動プログラム</a:t>
            </a:r>
            <a:endParaRPr kumimoji="1" lang="en-US" altLang="ja-JP" sz="4000" dirty="0"/>
          </a:p>
          <a:p>
            <a:pPr lvl="1"/>
            <a:r>
              <a:rPr lang="en-US" altLang="ja-JP" sz="3600" dirty="0"/>
              <a:t>yosie.sh</a:t>
            </a:r>
          </a:p>
          <a:p>
            <a:pPr lvl="1"/>
            <a:r>
              <a:rPr kumimoji="1" lang="en-US" altLang="ja-JP" sz="3600" dirty="0"/>
              <a:t>Julius</a:t>
            </a:r>
            <a:r>
              <a:rPr kumimoji="1" lang="ja-JP" altLang="en-US" sz="3600" dirty="0"/>
              <a:t>サーバ</a:t>
            </a:r>
            <a:endParaRPr kumimoji="1" lang="en-US" altLang="ja-JP" sz="3600" dirty="0"/>
          </a:p>
          <a:p>
            <a:pPr lvl="1"/>
            <a:r>
              <a:rPr kumimoji="1" lang="en-US" altLang="ja-JP" sz="3600" dirty="0"/>
              <a:t>cron</a:t>
            </a:r>
            <a:r>
              <a:rPr lang="en-US" altLang="ja-JP" sz="3600" dirty="0"/>
              <a:t>.py</a:t>
            </a:r>
            <a:endParaRPr kumimoji="1" lang="en-US" altLang="ja-JP" sz="3600" dirty="0"/>
          </a:p>
        </p:txBody>
      </p:sp>
    </p:spTree>
    <p:extLst>
      <p:ext uri="{BB962C8B-B14F-4D97-AF65-F5344CB8AC3E}">
        <p14:creationId xmlns:p14="http://schemas.microsoft.com/office/powerpoint/2010/main" val="251501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p:spPr>
        <p:txBody>
          <a:bodyPr/>
          <a:lstStyle/>
          <a:p>
            <a:r>
              <a:rPr kumimoji="1" lang="ja-JP" altLang="en-US" dirty="0"/>
              <a:t>音声認識の向上</a:t>
            </a:r>
            <a:endParaRPr kumimoji="1" lang="en-US" altLang="ja-JP" dirty="0"/>
          </a:p>
          <a:p>
            <a:pPr lvl="1"/>
            <a:r>
              <a:rPr lang="ja-JP" altLang="en-US" dirty="0"/>
              <a:t>辞書ファイルの追加</a:t>
            </a:r>
            <a:endParaRPr lang="en-US" altLang="ja-JP" dirty="0"/>
          </a:p>
          <a:p>
            <a:pPr lvl="1"/>
            <a:r>
              <a:rPr kumimoji="1" lang="ja-JP" altLang="en-US" dirty="0"/>
              <a:t>他の音声認識システムの利用　等</a:t>
            </a:r>
            <a:endParaRPr kumimoji="1" lang="en-US" altLang="ja-JP" dirty="0"/>
          </a:p>
          <a:p>
            <a:r>
              <a:rPr lang="ja-JP" altLang="en-US" dirty="0"/>
              <a:t>機能の追加</a:t>
            </a:r>
            <a:endParaRPr lang="en-US" altLang="ja-JP" dirty="0"/>
          </a:p>
          <a:p>
            <a:pPr lvl="1"/>
            <a:r>
              <a:rPr lang="ja-JP" altLang="en-US" dirty="0"/>
              <a:t>写真撮影</a:t>
            </a:r>
            <a:endParaRPr lang="en-US" altLang="ja-JP" dirty="0"/>
          </a:p>
          <a:p>
            <a:pPr lvl="1"/>
            <a:r>
              <a:rPr lang="en-US" altLang="ja-JP" dirty="0"/>
              <a:t>YSE</a:t>
            </a:r>
            <a:r>
              <a:rPr lang="ja-JP" altLang="en-US" dirty="0"/>
              <a:t>内線搭載</a:t>
            </a:r>
            <a:r>
              <a:rPr lang="en-US" altLang="ja-JP" dirty="0"/>
              <a:t>	</a:t>
            </a:r>
            <a:r>
              <a:rPr lang="ja-JP" altLang="en-US" dirty="0"/>
              <a:t>等</a:t>
            </a:r>
            <a:endParaRPr lang="en-US" altLang="ja-JP" dirty="0"/>
          </a:p>
          <a:p>
            <a:r>
              <a:rPr lang="ja-JP" altLang="en-US" dirty="0"/>
              <a:t>既存機能の改良</a:t>
            </a:r>
            <a:endParaRPr lang="en-US" altLang="ja-JP" dirty="0"/>
          </a:p>
          <a:p>
            <a:pPr lvl="1"/>
            <a:r>
              <a:rPr lang="ja-JP" altLang="en-US" dirty="0"/>
              <a:t>星座別占い読み上げ</a:t>
            </a:r>
            <a:endParaRPr lang="en-US" altLang="ja-JP" dirty="0"/>
          </a:p>
          <a:p>
            <a:pPr lvl="1"/>
            <a:r>
              <a:rPr lang="ja-JP" altLang="en-US" dirty="0"/>
              <a:t>ニュース記事の増量　等</a:t>
            </a:r>
            <a:endParaRPr lang="en-US" altLang="ja-JP" dirty="0"/>
          </a:p>
          <a:p>
            <a:pPr lvl="1"/>
            <a:endParaRPr kumimoji="1" lang="en-US" altLang="ja-JP" dirty="0"/>
          </a:p>
          <a:p>
            <a:pPr lvl="1"/>
            <a:endParaRPr kumimoji="1" lang="ja-JP" altLang="en-US" dirty="0"/>
          </a:p>
        </p:txBody>
      </p:sp>
    </p:spTree>
    <p:extLst>
      <p:ext uri="{BB962C8B-B14F-4D97-AF65-F5344CB8AC3E}">
        <p14:creationId xmlns:p14="http://schemas.microsoft.com/office/powerpoint/2010/main" val="136133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602149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山田晃生</a:t>
            </a:r>
            <a:endParaRPr kumimoji="1" lang="en-US" altLang="ja-JP" dirty="0"/>
          </a:p>
        </p:txBody>
      </p:sp>
    </p:spTree>
    <p:extLst>
      <p:ext uri="{BB962C8B-B14F-4D97-AF65-F5344CB8AC3E}">
        <p14:creationId xmlns:p14="http://schemas.microsoft.com/office/powerpoint/2010/main" val="167171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245" y="2252803"/>
            <a:ext cx="870033" cy="1797607"/>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pic>
        <p:nvPicPr>
          <p:cNvPr id="9" name="図 8">
            <a:extLst>
              <a:ext uri="{FF2B5EF4-FFF2-40B4-BE49-F238E27FC236}">
                <a16:creationId xmlns:a16="http://schemas.microsoft.com/office/drawing/2014/main" id="{85587E59-6B8F-437E-A070-E2E6786B2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p:txBody>
          <a:bodyPr/>
          <a:lstStyle/>
          <a:p>
            <a:r>
              <a:rPr kumimoji="1" lang="ja-JP" altLang="en-US" dirty="0"/>
              <a:t>力石鈴之佑</a:t>
            </a:r>
            <a:endParaRPr kumimoji="1" lang="en-US" altLang="ja-JP" dirty="0"/>
          </a:p>
        </p:txBody>
      </p:sp>
    </p:spTree>
    <p:extLst>
      <p:ext uri="{BB962C8B-B14F-4D97-AF65-F5344CB8AC3E}">
        <p14:creationId xmlns:p14="http://schemas.microsoft.com/office/powerpoint/2010/main" val="2600055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dirty="0"/>
              <a:t>質疑応答</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0" indent="0">
              <a:buNone/>
            </a:pPr>
            <a:r>
              <a:rPr kumimoji="1" lang="ja-JP" altLang="en-US" sz="3200" dirty="0"/>
              <a:t>名前の由来</a:t>
            </a:r>
            <a:endParaRPr kumimoji="1" lang="en-US" altLang="ja-JP" sz="3200" dirty="0"/>
          </a:p>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3200" dirty="0"/>
              <a:t>YoSiE</a:t>
            </a:r>
            <a:endParaRPr kumimoji="1" lang="ja-JP" altLang="en-US" sz="3200" dirty="0"/>
          </a:p>
        </p:txBody>
      </p:sp>
    </p:spTree>
    <p:extLst>
      <p:ext uri="{BB962C8B-B14F-4D97-AF65-F5344CB8AC3E}">
        <p14:creationId xmlns:p14="http://schemas.microsoft.com/office/powerpoint/2010/main" val="9549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sp>
        <p:nvSpPr>
          <p:cNvPr id="6" name="四角形: 角を丸くする 5">
            <a:extLst>
              <a:ext uri="{FF2B5EF4-FFF2-40B4-BE49-F238E27FC236}">
                <a16:creationId xmlns:a16="http://schemas.microsoft.com/office/drawing/2014/main" id="{498BA43A-0851-4B4D-8C59-F6EE8AA9BA95}"/>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err="1"/>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50" fill="hold"/>
                                        <p:tgtEl>
                                          <p:spTgt spid="7"/>
                                        </p:tgtEl>
                                        <p:attrNameLst>
                                          <p:attrName>ppt_x</p:attrName>
                                        </p:attrNameLst>
                                      </p:cBhvr>
                                      <p:tavLst>
                                        <p:tav tm="0">
                                          <p:val>
                                            <p:strVal val="1+#ppt_w/2"/>
                                          </p:val>
                                        </p:tav>
                                        <p:tav tm="100000">
                                          <p:val>
                                            <p:strVal val="#ppt_x"/>
                                          </p:val>
                                        </p:tav>
                                      </p:tavLst>
                                    </p:anim>
                                    <p:anim calcmode="lin" valueType="num">
                                      <p:cBhvr additive="base">
                                        <p:cTn id="14"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solidFill>
                  <a:srgbClr val="FF0000"/>
                </a:solidFill>
              </a:rPr>
              <a:t>雨</a:t>
            </a:r>
            <a:r>
              <a:rPr lang="en-US" altLang="ja-JP" sz="4800" b="1" dirty="0">
                <a:solidFill>
                  <a:srgbClr val="FF0000"/>
                </a:solidFill>
              </a:rPr>
              <a:t>(</a:t>
            </a:r>
            <a:r>
              <a:rPr lang="ja-JP" altLang="en-US" sz="4800" b="1" dirty="0">
                <a:solidFill>
                  <a:srgbClr val="FF0000"/>
                </a:solidFill>
              </a:rPr>
              <a:t>あめ</a:t>
            </a:r>
            <a:r>
              <a:rPr lang="en-US" altLang="ja-JP" sz="4800" b="1" dirty="0">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3516079406"/>
              </p:ext>
            </p:extLst>
          </p:nvPr>
        </p:nvGraphicFramePr>
        <p:xfrm>
          <a:off x="-942604" y="1637219"/>
          <a:ext cx="5090963" cy="493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281025" y="934278"/>
            <a:ext cx="5090962" cy="2782957"/>
          </a:xfrm>
          <a:prstGeom prst="wedgeRectCallout">
            <a:avLst>
              <a:gd name="adj1" fmla="val -83635"/>
              <a:gd name="adj2" fmla="val 280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5A7D1760-D2E1-4100-BD37-4AED46BC1B26}"/>
              </a:ext>
            </a:extLst>
          </p:cNvPr>
          <p:cNvGrpSpPr/>
          <p:nvPr/>
        </p:nvGrpSpPr>
        <p:grpSpPr>
          <a:xfrm>
            <a:off x="4417760" y="2675190"/>
            <a:ext cx="4818146" cy="702707"/>
            <a:chOff x="4417760" y="2675190"/>
            <a:chExt cx="4818146" cy="702707"/>
          </a:xfrm>
        </p:grpSpPr>
        <p:sp>
          <p:nvSpPr>
            <p:cNvPr id="21" name="四角形: 角を丸くする 20">
              <a:extLst>
                <a:ext uri="{FF2B5EF4-FFF2-40B4-BE49-F238E27FC236}">
                  <a16:creationId xmlns:a16="http://schemas.microsoft.com/office/drawing/2014/main" id="{BAA8180E-787F-4896-8E97-7EC4A49D0F05}"/>
                </a:ext>
              </a:extLst>
            </p:cNvPr>
            <p:cNvSpPr/>
            <p:nvPr/>
          </p:nvSpPr>
          <p:spPr>
            <a:xfrm>
              <a:off x="7725158" y="2689631"/>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err="1">
                  <a:solidFill>
                    <a:schemeClr val="tx1"/>
                  </a:solidFill>
                </a:rPr>
                <a:t>jikaN</a:t>
              </a:r>
              <a:endParaRPr kumimoji="1" lang="en-US" altLang="ja-JP" sz="3200" b="1" dirty="0">
                <a:solidFill>
                  <a:schemeClr val="tx1"/>
                </a:solidFill>
              </a:endParaRPr>
            </a:p>
          </p:txBody>
        </p:sp>
        <p:sp>
          <p:nvSpPr>
            <p:cNvPr id="22" name="四角形: 角を丸くする 21">
              <a:extLst>
                <a:ext uri="{FF2B5EF4-FFF2-40B4-BE49-F238E27FC236}">
                  <a16:creationId xmlns:a16="http://schemas.microsoft.com/office/drawing/2014/main" id="{EDC4E367-E64F-4B7A-B3EF-53D5D66DB72C}"/>
                </a:ext>
              </a:extLst>
            </p:cNvPr>
            <p:cNvSpPr/>
            <p:nvPr/>
          </p:nvSpPr>
          <p:spPr>
            <a:xfrm>
              <a:off x="6071786" y="2689632"/>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tx1"/>
                  </a:solidFill>
                </a:rPr>
                <a:t>じかん</a:t>
              </a:r>
            </a:p>
          </p:txBody>
        </p:sp>
        <p:sp>
          <p:nvSpPr>
            <p:cNvPr id="23" name="四角形: 角を丸くする 22">
              <a:extLst>
                <a:ext uri="{FF2B5EF4-FFF2-40B4-BE49-F238E27FC236}">
                  <a16:creationId xmlns:a16="http://schemas.microsoft.com/office/drawing/2014/main" id="{16F93167-60FB-497D-9DE7-D09B7AA5FF38}"/>
                </a:ext>
              </a:extLst>
            </p:cNvPr>
            <p:cNvSpPr/>
            <p:nvPr/>
          </p:nvSpPr>
          <p:spPr>
            <a:xfrm>
              <a:off x="4417760" y="2675190"/>
              <a:ext cx="1510748" cy="688265"/>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tx1"/>
                  </a:solidFill>
                </a:rPr>
                <a:t>時間</a:t>
              </a:r>
              <a:endParaRPr kumimoji="1" lang="ja-JP" altLang="en-US" sz="3200" b="1" dirty="0">
                <a:solidFill>
                  <a:schemeClr val="tx1"/>
                </a:solidFill>
              </a:endParaRPr>
            </a:p>
          </p:txBody>
        </p:sp>
        <p:sp>
          <p:nvSpPr>
            <p:cNvPr id="25" name="矢印: 右 24">
              <a:extLst>
                <a:ext uri="{FF2B5EF4-FFF2-40B4-BE49-F238E27FC236}">
                  <a16:creationId xmlns:a16="http://schemas.microsoft.com/office/drawing/2014/main" id="{A09748F9-9A4D-4921-94F2-BB0AF43FE653}"/>
                </a:ext>
              </a:extLst>
            </p:cNvPr>
            <p:cNvSpPr/>
            <p:nvPr/>
          </p:nvSpPr>
          <p:spPr>
            <a:xfrm>
              <a:off x="7444613" y="2794296"/>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sp>
          <p:nvSpPr>
            <p:cNvPr id="26" name="矢印: 右 25">
              <a:extLst>
                <a:ext uri="{FF2B5EF4-FFF2-40B4-BE49-F238E27FC236}">
                  <a16:creationId xmlns:a16="http://schemas.microsoft.com/office/drawing/2014/main" id="{898890FC-9D02-407B-8E68-649705E94406}"/>
                </a:ext>
              </a:extLst>
            </p:cNvPr>
            <p:cNvSpPr/>
            <p:nvPr/>
          </p:nvSpPr>
          <p:spPr>
            <a:xfrm>
              <a:off x="5744042" y="2784704"/>
              <a:ext cx="461986" cy="3550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solidFill>
                  <a:schemeClr val="tx1"/>
                </a:solidFill>
              </a:endParaRPr>
            </a:p>
          </p:txBody>
        </p:sp>
      </p:grpSp>
      <p:grpSp>
        <p:nvGrpSpPr>
          <p:cNvPr id="7" name="グループ化 6">
            <a:extLst>
              <a:ext uri="{FF2B5EF4-FFF2-40B4-BE49-F238E27FC236}">
                <a16:creationId xmlns:a16="http://schemas.microsoft.com/office/drawing/2014/main" id="{A366FD54-DA9A-4371-9504-A1C8BF401D8B}"/>
              </a:ext>
            </a:extLst>
          </p:cNvPr>
          <p:cNvGrpSpPr/>
          <p:nvPr/>
        </p:nvGrpSpPr>
        <p:grpSpPr>
          <a:xfrm>
            <a:off x="4417760" y="1071149"/>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err="1">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548421"/>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67473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ysClr val="windowText" lastClr="000000"/>
                </a:solidFill>
              </a:rPr>
              <a:t>辞書ファイル</a:t>
            </a:r>
            <a:endParaRPr lang="en-US" altLang="ja-JP" sz="2800" b="1" dirty="0">
              <a:solidFill>
                <a:sysClr val="windowText" lastClr="000000"/>
              </a:solidFill>
            </a:endParaRPr>
          </a:p>
          <a:p>
            <a:endParaRPr lang="en-US" altLang="ja-JP" sz="28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408275" y="5754200"/>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909490" y="6173941"/>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48016" y="6171685"/>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600200" y="1823162"/>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ysClr val="windowText" lastClr="000000"/>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597050" y="3664406"/>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ysClr val="windowText" lastClr="000000"/>
                </a:solidFill>
              </a:rPr>
              <a:t>ame</a:t>
            </a:r>
            <a:endParaRPr kumimoji="1" lang="ja-JP" altLang="en-US" sz="3200" dirty="0">
              <a:solidFill>
                <a:sysClr val="windowText" lastClr="000000"/>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583574" y="5557309"/>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ysClr val="windowText" lastClr="000000"/>
                </a:solidFill>
              </a:rPr>
              <a:t>雨</a:t>
            </a:r>
            <a:endParaRPr kumimoji="1" lang="ja-JP" altLang="en-US" sz="3200" dirty="0">
              <a:solidFill>
                <a:sysClr val="windowText" lastClr="000000"/>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2400" b="1" dirty="0">
                <a:solidFill>
                  <a:schemeClr val="bg1"/>
                </a:solidFill>
              </a:rPr>
              <a:t>音素</a:t>
            </a:r>
            <a:endParaRPr kumimoji="1" lang="ja-JP" altLang="en-US" sz="24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25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250"/>
                                        <p:tgtEl>
                                          <p:spTgt spid="39"/>
                                        </p:tgtEl>
                                      </p:cBhvr>
                                    </p:animEffect>
                                    <p:anim calcmode="lin" valueType="num">
                                      <p:cBhvr>
                                        <p:cTn id="42" dur="250" fill="hold"/>
                                        <p:tgtEl>
                                          <p:spTgt spid="39"/>
                                        </p:tgtEl>
                                        <p:attrNameLst>
                                          <p:attrName>ppt_x</p:attrName>
                                        </p:attrNameLst>
                                      </p:cBhvr>
                                      <p:tavLst>
                                        <p:tav tm="0">
                                          <p:val>
                                            <p:strVal val="#ppt_x"/>
                                          </p:val>
                                        </p:tav>
                                        <p:tav tm="100000">
                                          <p:val>
                                            <p:strVal val="#ppt_x"/>
                                          </p:val>
                                        </p:tav>
                                      </p:tavLst>
                                    </p:anim>
                                    <p:anim calcmode="lin" valueType="num">
                                      <p:cBhvr>
                                        <p:cTn id="43"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randombar(horizontal)">
                                      <p:cBhvr>
                                        <p:cTn id="48" dur="500"/>
                                        <p:tgtEl>
                                          <p:spTgt spid="29"/>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250"/>
                                        <p:tgtEl>
                                          <p:spTgt spid="33"/>
                                        </p:tgtEl>
                                      </p:cBhvr>
                                    </p:animEffect>
                                  </p:childTnLst>
                                </p:cTn>
                              </p:par>
                            </p:childTnLst>
                          </p:cTn>
                        </p:par>
                        <p:par>
                          <p:cTn id="58" fill="hold">
                            <p:stCondLst>
                              <p:cond delay="25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250"/>
                                        <p:tgtEl>
                                          <p:spTgt spid="31"/>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25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250"/>
                                        <p:tgtEl>
                                          <p:spTgt spid="40"/>
                                        </p:tgtEl>
                                      </p:cBhvr>
                                    </p:animEffect>
                                    <p:anim calcmode="lin" valueType="num">
                                      <p:cBhvr>
                                        <p:cTn id="71" dur="250" fill="hold"/>
                                        <p:tgtEl>
                                          <p:spTgt spid="40"/>
                                        </p:tgtEl>
                                        <p:attrNameLst>
                                          <p:attrName>ppt_x</p:attrName>
                                        </p:attrNameLst>
                                      </p:cBhvr>
                                      <p:tavLst>
                                        <p:tav tm="0">
                                          <p:val>
                                            <p:strVal val="#ppt_x"/>
                                          </p:val>
                                        </p:tav>
                                        <p:tav tm="100000">
                                          <p:val>
                                            <p:strVal val="#ppt_x"/>
                                          </p:val>
                                        </p:tav>
                                      </p:tavLst>
                                    </p:anim>
                                    <p:anim calcmode="lin" valueType="num">
                                      <p:cBhvr>
                                        <p:cTn id="72"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955</Words>
  <Application>Microsoft Office PowerPoint</Application>
  <PresentationFormat>ワイド画面</PresentationFormat>
  <Paragraphs>268</Paragraphs>
  <Slides>32</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HGP明朝E</vt:lpstr>
      <vt:lpstr>HGS明朝E</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テキスト分類の仕組み</vt:lpstr>
      <vt:lpstr>fastText</vt:lpstr>
      <vt:lpstr>データ取得</vt:lpstr>
      <vt:lpstr>データ取得　定時実行</vt:lpstr>
      <vt:lpstr>OpenJTalk</vt:lpstr>
      <vt:lpstr>OpenJTalk</vt:lpstr>
      <vt:lpstr>トラブルの対処</vt:lpstr>
      <vt:lpstr>実行ファイル yosie.sh</vt:lpstr>
      <vt:lpstr>実行ファイル yosie.sh</vt:lpstr>
      <vt:lpstr>実行ファイル function.py</vt:lpstr>
      <vt:lpstr>デモンストレーション</vt:lpstr>
      <vt:lpstr>YoSiEの可能性</vt:lpstr>
      <vt:lpstr>まとめ</vt:lpstr>
      <vt:lpstr>チームメンバー</vt:lpstr>
      <vt:lpstr>チームメンバー</vt:lpstr>
      <vt:lpstr>ご清聴ありがとうございました</vt:lpstr>
      <vt:lpstr>質疑応答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186</cp:revision>
  <dcterms:created xsi:type="dcterms:W3CDTF">2021-11-23T02:33:41Z</dcterms:created>
  <dcterms:modified xsi:type="dcterms:W3CDTF">2022-01-19T00:54:42Z</dcterms:modified>
</cp:coreProperties>
</file>