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4" r:id="rId4"/>
    <p:sldId id="261" r:id="rId5"/>
    <p:sldId id="268" r:id="rId6"/>
    <p:sldId id="283" r:id="rId7"/>
    <p:sldId id="284" r:id="rId8"/>
    <p:sldId id="281" r:id="rId9"/>
    <p:sldId id="282" r:id="rId10"/>
    <p:sldId id="277" r:id="rId11"/>
    <p:sldId id="269" r:id="rId12"/>
    <p:sldId id="266" r:id="rId13"/>
    <p:sldId id="280" r:id="rId14"/>
    <p:sldId id="272" r:id="rId15"/>
    <p:sldId id="279" r:id="rId16"/>
    <p:sldId id="259" r:id="rId17"/>
    <p:sldId id="273" r:id="rId18"/>
    <p:sldId id="276" r:id="rId19"/>
    <p:sldId id="267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A9A42"/>
    <a:srgbClr val="E78921"/>
    <a:srgbClr val="EC7524"/>
    <a:srgbClr val="F29B60"/>
    <a:srgbClr val="E6A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2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BB4-6322-4797-9820-4A78B14C1A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1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A9A42"/>
            </a:gs>
            <a:gs pos="100000">
              <a:srgbClr val="EA9A42"/>
            </a:gs>
            <a:gs pos="85000">
              <a:srgbClr val="E78921"/>
            </a:gs>
            <a:gs pos="88000">
              <a:srgbClr val="FF0000"/>
            </a:gs>
            <a:gs pos="88000">
              <a:srgbClr val="E78921"/>
            </a:gs>
            <a:gs pos="85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</a:rPr>
              <a:t>力石鈴之佑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山田晃生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34">
            <a:extLst>
              <a:ext uri="{FF2B5EF4-FFF2-40B4-BE49-F238E27FC236}">
                <a16:creationId xmlns:a16="http://schemas.microsoft.com/office/drawing/2014/main" id="{AD44E1DB-87DF-4D14-81ED-F268FC97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6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fastText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B883CE-AE5F-48A5-AB6E-39A7191AAA4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75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95C39-98D1-4F21-A6A4-AFD55E57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1939D-E094-47E7-8D44-F415E841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トレーニングデータの作り方</a:t>
            </a:r>
            <a:endParaRPr kumimoji="1" lang="en-US" altLang="ja-JP" dirty="0"/>
          </a:p>
          <a:p>
            <a:r>
              <a:rPr kumimoji="1" lang="ja-JP" altLang="en-US" dirty="0"/>
              <a:t>発生している問題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4BDA2-95B2-4A3A-9A0A-5E1E79979B0B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4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02C4E-2E3E-4349-846A-F90F72A2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スクレイピング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0C05B2-7221-4496-A116-94B0D8E45A2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FC63819-6285-402F-B4F7-D5B34217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75" y="17413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出力するデータを取得</a:t>
            </a:r>
            <a:endParaRPr kumimoji="1" lang="en-US" altLang="ja-JP" sz="3600" dirty="0"/>
          </a:p>
          <a:p>
            <a:endParaRPr kumimoji="1" lang="en-US" altLang="ja-JP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8A1AC8-CE4F-4286-A880-D105B44A2385}"/>
              </a:ext>
            </a:extLst>
          </p:cNvPr>
          <p:cNvSpPr txBox="1"/>
          <p:nvPr/>
        </p:nvSpPr>
        <p:spPr>
          <a:xfrm>
            <a:off x="692459" y="2418724"/>
            <a:ext cx="827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ja-JP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BeautifulSoup4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ja-JP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ja-JP" altLang="en-US" sz="3200" dirty="0"/>
              <a:t>から</a:t>
            </a:r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テキストデータ</a:t>
            </a:r>
            <a:r>
              <a:rPr lang="ja-JP" altLang="en-US" sz="3200" dirty="0"/>
              <a:t>を取得</a:t>
            </a:r>
            <a:endParaRPr lang="en-US" altLang="ja-JP" sz="3600" dirty="0"/>
          </a:p>
          <a:p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62C1834-9D92-43CD-9628-AF124AD70118}"/>
              </a:ext>
            </a:extLst>
          </p:cNvPr>
          <p:cNvSpPr/>
          <p:nvPr/>
        </p:nvSpPr>
        <p:spPr>
          <a:xfrm>
            <a:off x="7443192" y="2785840"/>
            <a:ext cx="555596" cy="2005845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283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17C848-CB0A-4C73-BDB3-9782232899C0}"/>
              </a:ext>
            </a:extLst>
          </p:cNvPr>
          <p:cNvSpPr txBox="1"/>
          <p:nvPr/>
        </p:nvSpPr>
        <p:spPr>
          <a:xfrm>
            <a:off x="7927763" y="3185950"/>
            <a:ext cx="3865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テキストファイルに</a:t>
            </a:r>
            <a:endParaRPr kumimoji="1" lang="en-US" altLang="ja-JP" sz="3200" b="1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書き込み</a:t>
            </a:r>
            <a:endParaRPr kumimoji="1" lang="ja-JP" altLang="en-US" sz="3200" b="1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BB61A1-22F8-412D-9E71-B87F444BE6C0}"/>
              </a:ext>
            </a:extLst>
          </p:cNvPr>
          <p:cNvSpPr txBox="1"/>
          <p:nvPr/>
        </p:nvSpPr>
        <p:spPr>
          <a:xfrm>
            <a:off x="692459" y="3957130"/>
            <a:ext cx="93461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ja-JP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Datetime</a:t>
            </a:r>
            <a:r>
              <a:rPr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モジュール</a:t>
            </a:r>
            <a:endParaRPr lang="en-US" altLang="ja-JP" sz="4000" b="1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日時</a:t>
            </a:r>
            <a:r>
              <a:rPr lang="ja-JP" altLang="en-US" sz="3200" dirty="0"/>
              <a:t>を取得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931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A876A-9915-41E9-B91A-EDEAEF22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/>
              <a:t>一括処理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長文のスクレイピングは時間がかかる</a:t>
            </a:r>
            <a:endParaRPr lang="en-US" altLang="ja-JP" dirty="0"/>
          </a:p>
          <a:p>
            <a:pPr marL="0" indent="0">
              <a:buClr>
                <a:schemeClr val="tx1"/>
              </a:buClr>
              <a:buNone/>
            </a:pPr>
            <a:r>
              <a:rPr kumimoji="1" lang="ja-JP" altLang="en-US" dirty="0"/>
              <a:t>↓</a:t>
            </a:r>
            <a:endParaRPr lang="en-US" altLang="ja-JP" dirty="0"/>
          </a:p>
          <a:p>
            <a:pPr marL="0" indent="0">
              <a:buClr>
                <a:schemeClr val="tx1"/>
              </a:buClr>
              <a:buNone/>
            </a:pPr>
            <a:r>
              <a:rPr kumimoji="1" lang="ja-JP" altLang="en-US" dirty="0"/>
              <a:t>起動時に事前に実行して、ファイルに保存しておく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57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A876A-9915-41E9-B91A-EDEAEF22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ファイルの書き込み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D63904-31E9-48A3-8728-1F3F2583B836}"/>
              </a:ext>
            </a:extLst>
          </p:cNvPr>
          <p:cNvSpPr txBox="1"/>
          <p:nvPr/>
        </p:nvSpPr>
        <p:spPr>
          <a:xfrm>
            <a:off x="991402" y="2993456"/>
            <a:ext cx="19443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天気予報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ニュース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日時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占い結果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9C51A749-C864-4016-A7E7-9BCE00DD2639}"/>
              </a:ext>
            </a:extLst>
          </p:cNvPr>
          <p:cNvSpPr/>
          <p:nvPr/>
        </p:nvSpPr>
        <p:spPr>
          <a:xfrm>
            <a:off x="3359217" y="3234088"/>
            <a:ext cx="702644" cy="40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7F6355-1C8D-430F-A5AD-60546019D77B}"/>
              </a:ext>
            </a:extLst>
          </p:cNvPr>
          <p:cNvSpPr txBox="1"/>
          <p:nvPr/>
        </p:nvSpPr>
        <p:spPr>
          <a:xfrm>
            <a:off x="4485373" y="3408954"/>
            <a:ext cx="19443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result.txt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60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A876A-9915-41E9-B91A-EDEAEF22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ファイルの書き込み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D63904-31E9-48A3-8728-1F3F2583B836}"/>
              </a:ext>
            </a:extLst>
          </p:cNvPr>
          <p:cNvSpPr txBox="1"/>
          <p:nvPr/>
        </p:nvSpPr>
        <p:spPr>
          <a:xfrm>
            <a:off x="991402" y="2993456"/>
            <a:ext cx="19443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天気予報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ニュース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日時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占い結果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9C51A749-C864-4016-A7E7-9BCE00DD2639}"/>
              </a:ext>
            </a:extLst>
          </p:cNvPr>
          <p:cNvSpPr/>
          <p:nvPr/>
        </p:nvSpPr>
        <p:spPr>
          <a:xfrm>
            <a:off x="3359217" y="3234088"/>
            <a:ext cx="702644" cy="40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7F6355-1C8D-430F-A5AD-60546019D77B}"/>
              </a:ext>
            </a:extLst>
          </p:cNvPr>
          <p:cNvSpPr txBox="1"/>
          <p:nvPr/>
        </p:nvSpPr>
        <p:spPr>
          <a:xfrm>
            <a:off x="4485373" y="3038184"/>
            <a:ext cx="19443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weather.txt</a:t>
            </a:r>
          </a:p>
          <a:p>
            <a:r>
              <a:rPr lang="en-US" altLang="ja-JP" dirty="0"/>
              <a:t>n</a:t>
            </a:r>
            <a:r>
              <a:rPr kumimoji="1" lang="en-US" altLang="ja-JP" dirty="0"/>
              <a:t>ews.txt</a:t>
            </a:r>
          </a:p>
          <a:p>
            <a:r>
              <a:rPr lang="en-US" altLang="ja-JP" dirty="0"/>
              <a:t>day.txt</a:t>
            </a:r>
          </a:p>
          <a:p>
            <a:r>
              <a:rPr kumimoji="1" lang="en-US" altLang="ja-JP" dirty="0"/>
              <a:t>fortune.txt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55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A96D7-B43E-4159-9E9B-4F9D413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7C148-6E03-497A-BD5D-B3F8E684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日本語用の</a:t>
            </a:r>
            <a:r>
              <a:rPr kumimoji="1" lang="ja-JP" altLang="en-US" dirty="0"/>
              <a:t>音声合成</a:t>
            </a:r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6DD776-1EB9-4F75-97CB-00400CCE302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8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D6D5F-D76B-4EE6-82B1-70D02DF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63A04-9FDC-4B65-9F74-622C63A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シェルスクリプトを分けた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A20BEB-6C89-49CE-AEE9-EE6CB718E5BC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D28206-5FD6-43DA-AB48-03FE7D64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42" y="2350454"/>
            <a:ext cx="8912191" cy="377552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78B89B-C461-4F60-A9E6-739F4848148C}"/>
              </a:ext>
            </a:extLst>
          </p:cNvPr>
          <p:cNvSpPr/>
          <p:nvPr/>
        </p:nvSpPr>
        <p:spPr>
          <a:xfrm>
            <a:off x="4258806" y="4202875"/>
            <a:ext cx="1837194" cy="56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</a:rPr>
              <a:t>テキストファイル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1A4172-F4B4-4450-AED9-9C51B486A7A9}"/>
              </a:ext>
            </a:extLst>
          </p:cNvPr>
          <p:cNvSpPr txBox="1"/>
          <p:nvPr/>
        </p:nvSpPr>
        <p:spPr>
          <a:xfrm>
            <a:off x="7911106" y="3713760"/>
            <a:ext cx="212720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eather.txt</a:t>
            </a:r>
          </a:p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ews.txt</a:t>
            </a:r>
          </a:p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days.txt</a:t>
            </a:r>
          </a:p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ortune.txt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788F13F-F14D-48AE-AD35-D61F9891B72C}"/>
              </a:ext>
            </a:extLst>
          </p:cNvPr>
          <p:cNvSpPr/>
          <p:nvPr/>
        </p:nvSpPr>
        <p:spPr>
          <a:xfrm>
            <a:off x="6469789" y="4202875"/>
            <a:ext cx="1259193" cy="59143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2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E6CD02-F126-4943-968D-16E2630CA349}"/>
              </a:ext>
            </a:extLst>
          </p:cNvPr>
          <p:cNvSpPr txBox="1"/>
          <p:nvPr/>
        </p:nvSpPr>
        <p:spPr>
          <a:xfrm>
            <a:off x="1905803" y="2767280"/>
            <a:ext cx="12666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デモンストレーション</a:t>
            </a:r>
            <a:endParaRPr kumimoji="1" lang="ja-JP" altLang="en-US" sz="8000" b="1" dirty="0">
              <a:solidFill>
                <a:srgbClr val="FF0066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D22BB9-479E-46EB-92AC-F73D96D2CB0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6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E3D2E-3C6C-4DCF-BB23-6DC8807A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1E88A-B097-44C6-89CB-25D69502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先のスプリントの予定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機能拡張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外見構築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E6CB9E-FCA3-4C48-A411-903186BAF346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9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87A13-A231-4995-8BEE-7985E3DC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プロジェクトの全体像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7A5823-8A38-4828-A6A8-4DFE186B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5" y="2251799"/>
            <a:ext cx="870033" cy="179760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954F9D-585C-4117-B68F-D2C78AC9AF80}"/>
              </a:ext>
            </a:extLst>
          </p:cNvPr>
          <p:cNvSpPr txBox="1"/>
          <p:nvPr/>
        </p:nvSpPr>
        <p:spPr>
          <a:xfrm>
            <a:off x="6580456" y="5450725"/>
            <a:ext cx="245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/>
              <a:t>YoSiE</a:t>
            </a:r>
            <a:endParaRPr kumimoji="1" lang="ja-JP" altLang="en-US" sz="2800" b="1" dirty="0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70F0C143-E189-4914-91EB-21DFE59E0870}"/>
              </a:ext>
            </a:extLst>
          </p:cNvPr>
          <p:cNvSpPr/>
          <p:nvPr/>
        </p:nvSpPr>
        <p:spPr>
          <a:xfrm>
            <a:off x="1575420" y="1753392"/>
            <a:ext cx="3743740" cy="858630"/>
          </a:xfrm>
          <a:prstGeom prst="wedgeEllipseCallout">
            <a:avLst>
              <a:gd name="adj1" fmla="val -22665"/>
              <a:gd name="adj2" fmla="val 696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458343-C631-4D72-A9D4-A1F85AD4E4C3}"/>
              </a:ext>
            </a:extLst>
          </p:cNvPr>
          <p:cNvSpPr txBox="1"/>
          <p:nvPr/>
        </p:nvSpPr>
        <p:spPr>
          <a:xfrm>
            <a:off x="1871285" y="5450725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USER</a:t>
            </a:r>
            <a:endParaRPr kumimoji="1" lang="ja-JP" altLang="en-US" sz="2800" b="1" dirty="0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D69993FF-5439-4F3F-A9AA-94ADFD159337}"/>
              </a:ext>
            </a:extLst>
          </p:cNvPr>
          <p:cNvSpPr/>
          <p:nvPr/>
        </p:nvSpPr>
        <p:spPr>
          <a:xfrm>
            <a:off x="7106293" y="1793338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今日の神奈川県の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天気は～～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グラフィックス 3" descr="男の人">
            <a:extLst>
              <a:ext uri="{FF2B5EF4-FFF2-40B4-BE49-F238E27FC236}">
                <a16:creationId xmlns:a16="http://schemas.microsoft.com/office/drawing/2014/main" id="{5ED4B8B3-833E-4A79-8905-EF3F8C7C1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877" y="2650644"/>
            <a:ext cx="2908789" cy="29087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09216EF-7FBF-41B6-A1A9-6AA49126D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3081"/>
            <a:ext cx="3257306" cy="1797608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FEFBB6F-DE28-4FA1-AC8F-6E1F30AC15F4}"/>
              </a:ext>
            </a:extLst>
          </p:cNvPr>
          <p:cNvCxnSpPr>
            <a:cxnSpLocks/>
          </p:cNvCxnSpPr>
          <p:nvPr/>
        </p:nvCxnSpPr>
        <p:spPr>
          <a:xfrm flipV="1">
            <a:off x="2902191" y="2822853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25F2D24B-A200-402A-A2A4-B8E38F738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87409">
            <a:off x="2920502" y="2964754"/>
            <a:ext cx="243861" cy="14631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7AE7228-2C02-4153-BC3E-B337D5737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383590">
            <a:off x="2879746" y="3126024"/>
            <a:ext cx="243861" cy="146317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5B71CC-760C-4862-B841-FC32F1F0F1A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5224A-9D04-411A-90E6-C4829D3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0B4BA-A633-440E-83B5-154DC74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61F130-152A-459E-80AD-7046811BC933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B7CB-0F8B-4F2C-936A-79811F6E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主な要素技術・流れ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3DBC08-8D8D-4207-9210-BD0C4AA88276}"/>
              </a:ext>
            </a:extLst>
          </p:cNvPr>
          <p:cNvSpPr/>
          <p:nvPr/>
        </p:nvSpPr>
        <p:spPr>
          <a:xfrm>
            <a:off x="3224463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テキスト分類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7331362-F18C-4A5C-9781-E3C2E3AD8B38}"/>
              </a:ext>
            </a:extLst>
          </p:cNvPr>
          <p:cNvSpPr/>
          <p:nvPr/>
        </p:nvSpPr>
        <p:spPr>
          <a:xfrm>
            <a:off x="6252410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データ取得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F1286B-7EEC-424A-B43A-DD354AA4876D}"/>
              </a:ext>
            </a:extLst>
          </p:cNvPr>
          <p:cNvSpPr/>
          <p:nvPr/>
        </p:nvSpPr>
        <p:spPr>
          <a:xfrm>
            <a:off x="9256295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音声合成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DDDA980-E0AC-4927-B7C8-B508DB59DD5F}"/>
              </a:ext>
            </a:extLst>
          </p:cNvPr>
          <p:cNvSpPr/>
          <p:nvPr/>
        </p:nvSpPr>
        <p:spPr>
          <a:xfrm>
            <a:off x="3236494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テキスト分類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C275781-59D9-46AF-B353-284C861BC744}"/>
              </a:ext>
            </a:extLst>
          </p:cNvPr>
          <p:cNvSpPr/>
          <p:nvPr/>
        </p:nvSpPr>
        <p:spPr>
          <a:xfrm>
            <a:off x="6264441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EBBEFE-1F2B-44BF-9CF2-2C3A42F3B700}"/>
              </a:ext>
            </a:extLst>
          </p:cNvPr>
          <p:cNvSpPr/>
          <p:nvPr/>
        </p:nvSpPr>
        <p:spPr>
          <a:xfrm>
            <a:off x="9268326" y="2193758"/>
            <a:ext cx="2743200" cy="174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OpenJTalk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253337C-21D4-4189-A4CC-F05C0D4A1FBF}"/>
              </a:ext>
            </a:extLst>
          </p:cNvPr>
          <p:cNvSpPr/>
          <p:nvPr/>
        </p:nvSpPr>
        <p:spPr>
          <a:xfrm>
            <a:off x="196516" y="2193758"/>
            <a:ext cx="2743200" cy="174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42E33AD-9824-46F7-A007-8E4B41686DA2}"/>
              </a:ext>
            </a:extLst>
          </p:cNvPr>
          <p:cNvSpPr/>
          <p:nvPr/>
        </p:nvSpPr>
        <p:spPr>
          <a:xfrm>
            <a:off x="3224463" y="2193758"/>
            <a:ext cx="2743200" cy="174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fastText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466CFFC-A8FB-4718-B77B-BA8F870D7414}"/>
              </a:ext>
            </a:extLst>
          </p:cNvPr>
          <p:cNvSpPr/>
          <p:nvPr/>
        </p:nvSpPr>
        <p:spPr>
          <a:xfrm>
            <a:off x="6252410" y="2193758"/>
            <a:ext cx="2743200" cy="174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accent6">
                    <a:lumMod val="50000"/>
                  </a:schemeClr>
                </a:solidFill>
              </a:rPr>
              <a:t>スクレイピング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30C0893-CA27-40D8-AAFF-E3997BE3BF50}"/>
              </a:ext>
            </a:extLst>
          </p:cNvPr>
          <p:cNvSpPr/>
          <p:nvPr/>
        </p:nvSpPr>
        <p:spPr>
          <a:xfrm>
            <a:off x="208547" y="4071567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音声認識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D8F6D95-F0BD-489D-8D92-D1092CF784FB}"/>
              </a:ext>
            </a:extLst>
          </p:cNvPr>
          <p:cNvSpPr/>
          <p:nvPr/>
        </p:nvSpPr>
        <p:spPr>
          <a:xfrm>
            <a:off x="3224463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テキスト分類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DD34D10-6673-4DD1-B48F-072573DD1881}"/>
              </a:ext>
            </a:extLst>
          </p:cNvPr>
          <p:cNvSpPr/>
          <p:nvPr/>
        </p:nvSpPr>
        <p:spPr>
          <a:xfrm>
            <a:off x="6252410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データ取得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8638B62-C03C-4141-AAF0-F5AEAE7B40B8}"/>
              </a:ext>
            </a:extLst>
          </p:cNvPr>
          <p:cNvSpPr/>
          <p:nvPr/>
        </p:nvSpPr>
        <p:spPr>
          <a:xfrm>
            <a:off x="2807369" y="2575636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17C8023-84E8-4070-B148-D9D3F761C7B1}"/>
              </a:ext>
            </a:extLst>
          </p:cNvPr>
          <p:cNvSpPr/>
          <p:nvPr/>
        </p:nvSpPr>
        <p:spPr>
          <a:xfrm>
            <a:off x="5847347" y="2580084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E4FD745-554E-4C41-BCC3-5D79564795A4}"/>
              </a:ext>
            </a:extLst>
          </p:cNvPr>
          <p:cNvSpPr/>
          <p:nvPr/>
        </p:nvSpPr>
        <p:spPr>
          <a:xfrm>
            <a:off x="8851232" y="2587668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6FF98A-E869-46C0-B133-0966C09BA76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36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04BC-A291-4ECD-8EC7-9097E286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Julius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C3B31-2B08-4702-ADFF-F7D083B2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  <a:r>
              <a:rPr kumimoji="1" lang="en-US" altLang="ja-JP" dirty="0"/>
              <a:t>OSS(</a:t>
            </a:r>
            <a:r>
              <a:rPr kumimoji="1" lang="ja-JP" altLang="en-US" dirty="0"/>
              <a:t>オープンソースソフトウェア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Python</a:t>
            </a:r>
            <a:r>
              <a:rPr lang="ja-JP" altLang="en-US" dirty="0"/>
              <a:t>と連携して利用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469061-2BDB-4253-9E46-A39E655B750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AB50E2-C584-4852-AC5C-5F0D7F054A68}"/>
              </a:ext>
            </a:extLst>
          </p:cNvPr>
          <p:cNvSpPr txBox="1"/>
          <p:nvPr/>
        </p:nvSpPr>
        <p:spPr>
          <a:xfrm>
            <a:off x="6441106" y="3429000"/>
            <a:ext cx="6440750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2B5D20-8D1B-4A23-BDF6-034AC9C25248}"/>
              </a:ext>
            </a:extLst>
          </p:cNvPr>
          <p:cNvSpPr txBox="1"/>
          <p:nvPr/>
        </p:nvSpPr>
        <p:spPr>
          <a:xfrm>
            <a:off x="1210285" y="3366280"/>
            <a:ext cx="6440750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C630D40C-85D8-4382-85F5-72381492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5280325" y="3657320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60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10270-B89B-4147-8B81-16A39D4D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7" y="240858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コードの構造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750914" y="1777436"/>
            <a:ext cx="4331368" cy="62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750914" y="2707170"/>
            <a:ext cx="4331367" cy="659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750914" y="3667737"/>
            <a:ext cx="4325349" cy="659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文字データに変換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A4858F-755D-44A9-8569-3D23BC0DD3B1}"/>
              </a:ext>
            </a:extLst>
          </p:cNvPr>
          <p:cNvSpPr/>
          <p:nvPr/>
        </p:nvSpPr>
        <p:spPr>
          <a:xfrm>
            <a:off x="3756933" y="4628304"/>
            <a:ext cx="4325348" cy="658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AI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文）で分類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44A6A93-CCFC-4DA4-A5EB-31A5F271A55C}"/>
              </a:ext>
            </a:extLst>
          </p:cNvPr>
          <p:cNvSpPr/>
          <p:nvPr/>
        </p:nvSpPr>
        <p:spPr>
          <a:xfrm>
            <a:off x="3756931" y="5588046"/>
            <a:ext cx="4337384" cy="658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スクレイピング結果出力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16598" y="2405878"/>
            <a:ext cx="0" cy="3012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913589" y="3366444"/>
            <a:ext cx="3009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13589" y="4327011"/>
            <a:ext cx="6018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ACB86E-20AA-4229-BB74-552C265C2ED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919607" y="5286753"/>
            <a:ext cx="6016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A36D4C91-E8D7-4C0C-9CE1-229342495F3F}"/>
              </a:ext>
            </a:extLst>
          </p:cNvPr>
          <p:cNvSpPr/>
          <p:nvPr/>
        </p:nvSpPr>
        <p:spPr>
          <a:xfrm>
            <a:off x="8523647" y="4101618"/>
            <a:ext cx="2459859" cy="1179095"/>
          </a:xfrm>
          <a:prstGeom prst="wedgeEllipseCallout">
            <a:avLst>
              <a:gd name="adj1" fmla="val -78783"/>
              <a:gd name="adj2" fmla="val 25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fastText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2A506E8-AC30-4356-81C3-BFBBB9953680}"/>
              </a:ext>
            </a:extLst>
          </p:cNvPr>
          <p:cNvSpPr/>
          <p:nvPr/>
        </p:nvSpPr>
        <p:spPr>
          <a:xfrm>
            <a:off x="8563841" y="5286753"/>
            <a:ext cx="2552276" cy="1219624"/>
          </a:xfrm>
          <a:prstGeom prst="wedgeEllipseCallout">
            <a:avLst>
              <a:gd name="adj1" fmla="val -78009"/>
              <a:gd name="adj2" fmla="val 60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</a:rPr>
              <a:t>スクレイピング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OpenJTalk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09DDA7DB-CE31-4D86-82D2-D004E5343B9D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3750915" y="3036807"/>
            <a:ext cx="6017" cy="2880464"/>
          </a:xfrm>
          <a:prstGeom prst="curvedConnector3">
            <a:avLst>
              <a:gd name="adj1" fmla="val 26774639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6E3FC31-DF1A-4F3A-B76E-53B3EEFCA795}"/>
              </a:ext>
            </a:extLst>
          </p:cNvPr>
          <p:cNvSpPr/>
          <p:nvPr/>
        </p:nvSpPr>
        <p:spPr>
          <a:xfrm>
            <a:off x="3750914" y="832285"/>
            <a:ext cx="4331368" cy="62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  <a:endParaRPr kumimoji="1" lang="en-US" altLang="ja-JP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57AA5EB-1FCB-41EB-9E1D-B0C993DB1EC1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>
            <a:off x="5916598" y="1460727"/>
            <a:ext cx="0" cy="3167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F0C90-EAE3-4106-A659-4B0EA57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記述文法音声認識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95FCA1C-E950-4D50-822A-FCBB8CE23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862"/>
            <a:ext cx="6641359" cy="5470138"/>
          </a:xfrm>
        </p:spPr>
      </p:pic>
    </p:spTree>
    <p:extLst>
      <p:ext uri="{BB962C8B-B14F-4D97-AF65-F5344CB8AC3E}">
        <p14:creationId xmlns:p14="http://schemas.microsoft.com/office/powerpoint/2010/main" val="1264961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F0C90-EAE3-4106-A659-4B0EA57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記述文法音声認識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E16CF38-D51B-44EF-8962-0CC2F813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19" y="4343399"/>
            <a:ext cx="2455729" cy="1749287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C00E20A-81FA-4F2B-A621-B60B9A8D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75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EBD25-4870-412B-8882-1C97B13A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記述文法音声認識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D30D13-5D96-40F4-AC6C-D7785F746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83860" cy="376384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7DCCEA-9525-4067-A7CA-F68491BCF5C0}"/>
              </a:ext>
            </a:extLst>
          </p:cNvPr>
          <p:cNvSpPr/>
          <p:nvPr/>
        </p:nvSpPr>
        <p:spPr>
          <a:xfrm>
            <a:off x="838200" y="1690688"/>
            <a:ext cx="1452613" cy="301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9B1629-00A3-4452-87AB-93EC7DED32E4}"/>
              </a:ext>
            </a:extLst>
          </p:cNvPr>
          <p:cNvSpPr/>
          <p:nvPr/>
        </p:nvSpPr>
        <p:spPr>
          <a:xfrm>
            <a:off x="1405288" y="1905802"/>
            <a:ext cx="1193533" cy="3548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1A2FD8-4257-47FE-B305-71FCF4ED4D01}"/>
              </a:ext>
            </a:extLst>
          </p:cNvPr>
          <p:cNvSpPr/>
          <p:nvPr/>
        </p:nvSpPr>
        <p:spPr>
          <a:xfrm>
            <a:off x="2290813" y="1903564"/>
            <a:ext cx="3724976" cy="35509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0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B4FE-C5C2-47D6-AF03-95022E1A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BE79CC01-937C-46F7-8B96-CF582E230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9" y="435227"/>
            <a:ext cx="8874011" cy="6057648"/>
          </a:xfrm>
        </p:spPr>
      </p:pic>
    </p:spTree>
    <p:extLst>
      <p:ext uri="{BB962C8B-B14F-4D97-AF65-F5344CB8AC3E}">
        <p14:creationId xmlns:p14="http://schemas.microsoft.com/office/powerpoint/2010/main" val="177787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254</Words>
  <Application>Microsoft Office PowerPoint</Application>
  <PresentationFormat>ワイド画面</PresentationFormat>
  <Paragraphs>91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主な要素技術・流れ</vt:lpstr>
      <vt:lpstr>Julius</vt:lpstr>
      <vt:lpstr>コードの構造</vt:lpstr>
      <vt:lpstr>記述文法音声認識</vt:lpstr>
      <vt:lpstr>記述文法音声認識</vt:lpstr>
      <vt:lpstr>記述文法音声認識</vt:lpstr>
      <vt:lpstr>PowerPoint プレゼンテーション</vt:lpstr>
      <vt:lpstr>fastText</vt:lpstr>
      <vt:lpstr>工夫した点</vt:lpstr>
      <vt:lpstr>スクレイピング</vt:lpstr>
      <vt:lpstr>工夫した点</vt:lpstr>
      <vt:lpstr>工夫した点</vt:lpstr>
      <vt:lpstr>工夫した点</vt:lpstr>
      <vt:lpstr>OpenJTalk</vt:lpstr>
      <vt:lpstr>工夫した点</vt:lpstr>
      <vt:lpstr>PowerPoint プレゼンテーション</vt:lpstr>
      <vt:lpstr>今後の計画</vt:lpstr>
      <vt:lpstr>質疑応答用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山田 晃生</cp:lastModifiedBy>
  <cp:revision>18</cp:revision>
  <dcterms:created xsi:type="dcterms:W3CDTF">2021-11-23T02:33:41Z</dcterms:created>
  <dcterms:modified xsi:type="dcterms:W3CDTF">2021-11-26T03:15:04Z</dcterms:modified>
</cp:coreProperties>
</file>