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1" autoAdjust="0"/>
  </p:normalViewPr>
  <p:slideViewPr>
    <p:cSldViewPr snapToGrid="0">
      <p:cViewPr varScale="1">
        <p:scale>
          <a:sx n="99" d="100"/>
          <a:sy n="99" d="100"/>
        </p:scale>
        <p:origin x="22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-2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847E3-A545-4FEE-96D0-B2F7F758E0F3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1E08D-4A53-4A5C-9DAB-BDA17F3E8D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62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err="1"/>
              <a:t>fastText</a:t>
            </a:r>
            <a:r>
              <a:rPr lang="ja-JP" altLang="en-US" dirty="0"/>
              <a:t>は、単語表現と文章分類を効率的に学習するためのライブラリです。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流れとしては、予測したい文章を入れ、その意味を解析し、予測した結果をラベルで返してくれます。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この図では「私は犬が好き」という文章が上の三つのラベルのうちのどれかを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で予測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動物ラベルであると結果を出しています。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予測　＝　確率を計算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一番確率が高いのを結果として出す→動物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68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本来の作り方としては、トレーニングデータ用の文章を形態素解析で単語ごとに分割するのですが、</a:t>
            </a:r>
            <a:r>
              <a:rPr kumimoji="1" lang="en-US" altLang="ja-JP" dirty="0" err="1"/>
              <a:t>fastText</a:t>
            </a:r>
            <a:r>
              <a:rPr kumimoji="1" lang="ja-JP" altLang="en-US" dirty="0"/>
              <a:t>では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単語を１つのデータとして扱うため、</a:t>
            </a:r>
            <a:endParaRPr kumimoji="1" lang="en-US" altLang="ja-JP" dirty="0"/>
          </a:p>
          <a:p>
            <a:r>
              <a:rPr kumimoji="1" lang="ja-JP" altLang="en-US" dirty="0"/>
              <a:t>「今日　の　天気　は　晴れ　？」という文章のあとに「今日　の　天気　を教えて」という文章を追加しても、「今日の天気」の部分が重複してしまうため、</a:t>
            </a:r>
            <a:endParaRPr kumimoji="1" lang="en-US" altLang="ja-JP" dirty="0"/>
          </a:p>
          <a:p>
            <a:r>
              <a:rPr kumimoji="1" lang="ja-JP" altLang="en-US" dirty="0"/>
              <a:t>その分データが増えないことになります</a:t>
            </a:r>
            <a:endParaRPr kumimoji="1" lang="en-US" altLang="ja-JP" dirty="0"/>
          </a:p>
          <a:p>
            <a:r>
              <a:rPr kumimoji="1" lang="ja-JP" altLang="en-US" dirty="0"/>
              <a:t>私たちが使うであろう文章は、単語が多く重複してしまうため、対策を考えました</a:t>
            </a:r>
            <a:endParaRPr kumimoji="1" lang="en-US" altLang="ja-JP" dirty="0"/>
          </a:p>
          <a:p>
            <a:r>
              <a:rPr kumimoji="1" lang="ja-JP" altLang="en-US" dirty="0"/>
              <a:t>解決策として、文章を分割せずに、そのまま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文章を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単語として扱うという方法を考えました</a:t>
            </a:r>
            <a:endParaRPr kumimoji="1" lang="en-US" altLang="ja-JP" dirty="0"/>
          </a:p>
          <a:p>
            <a:r>
              <a:rPr kumimoji="1" lang="ja-JP" altLang="en-US" dirty="0"/>
              <a:t>こうすることで、入力した文章がそのまま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データとして扱えるので、データを増やしやすくなります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11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使っているオプションは</a:t>
            </a:r>
            <a:r>
              <a:rPr kumimoji="1" lang="en-US" altLang="ja-JP" dirty="0"/>
              <a:t>dim</a:t>
            </a:r>
            <a:r>
              <a:rPr kumimoji="1" lang="ja-JP" altLang="en-US" dirty="0"/>
              <a:t>は</a:t>
            </a:r>
            <a:r>
              <a:rPr kumimoji="1" lang="en-US" altLang="ja-JP" dirty="0"/>
              <a:t>200,epoch</a:t>
            </a:r>
            <a:r>
              <a:rPr kumimoji="1" lang="ja-JP" altLang="en-US" dirty="0"/>
              <a:t>数は</a:t>
            </a:r>
            <a:r>
              <a:rPr kumimoji="1" lang="en-US" altLang="ja-JP"/>
              <a:t>133000,loss</a:t>
            </a:r>
            <a:r>
              <a:rPr kumimoji="1" lang="ja-JP" altLang="en-US"/>
              <a:t>関数</a:t>
            </a:r>
            <a:r>
              <a:rPr kumimoji="1" lang="ja-JP" altLang="en-US" dirty="0"/>
              <a:t>は</a:t>
            </a:r>
            <a:r>
              <a:rPr kumimoji="1" lang="en-US" altLang="ja-JP" dirty="0" err="1"/>
              <a:t>hs</a:t>
            </a:r>
            <a:r>
              <a:rPr kumimoji="1" lang="ja-JP" altLang="en-US" dirty="0"/>
              <a:t>関数に設定しています。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1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E6BC3-6040-4622-81D9-1DC407896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567E89-5149-4DBA-A4D2-4B0EFADD9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C2617-EAB2-47EB-90AF-B893DE01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80795-2A6B-4EBF-9196-8589E41D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3A2748-6843-4EAB-AB8E-AE7FE0A3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06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BCF290-3EAC-43DF-9C4F-5651D27A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DA510C-D528-4806-8396-FD251D23C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FFD5EA-78DD-4564-81F7-AAACD9EB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CE2110-0951-4460-B2E2-3E788C89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32097-BD8D-48D9-9751-E46FB6D5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53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1DB175-2877-4F0B-9FD6-B9F27D580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1FE4D6-E2AF-4B35-A296-F72FA04F4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9E6413-710E-4AC6-8EB1-A40AE09C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0149E6-53A8-462B-A4AB-5727A8F3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5AE741-6642-4C60-8F8E-0EB4AA62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5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C49B4-A7B7-43E9-B9A7-D79A7324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6F1F6E-8349-4C27-AD9F-C96F80EA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93EAAB-5A82-46B8-A909-84FE058C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BDF387-0F9D-459D-9249-8010508D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D183E6-4BF9-4BC9-9691-98AE6FF2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11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175BE2-88CD-49AD-8A76-E8717CEE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9E7FE2-1D3A-4A98-8A5A-507C9090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EC7934-FA70-4A2B-94A4-CBCF8FF5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3E64B-14DA-41A1-9139-94D820F5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DC5A9E-6181-4740-99C7-F4605148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29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CCE97-3D10-4FF7-884B-FCF5311B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36172D-F8D5-4035-86A9-5A43F1964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06CCEE-498C-4CAB-AC0D-E3823BFE6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7C35F-FCE2-4AAE-A5BD-CC43CFA7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7F7B85-8B87-4B23-B7F1-713F90F9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4C60C3-ED81-4BF9-AC6E-2BEC6199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5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EFBE3-4632-4570-A366-07C1DD80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60225D-B85C-4760-A12B-1D2A9B1A4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7458B2-47F3-4964-9076-524AAF8AA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890D10-EDB7-4CB3-8984-2341D24A8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A1FC24-C17D-4F85-9B94-A6F313D23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CA0986-330F-48BB-BF3F-4077594E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90E3D4-409E-4517-AE49-5DE597B3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1B25EB-AB7F-407E-A898-6C405C5C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4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8E7AC-1023-49BD-BAD4-94D9D3D2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2AC9A1-00AE-43D4-95B9-125165AB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734F72-BDAF-4A9C-9085-EDB320FD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8EC4A5-8F35-4B9E-9FFC-D605EEDF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04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0D00B1-9811-4545-BB37-641D3228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6CEA9C-F824-4BCB-8262-82B76A3D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EA7631-C4D1-4891-ABC8-F6AA221B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87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5579-378B-40AD-9B18-09993874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D722C-D489-4DEC-A7EC-E6ED1804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F8C066-7035-4B89-A4B5-4E7B4F756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0E1641-4030-453F-AC05-623BE55F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55EE75-50D0-4FD6-806C-6FCC2B94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82E680-FC2E-422E-B104-61B5243C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4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D1261-1FB3-40BE-A869-DD79D076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EA4FC7-9309-45B4-85B9-1034897AB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DCC1DF-06AB-4A47-8B25-E76DF9474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D1D4BF-A19F-4B07-AF9C-C4D204F0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AFD979-DCBB-4CF0-B20C-47CF64A4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C3693C-4A5D-4105-A4E0-B2787A71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49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FD80F3-0DF2-4B3A-8676-14551732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9D9C74-3B81-4289-9C3B-51A3AA1B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4CF895-502E-450F-A1FA-3A703E896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284B3D-F8BE-40CC-B910-BF41B7E7F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F91DF-6640-40BF-BC09-4695655E7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68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A8AF1-8429-4118-9EA6-D77723859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fastText</a:t>
            </a:r>
            <a:r>
              <a:rPr kumimoji="1" lang="en-US" altLang="ja-JP" baseline="0" dirty="0"/>
              <a:t> </a:t>
            </a:r>
            <a:r>
              <a:rPr kumimoji="1" lang="ja-JP" altLang="en-US" baseline="0" dirty="0"/>
              <a:t>とは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785474-91CE-4804-8C96-15445C2CC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93B8AB-A3C2-4A18-BB3C-FECBD6BEBFEF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04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03345-A294-422E-8EF0-1C9E0C7B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fastText</a:t>
            </a:r>
            <a:r>
              <a:rPr kumimoji="1" lang="ja-JP" altLang="en-US" dirty="0"/>
              <a:t>の仕組み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B847BF-5C10-45D4-9710-F38D68B894E0}"/>
              </a:ext>
            </a:extLst>
          </p:cNvPr>
          <p:cNvSpPr/>
          <p:nvPr/>
        </p:nvSpPr>
        <p:spPr>
          <a:xfrm>
            <a:off x="1402558" y="2312191"/>
            <a:ext cx="1978338" cy="57839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予測したい文章</a:t>
            </a:r>
            <a:endParaRPr lang="en-US" altLang="ja-JP" dirty="0"/>
          </a:p>
          <a:p>
            <a:pPr algn="ctr"/>
            <a:r>
              <a:rPr lang="ja-JP" altLang="en-US" dirty="0"/>
              <a:t>を入れる</a:t>
            </a:r>
            <a:endParaRPr kumimoji="1" lang="ja-JP" altLang="en-US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FCAA5B2B-B2D0-4027-A4FC-18422A933228}"/>
              </a:ext>
            </a:extLst>
          </p:cNvPr>
          <p:cNvSpPr/>
          <p:nvPr/>
        </p:nvSpPr>
        <p:spPr>
          <a:xfrm>
            <a:off x="3358416" y="3202779"/>
            <a:ext cx="712292" cy="1106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98069C-13A5-4C19-903B-38044E1D69DF}"/>
              </a:ext>
            </a:extLst>
          </p:cNvPr>
          <p:cNvSpPr/>
          <p:nvPr/>
        </p:nvSpPr>
        <p:spPr>
          <a:xfrm>
            <a:off x="793607" y="3483302"/>
            <a:ext cx="1978338" cy="132556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私は犬が好き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7AD7007-37B6-42F3-BE00-20C827F49049}"/>
              </a:ext>
            </a:extLst>
          </p:cNvPr>
          <p:cNvSpPr/>
          <p:nvPr/>
        </p:nvSpPr>
        <p:spPr>
          <a:xfrm>
            <a:off x="4289177" y="2752824"/>
            <a:ext cx="1827463" cy="1930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意味を解析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A958CD7-9F51-4CBB-B5A5-889187194E6E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717C4C0-D0D0-43BB-8B87-0C67A56483CD}"/>
              </a:ext>
            </a:extLst>
          </p:cNvPr>
          <p:cNvSpPr/>
          <p:nvPr/>
        </p:nvSpPr>
        <p:spPr>
          <a:xfrm>
            <a:off x="4314196" y="3856396"/>
            <a:ext cx="1818640" cy="8122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fastText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1B23BD4-07D0-4A46-8E01-93073F77700F}"/>
              </a:ext>
            </a:extLst>
          </p:cNvPr>
          <p:cNvSpPr/>
          <p:nvPr/>
        </p:nvSpPr>
        <p:spPr>
          <a:xfrm>
            <a:off x="7111206" y="2791031"/>
            <a:ext cx="1827463" cy="1930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予測した結果を返す</a:t>
            </a: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0307F9B9-8116-4DBF-A826-B1FF833CAAE9}"/>
              </a:ext>
            </a:extLst>
          </p:cNvPr>
          <p:cNvSpPr/>
          <p:nvPr/>
        </p:nvSpPr>
        <p:spPr>
          <a:xfrm>
            <a:off x="6256625" y="3302944"/>
            <a:ext cx="730792" cy="1106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2A8DFAC-2DAD-4B02-856B-431C6CC347F0}"/>
              </a:ext>
            </a:extLst>
          </p:cNvPr>
          <p:cNvSpPr/>
          <p:nvPr/>
        </p:nvSpPr>
        <p:spPr>
          <a:xfrm>
            <a:off x="10670902" y="2215931"/>
            <a:ext cx="1137980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動物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0C59834-B5F3-46C9-A8DE-0298EB1FC7A3}"/>
              </a:ext>
            </a:extLst>
          </p:cNvPr>
          <p:cNvSpPr/>
          <p:nvPr/>
        </p:nvSpPr>
        <p:spPr>
          <a:xfrm>
            <a:off x="10670902" y="4988244"/>
            <a:ext cx="1137980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経済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AA6FDE2-BBC6-43BC-A2C5-E247B0789EC6}"/>
              </a:ext>
            </a:extLst>
          </p:cNvPr>
          <p:cNvSpPr/>
          <p:nvPr/>
        </p:nvSpPr>
        <p:spPr>
          <a:xfrm>
            <a:off x="10671678" y="3561838"/>
            <a:ext cx="1137980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スポーツ</a:t>
            </a:r>
          </a:p>
        </p:txBody>
      </p:sp>
      <p:sp>
        <p:nvSpPr>
          <p:cNvPr id="24" name="矢印: 上 23">
            <a:extLst>
              <a:ext uri="{FF2B5EF4-FFF2-40B4-BE49-F238E27FC236}">
                <a16:creationId xmlns:a16="http://schemas.microsoft.com/office/drawing/2014/main" id="{18313628-56F8-4052-B989-E308F28D5D42}"/>
              </a:ext>
            </a:extLst>
          </p:cNvPr>
          <p:cNvSpPr/>
          <p:nvPr/>
        </p:nvSpPr>
        <p:spPr>
          <a:xfrm rot="16200000" flipH="1" flipV="1">
            <a:off x="9012273" y="2278874"/>
            <a:ext cx="991588" cy="694778"/>
          </a:xfrm>
          <a:prstGeom prst="upArrow">
            <a:avLst>
              <a:gd name="adj1" fmla="val 43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3E8D80-9F03-430F-B9E6-A013E0659D31}"/>
              </a:ext>
            </a:extLst>
          </p:cNvPr>
          <p:cNvSpPr txBox="1"/>
          <p:nvPr/>
        </p:nvSpPr>
        <p:spPr>
          <a:xfrm>
            <a:off x="9943733" y="2416723"/>
            <a:ext cx="69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90</a:t>
            </a:r>
            <a:r>
              <a:rPr kumimoji="1" lang="ja-JP" altLang="en-US" dirty="0"/>
              <a:t>％</a:t>
            </a:r>
            <a:endParaRPr kumimoji="1"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16A0E00-2644-41C6-90FC-B4DD76A3593D}"/>
              </a:ext>
            </a:extLst>
          </p:cNvPr>
          <p:cNvSpPr txBox="1"/>
          <p:nvPr/>
        </p:nvSpPr>
        <p:spPr>
          <a:xfrm>
            <a:off x="9844492" y="3735944"/>
            <a:ext cx="69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90</a:t>
            </a:r>
            <a:r>
              <a:rPr kumimoji="1" lang="ja-JP" altLang="en-US" dirty="0"/>
              <a:t>％</a:t>
            </a:r>
            <a:endParaRPr kumimoji="1" lang="en-US" altLang="ja-JP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EC037C1-EFFE-4880-B5D9-A8F986DEC662}"/>
              </a:ext>
            </a:extLst>
          </p:cNvPr>
          <p:cNvSpPr txBox="1"/>
          <p:nvPr/>
        </p:nvSpPr>
        <p:spPr>
          <a:xfrm>
            <a:off x="9964699" y="5254572"/>
            <a:ext cx="69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90</a:t>
            </a:r>
            <a:r>
              <a:rPr kumimoji="1" lang="ja-JP" altLang="en-US" dirty="0"/>
              <a:t>％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640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18E73-6557-4AF8-BBEE-9D3D25DC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トレーニングデータの作成方法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D243C04-27BD-450B-A35E-AD3D68BCA8E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E5E313E-35C9-48E0-B1B7-7FA9DED19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3" y="1765990"/>
            <a:ext cx="10515600" cy="4351338"/>
          </a:xfrm>
        </p:spPr>
        <p:txBody>
          <a:bodyPr/>
          <a:lstStyle/>
          <a:p>
            <a:r>
              <a:rPr kumimoji="1" lang="ja-JP" altLang="en-US" sz="3600" b="1" dirty="0"/>
              <a:t>今まで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kumimoji="1" lang="ja-JP" altLang="en-US" sz="3600" b="1" dirty="0"/>
              <a:t>文章を単語ごとに分割</a:t>
            </a:r>
            <a:endParaRPr kumimoji="1" lang="en-US" altLang="ja-JP" sz="3600" b="1" dirty="0"/>
          </a:p>
          <a:p>
            <a:pPr marL="914400" lvl="2" indent="0">
              <a:buNone/>
            </a:pPr>
            <a:r>
              <a:rPr lang="ja-JP" altLang="en-US" sz="3200" b="1" dirty="0"/>
              <a:t>↑</a:t>
            </a:r>
            <a:r>
              <a:rPr kumimoji="1" lang="ja-JP" altLang="en-US" sz="3200" b="1" u="sng" dirty="0"/>
              <a:t>重複する単語が多い</a:t>
            </a:r>
            <a:endParaRPr kumimoji="1" lang="en-US" altLang="ja-JP" sz="3200" dirty="0"/>
          </a:p>
          <a:p>
            <a:r>
              <a:rPr kumimoji="1" lang="ja-JP" altLang="en-US" sz="3600" b="1" dirty="0"/>
              <a:t>現在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kumimoji="1" lang="ja-JP" altLang="en-US" sz="3600" b="1" dirty="0"/>
              <a:t>文章を単語として扱う</a:t>
            </a:r>
            <a:endParaRPr kumimoji="1" lang="en-US" altLang="ja-JP" sz="3600" b="1" dirty="0"/>
          </a:p>
          <a:p>
            <a:pPr marL="914400" lvl="2" indent="0">
              <a:buNone/>
            </a:pPr>
            <a:r>
              <a:rPr lang="ja-JP" altLang="en-US" sz="3600" b="1" dirty="0"/>
              <a:t>↑</a:t>
            </a:r>
            <a:r>
              <a:rPr lang="ja-JP" altLang="en-US" sz="3200" b="1" u="sng" dirty="0"/>
              <a:t>重複せず、データが増える</a:t>
            </a:r>
            <a:endParaRPr lang="ja-JP" altLang="en-US" sz="3600" b="1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DD4A2F-68D9-4A79-A389-82AAAB394C0F}"/>
              </a:ext>
            </a:extLst>
          </p:cNvPr>
          <p:cNvSpPr txBox="1"/>
          <p:nvPr/>
        </p:nvSpPr>
        <p:spPr>
          <a:xfrm flipH="1">
            <a:off x="6391128" y="2207915"/>
            <a:ext cx="44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/>
              <a:t>データを増やしにくい</a:t>
            </a:r>
          </a:p>
        </p:txBody>
      </p:sp>
      <p:sp>
        <p:nvSpPr>
          <p:cNvPr id="8" name="矢印: 上 7">
            <a:extLst>
              <a:ext uri="{FF2B5EF4-FFF2-40B4-BE49-F238E27FC236}">
                <a16:creationId xmlns:a16="http://schemas.microsoft.com/office/drawing/2014/main" id="{63FE131A-4C79-490B-93C6-9FA481034CA3}"/>
              </a:ext>
            </a:extLst>
          </p:cNvPr>
          <p:cNvSpPr/>
          <p:nvPr/>
        </p:nvSpPr>
        <p:spPr>
          <a:xfrm rot="16200000">
            <a:off x="5521716" y="2239161"/>
            <a:ext cx="877091" cy="5103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矢印: 上 8">
            <a:extLst>
              <a:ext uri="{FF2B5EF4-FFF2-40B4-BE49-F238E27FC236}">
                <a16:creationId xmlns:a16="http://schemas.microsoft.com/office/drawing/2014/main" id="{42B22345-9B06-472D-96CD-9DCAB6528AC9}"/>
              </a:ext>
            </a:extLst>
          </p:cNvPr>
          <p:cNvSpPr/>
          <p:nvPr/>
        </p:nvSpPr>
        <p:spPr>
          <a:xfrm rot="16200000">
            <a:off x="5525161" y="3964398"/>
            <a:ext cx="877091" cy="5172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F3E0A3-6C44-4BE5-AD57-31851EDE70AF}"/>
              </a:ext>
            </a:extLst>
          </p:cNvPr>
          <p:cNvSpPr txBox="1"/>
          <p:nvPr/>
        </p:nvSpPr>
        <p:spPr>
          <a:xfrm flipH="1">
            <a:off x="6391128" y="3941659"/>
            <a:ext cx="4357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/>
              <a:t>データを増やしやすい</a:t>
            </a:r>
          </a:p>
        </p:txBody>
      </p:sp>
    </p:spTree>
    <p:extLst>
      <p:ext uri="{BB962C8B-B14F-4D97-AF65-F5344CB8AC3E}">
        <p14:creationId xmlns:p14="http://schemas.microsoft.com/office/powerpoint/2010/main" val="69538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139C4-F5C2-4D21-8623-FBA3A6C4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使ってる関数など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924659-6DC8-46F3-9D06-ACCCF5D8087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757319E6-BEC1-4F69-AD95-034F67E22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4" y="1593908"/>
            <a:ext cx="12057246" cy="4898967"/>
          </a:xfrm>
          <a:ln w="38100">
            <a:solidFill>
              <a:schemeClr val="tx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27400A-0100-4512-BD53-7AECDB4EBCE5}"/>
              </a:ext>
            </a:extLst>
          </p:cNvPr>
          <p:cNvSpPr/>
          <p:nvPr/>
        </p:nvSpPr>
        <p:spPr>
          <a:xfrm>
            <a:off x="9259091" y="2311274"/>
            <a:ext cx="1470611" cy="416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D17702A-E57B-48C9-A5D8-47C21CA284EB}"/>
              </a:ext>
            </a:extLst>
          </p:cNvPr>
          <p:cNvSpPr/>
          <p:nvPr/>
        </p:nvSpPr>
        <p:spPr>
          <a:xfrm>
            <a:off x="8094847" y="2312904"/>
            <a:ext cx="1039528" cy="416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3E1242-A1DC-4FF8-BBC9-F462E4D062AE}"/>
              </a:ext>
            </a:extLst>
          </p:cNvPr>
          <p:cNvSpPr/>
          <p:nvPr/>
        </p:nvSpPr>
        <p:spPr>
          <a:xfrm>
            <a:off x="10838047" y="2311274"/>
            <a:ext cx="1245608" cy="416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28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367</Words>
  <Application>Microsoft Office PowerPoint</Application>
  <PresentationFormat>ワイド画面</PresentationFormat>
  <Paragraphs>43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fastText とは</vt:lpstr>
      <vt:lpstr>fastTextの仕組み</vt:lpstr>
      <vt:lpstr>トレーニングデータの作成方法</vt:lpstr>
      <vt:lpstr>使ってる関数など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Fasttext とは</dc:title>
  <dc:creator>山田 晃生</dc:creator>
  <cp:lastModifiedBy>力石 鈴之佑</cp:lastModifiedBy>
  <cp:revision>41</cp:revision>
  <dcterms:created xsi:type="dcterms:W3CDTF">2021-12-01T01:46:45Z</dcterms:created>
  <dcterms:modified xsi:type="dcterms:W3CDTF">2021-12-08T02:09:43Z</dcterms:modified>
</cp:coreProperties>
</file>