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8" r:id="rId3"/>
    <p:sldId id="274" r:id="rId4"/>
    <p:sldId id="261" r:id="rId5"/>
    <p:sldId id="268" r:id="rId6"/>
    <p:sldId id="291" r:id="rId7"/>
    <p:sldId id="292" r:id="rId8"/>
    <p:sldId id="294" r:id="rId9"/>
    <p:sldId id="293" r:id="rId10"/>
    <p:sldId id="284" r:id="rId11"/>
    <p:sldId id="282" r:id="rId12"/>
    <p:sldId id="286" r:id="rId13"/>
    <p:sldId id="287" r:id="rId14"/>
    <p:sldId id="288" r:id="rId15"/>
    <p:sldId id="277" r:id="rId16"/>
    <p:sldId id="269" r:id="rId17"/>
    <p:sldId id="266" r:id="rId18"/>
    <p:sldId id="272" r:id="rId19"/>
    <p:sldId id="279" r:id="rId20"/>
    <p:sldId id="259" r:id="rId21"/>
    <p:sldId id="273" r:id="rId22"/>
    <p:sldId id="276" r:id="rId23"/>
    <p:sldId id="267" r:id="rId24"/>
    <p:sldId id="289" r:id="rId25"/>
    <p:sldId id="275"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66052" autoAdjust="0"/>
  </p:normalViewPr>
  <p:slideViewPr>
    <p:cSldViewPr snapToGrid="0">
      <p:cViewPr varScale="1">
        <p:scale>
          <a:sx n="75" d="100"/>
          <a:sy n="75" d="100"/>
        </p:scale>
        <p:origin x="186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続いて、先ほど紹介した辞書データの語彙ファイル・文法ファイルについて説明します。</a:t>
            </a:r>
            <a:endParaRPr kumimoji="1" lang="en-US" altLang="ja-JP" dirty="0"/>
          </a:p>
          <a:p>
            <a:r>
              <a:rPr kumimoji="1" lang="ja-JP" altLang="en-US" dirty="0"/>
              <a:t>こちらは音素ファイルの内容をラベル分けしたファイルになっています。</a:t>
            </a:r>
            <a:endParaRPr kumimoji="1" lang="en-US" altLang="ja-JP" dirty="0"/>
          </a:p>
          <a:p>
            <a:r>
              <a:rPr kumimoji="1" lang="ja-JP" altLang="en-US" dirty="0"/>
              <a:t>これは語彙ファイルの中の天気に関する箇所を抜き出したものです。</a:t>
            </a:r>
            <a:endParaRPr kumimoji="1" lang="en-US" altLang="ja-JP" dirty="0"/>
          </a:p>
          <a:p>
            <a:r>
              <a:rPr kumimoji="1" lang="ja-JP" altLang="en-US" dirty="0"/>
              <a:t>まずこの★％の隣に書かれているのがラベル名。これは“てんこう”というラベル名がついています。</a:t>
            </a:r>
            <a:endParaRPr kumimoji="1" lang="en-US" altLang="ja-JP" dirty="0"/>
          </a:p>
          <a:p>
            <a:r>
              <a:rPr kumimoji="1" lang="ja-JP" altLang="en-US" dirty="0"/>
              <a:t>そして★左側に書かれているのが“てんこう”ラベルに含まれる単語で、</a:t>
            </a:r>
            <a:endParaRPr kumimoji="1" lang="en-US" altLang="ja-JP" dirty="0"/>
          </a:p>
          <a:p>
            <a:r>
              <a:rPr kumimoji="1" lang="ja-JP" altLang="en-US" dirty="0"/>
              <a:t>★右側にその音素が書かれています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そしてこちらが構文ファイルというもので、先ほど紹介したラベル名を組み合わせて文章パターンを構成しています。</a:t>
            </a:r>
            <a:endParaRPr kumimoji="1" lang="en-US" altLang="ja-JP" dirty="0"/>
          </a:p>
          <a:p>
            <a:r>
              <a:rPr kumimoji="1" lang="ja-JP" altLang="en-US" dirty="0"/>
              <a:t>文章パターンは、ラベルを右から左に向かって記述されています。</a:t>
            </a:r>
            <a:endParaRPr kumimoji="1" lang="en-US" altLang="ja-JP" dirty="0"/>
          </a:p>
          <a:p>
            <a:r>
              <a:rPr kumimoji="1" lang="ja-JP" altLang="en-US" dirty="0"/>
              <a:t>たとえば、こちらの行は、「今日の天気は“晴れ・雨・曇り”かな」（指で</a:t>
            </a:r>
            <a:r>
              <a:rPr kumimoji="1" lang="en-US" altLang="ja-JP" dirty="0"/>
              <a:t>123</a:t>
            </a:r>
            <a:r>
              <a:rPr kumimoji="1" lang="ja-JP" altLang="en-US" dirty="0"/>
              <a:t>と表す）の</a:t>
            </a:r>
            <a:r>
              <a:rPr kumimoji="1" lang="en-US" altLang="ja-JP" dirty="0"/>
              <a:t>3</a:t>
            </a:r>
            <a:r>
              <a:rPr kumimoji="1" lang="ja-JP" altLang="en-US" dirty="0"/>
              <a:t>パターンを表しています。</a:t>
            </a:r>
            <a:endParaRPr kumimoji="1" lang="en-US" altLang="ja-JP" dirty="0"/>
          </a:p>
          <a:p>
            <a:r>
              <a:rPr kumimoji="1" lang="ja-JP" altLang="en-US" dirty="0"/>
              <a:t>辞書データのさらに詳しい説明に関しては、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」というラベルを追加しています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というスクレイピングができるライブラリを使用しています。</a:t>
            </a:r>
            <a:endParaRPr kumimoji="1" lang="en-US" altLang="ja-JP" dirty="0"/>
          </a:p>
          <a:p>
            <a:r>
              <a:rPr kumimoji="1" lang="ja-JP" altLang="en-US" dirty="0"/>
              <a:t>こうして取得した出力するデータを、出力用のテキストファイルに書き込みます。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における音声認識の仕組みについて説明します。</a:t>
            </a:r>
            <a:endParaRPr kumimoji="1" lang="en-US" altLang="ja-JP" dirty="0"/>
          </a:p>
          <a:p>
            <a:r>
              <a:rPr kumimoji="1" lang="en-US" altLang="ja-JP" dirty="0"/>
              <a:t>Julius</a:t>
            </a:r>
            <a:r>
              <a:rPr kumimoji="1" lang="ja-JP" altLang="en-US" dirty="0"/>
              <a:t>では入力された音声の“音素”認識し、辞書データの中から認識した音素に最も近い単語を出力します。</a:t>
            </a:r>
            <a:endParaRPr kumimoji="1" lang="en-US" altLang="ja-JP" dirty="0"/>
          </a:p>
          <a:p>
            <a:r>
              <a:rPr kumimoji="1" lang="ja-JP" altLang="en-US" dirty="0"/>
              <a:t>そもそも音素、また辞書データとは何かを説明していきます。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28944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まず”音素“とは何か。</a:t>
            </a:r>
            <a:endParaRPr kumimoji="1" lang="en-US" altLang="ja-JP" dirty="0"/>
          </a:p>
          <a:p>
            <a:r>
              <a:rPr kumimoji="1" lang="ja-JP" altLang="en-US" dirty="0"/>
              <a:t>音素というのは、簡単に言えば単語の発音を細分化したものです。</a:t>
            </a:r>
            <a:endParaRPr kumimoji="1" lang="en-US" altLang="ja-JP" dirty="0"/>
          </a:p>
          <a:p>
            <a:r>
              <a:rPr kumimoji="1" lang="ja-JP" altLang="en-US" dirty="0"/>
              <a:t>たとえば、“雨”という単語があります。これの読み方を平仮名で表現すると“あめ”という二文字になりますが、さらに細かくローマ字表記にすると、</a:t>
            </a:r>
            <a:r>
              <a:rPr kumimoji="1" lang="en-US" altLang="ja-JP" dirty="0"/>
              <a:t>”a m 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この</a:t>
            </a:r>
            <a:r>
              <a:rPr kumimoji="1" lang="en-US" altLang="ja-JP" dirty="0"/>
              <a:t>”a m e(</a:t>
            </a:r>
            <a:r>
              <a:rPr kumimoji="1" lang="ja-JP" altLang="en-US" dirty="0"/>
              <a:t>エーエムイー</a:t>
            </a:r>
            <a:r>
              <a:rPr kumimoji="1" lang="en-US" altLang="ja-JP" dirty="0"/>
              <a:t>)”</a:t>
            </a:r>
            <a:r>
              <a:rPr kumimoji="1" lang="ja-JP" altLang="en-US" dirty="0"/>
              <a:t>が、音素と呼ばれるものです。</a:t>
            </a:r>
            <a:endParaRPr kumimoji="1" lang="en-US" altLang="ja-JP" dirty="0"/>
          </a:p>
          <a:p>
            <a:r>
              <a:rPr kumimoji="1" lang="ja-JP" altLang="en-US" dirty="0"/>
              <a:t>“時間”という単語も、音素で表すとこのようになります。</a:t>
            </a:r>
            <a:endParaRPr kumimoji="1" lang="en-US" altLang="ja-JP" dirty="0"/>
          </a:p>
          <a:p>
            <a:r>
              <a:rPr kumimoji="1" lang="ja-JP" altLang="en-US" dirty="0"/>
              <a:t>よって、「雨」とマイクから音声を入力した場合、その音声を音素に変換するため、「</a:t>
            </a:r>
            <a:r>
              <a:rPr kumimoji="1" lang="en-US" altLang="ja-JP" dirty="0"/>
              <a:t>a m e(</a:t>
            </a:r>
            <a:r>
              <a:rPr kumimoji="1" lang="ja-JP" altLang="en-US" dirty="0"/>
              <a:t>エーエムイー</a:t>
            </a:r>
            <a:r>
              <a:rPr kumimoji="1" lang="en-US" altLang="ja-JP" dirty="0"/>
              <a:t>)</a:t>
            </a:r>
            <a:r>
              <a:rPr kumimoji="1" lang="ja-JP" altLang="en-US" dirty="0"/>
              <a:t>」として認識されるわけです。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0815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辞書データについて説明します。</a:t>
            </a:r>
            <a:endParaRPr kumimoji="1" lang="en-US" altLang="ja-JP" dirty="0"/>
          </a:p>
          <a:p>
            <a:r>
              <a:rPr kumimoji="1" lang="ja-JP" altLang="en-US" dirty="0"/>
              <a:t>辞書データは</a:t>
            </a:r>
            <a:r>
              <a:rPr kumimoji="1" lang="en-US" altLang="ja-JP" dirty="0"/>
              <a:t>4</a:t>
            </a:r>
            <a:r>
              <a:rPr kumimoji="1" lang="ja-JP" altLang="en-US" dirty="0" err="1"/>
              <a:t>つの</a:t>
            </a:r>
            <a:r>
              <a:rPr kumimoji="1" lang="ja-JP" altLang="en-US" dirty="0"/>
              <a:t>ファイルで構成されており、読みファイル・音素ファイル・語彙ファイル・構文ファイルがあります。</a:t>
            </a:r>
            <a:endParaRPr kumimoji="1" lang="en-US" altLang="ja-JP" dirty="0"/>
          </a:p>
          <a:p>
            <a:r>
              <a:rPr kumimoji="1" lang="ja-JP" altLang="en-US" dirty="0"/>
              <a:t>ここで必要になるのは、そのうちの“音素ファイル”です。</a:t>
            </a:r>
            <a:endParaRPr kumimoji="1" lang="en-US" altLang="ja-JP" dirty="0"/>
          </a:p>
          <a:p>
            <a:r>
              <a:rPr kumimoji="1" lang="ja-JP" altLang="en-US" dirty="0"/>
              <a:t>この音素ファイルには、認識したい単語と、その単語の音素が記述されています。</a:t>
            </a:r>
            <a:endParaRPr kumimoji="1" lang="en-US" altLang="ja-JP" dirty="0"/>
          </a:p>
          <a:p>
            <a:r>
              <a:rPr kumimoji="1" lang="ja-JP" altLang="en-US" dirty="0"/>
              <a:t>この音素ファイルから、認識した音素と最も近い音素の単語を検索し、その単語を文字として出力します。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318522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これらを踏まえて、音声認識の流れをもう一度ご覧ください。</a:t>
            </a:r>
            <a:endParaRPr kumimoji="1" lang="en-US" altLang="ja-JP" dirty="0"/>
          </a:p>
          <a:p>
            <a:r>
              <a:rPr kumimoji="1" lang="ja-JP" altLang="en-US" dirty="0"/>
              <a:t>まず、マイクから「雨」という単語を音声で入力すると、その音素である、</a:t>
            </a:r>
            <a:r>
              <a:rPr kumimoji="1" lang="en-US" altLang="ja-JP" dirty="0"/>
              <a:t>”ame(</a:t>
            </a:r>
            <a:r>
              <a:rPr kumimoji="1" lang="ja-JP" altLang="en-US" dirty="0"/>
              <a:t>エーエムイー</a:t>
            </a:r>
            <a:r>
              <a:rPr kumimoji="1" lang="en-US" altLang="ja-JP" dirty="0"/>
              <a:t>)”</a:t>
            </a:r>
            <a:r>
              <a:rPr kumimoji="1" lang="ja-JP" altLang="en-US" dirty="0"/>
              <a:t>を認識します。</a:t>
            </a:r>
            <a:endParaRPr kumimoji="1" lang="en-US" altLang="ja-JP" dirty="0"/>
          </a:p>
          <a:p>
            <a:r>
              <a:rPr kumimoji="1" lang="ja-JP" altLang="en-US" dirty="0"/>
              <a:t>次に、音素ファイルの中から</a:t>
            </a:r>
            <a:r>
              <a:rPr kumimoji="1" lang="en-US" altLang="ja-JP" dirty="0"/>
              <a:t>”ame(</a:t>
            </a:r>
            <a:r>
              <a:rPr kumimoji="1" lang="ja-JP" altLang="en-US" dirty="0"/>
              <a:t>エーエムイー</a:t>
            </a:r>
            <a:r>
              <a:rPr kumimoji="1" lang="en-US" altLang="ja-JP" dirty="0"/>
              <a:t>)”</a:t>
            </a:r>
            <a:r>
              <a:rPr kumimoji="1" lang="ja-JP" altLang="en-US" dirty="0"/>
              <a:t>に最も近い音素の単語を検索します。</a:t>
            </a:r>
            <a:endParaRPr kumimoji="1" lang="en-US" altLang="ja-JP" dirty="0"/>
          </a:p>
          <a:p>
            <a:r>
              <a:rPr kumimoji="1" lang="ja-JP" altLang="en-US" dirty="0"/>
              <a:t>この例では、音素ファイルに雨という単語とその音素</a:t>
            </a:r>
            <a:r>
              <a:rPr kumimoji="1" lang="en-US" altLang="ja-JP" dirty="0"/>
              <a:t>”ame(</a:t>
            </a:r>
            <a:r>
              <a:rPr kumimoji="1" lang="ja-JP" altLang="en-US" dirty="0"/>
              <a:t>エーエムイー</a:t>
            </a:r>
            <a:r>
              <a:rPr kumimoji="1" lang="en-US" altLang="ja-JP" dirty="0"/>
              <a:t>)”</a:t>
            </a:r>
            <a:r>
              <a:rPr kumimoji="1" lang="ja-JP" altLang="en-US" dirty="0"/>
              <a:t>が記述されているので、認識した音素と最も近い音素は、</a:t>
            </a:r>
            <a:r>
              <a:rPr kumimoji="1" lang="en-US" altLang="ja-JP" dirty="0"/>
              <a:t>”ame(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よって、出力される文字は“雨”となるわけです。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61899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8835DB-0665-4F82-A421-2824ABFAA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81" y="365125"/>
            <a:ext cx="4048307" cy="6249759"/>
          </a:xfrm>
          <a:prstGeom prst="rect">
            <a:avLst/>
          </a:prstGeom>
        </p:spPr>
      </p:pic>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54A1757-D09B-4C98-B2A8-868FFFE1A67A}"/>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★語彙ファイル</a:t>
            </a:r>
          </a:p>
        </p:txBody>
      </p:sp>
      <p:sp>
        <p:nvSpPr>
          <p:cNvPr id="16" name="正方形/長方形 15">
            <a:extLst>
              <a:ext uri="{FF2B5EF4-FFF2-40B4-BE49-F238E27FC236}">
                <a16:creationId xmlns:a16="http://schemas.microsoft.com/office/drawing/2014/main" id="{5A30DF43-CDDF-4646-8A85-D55CD173C7E9}"/>
              </a:ext>
            </a:extLst>
          </p:cNvPr>
          <p:cNvSpPr/>
          <p:nvPr/>
        </p:nvSpPr>
        <p:spPr>
          <a:xfrm>
            <a:off x="4648200" y="327530"/>
            <a:ext cx="1371600" cy="500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6839871-8A73-4E46-AED4-56498725B373}"/>
              </a:ext>
            </a:extLst>
          </p:cNvPr>
          <p:cNvSpPr/>
          <p:nvPr/>
        </p:nvSpPr>
        <p:spPr>
          <a:xfrm>
            <a:off x="4595099" y="759393"/>
            <a:ext cx="805963"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B978053-81F6-4E22-A2BD-352D1631775F}"/>
              </a:ext>
            </a:extLst>
          </p:cNvPr>
          <p:cNvSpPr/>
          <p:nvPr/>
        </p:nvSpPr>
        <p:spPr>
          <a:xfrm>
            <a:off x="5593711" y="759393"/>
            <a:ext cx="1861189"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D8E5723-D562-437D-AAE7-43104B112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082" y="2055812"/>
            <a:ext cx="8205842" cy="4802187"/>
          </a:xfrm>
          <a:prstGeom prst="rect">
            <a:avLst/>
          </a:prstGeom>
        </p:spPr>
      </p:pic>
      <p:sp>
        <p:nvSpPr>
          <p:cNvPr id="14" name="タイトル 1">
            <a:extLst>
              <a:ext uri="{FF2B5EF4-FFF2-40B4-BE49-F238E27FC236}">
                <a16:creationId xmlns:a16="http://schemas.microsoft.com/office/drawing/2014/main" id="{5E651B2E-D5E6-46C7-9AA8-A38CDA007E39}"/>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5" name="テキスト ボックス 14">
            <a:extLst>
              <a:ext uri="{FF2B5EF4-FFF2-40B4-BE49-F238E27FC236}">
                <a16:creationId xmlns:a16="http://schemas.microsoft.com/office/drawing/2014/main" id="{1214FADE-4691-4B13-8EEF-473118DEE03D}"/>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★構文ファイル</a:t>
            </a:r>
          </a:p>
        </p:txBody>
      </p:sp>
      <p:cxnSp>
        <p:nvCxnSpPr>
          <p:cNvPr id="17" name="直線コネクタ 16">
            <a:extLst>
              <a:ext uri="{FF2B5EF4-FFF2-40B4-BE49-F238E27FC236}">
                <a16:creationId xmlns:a16="http://schemas.microsoft.com/office/drawing/2014/main" id="{6432E72E-E12B-4249-919D-FDEDDBF261D9}"/>
              </a:ext>
            </a:extLst>
          </p:cNvPr>
          <p:cNvCxnSpPr>
            <a:cxnSpLocks/>
          </p:cNvCxnSpPr>
          <p:nvPr/>
        </p:nvCxnSpPr>
        <p:spPr>
          <a:xfrm flipH="1">
            <a:off x="5118101" y="3543300"/>
            <a:ext cx="6235699" cy="0"/>
          </a:xfrm>
          <a:prstGeom prst="line">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テキスト ボックス 21">
            <a:extLst>
              <a:ext uri="{FF2B5EF4-FFF2-40B4-BE49-F238E27FC236}">
                <a16:creationId xmlns:a16="http://schemas.microsoft.com/office/drawing/2014/main" id="{06B09DA1-5604-471B-93AF-623B6147B1CB}"/>
              </a:ext>
            </a:extLst>
          </p:cNvPr>
          <p:cNvSpPr txBox="1"/>
          <p:nvPr/>
        </p:nvSpPr>
        <p:spPr>
          <a:xfrm>
            <a:off x="10274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今日</a:t>
            </a:r>
          </a:p>
        </p:txBody>
      </p:sp>
      <p:sp>
        <p:nvSpPr>
          <p:cNvPr id="23" name="テキスト ボックス 22">
            <a:extLst>
              <a:ext uri="{FF2B5EF4-FFF2-40B4-BE49-F238E27FC236}">
                <a16:creationId xmlns:a16="http://schemas.microsoft.com/office/drawing/2014/main" id="{7B6B1535-D2B1-4BEF-AE20-8E098DD0DC21}"/>
              </a:ext>
            </a:extLst>
          </p:cNvPr>
          <p:cNvSpPr txBox="1"/>
          <p:nvPr/>
        </p:nvSpPr>
        <p:spPr>
          <a:xfrm>
            <a:off x="9679517" y="2615027"/>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の</a:t>
            </a:r>
          </a:p>
        </p:txBody>
      </p:sp>
      <p:sp>
        <p:nvSpPr>
          <p:cNvPr id="24" name="テキスト ボックス 23">
            <a:extLst>
              <a:ext uri="{FF2B5EF4-FFF2-40B4-BE49-F238E27FC236}">
                <a16:creationId xmlns:a16="http://schemas.microsoft.com/office/drawing/2014/main" id="{F01E6C11-D258-46B8-850F-CAD4BBB21584}"/>
              </a:ext>
            </a:extLst>
          </p:cNvPr>
          <p:cNvSpPr txBox="1"/>
          <p:nvPr/>
        </p:nvSpPr>
        <p:spPr>
          <a:xfrm>
            <a:off x="8623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天気</a:t>
            </a:r>
          </a:p>
        </p:txBody>
      </p:sp>
      <p:sp>
        <p:nvSpPr>
          <p:cNvPr id="25" name="テキスト ボックス 24">
            <a:extLst>
              <a:ext uri="{FF2B5EF4-FFF2-40B4-BE49-F238E27FC236}">
                <a16:creationId xmlns:a16="http://schemas.microsoft.com/office/drawing/2014/main" id="{E75479C7-BA81-4C62-BBA7-DC18C21D9828}"/>
              </a:ext>
            </a:extLst>
          </p:cNvPr>
          <p:cNvSpPr txBox="1"/>
          <p:nvPr/>
        </p:nvSpPr>
        <p:spPr>
          <a:xfrm>
            <a:off x="7950200" y="2619731"/>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は</a:t>
            </a:r>
          </a:p>
        </p:txBody>
      </p:sp>
      <p:sp>
        <p:nvSpPr>
          <p:cNvPr id="26" name="テキスト ボックス 25">
            <a:extLst>
              <a:ext uri="{FF2B5EF4-FFF2-40B4-BE49-F238E27FC236}">
                <a16:creationId xmlns:a16="http://schemas.microsoft.com/office/drawing/2014/main" id="{21309869-76BE-49E2-84DE-F75E0DA346AF}"/>
              </a:ext>
            </a:extLst>
          </p:cNvPr>
          <p:cNvSpPr txBox="1"/>
          <p:nvPr/>
        </p:nvSpPr>
        <p:spPr>
          <a:xfrm>
            <a:off x="6582012" y="1876363"/>
            <a:ext cx="1134264" cy="1200329"/>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晴れ</a:t>
            </a:r>
            <a:endParaRPr kumimoji="1" lang="en-US" altLang="ja-JP" sz="2400" b="1" dirty="0"/>
          </a:p>
          <a:p>
            <a:pPr algn="ctr"/>
            <a:r>
              <a:rPr lang="ja-JP" altLang="en-US" sz="2400" b="1" dirty="0"/>
              <a:t>雨</a:t>
            </a:r>
            <a:endParaRPr lang="en-US" altLang="ja-JP" sz="2400" b="1" dirty="0"/>
          </a:p>
          <a:p>
            <a:pPr algn="ctr"/>
            <a:r>
              <a:rPr kumimoji="1" lang="ja-JP" altLang="en-US" sz="2400" b="1" dirty="0"/>
              <a:t>曇り</a:t>
            </a:r>
          </a:p>
        </p:txBody>
      </p:sp>
      <p:sp>
        <p:nvSpPr>
          <p:cNvPr id="28" name="テキスト ボックス 27">
            <a:extLst>
              <a:ext uri="{FF2B5EF4-FFF2-40B4-BE49-F238E27FC236}">
                <a16:creationId xmlns:a16="http://schemas.microsoft.com/office/drawing/2014/main" id="{B9068D5F-E250-49C4-8718-7533A6E8D792}"/>
              </a:ext>
            </a:extLst>
          </p:cNvPr>
          <p:cNvSpPr txBox="1"/>
          <p:nvPr/>
        </p:nvSpPr>
        <p:spPr>
          <a:xfrm>
            <a:off x="5504083" y="2615026"/>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かな</a:t>
            </a:r>
          </a:p>
        </p:txBody>
      </p:sp>
    </p:spTree>
    <p:extLst>
      <p:ext uri="{BB962C8B-B14F-4D97-AF65-F5344CB8AC3E}">
        <p14:creationId xmlns:p14="http://schemas.microsoft.com/office/powerpoint/2010/main" val="177787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5645251" y="696806"/>
            <a:ext cx="3651817" cy="693801"/>
          </a:xfrm>
          <a:prstGeom prst="wedgeRoundRectCallout">
            <a:avLst>
              <a:gd name="adj1" fmla="val 47048"/>
              <a:gd name="adj2" fmla="val 1180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201AD5E-E1E2-48EC-A4AF-08D2CFDD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777950"/>
            <a:ext cx="10434731" cy="3860850"/>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a:cxnSpLocks/>
          </p:cNvCxnSpPr>
          <p:nvPr/>
        </p:nvCxnSpPr>
        <p:spPr>
          <a:xfrm>
            <a:off x="9091336" y="2374900"/>
            <a:ext cx="185606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4"/>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3"/>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4" y="3625071"/>
            <a:ext cx="3811815" cy="1642975"/>
          </a:xfrm>
          <a:prstGeom prst="flowChartDecision">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7"/>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209393" y="2074751"/>
            <a:ext cx="0" cy="3254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flipH="1">
            <a:off x="6209392" y="3280230"/>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H="1" flipV="1">
            <a:off x="6209392" y="5268046"/>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634757"/>
            <a:ext cx="1" cy="2811801"/>
          </a:xfrm>
          <a:prstGeom prst="bentConnector3">
            <a:avLst>
              <a:gd name="adj1" fmla="val 2286010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
        <p:nvSpPr>
          <p:cNvPr id="24" name="テキスト ボックス 23">
            <a:extLst>
              <a:ext uri="{FF2B5EF4-FFF2-40B4-BE49-F238E27FC236}">
                <a16:creationId xmlns:a16="http://schemas.microsoft.com/office/drawing/2014/main" id="{00ABEFA3-8BB5-4EA2-8E44-64B045E0CDFA}"/>
              </a:ext>
            </a:extLst>
          </p:cNvPr>
          <p:cNvSpPr txBox="1"/>
          <p:nvPr/>
        </p:nvSpPr>
        <p:spPr>
          <a:xfrm>
            <a:off x="4858211" y="3996181"/>
            <a:ext cx="2806694" cy="954107"/>
          </a:xfrm>
          <a:prstGeom prst="rect">
            <a:avLst/>
          </a:prstGeom>
          <a:noFill/>
        </p:spPr>
        <p:txBody>
          <a:bodyPr wrap="square" rtlCol="0">
            <a:spAutoFit/>
          </a:bodyPr>
          <a:lstStyle/>
          <a:p>
            <a:pPr algn="ctr"/>
            <a:r>
              <a:rPr lang="ja-JP" altLang="en-US" sz="2800" b="1" dirty="0">
                <a:solidFill>
                  <a:schemeClr val="bg1"/>
                </a:solidFill>
              </a:rPr>
              <a:t>「ねぇ</a:t>
            </a:r>
            <a:r>
              <a:rPr lang="en-US" altLang="ja-JP" sz="2800" b="1" dirty="0">
                <a:solidFill>
                  <a:schemeClr val="bg1"/>
                </a:solidFill>
              </a:rPr>
              <a:t>YoSiE</a:t>
            </a:r>
            <a:r>
              <a:rPr lang="ja-JP" altLang="en-US" sz="2800" b="1" dirty="0">
                <a:solidFill>
                  <a:schemeClr val="bg1"/>
                </a:solidFill>
              </a:rPr>
              <a:t>」</a:t>
            </a:r>
            <a:endParaRPr lang="en-US" altLang="ja-JP" sz="2800" b="1" dirty="0">
              <a:solidFill>
                <a:schemeClr val="bg1"/>
              </a:solidFill>
            </a:endParaRPr>
          </a:p>
          <a:p>
            <a:pPr algn="ctr"/>
            <a:r>
              <a:rPr lang="ja-JP" altLang="en-US" sz="2800" b="1" dirty="0">
                <a:solidFill>
                  <a:schemeClr val="bg1"/>
                </a:solidFill>
              </a:rPr>
              <a:t>が含まれている</a:t>
            </a:r>
          </a:p>
        </p:txBody>
      </p:sp>
    </p:spTree>
    <p:extLst>
      <p:ext uri="{BB962C8B-B14F-4D97-AF65-F5344CB8AC3E}">
        <p14:creationId xmlns:p14="http://schemas.microsoft.com/office/powerpoint/2010/main" val="29783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34">
            <a:extLst>
              <a:ext uri="{FF2B5EF4-FFF2-40B4-BE49-F238E27FC236}">
                <a16:creationId xmlns:a16="http://schemas.microsoft.com/office/drawing/2014/main" id="{AD44E1DB-87DF-4D14-81ED-F268FC970258}"/>
              </a:ext>
            </a:extLst>
          </p:cNvPr>
          <p:cNvSpPr>
            <a:spLocks noGrp="1"/>
          </p:cNvSpPr>
          <p:nvPr>
            <p:ph type="title"/>
          </p:nvPr>
        </p:nvSpPr>
        <p:spPr>
          <a:xfrm>
            <a:off x="838200" y="403626"/>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fastText</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7" name="正方形/長方形 36">
            <a:extLst>
              <a:ext uri="{FF2B5EF4-FFF2-40B4-BE49-F238E27FC236}">
                <a16:creationId xmlns:a16="http://schemas.microsoft.com/office/drawing/2014/main" id="{D8B883CE-AE5F-48A5-AB6E-39A7191AAA4E}"/>
              </a:ext>
            </a:extLst>
          </p:cNvPr>
          <p:cNvSpPr/>
          <p:nvPr/>
        </p:nvSpPr>
        <p:spPr>
          <a:xfrm>
            <a:off x="9508067" y="0"/>
            <a:ext cx="2683933" cy="159390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175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5C39-98D1-4F21-A6A4-AFD55E572524}"/>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0A1939D-E094-47E7-8D44-F415E8416185}"/>
              </a:ext>
            </a:extLst>
          </p:cNvPr>
          <p:cNvSpPr>
            <a:spLocks noGrp="1"/>
          </p:cNvSpPr>
          <p:nvPr>
            <p:ph idx="1"/>
          </p:nvPr>
        </p:nvSpPr>
        <p:spPr/>
        <p:txBody>
          <a:bodyPr/>
          <a:lstStyle/>
          <a:p>
            <a:r>
              <a:rPr kumimoji="1" lang="ja-JP" altLang="en-US" dirty="0"/>
              <a:t>トレーニングデータの作り方</a:t>
            </a:r>
            <a:endParaRPr kumimoji="1" lang="en-US" altLang="ja-JP" dirty="0"/>
          </a:p>
          <a:p>
            <a:r>
              <a:rPr kumimoji="1" lang="ja-JP" altLang="en-US" dirty="0"/>
              <a:t>発生している問題</a:t>
            </a:r>
            <a:endParaRPr kumimoji="1" lang="en-US" altLang="ja-JP" dirty="0"/>
          </a:p>
        </p:txBody>
      </p:sp>
      <p:sp>
        <p:nvSpPr>
          <p:cNvPr id="5" name="正方形/長方形 4">
            <a:extLst>
              <a:ext uri="{FF2B5EF4-FFF2-40B4-BE49-F238E27FC236}">
                <a16:creationId xmlns:a16="http://schemas.microsoft.com/office/drawing/2014/main" id="{9064BDA2-95B2-4A3A-9A0A-5E1E79979B0B}"/>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64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ja-JP" altLang="en-US" sz="3200" dirty="0"/>
              <a:t>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FEA7A-A53F-4DC2-ADF6-966C194F34DB}"/>
              </a:ext>
            </a:extLst>
          </p:cNvPr>
          <p:cNvSpPr>
            <a:spLocks noGrp="1"/>
          </p:cNvSpPr>
          <p:nvPr>
            <p:ph type="title"/>
          </p:nvPr>
        </p:nvSpPr>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D7B5737E-D24E-4DAC-BB60-15267FE39B7A}"/>
              </a:ext>
            </a:extLst>
          </p:cNvPr>
          <p:cNvSpPr/>
          <p:nvPr/>
        </p:nvSpPr>
        <p:spPr>
          <a:xfrm>
            <a:off x="1289052"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音声</a:t>
            </a:r>
            <a:endParaRPr kumimoji="1" lang="ja-JP" altLang="en-US" sz="3600" b="1" dirty="0"/>
          </a:p>
        </p:txBody>
      </p:sp>
      <p:sp>
        <p:nvSpPr>
          <p:cNvPr id="5" name="四角形: 角を丸くする 4">
            <a:extLst>
              <a:ext uri="{FF2B5EF4-FFF2-40B4-BE49-F238E27FC236}">
                <a16:creationId xmlns:a16="http://schemas.microsoft.com/office/drawing/2014/main" id="{DDD19EE2-0538-477B-AF62-F2011A2F8AF7}"/>
              </a:ext>
            </a:extLst>
          </p:cNvPr>
          <p:cNvSpPr/>
          <p:nvPr/>
        </p:nvSpPr>
        <p:spPr>
          <a:xfrm>
            <a:off x="4991100"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音素</a:t>
            </a:r>
          </a:p>
        </p:txBody>
      </p:sp>
      <p:sp>
        <p:nvSpPr>
          <p:cNvPr id="6" name="四角形: 角を丸くする 5">
            <a:extLst>
              <a:ext uri="{FF2B5EF4-FFF2-40B4-BE49-F238E27FC236}">
                <a16:creationId xmlns:a16="http://schemas.microsoft.com/office/drawing/2014/main" id="{0645E6F2-E18A-45C7-A0FD-835F07D3FCF8}"/>
              </a:ext>
            </a:extLst>
          </p:cNvPr>
          <p:cNvSpPr/>
          <p:nvPr/>
        </p:nvSpPr>
        <p:spPr>
          <a:xfrm>
            <a:off x="8693148"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文字</a:t>
            </a:r>
          </a:p>
        </p:txBody>
      </p:sp>
      <p:sp>
        <p:nvSpPr>
          <p:cNvPr id="7" name="四角形: 角を丸くする 6">
            <a:extLst>
              <a:ext uri="{FF2B5EF4-FFF2-40B4-BE49-F238E27FC236}">
                <a16:creationId xmlns:a16="http://schemas.microsoft.com/office/drawing/2014/main" id="{F410ABAF-FE02-441D-BFCE-9F5EDC1AC83A}"/>
              </a:ext>
            </a:extLst>
          </p:cNvPr>
          <p:cNvSpPr/>
          <p:nvPr/>
        </p:nvSpPr>
        <p:spPr>
          <a:xfrm>
            <a:off x="6925467" y="4752181"/>
            <a:ext cx="2246313" cy="14859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ysClr val="windowText" lastClr="000000"/>
                </a:solidFill>
              </a:rPr>
              <a:t>辞書</a:t>
            </a:r>
          </a:p>
        </p:txBody>
      </p:sp>
      <p:sp>
        <p:nvSpPr>
          <p:cNvPr id="9" name="矢印: 右 8">
            <a:extLst>
              <a:ext uri="{FF2B5EF4-FFF2-40B4-BE49-F238E27FC236}">
                <a16:creationId xmlns:a16="http://schemas.microsoft.com/office/drawing/2014/main" id="{E0E3DB7F-7C0E-4052-8AA4-4A6C193DA488}"/>
              </a:ext>
            </a:extLst>
          </p:cNvPr>
          <p:cNvSpPr/>
          <p:nvPr/>
        </p:nvSpPr>
        <p:spPr>
          <a:xfrm>
            <a:off x="7240587"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sp>
        <p:nvSpPr>
          <p:cNvPr id="10" name="矢印: 右 9">
            <a:extLst>
              <a:ext uri="{FF2B5EF4-FFF2-40B4-BE49-F238E27FC236}">
                <a16:creationId xmlns:a16="http://schemas.microsoft.com/office/drawing/2014/main" id="{AD0C7CF1-8905-4FF8-8552-7D330C48EFF8}"/>
              </a:ext>
            </a:extLst>
          </p:cNvPr>
          <p:cNvSpPr/>
          <p:nvPr/>
        </p:nvSpPr>
        <p:spPr>
          <a:xfrm>
            <a:off x="3538539"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cxnSp>
        <p:nvCxnSpPr>
          <p:cNvPr id="13" name="コネクタ: カギ線 12">
            <a:extLst>
              <a:ext uri="{FF2B5EF4-FFF2-40B4-BE49-F238E27FC236}">
                <a16:creationId xmlns:a16="http://schemas.microsoft.com/office/drawing/2014/main" id="{2669BBC3-E193-488F-B2A2-1CAB783737AD}"/>
              </a:ext>
            </a:extLst>
          </p:cNvPr>
          <p:cNvCxnSpPr>
            <a:stCxn id="5" idx="2"/>
            <a:endCxn id="7" idx="1"/>
          </p:cNvCxnSpPr>
          <p:nvPr/>
        </p:nvCxnSpPr>
        <p:spPr>
          <a:xfrm rot="16200000" flipH="1">
            <a:off x="5847952" y="4417616"/>
            <a:ext cx="1427162" cy="727867"/>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A21F347-3C77-4D71-8D2B-E4BE89B014E8}"/>
              </a:ext>
            </a:extLst>
          </p:cNvPr>
          <p:cNvCxnSpPr>
            <a:cxnSpLocks/>
            <a:stCxn id="7" idx="3"/>
            <a:endCxn id="6" idx="2"/>
          </p:cNvCxnSpPr>
          <p:nvPr/>
        </p:nvCxnSpPr>
        <p:spPr>
          <a:xfrm flipV="1">
            <a:off x="9171780" y="4067969"/>
            <a:ext cx="727868" cy="1427162"/>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49C6C70-B03E-49D0-A920-88FE2E6DC9B6}"/>
              </a:ext>
            </a:extLst>
          </p:cNvPr>
          <p:cNvSpPr txBox="1"/>
          <p:nvPr/>
        </p:nvSpPr>
        <p:spPr>
          <a:xfrm>
            <a:off x="4853780" y="4516148"/>
            <a:ext cx="1206499" cy="646331"/>
          </a:xfrm>
          <a:prstGeom prst="rect">
            <a:avLst/>
          </a:prstGeom>
          <a:solidFill>
            <a:srgbClr val="FF0000"/>
          </a:solidFill>
          <a:ln>
            <a:solidFill>
              <a:schemeClr val="tx1"/>
            </a:solidFill>
          </a:ln>
        </p:spPr>
        <p:txBody>
          <a:bodyPr wrap="square" rtlCol="0">
            <a:spAutoFit/>
          </a:bodyPr>
          <a:lstStyle/>
          <a:p>
            <a:pPr algn="ctr"/>
            <a:r>
              <a:rPr lang="ja-JP" altLang="en-US" sz="3600" b="1" dirty="0">
                <a:solidFill>
                  <a:schemeClr val="bg1"/>
                </a:solidFill>
              </a:rPr>
              <a:t>検索</a:t>
            </a:r>
            <a:endParaRPr kumimoji="1" lang="ja-JP" altLang="en-US" sz="3600" b="1" dirty="0">
              <a:solidFill>
                <a:schemeClr val="bg1"/>
              </a:solidFill>
            </a:endParaRPr>
          </a:p>
        </p:txBody>
      </p:sp>
      <p:sp>
        <p:nvSpPr>
          <p:cNvPr id="24" name="テキスト ボックス 23">
            <a:extLst>
              <a:ext uri="{FF2B5EF4-FFF2-40B4-BE49-F238E27FC236}">
                <a16:creationId xmlns:a16="http://schemas.microsoft.com/office/drawing/2014/main" id="{4E335EFB-CFC8-4A41-A5DD-211DBE9079D2}"/>
              </a:ext>
            </a:extLst>
          </p:cNvPr>
          <p:cNvSpPr txBox="1"/>
          <p:nvPr/>
        </p:nvSpPr>
        <p:spPr>
          <a:xfrm>
            <a:off x="10035380" y="4605048"/>
            <a:ext cx="1206499" cy="646331"/>
          </a:xfrm>
          <a:prstGeom prst="rect">
            <a:avLst/>
          </a:prstGeom>
          <a:solidFill>
            <a:srgbClr val="FF0000"/>
          </a:solidFill>
          <a:ln>
            <a:solidFill>
              <a:schemeClr val="tx1"/>
            </a:solidFill>
          </a:ln>
        </p:spPr>
        <p:txBody>
          <a:bodyPr wrap="square" rtlCol="0">
            <a:spAutoFit/>
          </a:bodyPr>
          <a:lstStyle/>
          <a:p>
            <a:pPr algn="ctr"/>
            <a:r>
              <a:rPr kumimoji="1" lang="ja-JP" altLang="en-US" sz="3600" b="1" dirty="0">
                <a:solidFill>
                  <a:schemeClr val="bg1"/>
                </a:solidFill>
              </a:rPr>
              <a:t>出力</a:t>
            </a:r>
          </a:p>
        </p:txBody>
      </p:sp>
      <p:sp>
        <p:nvSpPr>
          <p:cNvPr id="25" name="正方形/長方形 24">
            <a:extLst>
              <a:ext uri="{FF2B5EF4-FFF2-40B4-BE49-F238E27FC236}">
                <a16:creationId xmlns:a16="http://schemas.microsoft.com/office/drawing/2014/main" id="{856C89DF-8D28-42FE-8F7F-24479A7EF98E}"/>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8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3F5B6-66F1-48A8-9C57-A854E55E1670}"/>
              </a:ext>
            </a:extLst>
          </p:cNvPr>
          <p:cNvSpPr>
            <a:spLocks noGrp="1"/>
          </p:cNvSpPr>
          <p:nvPr>
            <p:ph type="title"/>
          </p:nvPr>
        </p:nvSpPr>
        <p:spPr>
          <a:xfrm>
            <a:off x="838200" y="346074"/>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C55DF703-D9F1-41E8-824C-34B88967B1D2}"/>
              </a:ext>
            </a:extLst>
          </p:cNvPr>
          <p:cNvSpPr/>
          <p:nvPr/>
        </p:nvSpPr>
        <p:spPr>
          <a:xfrm>
            <a:off x="14859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雨</a:t>
            </a:r>
            <a:endParaRPr kumimoji="1" lang="ja-JP" altLang="en-US" sz="3600" b="1" dirty="0"/>
          </a:p>
        </p:txBody>
      </p:sp>
      <p:sp>
        <p:nvSpPr>
          <p:cNvPr id="5" name="四角形: 角を丸くする 4">
            <a:extLst>
              <a:ext uri="{FF2B5EF4-FFF2-40B4-BE49-F238E27FC236}">
                <a16:creationId xmlns:a16="http://schemas.microsoft.com/office/drawing/2014/main" id="{92349C31-B034-4E91-B2A4-B4FDF583388B}"/>
              </a:ext>
            </a:extLst>
          </p:cNvPr>
          <p:cNvSpPr/>
          <p:nvPr/>
        </p:nvSpPr>
        <p:spPr>
          <a:xfrm>
            <a:off x="46736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あめ</a:t>
            </a:r>
          </a:p>
        </p:txBody>
      </p:sp>
      <p:sp>
        <p:nvSpPr>
          <p:cNvPr id="6" name="四角形: 角を丸くする 5">
            <a:extLst>
              <a:ext uri="{FF2B5EF4-FFF2-40B4-BE49-F238E27FC236}">
                <a16:creationId xmlns:a16="http://schemas.microsoft.com/office/drawing/2014/main" id="{D72F68DE-E7DD-47AE-B77E-873FDE61B98E}"/>
              </a:ext>
            </a:extLst>
          </p:cNvPr>
          <p:cNvSpPr/>
          <p:nvPr/>
        </p:nvSpPr>
        <p:spPr>
          <a:xfrm>
            <a:off x="78613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a</a:t>
            </a:r>
            <a:r>
              <a:rPr kumimoji="1" lang="en-US" altLang="ja-JP" sz="3600" b="1" dirty="0"/>
              <a:t> m e</a:t>
            </a:r>
            <a:endParaRPr kumimoji="1" lang="ja-JP" altLang="en-US" sz="3600" b="1" dirty="0"/>
          </a:p>
        </p:txBody>
      </p:sp>
      <p:sp>
        <p:nvSpPr>
          <p:cNvPr id="7" name="四角形: 角を丸くする 6">
            <a:extLst>
              <a:ext uri="{FF2B5EF4-FFF2-40B4-BE49-F238E27FC236}">
                <a16:creationId xmlns:a16="http://schemas.microsoft.com/office/drawing/2014/main" id="{010B730B-EDB9-44A1-912E-0FEBFF8F2E75}"/>
              </a:ext>
            </a:extLst>
          </p:cNvPr>
          <p:cNvSpPr/>
          <p:nvPr/>
        </p:nvSpPr>
        <p:spPr>
          <a:xfrm>
            <a:off x="14859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時間</a:t>
            </a:r>
            <a:endParaRPr kumimoji="1" lang="ja-JP" altLang="en-US" sz="3600" b="1" dirty="0"/>
          </a:p>
        </p:txBody>
      </p:sp>
      <p:sp>
        <p:nvSpPr>
          <p:cNvPr id="8" name="四角形: 角を丸くする 7">
            <a:extLst>
              <a:ext uri="{FF2B5EF4-FFF2-40B4-BE49-F238E27FC236}">
                <a16:creationId xmlns:a16="http://schemas.microsoft.com/office/drawing/2014/main" id="{A6728FC0-2E3E-40CB-8C0F-C94EEF0F0BF4}"/>
              </a:ext>
            </a:extLst>
          </p:cNvPr>
          <p:cNvSpPr/>
          <p:nvPr/>
        </p:nvSpPr>
        <p:spPr>
          <a:xfrm>
            <a:off x="46736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じかん</a:t>
            </a:r>
          </a:p>
        </p:txBody>
      </p:sp>
      <p:sp>
        <p:nvSpPr>
          <p:cNvPr id="9" name="四角形: 角を丸くする 8">
            <a:extLst>
              <a:ext uri="{FF2B5EF4-FFF2-40B4-BE49-F238E27FC236}">
                <a16:creationId xmlns:a16="http://schemas.microsoft.com/office/drawing/2014/main" id="{CE9C1BE1-A8B2-4BE3-81DD-F6C96E76DA4D}"/>
              </a:ext>
            </a:extLst>
          </p:cNvPr>
          <p:cNvSpPr/>
          <p:nvPr/>
        </p:nvSpPr>
        <p:spPr>
          <a:xfrm>
            <a:off x="78613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j i</a:t>
            </a:r>
            <a:r>
              <a:rPr lang="ja-JP" altLang="en-US" sz="3600" b="1" dirty="0"/>
              <a:t> </a:t>
            </a:r>
            <a:r>
              <a:rPr lang="en-US" altLang="ja-JP" sz="3600" b="1" dirty="0"/>
              <a:t>k</a:t>
            </a:r>
            <a:r>
              <a:rPr lang="ja-JP" altLang="en-US" sz="3600" b="1" dirty="0"/>
              <a:t> </a:t>
            </a:r>
            <a:r>
              <a:rPr lang="en-US" altLang="ja-JP" sz="3600" b="1" dirty="0"/>
              <a:t>a</a:t>
            </a:r>
            <a:r>
              <a:rPr lang="ja-JP" altLang="en-US" sz="3600" b="1" dirty="0"/>
              <a:t> </a:t>
            </a:r>
            <a:r>
              <a:rPr lang="en-US" altLang="ja-JP" sz="3600" b="1" dirty="0"/>
              <a:t>N</a:t>
            </a:r>
            <a:endParaRPr kumimoji="1" lang="ja-JP" altLang="en-US" sz="3600" b="1" dirty="0"/>
          </a:p>
        </p:txBody>
      </p:sp>
      <p:sp>
        <p:nvSpPr>
          <p:cNvPr id="3" name="矢印: 右 2">
            <a:extLst>
              <a:ext uri="{FF2B5EF4-FFF2-40B4-BE49-F238E27FC236}">
                <a16:creationId xmlns:a16="http://schemas.microsoft.com/office/drawing/2014/main" id="{5920C5BF-2FA1-42EC-A14B-EE5DC608A509}"/>
              </a:ext>
            </a:extLst>
          </p:cNvPr>
          <p:cNvSpPr/>
          <p:nvPr/>
        </p:nvSpPr>
        <p:spPr>
          <a:xfrm>
            <a:off x="4038600" y="20828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E53881B-DB29-486B-9BC5-3FC7A07B3D9C}"/>
              </a:ext>
            </a:extLst>
          </p:cNvPr>
          <p:cNvSpPr/>
          <p:nvPr/>
        </p:nvSpPr>
        <p:spPr>
          <a:xfrm>
            <a:off x="7207252" y="423545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2C6E5DE-9F42-42F8-90C6-1AD8DC001C2A}"/>
              </a:ext>
            </a:extLst>
          </p:cNvPr>
          <p:cNvSpPr/>
          <p:nvPr/>
        </p:nvSpPr>
        <p:spPr>
          <a:xfrm>
            <a:off x="4032249" y="42291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1F41A84-D43D-4AD8-84C0-F52A939E9CBD}"/>
              </a:ext>
            </a:extLst>
          </p:cNvPr>
          <p:cNvSpPr/>
          <p:nvPr/>
        </p:nvSpPr>
        <p:spPr>
          <a:xfrm>
            <a:off x="7219950" y="21590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20D9A3B-40AF-4E89-9C51-556638F991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88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75EEC-78A4-44BC-82F5-35B75F3E141D}"/>
              </a:ext>
            </a:extLst>
          </p:cNvPr>
          <p:cNvSpPr>
            <a:spLocks noGrp="1"/>
          </p:cNvSpPr>
          <p:nvPr>
            <p:ph type="title"/>
          </p:nvPr>
        </p:nvSpPr>
        <p:spPr/>
        <p:txBody>
          <a:bodyPr/>
          <a:lstStyle/>
          <a:p>
            <a:r>
              <a:rPr kumimoji="1" lang="ja-JP" altLang="en-US" dirty="0"/>
              <a:t>音声認識</a:t>
            </a:r>
          </a:p>
        </p:txBody>
      </p:sp>
      <p:sp>
        <p:nvSpPr>
          <p:cNvPr id="4" name="正方形/長方形 3">
            <a:extLst>
              <a:ext uri="{FF2B5EF4-FFF2-40B4-BE49-F238E27FC236}">
                <a16:creationId xmlns:a16="http://schemas.microsoft.com/office/drawing/2014/main" id="{9B03D577-ADC1-4484-8CF3-4DAB32D21D0E}"/>
              </a:ext>
            </a:extLst>
          </p:cNvPr>
          <p:cNvSpPr/>
          <p:nvPr/>
        </p:nvSpPr>
        <p:spPr>
          <a:xfrm>
            <a:off x="3346450" y="2926557"/>
            <a:ext cx="5499100" cy="3606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ysClr val="windowText" lastClr="000000"/>
                </a:solidFill>
              </a:rPr>
              <a:t>音素ファイル</a:t>
            </a:r>
            <a:endParaRPr lang="en-US" altLang="ja-JP" sz="3600" b="1" dirty="0">
              <a:solidFill>
                <a:sysClr val="windowText" lastClr="000000"/>
              </a:solidFill>
            </a:endParaRPr>
          </a:p>
          <a:p>
            <a:endParaRPr lang="en-US" altLang="ja-JP" sz="3600" dirty="0">
              <a:solidFill>
                <a:sysClr val="windowText" lastClr="000000"/>
              </a:solidFill>
            </a:endParaRPr>
          </a:p>
          <a:p>
            <a:r>
              <a:rPr lang="ja-JP" altLang="en-US" sz="3600" b="1" dirty="0">
                <a:solidFill>
                  <a:sysClr val="windowText" lastClr="000000"/>
                </a:solidFill>
              </a:rPr>
              <a:t>　単語</a:t>
            </a:r>
            <a:r>
              <a:rPr lang="en-US" altLang="ja-JP" sz="3600" b="1" dirty="0">
                <a:solidFill>
                  <a:sysClr val="windowText" lastClr="000000"/>
                </a:solidFill>
              </a:rPr>
              <a:t>	</a:t>
            </a:r>
            <a:r>
              <a:rPr lang="en-US" altLang="ja-JP" sz="3600" dirty="0">
                <a:solidFill>
                  <a:sysClr val="windowText" lastClr="000000"/>
                </a:solidFill>
              </a:rPr>
              <a:t>	</a:t>
            </a:r>
            <a:r>
              <a:rPr lang="ja-JP" altLang="en-US" sz="3600" b="1" dirty="0">
                <a:solidFill>
                  <a:sysClr val="windowText" lastClr="000000"/>
                </a:solidFill>
              </a:rPr>
              <a:t>音素</a:t>
            </a:r>
            <a:endParaRPr lang="en-US" altLang="ja-JP" sz="3600" b="1" dirty="0">
              <a:solidFill>
                <a:sysClr val="windowText" lastClr="000000"/>
              </a:solidFill>
            </a:endParaRPr>
          </a:p>
          <a:p>
            <a:r>
              <a:rPr kumimoji="1" lang="ja-JP" altLang="en-US" sz="3600" dirty="0">
                <a:solidFill>
                  <a:sysClr val="windowText" lastClr="000000"/>
                </a:solidFill>
              </a:rPr>
              <a:t>　晴れ</a:t>
            </a:r>
            <a:r>
              <a:rPr kumimoji="1" lang="en-US" altLang="ja-JP" sz="3600" dirty="0">
                <a:solidFill>
                  <a:sysClr val="windowText" lastClr="000000"/>
                </a:solidFill>
              </a:rPr>
              <a:t>		h a r e</a:t>
            </a:r>
            <a:endParaRPr lang="en-US" altLang="ja-JP" sz="3600" dirty="0">
              <a:solidFill>
                <a:sysClr val="windowText" lastClr="000000"/>
              </a:solidFill>
            </a:endParaRPr>
          </a:p>
          <a:p>
            <a:r>
              <a:rPr lang="ja-JP" altLang="en-US" sz="3600" dirty="0">
                <a:solidFill>
                  <a:sysClr val="windowText" lastClr="000000"/>
                </a:solidFill>
              </a:rPr>
              <a:t>　曇り</a:t>
            </a:r>
            <a:r>
              <a:rPr lang="en-US" altLang="ja-JP" sz="3600" dirty="0">
                <a:solidFill>
                  <a:sysClr val="windowText" lastClr="000000"/>
                </a:solidFill>
              </a:rPr>
              <a:t>		k u m o r i</a:t>
            </a:r>
          </a:p>
          <a:p>
            <a:r>
              <a:rPr kumimoji="1" lang="ja-JP" altLang="en-US" sz="3600" dirty="0">
                <a:solidFill>
                  <a:sysClr val="windowText" lastClr="000000"/>
                </a:solidFill>
              </a:rPr>
              <a:t>　雨</a:t>
            </a:r>
            <a:r>
              <a:rPr kumimoji="1" lang="en-US" altLang="ja-JP" sz="3600" dirty="0">
                <a:solidFill>
                  <a:sysClr val="windowText" lastClr="000000"/>
                </a:solidFill>
              </a:rPr>
              <a:t>		a m e</a:t>
            </a:r>
          </a:p>
        </p:txBody>
      </p:sp>
      <p:sp>
        <p:nvSpPr>
          <p:cNvPr id="5" name="テキスト ボックス 4">
            <a:extLst>
              <a:ext uri="{FF2B5EF4-FFF2-40B4-BE49-F238E27FC236}">
                <a16:creationId xmlns:a16="http://schemas.microsoft.com/office/drawing/2014/main" id="{B5E6F467-0695-4466-ABC3-71F7920A94A7}"/>
              </a:ext>
            </a:extLst>
          </p:cNvPr>
          <p:cNvSpPr txBox="1"/>
          <p:nvPr/>
        </p:nvSpPr>
        <p:spPr>
          <a:xfrm>
            <a:off x="5156200" y="1403568"/>
            <a:ext cx="5511800" cy="1077218"/>
          </a:xfrm>
          <a:prstGeom prst="rect">
            <a:avLst/>
          </a:prstGeom>
          <a:noFill/>
        </p:spPr>
        <p:txBody>
          <a:bodyPr wrap="square" rtlCol="0">
            <a:spAutoFit/>
          </a:bodyPr>
          <a:lstStyle/>
          <a:p>
            <a:r>
              <a:rPr lang="ja-JP" altLang="en-US" sz="3200" b="1" dirty="0"/>
              <a:t>読みファイル・音素ファイル</a:t>
            </a:r>
            <a:endParaRPr lang="en-US" altLang="ja-JP" sz="3200" b="1" dirty="0"/>
          </a:p>
          <a:p>
            <a:r>
              <a:rPr lang="ja-JP" altLang="en-US" sz="3200" b="1" dirty="0"/>
              <a:t>語彙ファイル・構文ファイル</a:t>
            </a:r>
            <a:endParaRPr kumimoji="1" lang="ja-JP" altLang="en-US" sz="3200" b="1" dirty="0"/>
          </a:p>
        </p:txBody>
      </p:sp>
      <p:sp>
        <p:nvSpPr>
          <p:cNvPr id="3" name="テキスト ボックス 2">
            <a:extLst>
              <a:ext uri="{FF2B5EF4-FFF2-40B4-BE49-F238E27FC236}">
                <a16:creationId xmlns:a16="http://schemas.microsoft.com/office/drawing/2014/main" id="{CF723C66-88EF-4748-9FB8-E84BDB90BDC9}"/>
              </a:ext>
            </a:extLst>
          </p:cNvPr>
          <p:cNvSpPr txBox="1"/>
          <p:nvPr/>
        </p:nvSpPr>
        <p:spPr>
          <a:xfrm>
            <a:off x="1358900" y="1588234"/>
            <a:ext cx="3111500" cy="707886"/>
          </a:xfrm>
          <a:prstGeom prst="rect">
            <a:avLst/>
          </a:prstGeom>
          <a:noFill/>
        </p:spPr>
        <p:txBody>
          <a:bodyPr wrap="square" rtlCol="0">
            <a:spAutoFit/>
          </a:bodyPr>
          <a:lstStyle/>
          <a:p>
            <a:r>
              <a:rPr kumimoji="1" lang="ja-JP" altLang="en-US" sz="4000" b="1" dirty="0"/>
              <a:t>辞書データ</a:t>
            </a:r>
          </a:p>
        </p:txBody>
      </p:sp>
      <p:sp>
        <p:nvSpPr>
          <p:cNvPr id="6" name="矢印: 右 5">
            <a:extLst>
              <a:ext uri="{FF2B5EF4-FFF2-40B4-BE49-F238E27FC236}">
                <a16:creationId xmlns:a16="http://schemas.microsoft.com/office/drawing/2014/main" id="{D7FBCAF4-8BA3-47CF-9DFB-60CFFE2F2EE5}"/>
              </a:ext>
            </a:extLst>
          </p:cNvPr>
          <p:cNvSpPr/>
          <p:nvPr/>
        </p:nvSpPr>
        <p:spPr>
          <a:xfrm>
            <a:off x="4038600" y="156341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65C8EE22-D85E-4BD2-9544-2BA2C9B518EF}"/>
              </a:ext>
            </a:extLst>
          </p:cNvPr>
          <p:cNvSpPr/>
          <p:nvPr/>
        </p:nvSpPr>
        <p:spPr>
          <a:xfrm>
            <a:off x="5029200" y="1282700"/>
            <a:ext cx="5765800" cy="1325563"/>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DA33747-9A3D-4CC2-AEC5-68D3B25FC0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046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697345C-147F-4B7D-99CB-AAD6A7B8ED93}"/>
              </a:ext>
            </a:extLst>
          </p:cNvPr>
          <p:cNvPicPr>
            <a:picLocks noChangeAspect="1"/>
          </p:cNvPicPr>
          <p:nvPr/>
        </p:nvPicPr>
        <p:blipFill>
          <a:blip r:embed="rId3"/>
          <a:stretch>
            <a:fillRect/>
          </a:stretch>
        </p:blipFill>
        <p:spPr>
          <a:xfrm>
            <a:off x="5079172" y="2013631"/>
            <a:ext cx="4384869" cy="2830738"/>
          </a:xfrm>
          <a:prstGeom prst="rect">
            <a:avLst/>
          </a:prstGeom>
        </p:spPr>
      </p:pic>
      <p:sp>
        <p:nvSpPr>
          <p:cNvPr id="2" name="タイトル 1">
            <a:extLst>
              <a:ext uri="{FF2B5EF4-FFF2-40B4-BE49-F238E27FC236}">
                <a16:creationId xmlns:a16="http://schemas.microsoft.com/office/drawing/2014/main" id="{4A6A2DDF-EF48-469D-8A63-6577374E48DF}"/>
              </a:ext>
            </a:extLst>
          </p:cNvPr>
          <p:cNvSpPr>
            <a:spLocks noGrp="1"/>
          </p:cNvSpPr>
          <p:nvPr>
            <p:ph type="title"/>
          </p:nvPr>
        </p:nvSpPr>
        <p:spPr>
          <a:xfrm>
            <a:off x="838200" y="365125"/>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263529E3-D778-43E9-82DA-E965B7B2F0B8}"/>
              </a:ext>
            </a:extLst>
          </p:cNvPr>
          <p:cNvSpPr/>
          <p:nvPr/>
        </p:nvSpPr>
        <p:spPr>
          <a:xfrm>
            <a:off x="304800" y="1989706"/>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音声</a:t>
            </a:r>
            <a:endParaRPr kumimoji="1" lang="ja-JP" altLang="en-US" sz="3600" b="1" dirty="0">
              <a:solidFill>
                <a:schemeClr val="accent6">
                  <a:lumMod val="75000"/>
                </a:schemeClr>
              </a:solidFill>
            </a:endParaRPr>
          </a:p>
        </p:txBody>
      </p:sp>
      <p:sp>
        <p:nvSpPr>
          <p:cNvPr id="7" name="四角形: 角を丸くする 6">
            <a:extLst>
              <a:ext uri="{FF2B5EF4-FFF2-40B4-BE49-F238E27FC236}">
                <a16:creationId xmlns:a16="http://schemas.microsoft.com/office/drawing/2014/main" id="{7ECA1C6E-3338-4F6F-8304-0FA2838EDB27}"/>
              </a:ext>
            </a:extLst>
          </p:cNvPr>
          <p:cNvSpPr/>
          <p:nvPr/>
        </p:nvSpPr>
        <p:spPr>
          <a:xfrm>
            <a:off x="304800" y="2906037"/>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あめ</a:t>
            </a:r>
          </a:p>
        </p:txBody>
      </p:sp>
      <p:sp>
        <p:nvSpPr>
          <p:cNvPr id="10" name="四角形: 角を丸くする 9">
            <a:extLst>
              <a:ext uri="{FF2B5EF4-FFF2-40B4-BE49-F238E27FC236}">
                <a16:creationId xmlns:a16="http://schemas.microsoft.com/office/drawing/2014/main" id="{158FB6B6-79F7-4ED4-89E5-7CDE197F9542}"/>
              </a:ext>
            </a:extLst>
          </p:cNvPr>
          <p:cNvSpPr/>
          <p:nvPr/>
        </p:nvSpPr>
        <p:spPr>
          <a:xfrm>
            <a:off x="2781300" y="1968501"/>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6">
                    <a:lumMod val="75000"/>
                  </a:schemeClr>
                </a:solidFill>
              </a:rPr>
              <a:t>音素</a:t>
            </a:r>
          </a:p>
        </p:txBody>
      </p:sp>
      <p:sp>
        <p:nvSpPr>
          <p:cNvPr id="11" name="四角形: 角を丸くする 10">
            <a:extLst>
              <a:ext uri="{FF2B5EF4-FFF2-40B4-BE49-F238E27FC236}">
                <a16:creationId xmlns:a16="http://schemas.microsoft.com/office/drawing/2014/main" id="{8B211BE3-F8F8-4AD0-BD4B-AEF903D60A8B}"/>
              </a:ext>
            </a:extLst>
          </p:cNvPr>
          <p:cNvSpPr/>
          <p:nvPr/>
        </p:nvSpPr>
        <p:spPr>
          <a:xfrm>
            <a:off x="2781300" y="2884832"/>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ame</a:t>
            </a:r>
            <a:endParaRPr kumimoji="1" lang="ja-JP" altLang="en-US" sz="4000" b="1" dirty="0"/>
          </a:p>
        </p:txBody>
      </p:sp>
      <p:sp>
        <p:nvSpPr>
          <p:cNvPr id="13" name="四角形: 角を丸くする 12">
            <a:extLst>
              <a:ext uri="{FF2B5EF4-FFF2-40B4-BE49-F238E27FC236}">
                <a16:creationId xmlns:a16="http://schemas.microsoft.com/office/drawing/2014/main" id="{B5668B1D-3D43-453B-926C-8758D5E089D1}"/>
              </a:ext>
            </a:extLst>
          </p:cNvPr>
          <p:cNvSpPr/>
          <p:nvPr/>
        </p:nvSpPr>
        <p:spPr>
          <a:xfrm>
            <a:off x="9779000" y="1953177"/>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文字</a:t>
            </a:r>
            <a:endParaRPr kumimoji="1" lang="ja-JP" altLang="en-US" sz="36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C87E882B-B659-495F-875F-45E6C339DADF}"/>
              </a:ext>
            </a:extLst>
          </p:cNvPr>
          <p:cNvSpPr/>
          <p:nvPr/>
        </p:nvSpPr>
        <p:spPr>
          <a:xfrm>
            <a:off x="9779000" y="2869508"/>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雨</a:t>
            </a:r>
          </a:p>
        </p:txBody>
      </p:sp>
      <p:sp>
        <p:nvSpPr>
          <p:cNvPr id="16" name="正方形/長方形 15">
            <a:extLst>
              <a:ext uri="{FF2B5EF4-FFF2-40B4-BE49-F238E27FC236}">
                <a16:creationId xmlns:a16="http://schemas.microsoft.com/office/drawing/2014/main" id="{0F88051D-C103-4855-96F7-F1A0E38A8FA9}"/>
              </a:ext>
            </a:extLst>
          </p:cNvPr>
          <p:cNvSpPr/>
          <p:nvPr/>
        </p:nvSpPr>
        <p:spPr>
          <a:xfrm>
            <a:off x="5522785" y="4182387"/>
            <a:ext cx="666751"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D80CC61-92A0-476A-853B-5CF505BB5854}"/>
              </a:ext>
            </a:extLst>
          </p:cNvPr>
          <p:cNvSpPr/>
          <p:nvPr/>
        </p:nvSpPr>
        <p:spPr>
          <a:xfrm>
            <a:off x="7271607" y="4182387"/>
            <a:ext cx="12827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99E689E5-E545-4427-8D68-CF7509C7CAC7}"/>
              </a:ext>
            </a:extLst>
          </p:cNvPr>
          <p:cNvSpPr/>
          <p:nvPr/>
        </p:nvSpPr>
        <p:spPr>
          <a:xfrm>
            <a:off x="6292850" y="4279569"/>
            <a:ext cx="774700" cy="3429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C3B27A8C-A34A-4A94-9B87-9F64B2091A57}"/>
              </a:ext>
            </a:extLst>
          </p:cNvPr>
          <p:cNvSpPr/>
          <p:nvPr/>
        </p:nvSpPr>
        <p:spPr>
          <a:xfrm>
            <a:off x="1984789" y="3299737"/>
            <a:ext cx="1213678"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変換</a:t>
            </a:r>
          </a:p>
        </p:txBody>
      </p:sp>
      <p:sp>
        <p:nvSpPr>
          <p:cNvPr id="22" name="矢印: 右 21">
            <a:extLst>
              <a:ext uri="{FF2B5EF4-FFF2-40B4-BE49-F238E27FC236}">
                <a16:creationId xmlns:a16="http://schemas.microsoft.com/office/drawing/2014/main" id="{39A7C1A4-BA37-4A71-9BFD-03108EC58666}"/>
              </a:ext>
            </a:extLst>
          </p:cNvPr>
          <p:cNvSpPr/>
          <p:nvPr/>
        </p:nvSpPr>
        <p:spPr>
          <a:xfrm>
            <a:off x="4478475" y="3282619"/>
            <a:ext cx="1201394"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検索</a:t>
            </a:r>
          </a:p>
        </p:txBody>
      </p:sp>
      <p:sp>
        <p:nvSpPr>
          <p:cNvPr id="23" name="矢印: 右 22">
            <a:extLst>
              <a:ext uri="{FF2B5EF4-FFF2-40B4-BE49-F238E27FC236}">
                <a16:creationId xmlns:a16="http://schemas.microsoft.com/office/drawing/2014/main" id="{65D7147F-0E8E-4D60-9126-5958EB05768F}"/>
              </a:ext>
            </a:extLst>
          </p:cNvPr>
          <p:cNvSpPr/>
          <p:nvPr/>
        </p:nvSpPr>
        <p:spPr>
          <a:xfrm>
            <a:off x="9101671" y="2967966"/>
            <a:ext cx="1132853" cy="14684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出力</a:t>
            </a:r>
          </a:p>
        </p:txBody>
      </p:sp>
      <p:sp>
        <p:nvSpPr>
          <p:cNvPr id="18" name="正方形/長方形 17">
            <a:extLst>
              <a:ext uri="{FF2B5EF4-FFF2-40B4-BE49-F238E27FC236}">
                <a16:creationId xmlns:a16="http://schemas.microsoft.com/office/drawing/2014/main" id="{C12C46C5-E6AD-48BF-B735-634CDBAC3F78}"/>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08211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1972</Words>
  <Application>Microsoft Office PowerPoint</Application>
  <PresentationFormat>ワイド画面</PresentationFormat>
  <Paragraphs>257</Paragraphs>
  <Slides>25</Slides>
  <Notes>22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音声認識</vt:lpstr>
      <vt:lpstr>音声認識</vt:lpstr>
      <vt:lpstr>音声認識</vt:lpstr>
      <vt:lpstr>辞書データ</vt:lpstr>
      <vt:lpstr>辞書データ</vt:lpstr>
      <vt:lpstr>ウェイクワード</vt:lpstr>
      <vt:lpstr>ウェイクワード</vt:lpstr>
      <vt:lpstr>ウェイクワード</vt:lpstr>
      <vt:lpstr>fastText</vt:lpstr>
      <vt:lpstr>工夫した点</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87</cp:revision>
  <dcterms:created xsi:type="dcterms:W3CDTF">2021-11-23T02:33:41Z</dcterms:created>
  <dcterms:modified xsi:type="dcterms:W3CDTF">2021-12-08T04:49:44Z</dcterms:modified>
</cp:coreProperties>
</file>