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71" r:id="rId9"/>
    <p:sldId id="262" r:id="rId10"/>
    <p:sldId id="270" r:id="rId11"/>
    <p:sldId id="263" r:id="rId12"/>
    <p:sldId id="264" r:id="rId13"/>
    <p:sldId id="273" r:id="rId14"/>
    <p:sldId id="274" r:id="rId15"/>
    <p:sldId id="265" r:id="rId16"/>
    <p:sldId id="275" r:id="rId17"/>
    <p:sldId id="269" r:id="rId18"/>
    <p:sldId id="266" r:id="rId19"/>
    <p:sldId id="267" r:id="rId20"/>
    <p:sldId id="268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923"/>
    <a:srgbClr val="F0B97C"/>
    <a:srgbClr val="F1BD83"/>
    <a:srgbClr val="EA983E"/>
    <a:srgbClr val="FEFDF8"/>
    <a:srgbClr val="E8902F"/>
    <a:srgbClr val="E9973B"/>
    <a:srgbClr val="FF0066"/>
    <a:srgbClr val="EA9A42"/>
    <a:srgbClr val="E78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09" autoAdjust="0"/>
    <p:restoredTop sz="86417" autoAdjust="0"/>
  </p:normalViewPr>
  <p:slideViewPr>
    <p:cSldViewPr snapToGrid="0">
      <p:cViewPr>
        <p:scale>
          <a:sx n="66" d="100"/>
          <a:sy n="66" d="100"/>
        </p:scale>
        <p:origin x="558" y="-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BB20C-20C4-49AD-85A3-C66C862503B5}" type="datetimeFigureOut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E7C28-4903-4521-8E60-0F80C6276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396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これから</a:t>
            </a:r>
            <a:r>
              <a:rPr kumimoji="1" lang="en-US" altLang="ja-JP" dirty="0"/>
              <a:t>AI</a:t>
            </a:r>
            <a:r>
              <a:rPr kumimoji="1" lang="ja-JP" altLang="en-US" dirty="0"/>
              <a:t>スピーカー開発の発表を始めます。よろしくお願いします。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070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前回スライドの</a:t>
            </a:r>
            <a:r>
              <a:rPr kumimoji="1" lang="en-US" altLang="ja-JP" dirty="0"/>
              <a:t>3</a:t>
            </a:r>
            <a:r>
              <a:rPr kumimoji="1" lang="ja-JP" altLang="en-US" dirty="0"/>
              <a:t>枚目を分解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633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Julius</a:t>
            </a:r>
            <a:r>
              <a:rPr kumimoji="1" lang="ja-JP" altLang="en-US" dirty="0"/>
              <a:t>と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の連携については、御覧の図の通りです。</a:t>
            </a:r>
            <a:endParaRPr kumimoji="1" lang="en-US" altLang="ja-JP" dirty="0"/>
          </a:p>
          <a:p>
            <a:r>
              <a:rPr kumimoji="1" lang="ja-JP" altLang="en-US" dirty="0"/>
              <a:t>まず</a:t>
            </a:r>
            <a:r>
              <a:rPr kumimoji="1" lang="en-US" altLang="ja-JP" dirty="0"/>
              <a:t>Julius</a:t>
            </a:r>
            <a:r>
              <a:rPr kumimoji="1" lang="ja-JP" altLang="en-US" dirty="0"/>
              <a:t>サーバを起動させておき、そのあとで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プログラムを実行させます。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156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音声ファイルの作成には時間がかかるが、再生には時間がかからないため、処理を分割。</a:t>
            </a:r>
            <a:endParaRPr kumimoji="1" lang="en-US" altLang="ja-JP" dirty="0"/>
          </a:p>
          <a:p>
            <a:r>
              <a:rPr kumimoji="1" lang="ja-JP" altLang="en-US" dirty="0"/>
              <a:t>音声ファイル作成は元となるテキストデータのサイズが大きいほど作成に時間がかかるため、スクレイピング直後に実行。</a:t>
            </a:r>
            <a:endParaRPr kumimoji="1" lang="en-US" altLang="ja-JP" dirty="0"/>
          </a:p>
          <a:p>
            <a:r>
              <a:rPr kumimoji="1" lang="ja-JP" altLang="en-US" dirty="0"/>
              <a:t>スクレイピングと併せて音声ファイルを作成することで、機能を利用する際に発生する処理時間を削減。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038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音声ファイルの再生は、音声ファイルのサイズにかかわらずほぼノータイムで再生が始まるので、機能利用時の無駄な待ち時間が解消。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197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よしえにいってもーら</a:t>
            </a:r>
            <a:r>
              <a:rPr kumimoji="1" lang="ja-JP" altLang="en-US" dirty="0" err="1"/>
              <a:t>お</a:t>
            </a:r>
            <a:r>
              <a:rPr kumimoji="1" lang="ja-JP" altLang="en-US" dirty="0"/>
              <a:t>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60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EF8569-35E2-4767-98D5-7FA7F237E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9B574A-51FF-4920-A002-344537DA9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644E09-D041-4D01-8F5F-066C864D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EAE391-CB33-4802-A288-8E195645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4CF0C3-4136-4CFC-8B54-6AF04883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0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911080-C643-492B-A176-DCE6C380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D3E89B-5870-47DC-B023-6C881D297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2C88A1-19AB-4CD6-954C-3041EF6A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72F4A4-6208-4C91-85A0-E341BE88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9C69E2-4953-4838-AF5B-7D1BA394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87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72668D-5791-462E-B884-937BC332E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48F446-DEE4-45C0-8D1A-FCD7F7129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E8888E-FFA3-4D34-8519-70D33BAD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B3256A-852E-4440-84E1-ABDB42A2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4408A9-5E2A-4B63-978D-1EB7350AE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59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7DE5C-3987-410B-9ECC-3D28B6EA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0DC615-5A9C-4EC1-8E50-8F7006D88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616DEE-A256-45FF-B3FB-F53FE156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C5A0FC-1E73-4118-BC35-2BBFC603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824140-7782-4D01-8B27-E3AAB07F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95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70C266-4B59-433A-8917-CF4113B2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429EDD-7F11-4A69-8A6A-64A25F12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B9A4FA-4EBF-4E6C-B274-2173B52D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C264AD-AE7D-4B0E-988E-2B74E8195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4E833F-41EA-47A8-8E6F-2CC569DE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8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FFDDC7-63ED-45BE-B3DC-8E726D23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32A3BD-FCBE-49A3-B324-CC12984EA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920A5D-8919-456D-8881-D3BA44808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1F6B0F-52C1-4390-8E2B-E00F74F1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EE9D67-C00E-48EF-A543-D2BFD8E9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A10BF1-C318-4C28-91ED-DD5E96D6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43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ADFFBE-1446-4DD5-9A74-80520A78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16CB48-43EF-4F16-9F76-DDA9CDD0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07D052-1762-415E-83F8-D38812D6E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33CEF9-DF6D-4EA7-B65A-4D96DC55A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1962E3-4A01-4309-AC28-F8CB13C5F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5077810-9C68-4010-8FE9-16187018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9C3C37-0D3B-4327-8E34-CCE56DD3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AA3FE22-C310-454F-B195-24F244ED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14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A50976-5F15-4B59-A37B-DF992A41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91C9EB-4188-4366-9A47-F470EE36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5D34A1-C32F-4565-B074-0A865FF9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D4F0B7-FD86-4004-AB9A-22A67281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18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A7E52D-76F4-47EB-9BA7-80E67887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9F5A8F3-2224-4569-A20C-68F9934A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F1655E-D75D-4E8B-A5C1-59C7E303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99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1362A5-631D-4D7C-AA9F-BE9963AE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456CFB-6DF3-4B34-8319-885943834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B182C9-0370-4A82-BF44-B418A9ADF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40E881-3CB6-418B-9F58-F28BB167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B840E4-DAE5-4621-8726-EE461191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0271A8-D330-4D1B-AB6F-DEB364BB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73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297013-8A17-4A5B-92A0-5C610E0F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56E12F3-7C1D-4234-8C68-CEDFB02F5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5E6F23-DA6F-4735-BEF0-F8DA82DB3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B614F8-1E24-4E2B-887F-AABBF542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463E85-A812-4620-B707-4BE18BFE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34C94-8655-4360-BF90-C239FBF5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50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0B97C"/>
            </a:gs>
            <a:gs pos="100000">
              <a:srgbClr val="F1BD83"/>
            </a:gs>
            <a:gs pos="81000">
              <a:srgbClr val="F0B97C"/>
            </a:gs>
            <a:gs pos="83000">
              <a:srgbClr val="FF0000"/>
            </a:gs>
            <a:gs pos="83000">
              <a:srgbClr val="F86446"/>
            </a:gs>
            <a:gs pos="83000">
              <a:srgbClr val="F1BD83"/>
            </a:gs>
            <a:gs pos="81000">
              <a:srgbClr val="FF00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17B3583-B26B-4EF6-9E8E-9B7EE5E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91AB6A-9287-4D50-A959-9BCEA3DEE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2697FD-07D9-412C-B70F-DB1AC11B1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D219B-6862-4E6A-9F9E-C4C4759712F9}" type="datetimeFigureOut">
              <a:rPr kumimoji="1" lang="ja-JP" altLang="en-US" smtClean="0"/>
              <a:t>2022/1/9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254061-74E6-4FA9-A8E9-F6EA48238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8D82AE-9681-4E59-B8F9-398E5D426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5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0B97C">
                <a:alpha val="97000"/>
              </a:srgbClr>
            </a:gs>
            <a:gs pos="100000">
              <a:srgbClr val="F1BD83"/>
            </a:gs>
            <a:gs pos="81000">
              <a:srgbClr val="F0B97C"/>
            </a:gs>
            <a:gs pos="83000">
              <a:srgbClr val="FF0000"/>
            </a:gs>
            <a:gs pos="83000">
              <a:srgbClr val="F86446"/>
            </a:gs>
            <a:gs pos="83000">
              <a:srgbClr val="F1BD83"/>
            </a:gs>
            <a:gs pos="81000">
              <a:srgbClr val="FF00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021E3-43F4-4DC7-9572-60A9F86E4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7727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ja-JP" sz="88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AI</a:t>
            </a:r>
            <a:r>
              <a:rPr kumimoji="1" lang="ja-JP" altLang="en-US" sz="88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スピーカー開発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27414D0-4B23-46FD-9F30-7A9534B77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294421" cy="2109993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AI21</a:t>
            </a:r>
          </a:p>
          <a:p>
            <a:r>
              <a:rPr lang="ja-JP" altLang="en-US" sz="3600" b="1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力石鈴之佑</a:t>
            </a:r>
          </a:p>
          <a:p>
            <a:r>
              <a:rPr kumimoji="1" lang="ja-JP" altLang="en-US" sz="3600" b="1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山田晃生</a:t>
            </a:r>
            <a:endParaRPr kumimoji="1" lang="en-US" altLang="ja-JP" sz="3600" b="1" dirty="0">
              <a:ln w="3175">
                <a:solidFill>
                  <a:schemeClr val="tx1"/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A10BDDA-4614-4400-80C3-2E00282809CA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242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9688B5-67DA-428A-92E6-3D3B28BF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テキスト分類の仕組み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B6A2C6-E821-404C-9429-4F30D1E7A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832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84D43F-F80B-40CE-BAA6-B9DFBE0C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fastText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8B4BBE-92D2-4DCF-B6A5-0E40E2D9B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機械学習周り</a:t>
            </a:r>
            <a:endParaRPr kumimoji="1" lang="en-US" altLang="ja-JP" dirty="0"/>
          </a:p>
          <a:p>
            <a:r>
              <a:rPr kumimoji="1" lang="ja-JP" altLang="en-US" dirty="0"/>
              <a:t>トレーニングデータ</a:t>
            </a:r>
          </a:p>
        </p:txBody>
      </p:sp>
    </p:spTree>
    <p:extLst>
      <p:ext uri="{BB962C8B-B14F-4D97-AF65-F5344CB8AC3E}">
        <p14:creationId xmlns:p14="http://schemas.microsoft.com/office/powerpoint/2010/main" val="2305918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39366D-FD02-4D32-AA25-FA5687E2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データ取得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14D079-74EA-42AF-9886-A31DAA6C2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スクレイピング</a:t>
            </a:r>
            <a:r>
              <a:rPr kumimoji="1" lang="en-US" altLang="ja-JP" sz="3200" dirty="0"/>
              <a:t>(BeautifulSoup4)</a:t>
            </a:r>
          </a:p>
          <a:p>
            <a:pPr lvl="1"/>
            <a:r>
              <a:rPr kumimoji="1" lang="en-US" altLang="ja-JP" sz="2800" dirty="0"/>
              <a:t>Web</a:t>
            </a:r>
            <a:r>
              <a:rPr kumimoji="1" lang="ja-JP" altLang="en-US" sz="2800" dirty="0"/>
              <a:t>ページからテキストデータを取得</a:t>
            </a:r>
            <a:endParaRPr kumimoji="1" lang="en-US" altLang="ja-JP" sz="2800" dirty="0"/>
          </a:p>
          <a:p>
            <a:pPr lvl="1"/>
            <a:r>
              <a:rPr lang="ja-JP" altLang="en-US" sz="3200" b="1" dirty="0"/>
              <a:t>天気予報</a:t>
            </a:r>
            <a:endParaRPr lang="en-US" altLang="ja-JP" sz="3200" b="1" dirty="0"/>
          </a:p>
          <a:p>
            <a:pPr lvl="1"/>
            <a:r>
              <a:rPr kumimoji="1" lang="ja-JP" altLang="en-US" sz="3200" b="1" dirty="0"/>
              <a:t>ニュース</a:t>
            </a:r>
            <a:endParaRPr kumimoji="1" lang="en-US" altLang="ja-JP" sz="3200" b="1" dirty="0"/>
          </a:p>
          <a:p>
            <a:pPr lvl="1"/>
            <a:r>
              <a:rPr kumimoji="1" lang="ja-JP" altLang="en-US" sz="3200" b="1" dirty="0"/>
              <a:t>星座占い</a:t>
            </a:r>
            <a:endParaRPr kumimoji="1" lang="en-US" altLang="ja-JP" sz="2800" b="1" dirty="0"/>
          </a:p>
          <a:p>
            <a:r>
              <a:rPr kumimoji="1" lang="ja-JP" altLang="en-US" sz="3200" dirty="0"/>
              <a:t>時刻取得</a:t>
            </a:r>
            <a:r>
              <a:rPr kumimoji="1" lang="en-US" altLang="ja-JP" sz="3200" dirty="0"/>
              <a:t>(Datetime</a:t>
            </a:r>
            <a:r>
              <a:rPr kumimoji="1" lang="ja-JP" altLang="en-US" sz="3200" dirty="0"/>
              <a:t>モジュール</a:t>
            </a:r>
            <a:r>
              <a:rPr kumimoji="1" lang="en-US" altLang="ja-JP" sz="3200" dirty="0"/>
              <a:t>)</a:t>
            </a:r>
          </a:p>
          <a:p>
            <a:pPr lvl="1"/>
            <a:r>
              <a:rPr lang="ja-JP" altLang="en-US" sz="3200" b="1" dirty="0"/>
              <a:t> 日 時</a:t>
            </a:r>
            <a:endParaRPr kumimoji="1" lang="ja-JP" altLang="en-US" sz="3200" b="1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34769FBF-812B-4857-BA1F-FD2F39C92F5A}"/>
              </a:ext>
            </a:extLst>
          </p:cNvPr>
          <p:cNvSpPr/>
          <p:nvPr/>
        </p:nvSpPr>
        <p:spPr>
          <a:xfrm>
            <a:off x="3564611" y="2801910"/>
            <a:ext cx="1270860" cy="15522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8C48FF94-A834-4C8D-9421-16336A8B819A}"/>
              </a:ext>
            </a:extLst>
          </p:cNvPr>
          <p:cNvSpPr/>
          <p:nvPr/>
        </p:nvSpPr>
        <p:spPr>
          <a:xfrm>
            <a:off x="3564611" y="3337209"/>
            <a:ext cx="1270860" cy="1564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776E5C8A-27D9-41C7-82C1-FE63AED0AEF4}"/>
              </a:ext>
            </a:extLst>
          </p:cNvPr>
          <p:cNvSpPr/>
          <p:nvPr/>
        </p:nvSpPr>
        <p:spPr>
          <a:xfrm>
            <a:off x="3564611" y="3796842"/>
            <a:ext cx="1270860" cy="15522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3E589E6-C4D5-4230-8D9E-C763BE431DC1}"/>
              </a:ext>
            </a:extLst>
          </p:cNvPr>
          <p:cNvSpPr/>
          <p:nvPr/>
        </p:nvSpPr>
        <p:spPr>
          <a:xfrm>
            <a:off x="3564611" y="4930802"/>
            <a:ext cx="1270860" cy="15522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B1C1048-BCB0-4766-9795-230CC3FCB278}"/>
              </a:ext>
            </a:extLst>
          </p:cNvPr>
          <p:cNvSpPr txBox="1"/>
          <p:nvPr/>
        </p:nvSpPr>
        <p:spPr>
          <a:xfrm>
            <a:off x="5190641" y="2520906"/>
            <a:ext cx="33385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/>
              <a:t>weather</a:t>
            </a:r>
            <a:r>
              <a:rPr lang="en-US" altLang="ja-JP" sz="3600" b="1" dirty="0"/>
              <a:t>.txt</a:t>
            </a:r>
          </a:p>
          <a:p>
            <a:r>
              <a:rPr lang="en-US" altLang="ja-JP" sz="3600" b="1" dirty="0"/>
              <a:t>n</a:t>
            </a:r>
            <a:r>
              <a:rPr kumimoji="1" lang="en-US" altLang="ja-JP" sz="3600" b="1" dirty="0"/>
              <a:t>ews.txt</a:t>
            </a:r>
          </a:p>
          <a:p>
            <a:r>
              <a:rPr lang="en-US" altLang="ja-JP" sz="3600" b="1" dirty="0"/>
              <a:t>fortune.txt</a:t>
            </a:r>
          </a:p>
          <a:p>
            <a:endParaRPr lang="en-US" altLang="ja-JP" sz="3600" b="1" dirty="0"/>
          </a:p>
          <a:p>
            <a:r>
              <a:rPr lang="en-US" altLang="ja-JP" sz="3600" b="1" dirty="0"/>
              <a:t>d</a:t>
            </a:r>
            <a:r>
              <a:rPr kumimoji="1" lang="en-US" altLang="ja-JP" sz="3600" b="1" dirty="0"/>
              <a:t>ay.txt</a:t>
            </a:r>
            <a:endParaRPr kumimoji="1" lang="ja-JP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05134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39366D-FD02-4D32-AA25-FA5687E2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データ取得　定時実行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14D079-74EA-42AF-9886-A31DAA6C2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ニュース→</a:t>
            </a:r>
            <a:r>
              <a:rPr kumimoji="1" lang="en-US" altLang="ja-JP" dirty="0"/>
              <a:t>1</a:t>
            </a:r>
            <a:r>
              <a:rPr kumimoji="1" lang="ja-JP" altLang="en-US" dirty="0"/>
              <a:t>時間毎にスクレイピング実行</a:t>
            </a:r>
            <a:endParaRPr kumimoji="1" lang="en-US" altLang="ja-JP" dirty="0"/>
          </a:p>
          <a:p>
            <a:r>
              <a:rPr lang="ja-JP" altLang="en-US" dirty="0"/>
              <a:t>天気予報→</a:t>
            </a:r>
            <a:r>
              <a:rPr lang="en-US" altLang="ja-JP" dirty="0"/>
              <a:t>2,</a:t>
            </a:r>
            <a:r>
              <a:rPr lang="ja-JP" altLang="en-US" dirty="0"/>
              <a:t> </a:t>
            </a:r>
            <a:r>
              <a:rPr lang="en-US" altLang="ja-JP" dirty="0"/>
              <a:t>5, 8, 11, 14, 15, 17, 20</a:t>
            </a:r>
            <a:r>
              <a:rPr lang="ja-JP" altLang="en-US" dirty="0"/>
              <a:t>時に発表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4F411F1-9DF1-4AE9-932A-4D591AF13FC5}"/>
              </a:ext>
            </a:extLst>
          </p:cNvPr>
          <p:cNvSpPr txBox="1"/>
          <p:nvPr/>
        </p:nvSpPr>
        <p:spPr>
          <a:xfrm>
            <a:off x="1863993" y="2789011"/>
            <a:ext cx="8464013" cy="38472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c</a:t>
            </a:r>
            <a:r>
              <a:rPr kumimoji="1" lang="en-US" altLang="ja-JP" sz="3200" b="1" dirty="0"/>
              <a:t>ron.py</a:t>
            </a:r>
            <a:r>
              <a:rPr kumimoji="1" lang="ja-JP" altLang="en-US" sz="3200" b="1" dirty="0"/>
              <a:t>の構造</a:t>
            </a:r>
            <a:endParaRPr lang="en-US" altLang="ja-JP" sz="3200" b="1" dirty="0"/>
          </a:p>
          <a:p>
            <a:r>
              <a:rPr kumimoji="1" lang="ja-JP" altLang="en-US" sz="1600" b="1" dirty="0"/>
              <a:t>　</a:t>
            </a:r>
            <a:endParaRPr kumimoji="1" lang="en-US" altLang="ja-JP" sz="1600" b="1" dirty="0"/>
          </a:p>
          <a:p>
            <a:r>
              <a:rPr kumimoji="1" lang="ja-JP" altLang="en-US" sz="3200" b="1" dirty="0">
                <a:solidFill>
                  <a:srgbClr val="FF0000"/>
                </a:solidFill>
              </a:rPr>
              <a:t>無限ループ</a:t>
            </a:r>
            <a:endParaRPr kumimoji="1" lang="en-US" altLang="ja-JP" sz="3200" b="1" dirty="0">
              <a:solidFill>
                <a:srgbClr val="FF0000"/>
              </a:solidFill>
            </a:endParaRPr>
          </a:p>
          <a:p>
            <a:r>
              <a:rPr lang="en-US" altLang="ja-JP" sz="3200" b="1" dirty="0"/>
              <a:t>	</a:t>
            </a:r>
            <a:r>
              <a:rPr lang="ja-JP" altLang="en-US" sz="3200" b="1" dirty="0"/>
              <a:t>現在時刻を取得</a:t>
            </a:r>
            <a:endParaRPr lang="en-US" altLang="ja-JP" sz="3200" b="1" dirty="0"/>
          </a:p>
          <a:p>
            <a:r>
              <a:rPr lang="en-US" altLang="ja-JP" sz="3200" b="1" dirty="0"/>
              <a:t>	</a:t>
            </a:r>
            <a:r>
              <a:rPr lang="ja-JP" altLang="en-US" sz="3200" b="1" dirty="0">
                <a:solidFill>
                  <a:srgbClr val="FF0000"/>
                </a:solidFill>
              </a:rPr>
              <a:t>時</a:t>
            </a:r>
            <a:r>
              <a:rPr lang="en-US" altLang="ja-JP" sz="3200" b="1" dirty="0">
                <a:solidFill>
                  <a:srgbClr val="FF0000"/>
                </a:solidFill>
              </a:rPr>
              <a:t>(hour)</a:t>
            </a:r>
            <a:r>
              <a:rPr lang="ja-JP" altLang="en-US" sz="3200" b="1" dirty="0">
                <a:solidFill>
                  <a:srgbClr val="FF0000"/>
                </a:solidFill>
              </a:rPr>
              <a:t>が進んだ時</a:t>
            </a:r>
            <a:endParaRPr lang="en-US" altLang="ja-JP" sz="3200" b="1" dirty="0">
              <a:solidFill>
                <a:srgbClr val="FF0000"/>
              </a:solidFill>
            </a:endParaRPr>
          </a:p>
          <a:p>
            <a:r>
              <a:rPr kumimoji="1" lang="en-US" altLang="ja-JP" sz="3200" b="1" dirty="0"/>
              <a:t>		</a:t>
            </a:r>
            <a:r>
              <a:rPr kumimoji="1" lang="ja-JP" altLang="en-US" sz="3200" b="1" dirty="0"/>
              <a:t>ニュースをスクレイピング</a:t>
            </a:r>
            <a:endParaRPr kumimoji="1" lang="en-US" altLang="ja-JP" sz="3200" b="1" dirty="0"/>
          </a:p>
          <a:p>
            <a:r>
              <a:rPr lang="en-US" altLang="ja-JP" sz="3200" b="1" dirty="0"/>
              <a:t>		</a:t>
            </a:r>
            <a:r>
              <a:rPr lang="ja-JP" altLang="en-US" sz="3200" b="1" dirty="0">
                <a:solidFill>
                  <a:srgbClr val="FF0000"/>
                </a:solidFill>
              </a:rPr>
              <a:t>天気予報の更新時間だった場合</a:t>
            </a:r>
            <a:endParaRPr lang="en-US" altLang="ja-JP" sz="3200" b="1" dirty="0">
              <a:solidFill>
                <a:srgbClr val="FF0000"/>
              </a:solidFill>
            </a:endParaRPr>
          </a:p>
          <a:p>
            <a:r>
              <a:rPr kumimoji="1" lang="en-US" altLang="ja-JP" sz="3200" b="1" dirty="0"/>
              <a:t>			</a:t>
            </a:r>
            <a:r>
              <a:rPr kumimoji="1" lang="ja-JP" altLang="en-US" sz="3200" b="1" dirty="0"/>
              <a:t>天気予報をスクレイピング</a:t>
            </a:r>
          </a:p>
        </p:txBody>
      </p:sp>
    </p:spTree>
    <p:extLst>
      <p:ext uri="{BB962C8B-B14F-4D97-AF65-F5344CB8AC3E}">
        <p14:creationId xmlns:p14="http://schemas.microsoft.com/office/powerpoint/2010/main" val="3368829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39366D-FD02-4D32-AA25-FA5687E2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データ取得　定時実行</a:t>
            </a:r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A6A5C198-EC23-4091-8AF5-A244004DD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257" y="1353173"/>
            <a:ext cx="7507486" cy="5380841"/>
          </a:xfrm>
        </p:spPr>
      </p:pic>
    </p:spTree>
    <p:extLst>
      <p:ext uri="{BB962C8B-B14F-4D97-AF65-F5344CB8AC3E}">
        <p14:creationId xmlns:p14="http://schemas.microsoft.com/office/powerpoint/2010/main" val="1347989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FDF28-DE91-4559-964D-FBBF51F9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OpenJtalk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39CC25-5B0B-4F49-AA2A-71E270049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音声ファイル　作成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CEE1DF1-E412-4FF6-A299-BF70A8C1D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50" y="2396107"/>
            <a:ext cx="11288700" cy="3210373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C9E286B-F5E8-4C8B-AC3F-63529E259B69}"/>
              </a:ext>
            </a:extLst>
          </p:cNvPr>
          <p:cNvSpPr txBox="1"/>
          <p:nvPr/>
        </p:nvSpPr>
        <p:spPr>
          <a:xfrm>
            <a:off x="451650" y="5988733"/>
            <a:ext cx="6059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スクレイピング直後に実行</a:t>
            </a:r>
          </a:p>
        </p:txBody>
      </p:sp>
    </p:spTree>
    <p:extLst>
      <p:ext uri="{BB962C8B-B14F-4D97-AF65-F5344CB8AC3E}">
        <p14:creationId xmlns:p14="http://schemas.microsoft.com/office/powerpoint/2010/main" val="410217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FDF28-DE91-4559-964D-FBBF51F9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OpenJtalk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39CC25-5B0B-4F49-AA2A-71E270049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音声ファイル　再生</a:t>
            </a:r>
            <a:endParaRPr kumimoji="1" lang="en-US" altLang="ja-JP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6EC48F4-62E7-4038-B20A-28D07A2E5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49" y="2393209"/>
            <a:ext cx="8469432" cy="1621807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794AFFE-B045-4880-8FA7-33996A9E5E84}"/>
              </a:ext>
            </a:extLst>
          </p:cNvPr>
          <p:cNvSpPr txBox="1"/>
          <p:nvPr/>
        </p:nvSpPr>
        <p:spPr>
          <a:xfrm>
            <a:off x="718049" y="4449658"/>
            <a:ext cx="6059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音声出力時に実行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ED44891-6C1C-4E93-A210-C97D4B938D1A}"/>
              </a:ext>
            </a:extLst>
          </p:cNvPr>
          <p:cNvSpPr/>
          <p:nvPr/>
        </p:nvSpPr>
        <p:spPr>
          <a:xfrm>
            <a:off x="756149" y="3718560"/>
            <a:ext cx="120151" cy="288836"/>
          </a:xfrm>
          <a:prstGeom prst="rect">
            <a:avLst/>
          </a:prstGeom>
          <a:solidFill>
            <a:srgbClr val="282923"/>
          </a:solidFill>
          <a:ln>
            <a:solidFill>
              <a:srgbClr val="282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558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E96DD-60EE-481E-BC80-125F1F00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トラブルの対処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342974-17CB-4DEE-BC69-327BEC83B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マイクが出力音声を拾ってしまい誤作動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→出力直前にマイクミュート／出力終了後に解除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コマンドをシェルスクリプトとして実行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5169DD9-22EF-4B54-956D-B061F8F9E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813" y="3301140"/>
            <a:ext cx="6403129" cy="339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91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EB109-BC34-41EC-A9D0-C442E52A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デモンストレーション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DE47EB-7D6D-49AB-9AD1-0A77390D2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YoSiE</a:t>
            </a:r>
            <a:r>
              <a:rPr kumimoji="1" lang="ja-JP" altLang="en-US" dirty="0"/>
              <a:t>の授業参観</a:t>
            </a:r>
          </a:p>
        </p:txBody>
      </p:sp>
    </p:spTree>
    <p:extLst>
      <p:ext uri="{BB962C8B-B14F-4D97-AF65-F5344CB8AC3E}">
        <p14:creationId xmlns:p14="http://schemas.microsoft.com/office/powerpoint/2010/main" val="3683524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3B901B-C015-40EF-B4CD-3F5F25F4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YoSiE</a:t>
            </a:r>
            <a:r>
              <a:rPr kumimoji="1" lang="ja-JP" altLang="en-US" dirty="0"/>
              <a:t>の可能性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815E2C-35DE-441F-860D-34AECE6DA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3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502C30-09A1-472A-A0F0-34C540F1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プロジェクトの全体像</a:t>
            </a:r>
          </a:p>
        </p:txBody>
      </p:sp>
      <p:pic>
        <p:nvPicPr>
          <p:cNvPr id="4" name="コンテンツ プレースホルダー 4">
            <a:extLst>
              <a:ext uri="{FF2B5EF4-FFF2-40B4-BE49-F238E27FC236}">
                <a16:creationId xmlns:a16="http://schemas.microsoft.com/office/drawing/2014/main" id="{CBE1694E-BB45-4A52-B03B-EC1E75A87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245" y="2252803"/>
            <a:ext cx="870033" cy="1797607"/>
          </a:xfrm>
          <a:prstGeom prst="rect">
            <a:avLst/>
          </a:prstGeom>
        </p:spPr>
      </p:pic>
      <p:sp>
        <p:nvSpPr>
          <p:cNvPr id="5" name="吹き出し: 円形 4">
            <a:extLst>
              <a:ext uri="{FF2B5EF4-FFF2-40B4-BE49-F238E27FC236}">
                <a16:creationId xmlns:a16="http://schemas.microsoft.com/office/drawing/2014/main" id="{5E744A7D-ADBD-4B20-B662-F8F4529C7320}"/>
              </a:ext>
            </a:extLst>
          </p:cNvPr>
          <p:cNvSpPr/>
          <p:nvPr/>
        </p:nvSpPr>
        <p:spPr>
          <a:xfrm>
            <a:off x="2815182" y="1731235"/>
            <a:ext cx="3743740" cy="858630"/>
          </a:xfrm>
          <a:prstGeom prst="wedgeEllipseCallout">
            <a:avLst>
              <a:gd name="adj1" fmla="val -18037"/>
              <a:gd name="adj2" fmla="val 718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</a:rPr>
              <a:t>今日の天気は？</a:t>
            </a:r>
            <a:r>
              <a:rPr kumimoji="1" lang="ja-JP" altLang="en-US" sz="2400" dirty="0"/>
              <a:t>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F45BAB-E0BA-4FF0-9501-7005A3610461}"/>
              </a:ext>
            </a:extLst>
          </p:cNvPr>
          <p:cNvSpPr txBox="1"/>
          <p:nvPr/>
        </p:nvSpPr>
        <p:spPr>
          <a:xfrm>
            <a:off x="2998947" y="5497846"/>
            <a:ext cx="1688105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/>
              <a:t>USER</a:t>
            </a:r>
            <a:endParaRPr kumimoji="1" lang="ja-JP" altLang="en-US" sz="2800" b="1" dirty="0"/>
          </a:p>
        </p:txBody>
      </p:sp>
      <p:sp>
        <p:nvSpPr>
          <p:cNvPr id="7" name="吹き出し: 円形 6">
            <a:extLst>
              <a:ext uri="{FF2B5EF4-FFF2-40B4-BE49-F238E27FC236}">
                <a16:creationId xmlns:a16="http://schemas.microsoft.com/office/drawing/2014/main" id="{720B7E70-347E-4342-8661-1D7BB35F1D07}"/>
              </a:ext>
            </a:extLst>
          </p:cNvPr>
          <p:cNvSpPr/>
          <p:nvPr/>
        </p:nvSpPr>
        <p:spPr>
          <a:xfrm>
            <a:off x="7307858" y="1753392"/>
            <a:ext cx="3743740" cy="1081625"/>
          </a:xfrm>
          <a:prstGeom prst="wedgeEllipseCallout">
            <a:avLst>
              <a:gd name="adj1" fmla="val -41068"/>
              <a:gd name="adj2" fmla="val 5957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今日の神奈川県の</a:t>
            </a:r>
            <a:endParaRPr lang="en-US" altLang="ja-JP" sz="24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天気は</a:t>
            </a:r>
            <a:r>
              <a:rPr lang="en-US" altLang="ja-JP" sz="2400" b="1" dirty="0">
                <a:solidFill>
                  <a:schemeClr val="tx1"/>
                </a:solidFill>
              </a:rPr>
              <a:t>…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pic>
        <p:nvPicPr>
          <p:cNvPr id="8" name="グラフィックス 7" descr="男の人">
            <a:extLst>
              <a:ext uri="{FF2B5EF4-FFF2-40B4-BE49-F238E27FC236}">
                <a16:creationId xmlns:a16="http://schemas.microsoft.com/office/drawing/2014/main" id="{7F80E498-C49B-4EA1-84BF-216E367B1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1707" y="2700311"/>
            <a:ext cx="2908789" cy="290878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5587E59-6B8F-437E-A070-E2E6786B28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658" y="3811492"/>
            <a:ext cx="3257306" cy="1797608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3924760-79E8-44D3-9D79-27D796EE839B}"/>
              </a:ext>
            </a:extLst>
          </p:cNvPr>
          <p:cNvCxnSpPr>
            <a:cxnSpLocks/>
          </p:cNvCxnSpPr>
          <p:nvPr/>
        </p:nvCxnSpPr>
        <p:spPr>
          <a:xfrm flipV="1">
            <a:off x="4164473" y="2850852"/>
            <a:ext cx="198970" cy="891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FFA40EC0-D5B6-45DE-9DBE-3A4B0837CC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287409">
            <a:off x="4182784" y="2992753"/>
            <a:ext cx="243861" cy="14631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F91B7D0-6DBE-43D6-B934-B132287887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383590">
            <a:off x="4142028" y="3154023"/>
            <a:ext cx="243861" cy="14631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F4EED85-BBAA-4BFF-B021-A698746BEF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327" y="2949275"/>
            <a:ext cx="3611032" cy="199813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84CBD79-6C9D-4FDD-ABEA-DF0EB644F826}"/>
              </a:ext>
            </a:extLst>
          </p:cNvPr>
          <p:cNvSpPr txBox="1"/>
          <p:nvPr/>
        </p:nvSpPr>
        <p:spPr>
          <a:xfrm>
            <a:off x="7809327" y="4947410"/>
            <a:ext cx="361103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Raspberry Pi</a:t>
            </a:r>
            <a:endParaRPr kumimoji="1" lang="ja-JP" altLang="en-US" sz="20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AB38828-A43B-4FB2-AEC8-6808386CF73B}"/>
              </a:ext>
            </a:extLst>
          </p:cNvPr>
          <p:cNvSpPr txBox="1"/>
          <p:nvPr/>
        </p:nvSpPr>
        <p:spPr>
          <a:xfrm>
            <a:off x="6190464" y="5497846"/>
            <a:ext cx="1934817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/>
              <a:t>YoSiE</a:t>
            </a:r>
            <a:endParaRPr kumimoji="1" lang="ja-JP" altLang="en-US" sz="40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140E5-FCD2-4650-A2AF-137231D243CE}"/>
              </a:ext>
            </a:extLst>
          </p:cNvPr>
          <p:cNvSpPr txBox="1"/>
          <p:nvPr/>
        </p:nvSpPr>
        <p:spPr>
          <a:xfrm>
            <a:off x="7881563" y="2700311"/>
            <a:ext cx="3466560" cy="30469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/>
              <a:t>・天気予報</a:t>
            </a:r>
            <a:endParaRPr kumimoji="1" lang="en-US" altLang="ja-JP" sz="4800" b="1" dirty="0"/>
          </a:p>
          <a:p>
            <a:r>
              <a:rPr lang="ja-JP" altLang="en-US" sz="4800" b="1" dirty="0"/>
              <a:t>・ニュース</a:t>
            </a:r>
            <a:endParaRPr lang="en-US" altLang="ja-JP" sz="4800" b="1" dirty="0"/>
          </a:p>
          <a:p>
            <a:r>
              <a:rPr kumimoji="1" lang="ja-JP" altLang="en-US" sz="4800" b="1" dirty="0"/>
              <a:t>・日時</a:t>
            </a:r>
            <a:endParaRPr kumimoji="1" lang="en-US" altLang="ja-JP" sz="4800" b="1" dirty="0"/>
          </a:p>
          <a:p>
            <a:r>
              <a:rPr lang="ja-JP" altLang="en-US" sz="4800" b="1" dirty="0"/>
              <a:t>・星座占い</a:t>
            </a:r>
            <a:endParaRPr kumimoji="1" lang="ja-JP" altLang="en-US" sz="4800" b="1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29876F0-C6D0-4374-AA7E-B4350AA78314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58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4" grpId="0" animBg="1"/>
      <p:bldP spid="15" grpId="0" animBg="1"/>
      <p:bldP spid="16" grpId="0" animBg="1"/>
      <p:bldP spid="16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4D39EC-5E82-4640-93A2-83BC7D77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ご清聴ありがとうございました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C443F7-5DA9-49EF-948F-D88E00CA4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16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41CC32-F408-4DD0-8B57-748D2BA36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処理の流れ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98BA43A-0851-4B4D-8C59-F6EE8AA9BA95}"/>
              </a:ext>
            </a:extLst>
          </p:cNvPr>
          <p:cNvSpPr/>
          <p:nvPr/>
        </p:nvSpPr>
        <p:spPr>
          <a:xfrm>
            <a:off x="396240" y="2392997"/>
            <a:ext cx="2621280" cy="1737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音声認識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FE46414-B145-414E-9180-1CFF408BE607}"/>
              </a:ext>
            </a:extLst>
          </p:cNvPr>
          <p:cNvSpPr/>
          <p:nvPr/>
        </p:nvSpPr>
        <p:spPr>
          <a:xfrm>
            <a:off x="3291841" y="2392997"/>
            <a:ext cx="2621280" cy="1737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テキスト分類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6ECECBF-8D35-46E1-BBF0-ECC550F7A622}"/>
              </a:ext>
            </a:extLst>
          </p:cNvPr>
          <p:cNvSpPr/>
          <p:nvPr/>
        </p:nvSpPr>
        <p:spPr>
          <a:xfrm>
            <a:off x="6187442" y="2392997"/>
            <a:ext cx="2621280" cy="1737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データ</a:t>
            </a:r>
            <a:endParaRPr kumimoji="1" lang="en-US" altLang="ja-JP" sz="4000" dirty="0"/>
          </a:p>
          <a:p>
            <a:pPr algn="ctr"/>
            <a:r>
              <a:rPr kumimoji="1" lang="ja-JP" altLang="en-US" sz="4000" dirty="0"/>
              <a:t>取得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A9694B0-F6A7-47D2-ABC6-D069EAB97396}"/>
              </a:ext>
            </a:extLst>
          </p:cNvPr>
          <p:cNvSpPr/>
          <p:nvPr/>
        </p:nvSpPr>
        <p:spPr>
          <a:xfrm>
            <a:off x="9083043" y="2392997"/>
            <a:ext cx="2621280" cy="1737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音声合成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3F893249-F968-46CE-BA68-1261516EED97}"/>
              </a:ext>
            </a:extLst>
          </p:cNvPr>
          <p:cNvSpPr/>
          <p:nvPr/>
        </p:nvSpPr>
        <p:spPr>
          <a:xfrm>
            <a:off x="441958" y="4481511"/>
            <a:ext cx="11308083" cy="70230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05A35F-3E8C-4E41-8921-4AA6993AF579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05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2B419B-6E52-4C41-B5AB-6BF2D48F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要素技術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4F47535-73A9-455B-AE52-8537879D375E}"/>
              </a:ext>
            </a:extLst>
          </p:cNvPr>
          <p:cNvSpPr/>
          <p:nvPr/>
        </p:nvSpPr>
        <p:spPr>
          <a:xfrm>
            <a:off x="396240" y="2392997"/>
            <a:ext cx="2621280" cy="1737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音声認識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7E686E8-F042-4E7E-B2E5-6E8FE830DBA1}"/>
              </a:ext>
            </a:extLst>
          </p:cNvPr>
          <p:cNvSpPr/>
          <p:nvPr/>
        </p:nvSpPr>
        <p:spPr>
          <a:xfrm>
            <a:off x="3291841" y="2392997"/>
            <a:ext cx="2621280" cy="1737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テキスト分類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E682287-EEB5-4309-8FC6-60D331D0E563}"/>
              </a:ext>
            </a:extLst>
          </p:cNvPr>
          <p:cNvSpPr/>
          <p:nvPr/>
        </p:nvSpPr>
        <p:spPr>
          <a:xfrm>
            <a:off x="6187442" y="2392997"/>
            <a:ext cx="2621280" cy="1737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データ</a:t>
            </a:r>
            <a:endParaRPr kumimoji="1" lang="en-US" altLang="ja-JP" sz="4000" dirty="0"/>
          </a:p>
          <a:p>
            <a:pPr algn="ctr"/>
            <a:r>
              <a:rPr kumimoji="1" lang="ja-JP" altLang="en-US" sz="4000" dirty="0"/>
              <a:t>取得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99EEDE4-F0E5-40CF-B3A4-67407DB66D34}"/>
              </a:ext>
            </a:extLst>
          </p:cNvPr>
          <p:cNvSpPr/>
          <p:nvPr/>
        </p:nvSpPr>
        <p:spPr>
          <a:xfrm>
            <a:off x="9083043" y="2392997"/>
            <a:ext cx="2621280" cy="1737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音声合成</a:t>
            </a: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4756C268-2785-4BAB-832F-65D5FF12D8E8}"/>
              </a:ext>
            </a:extLst>
          </p:cNvPr>
          <p:cNvSpPr/>
          <p:nvPr/>
        </p:nvSpPr>
        <p:spPr>
          <a:xfrm>
            <a:off x="441958" y="4481511"/>
            <a:ext cx="11308083" cy="70230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2B7E9FBE-F349-4365-BAF6-E0177D8C219F}"/>
              </a:ext>
            </a:extLst>
          </p:cNvPr>
          <p:cNvSpPr/>
          <p:nvPr/>
        </p:nvSpPr>
        <p:spPr>
          <a:xfrm>
            <a:off x="387198" y="2392997"/>
            <a:ext cx="2621280" cy="1737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Julius</a:t>
            </a:r>
            <a:endParaRPr kumimoji="1" lang="ja-JP" altLang="en-US" sz="48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85E5EDB-BE1F-4985-A031-A8B16BD4F0DB}"/>
              </a:ext>
            </a:extLst>
          </p:cNvPr>
          <p:cNvSpPr/>
          <p:nvPr/>
        </p:nvSpPr>
        <p:spPr>
          <a:xfrm>
            <a:off x="3282799" y="2392997"/>
            <a:ext cx="2621280" cy="1737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err="1"/>
              <a:t>fastText</a:t>
            </a:r>
            <a:endParaRPr kumimoji="1" lang="ja-JP" altLang="en-US" sz="440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CF2C705-AF62-465F-BAAD-50BDB90D3D64}"/>
              </a:ext>
            </a:extLst>
          </p:cNvPr>
          <p:cNvSpPr/>
          <p:nvPr/>
        </p:nvSpPr>
        <p:spPr>
          <a:xfrm>
            <a:off x="6196484" y="2392997"/>
            <a:ext cx="2621280" cy="1737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/>
              <a:t>スクレイピング等</a:t>
            </a:r>
            <a:endParaRPr kumimoji="1" lang="ja-JP" altLang="en-US" sz="4000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4390E608-46C0-4AB1-9349-EAC68C09284E}"/>
              </a:ext>
            </a:extLst>
          </p:cNvPr>
          <p:cNvSpPr/>
          <p:nvPr/>
        </p:nvSpPr>
        <p:spPr>
          <a:xfrm>
            <a:off x="9092085" y="2392997"/>
            <a:ext cx="2621280" cy="1737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err="1"/>
              <a:t>OpenJTalk</a:t>
            </a:r>
            <a:endParaRPr kumimoji="1" lang="ja-JP" altLang="en-US" sz="36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43085D8-1E8E-45D9-9E41-E977531E4024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5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00D77D-1F18-4410-8374-29755AB5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Julius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258BBA-415D-41D8-B861-A5BCA5B0A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ja-JP" altLang="en-US" dirty="0"/>
              <a:t>音声認識</a:t>
            </a:r>
            <a:r>
              <a:rPr lang="en-US" altLang="ja-JP" dirty="0"/>
              <a:t>OSS(</a:t>
            </a:r>
            <a:r>
              <a:rPr lang="ja-JP" altLang="en-US" dirty="0"/>
              <a:t>オープンソースソフトウェア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音声をテキストに変換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1292F67-BFB0-494E-A9D2-8BFF0843E47D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244B55E-1A64-4D7A-8231-2B5D21500D24}"/>
              </a:ext>
            </a:extLst>
          </p:cNvPr>
          <p:cNvSpPr txBox="1"/>
          <p:nvPr/>
        </p:nvSpPr>
        <p:spPr>
          <a:xfrm>
            <a:off x="838201" y="3491719"/>
            <a:ext cx="4369105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kumimoji="1" lang="en-US" altLang="ja-JP" sz="11500" b="1" dirty="0">
                <a:ln/>
                <a:solidFill>
                  <a:schemeClr val="accent6">
                    <a:lumMod val="75000"/>
                  </a:schemeClr>
                </a:solidFill>
              </a:rPr>
              <a:t>Julius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B8C2A0D-A46E-4310-BC08-464ACAF8549D}"/>
              </a:ext>
            </a:extLst>
          </p:cNvPr>
          <p:cNvSpPr txBox="1"/>
          <p:nvPr/>
        </p:nvSpPr>
        <p:spPr>
          <a:xfrm>
            <a:off x="6053523" y="3491719"/>
            <a:ext cx="5300277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kumimoji="1" lang="en-US" altLang="ja-JP" sz="11500" b="1" dirty="0">
                <a:ln/>
                <a:solidFill>
                  <a:schemeClr val="accent6">
                    <a:lumMod val="75000"/>
                  </a:schemeClr>
                </a:solidFill>
              </a:rPr>
              <a:t>Python</a:t>
            </a:r>
            <a:endParaRPr kumimoji="1" lang="ja-JP" altLang="en-US" sz="11500" b="1" dirty="0">
              <a:ln/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グラフィックス 7" descr="リンク">
            <a:extLst>
              <a:ext uri="{FF2B5EF4-FFF2-40B4-BE49-F238E27FC236}">
                <a16:creationId xmlns:a16="http://schemas.microsoft.com/office/drawing/2014/main" id="{73289AD7-780F-4D4E-8BD8-7530CA74A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73206">
            <a:off x="4892743" y="3720039"/>
            <a:ext cx="1405408" cy="14054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779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AE1BEE8-EA21-4DBE-944C-F48A59884AD4}"/>
              </a:ext>
            </a:extLst>
          </p:cNvPr>
          <p:cNvSpPr/>
          <p:nvPr/>
        </p:nvSpPr>
        <p:spPr>
          <a:xfrm>
            <a:off x="9508067" y="14514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4080E35-9D7D-4F60-8F54-52B50D5DA797}"/>
              </a:ext>
            </a:extLst>
          </p:cNvPr>
          <p:cNvSpPr/>
          <p:nvPr/>
        </p:nvSpPr>
        <p:spPr>
          <a:xfrm>
            <a:off x="3176904" y="3063788"/>
            <a:ext cx="5838191" cy="730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accent6">
                    <a:lumMod val="50000"/>
                  </a:schemeClr>
                </a:solidFill>
              </a:rPr>
              <a:t>Julius</a:t>
            </a:r>
            <a:r>
              <a:rPr kumimoji="1" lang="ja-JP" altLang="en-US" sz="2800" b="1" dirty="0">
                <a:solidFill>
                  <a:schemeClr val="accent6">
                    <a:lumMod val="50000"/>
                  </a:schemeClr>
                </a:solidFill>
              </a:rPr>
              <a:t>サーバと接続</a:t>
            </a:r>
            <a:r>
              <a:rPr kumimoji="1" lang="en-US" altLang="ja-JP" sz="2800" b="1" dirty="0">
                <a:solidFill>
                  <a:schemeClr val="accent6">
                    <a:lumMod val="50000"/>
                  </a:schemeClr>
                </a:solidFill>
              </a:rPr>
              <a:t>(socket</a:t>
            </a:r>
            <a:r>
              <a:rPr kumimoji="1" lang="ja-JP" altLang="en-US" sz="2800" b="1" dirty="0">
                <a:solidFill>
                  <a:schemeClr val="accent6">
                    <a:lumMod val="50000"/>
                  </a:schemeClr>
                </a:solidFill>
              </a:rPr>
              <a:t>通信</a:t>
            </a:r>
            <a:r>
              <a:rPr kumimoji="1" lang="en-US" altLang="ja-JP" sz="28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1575FBF-2BCF-4226-9757-505A37D67A65}"/>
              </a:ext>
            </a:extLst>
          </p:cNvPr>
          <p:cNvSpPr/>
          <p:nvPr/>
        </p:nvSpPr>
        <p:spPr>
          <a:xfrm>
            <a:off x="3160682" y="4229836"/>
            <a:ext cx="5838190" cy="766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accent6">
                    <a:lumMod val="50000"/>
                  </a:schemeClr>
                </a:solidFill>
              </a:rPr>
              <a:t>音声認識</a:t>
            </a:r>
            <a:endParaRPr kumimoji="1" lang="en-US" altLang="ja-JP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C00F658-A53E-46C1-B8AA-6DEB59A17AC4}"/>
              </a:ext>
            </a:extLst>
          </p:cNvPr>
          <p:cNvSpPr/>
          <p:nvPr/>
        </p:nvSpPr>
        <p:spPr>
          <a:xfrm>
            <a:off x="3160682" y="5383191"/>
            <a:ext cx="5830078" cy="766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>
                <a:solidFill>
                  <a:schemeClr val="accent6">
                    <a:lumMod val="50000"/>
                  </a:schemeClr>
                </a:solidFill>
              </a:rPr>
              <a:t>サーバからデータを取得</a:t>
            </a:r>
            <a:endParaRPr lang="ja-JP" alt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63D539B-DE0C-4589-B512-A43519BB23AD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6079777" y="3794212"/>
            <a:ext cx="16223" cy="435624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815D4FC-9874-4B0B-A573-A6C1A12E0799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>
            <a:off x="6084748" y="2220091"/>
            <a:ext cx="11252" cy="843697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20EC643-11B6-4758-ADD1-92FBBA74717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6075721" y="4996095"/>
            <a:ext cx="4056" cy="38709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タイトル 6">
            <a:extLst>
              <a:ext uri="{FF2B5EF4-FFF2-40B4-BE49-F238E27FC236}">
                <a16:creationId xmlns:a16="http://schemas.microsoft.com/office/drawing/2014/main" id="{16236DA4-53A3-44AB-81AD-3B882D2D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12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60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Python</a:t>
            </a:r>
            <a:r>
              <a:rPr lang="ja-JP" altLang="en-US" sz="60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との連携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B8B81E6-7CF0-4CD1-9227-7CCB13E84C75}"/>
              </a:ext>
            </a:extLst>
          </p:cNvPr>
          <p:cNvSpPr/>
          <p:nvPr/>
        </p:nvSpPr>
        <p:spPr>
          <a:xfrm>
            <a:off x="3169709" y="1453832"/>
            <a:ext cx="5830078" cy="766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accent6">
                    <a:lumMod val="50000"/>
                  </a:schemeClr>
                </a:solidFill>
              </a:rPr>
              <a:t>Julius</a:t>
            </a:r>
            <a:r>
              <a:rPr kumimoji="1" lang="ja-JP" altLang="en-US" sz="2800" b="1" dirty="0">
                <a:solidFill>
                  <a:schemeClr val="accent6">
                    <a:lumMod val="50000"/>
                  </a:schemeClr>
                </a:solidFill>
              </a:rPr>
              <a:t>サーバを起動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E1CA5D4-A51E-457C-BE26-313D0CEFB033}"/>
              </a:ext>
            </a:extLst>
          </p:cNvPr>
          <p:cNvSpPr/>
          <p:nvPr/>
        </p:nvSpPr>
        <p:spPr>
          <a:xfrm>
            <a:off x="2549857" y="2650210"/>
            <a:ext cx="7051728" cy="3848661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BFCCCBF-CED3-422B-A79A-D3076B600230}"/>
              </a:ext>
            </a:extLst>
          </p:cNvPr>
          <p:cNvSpPr txBox="1"/>
          <p:nvPr/>
        </p:nvSpPr>
        <p:spPr>
          <a:xfrm>
            <a:off x="3160682" y="2388600"/>
            <a:ext cx="1875313" cy="52322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/>
              <a:t>Python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9088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6736C6-CE05-4D73-907A-DE1B89EF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音声認識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CFA12-59D2-4326-8DE7-390ACB816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734286A-0A91-4B50-9445-81C9D7BD89E8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827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54B871-1C29-443D-B7CD-A4880E1E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辞書データ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9BA7E9-5FB0-436F-941D-2F003078F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322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30732E-7DA7-406F-85C0-863D6420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ウェイクワード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12C1AE-EEE1-4481-9A74-18CE3D6E4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4137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60000"/>
            <a:lumOff val="40000"/>
          </a:schemeClr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463</Words>
  <Application>Microsoft Office PowerPoint</Application>
  <PresentationFormat>ワイド画面</PresentationFormat>
  <Paragraphs>103</Paragraphs>
  <Slides>20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HGP明朝E</vt:lpstr>
      <vt:lpstr>游ゴシック</vt:lpstr>
      <vt:lpstr>游ゴシック Light</vt:lpstr>
      <vt:lpstr>Arial</vt:lpstr>
      <vt:lpstr>Office テーマ</vt:lpstr>
      <vt:lpstr>AIスピーカー開発</vt:lpstr>
      <vt:lpstr>プロジェクトの全体像</vt:lpstr>
      <vt:lpstr>処理の流れ</vt:lpstr>
      <vt:lpstr>要素技術</vt:lpstr>
      <vt:lpstr>Julius</vt:lpstr>
      <vt:lpstr>Pythonとの連携</vt:lpstr>
      <vt:lpstr>音声認識</vt:lpstr>
      <vt:lpstr>辞書データ</vt:lpstr>
      <vt:lpstr>ウェイクワード</vt:lpstr>
      <vt:lpstr>テキスト分類の仕組み</vt:lpstr>
      <vt:lpstr>fastText</vt:lpstr>
      <vt:lpstr>データ取得</vt:lpstr>
      <vt:lpstr>データ取得　定時実行</vt:lpstr>
      <vt:lpstr>データ取得　定時実行</vt:lpstr>
      <vt:lpstr>OpenJtalk</vt:lpstr>
      <vt:lpstr>OpenJtalk</vt:lpstr>
      <vt:lpstr>トラブルの対処</vt:lpstr>
      <vt:lpstr>デモンストレーション</vt:lpstr>
      <vt:lpstr>YoSiEの可能性</vt:lpstr>
      <vt:lpstr>ご清聴ありがとうございました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rikie</dc:creator>
  <cp:lastModifiedBy>rikie</cp:lastModifiedBy>
  <cp:revision>143</cp:revision>
  <dcterms:created xsi:type="dcterms:W3CDTF">2021-11-23T02:33:41Z</dcterms:created>
  <dcterms:modified xsi:type="dcterms:W3CDTF">2022-01-09T13:23:29Z</dcterms:modified>
</cp:coreProperties>
</file>