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8" r:id="rId3"/>
    <p:sldId id="274" r:id="rId4"/>
    <p:sldId id="261" r:id="rId5"/>
    <p:sldId id="268" r:id="rId6"/>
    <p:sldId id="290" r:id="rId7"/>
    <p:sldId id="284" r:id="rId8"/>
    <p:sldId id="285" r:id="rId9"/>
    <p:sldId id="281" r:id="rId10"/>
    <p:sldId id="282" r:id="rId11"/>
    <p:sldId id="286" r:id="rId12"/>
    <p:sldId id="287" r:id="rId13"/>
    <p:sldId id="288" r:id="rId14"/>
    <p:sldId id="277" r:id="rId15"/>
    <p:sldId id="269" r:id="rId16"/>
    <p:sldId id="266" r:id="rId17"/>
    <p:sldId id="272" r:id="rId18"/>
    <p:sldId id="279" r:id="rId19"/>
    <p:sldId id="259" r:id="rId20"/>
    <p:sldId id="273" r:id="rId21"/>
    <p:sldId id="276" r:id="rId22"/>
    <p:sldId id="267" r:id="rId23"/>
    <p:sldId id="289" r:id="rId24"/>
    <p:sldId id="275"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DF8"/>
    <a:srgbClr val="E8902F"/>
    <a:srgbClr val="E9973B"/>
    <a:srgbClr val="FF0066"/>
    <a:srgbClr val="EA9A42"/>
    <a:srgbClr val="E78921"/>
    <a:srgbClr val="EC7524"/>
    <a:srgbClr val="F29B60"/>
    <a:srgbClr val="E6A0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66052" autoAdjust="0"/>
  </p:normalViewPr>
  <p:slideViewPr>
    <p:cSldViewPr snapToGrid="0">
      <p:cViewPr>
        <p:scale>
          <a:sx n="66" d="100"/>
          <a:sy n="66" d="100"/>
        </p:scale>
        <p:origin x="840" y="-192"/>
      </p:cViewPr>
      <p:guideLst/>
    </p:cSldViewPr>
  </p:slideViewPr>
  <p:outlineViewPr>
    <p:cViewPr>
      <p:scale>
        <a:sx n="33" d="100"/>
        <a:sy n="33" d="100"/>
      </p:scale>
      <p:origin x="0" y="0"/>
    </p:cViewPr>
  </p:outlineViewPr>
  <p:notesTextViewPr>
    <p:cViewPr>
      <p:scale>
        <a:sx n="1" d="1"/>
        <a:sy n="1" d="1"/>
      </p:scale>
      <p:origin x="0" y="-3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2021/12/7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次に、要素技術とは少し離れますが、ウェイクワードについて説明します。</a:t>
            </a:r>
            <a:endParaRPr kumimoji="1" lang="en-US" altLang="ja-JP" dirty="0"/>
          </a:p>
          <a:p>
            <a:r>
              <a:rPr kumimoji="1" lang="ja-JP" altLang="en-US" dirty="0"/>
              <a:t>ウェイクワードとは、</a:t>
            </a:r>
            <a:r>
              <a:rPr kumimoji="1" lang="en-US" altLang="ja-JP" dirty="0"/>
              <a:t>AI</a:t>
            </a:r>
            <a:r>
              <a:rPr kumimoji="1" lang="ja-JP" altLang="en-US" dirty="0"/>
              <a:t>スピーカーや</a:t>
            </a:r>
            <a:r>
              <a:rPr kumimoji="1" lang="en-US" altLang="ja-JP" dirty="0"/>
              <a:t>AI</a:t>
            </a:r>
            <a:r>
              <a:rPr kumimoji="1" lang="ja-JP" altLang="en-US" dirty="0"/>
              <a:t>アシスタントを起動する際の合言葉のようなもので、</a:t>
            </a:r>
            <a:endParaRPr kumimoji="1" lang="en-US" altLang="ja-JP" dirty="0"/>
          </a:p>
          <a:p>
            <a:r>
              <a:rPr kumimoji="1" lang="ja-JP" altLang="en-US" dirty="0"/>
              <a:t>有名なものだと「</a:t>
            </a:r>
            <a:r>
              <a:rPr kumimoji="1" lang="en-US" altLang="ja-JP" dirty="0" err="1"/>
              <a:t>OK,Google</a:t>
            </a:r>
            <a:r>
              <a:rPr kumimoji="1" lang="ja-JP" altLang="en-US" dirty="0"/>
              <a:t>」や「</a:t>
            </a:r>
            <a:r>
              <a:rPr kumimoji="1" lang="en-US" altLang="ja-JP" dirty="0" err="1"/>
              <a:t>Hey,Siri</a:t>
            </a:r>
            <a:r>
              <a:rPr kumimoji="1" lang="ja-JP" altLang="en-US" dirty="0"/>
              <a:t>」などがあります。</a:t>
            </a:r>
            <a:endParaRPr kumimoji="1" lang="en-US" altLang="ja-JP" dirty="0"/>
          </a:p>
          <a:p>
            <a:r>
              <a:rPr kumimoji="1" lang="en-US" altLang="ja-JP" dirty="0" err="1"/>
              <a:t>YoSiE</a:t>
            </a:r>
            <a:r>
              <a:rPr kumimoji="1" lang="ja-JP" altLang="en-US" dirty="0"/>
              <a:t>のウェイクワードは、★「ねぇ</a:t>
            </a:r>
            <a:r>
              <a:rPr kumimoji="1" lang="en-US" altLang="ja-JP" dirty="0" err="1"/>
              <a:t>YoSiE</a:t>
            </a:r>
            <a:r>
              <a:rPr kumimoji="1" lang="ja-JP" altLang="en-US" dirty="0"/>
              <a:t>」です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3647188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ウェイクワードの認識は、先ほど紹介した文章パターンそれぞれに「ねぇ</a:t>
            </a:r>
            <a:r>
              <a:rPr kumimoji="1" lang="en-US" altLang="ja-JP" dirty="0" err="1"/>
              <a:t>YoSiE</a:t>
            </a:r>
            <a:r>
              <a:rPr kumimoji="1" lang="ja-JP" altLang="en-US" dirty="0"/>
              <a:t>」という認識を追加しています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838133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ウェイクワードが含まれているかどうかの判断は</a:t>
            </a:r>
            <a:r>
              <a:rPr kumimoji="1" lang="en-US" altLang="ja-JP" dirty="0"/>
              <a:t>if</a:t>
            </a:r>
            <a:r>
              <a:rPr kumimoji="1" lang="ja-JP" altLang="en-US" dirty="0"/>
              <a:t>文で処理しています。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166476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次は出力するデータの取得についてです。</a:t>
            </a:r>
            <a:endParaRPr kumimoji="1" lang="en-US" altLang="ja-JP" dirty="0"/>
          </a:p>
          <a:p>
            <a:r>
              <a:rPr kumimoji="1" lang="ja-JP" altLang="en-US" dirty="0"/>
              <a:t>天気予報・ニュース・星座占いのデータはスクレイピングという技術で取得し、</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スクレイピングというのは</a:t>
            </a:r>
            <a:r>
              <a:rPr kumimoji="1" lang="en-US" altLang="ja-JP" dirty="0"/>
              <a:t>Web</a:t>
            </a:r>
            <a:r>
              <a:rPr kumimoji="1" lang="ja-JP" altLang="en-US" dirty="0"/>
              <a:t>ページからテキストデータを抽出する技術のことで、</a:t>
            </a:r>
            <a:endParaRPr kumimoji="1" lang="en-US" altLang="ja-JP" dirty="0"/>
          </a:p>
          <a:p>
            <a:r>
              <a:rPr kumimoji="1" lang="en-US" altLang="ja-JP" dirty="0"/>
              <a:t>Python</a:t>
            </a:r>
            <a:r>
              <a:rPr kumimoji="1" lang="ja-JP" altLang="en-US" dirty="0"/>
              <a:t>の</a:t>
            </a:r>
            <a:r>
              <a:rPr kumimoji="1" lang="en-US" altLang="ja-JP" dirty="0"/>
              <a:t>BeautifulSoup4</a:t>
            </a:r>
            <a:r>
              <a:rPr kumimoji="1" lang="ja-JP" altLang="en-US" dirty="0"/>
              <a:t>というスクレイピングができるライブラリを使用しています。</a:t>
            </a:r>
            <a:endParaRPr kumimoji="1" lang="en-US" altLang="ja-JP" dirty="0"/>
          </a:p>
          <a:p>
            <a:r>
              <a:rPr kumimoji="1" lang="ja-JP" altLang="en-US" dirty="0"/>
              <a:t>こうして取得した出力するデータを、出力用のテキストファイルに書き込みます。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3851854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スクレイピングの処理で工夫した点は、処理をどう短縮するか、という点です。</a:t>
            </a:r>
            <a:endParaRPr kumimoji="1" lang="en-US" altLang="ja-JP" dirty="0"/>
          </a:p>
          <a:p>
            <a:r>
              <a:rPr kumimoji="1" lang="ja-JP" altLang="en-US" dirty="0"/>
              <a:t>天気・ニュース・星座占いは抽出する文章量が多いため、機能を呼び出すたびに実行していて一つのファイルに上書き保存をしていると、その度処理に時間がかかってしまいます。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249884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a:t>
            </a:r>
            <a:r>
              <a:rPr kumimoji="1" lang="en-US" altLang="ja-JP" dirty="0"/>
              <a:t>Raspberry Pi</a:t>
            </a:r>
            <a:r>
              <a:rPr kumimoji="1" lang="ja-JP" altLang="en-US" dirty="0"/>
              <a:t>の起動時にスクレイピングを実行して、それぞれ個別のテキストファイルに保存しておく、という方法に切り替えました。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こうすることで、処理の待ち時間を短縮することができます。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欠点としては、起動時にのみスクレイピングを行うので、起動後に更新された</a:t>
            </a:r>
            <a:r>
              <a:rPr kumimoji="1" lang="en-US" altLang="ja-JP" dirty="0"/>
              <a:t>Web</a:t>
            </a:r>
            <a:r>
              <a:rPr kumimoji="1" lang="ja-JP" altLang="en-US" dirty="0"/>
              <a:t>ページの内容が取得できない、という点があります。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これに関しては、今後対処していく予定です。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1985256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最後は</a:t>
            </a:r>
            <a:r>
              <a:rPr kumimoji="1" lang="en-US" altLang="ja-JP" dirty="0" err="1"/>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ボイスサンプル・声質や速度などのパラメータを設定することで、理想の音声を出力することができます。</a:t>
            </a:r>
            <a:endParaRPr kumimoji="1" lang="en-US" altLang="ja-JP" dirty="0"/>
          </a:p>
          <a:p>
            <a:r>
              <a:rPr kumimoji="1" lang="ja-JP" altLang="en-US" dirty="0"/>
              <a:t>今お見せしているのは、★</a:t>
            </a:r>
            <a:r>
              <a:rPr kumimoji="1" lang="en-US" altLang="ja-JP" dirty="0"/>
              <a:t>result.txt</a:t>
            </a:r>
            <a:r>
              <a:rPr kumimoji="1" lang="ja-JP" altLang="en-US" dirty="0"/>
              <a:t>というテキストファイルの内容を音声出力するシェルスクリプトです。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2285038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以前まではこの★</a:t>
            </a:r>
            <a:r>
              <a:rPr kumimoji="1" lang="en-US" altLang="ja-JP" dirty="0"/>
              <a:t>result.txt</a:t>
            </a:r>
            <a:r>
              <a:rPr kumimoji="1" lang="ja-JP" altLang="en-US" dirty="0"/>
              <a:t>というテキストファイルにスクレイピングの結果を上書き保存して、それを読み上げしていたのですが、</a:t>
            </a:r>
            <a:endParaRPr kumimoji="1" lang="en-US" altLang="ja-JP" dirty="0"/>
          </a:p>
          <a:p>
            <a:r>
              <a:rPr kumimoji="1" lang="ja-JP" altLang="en-US" dirty="0"/>
              <a:t>先ほど説明した通り、現在はテキストファイルを個別に分けているため、★音声出力を行うシェルスクリプトも</a:t>
            </a:r>
            <a:r>
              <a:rPr kumimoji="1" lang="en-US" altLang="ja-JP" dirty="0"/>
              <a:t>4</a:t>
            </a:r>
            <a:r>
              <a:rPr kumimoji="1" lang="ja-JP" altLang="en-US" dirty="0" err="1"/>
              <a:t>つに</a:t>
            </a:r>
            <a:r>
              <a:rPr kumimoji="1" lang="ja-JP" altLang="en-US" dirty="0"/>
              <a:t>分けてあります。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27162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それでは、これからデモンストレーションに移ります。</a:t>
            </a:r>
            <a:endParaRPr kumimoji="1" lang="en-US" altLang="ja-JP" dirty="0"/>
          </a:p>
          <a:p>
            <a:r>
              <a:rPr kumimoji="1" lang="ja-JP" altLang="en-US" dirty="0"/>
              <a:t>実際に</a:t>
            </a:r>
            <a:r>
              <a:rPr kumimoji="1" lang="en-US" altLang="ja-JP" dirty="0" err="1"/>
              <a:t>YoSiE</a:t>
            </a:r>
            <a:r>
              <a:rPr kumimoji="1" lang="ja-JP" altLang="en-US" dirty="0"/>
              <a:t>を動かしているところをお見せします。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4148485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今後の計画はこの通りです。</a:t>
            </a:r>
            <a:endParaRPr kumimoji="1" lang="en-US" altLang="ja-JP" dirty="0"/>
          </a:p>
          <a:p>
            <a:r>
              <a:rPr kumimoji="1" lang="ja-JP" altLang="en-US" dirty="0"/>
              <a:t>外見のおおまかな構造は決まっていますが、こけし自体と土台をどう作るかは検討中です。</a:t>
            </a:r>
            <a:endParaRPr kumimoji="1" lang="en-US" altLang="ja-JP" dirty="0"/>
          </a:p>
          <a:p>
            <a:r>
              <a:rPr kumimoji="1" lang="ja-JP" altLang="en-US" dirty="0"/>
              <a:t>現在有力な案は、石粉粘土で作るという案です。</a:t>
            </a:r>
            <a:endParaRPr kumimoji="1" lang="en-US" altLang="ja-JP" dirty="0"/>
          </a:p>
          <a:p>
            <a:r>
              <a:rPr kumimoji="1" lang="en-US" altLang="ja-JP" dirty="0" err="1"/>
              <a:t>Tech_Students</a:t>
            </a:r>
            <a:r>
              <a:rPr kumimoji="1" lang="ja-JP" altLang="en-US" dirty="0"/>
              <a:t>に進捗を投稿していきますので、外見の完成をお楽しみに。</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929478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スピーカーで、既製品の例には</a:t>
            </a:r>
            <a:r>
              <a:rPr kumimoji="1" lang="en-US" altLang="ja-JP" dirty="0"/>
              <a:t>Google home</a:t>
            </a:r>
            <a:r>
              <a:rPr kumimoji="1" lang="ja-JP" altLang="en-US" dirty="0"/>
              <a:t>や</a:t>
            </a:r>
            <a:r>
              <a:rPr kumimoji="1" lang="en-US" altLang="ja-JP" dirty="0"/>
              <a:t>Alexa</a:t>
            </a:r>
            <a:r>
              <a:rPr kumimoji="1" lang="ja-JP" altLang="en-US" dirty="0"/>
              <a:t>などがあり、私たちもそれに倣って</a:t>
            </a:r>
            <a:r>
              <a:rPr kumimoji="1" lang="en-US" altLang="ja-JP" dirty="0"/>
              <a:t>AI</a:t>
            </a:r>
            <a:r>
              <a:rPr kumimoji="1" lang="ja-JP" altLang="en-US" dirty="0"/>
              <a:t>スピーカーに名前を付けました。</a:t>
            </a:r>
            <a:endParaRPr kumimoji="1" lang="en-US" altLang="ja-JP" dirty="0"/>
          </a:p>
          <a:p>
            <a:r>
              <a:rPr kumimoji="1" lang="ja-JP" altLang="en-US" dirty="0"/>
              <a:t>私たちが作っている</a:t>
            </a:r>
            <a:r>
              <a:rPr kumimoji="1" lang="en-US" altLang="ja-JP" dirty="0"/>
              <a:t>AI</a:t>
            </a:r>
            <a:r>
              <a:rPr kumimoji="1" lang="ja-JP" altLang="en-US" dirty="0"/>
              <a:t>スピーカーの名前は、★“</a:t>
            </a:r>
            <a:r>
              <a:rPr kumimoji="1" lang="en-US" altLang="ja-JP" dirty="0" err="1"/>
              <a:t>YoSiE</a:t>
            </a:r>
            <a:r>
              <a:rPr kumimoji="1" lang="ja-JP" altLang="en-US" dirty="0"/>
              <a:t>”といいます。</a:t>
            </a:r>
            <a:endParaRPr kumimoji="1" lang="en-US" altLang="ja-JP" dirty="0"/>
          </a:p>
          <a:p>
            <a:r>
              <a:rPr kumimoji="1" lang="ja-JP" altLang="en-US" dirty="0"/>
              <a:t>機能の例として、★「今日の天気は？」と問いかけると、★天気予報を読み上げてくれます。</a:t>
            </a:r>
            <a:endParaRPr kumimoji="1" lang="en-US" altLang="ja-JP" dirty="0"/>
          </a:p>
          <a:p>
            <a:r>
              <a:rPr kumimoji="1" lang="ja-JP" altLang="en-US" dirty="0"/>
              <a:t>現在実装している機能は、天気予報・ニュース・日時・星座占いの４つの読み上げです。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a:t>を使用しています。</a:t>
            </a:r>
          </a:p>
        </p:txBody>
      </p:sp>
      <p:sp>
        <p:nvSpPr>
          <p:cNvPr id="4" name="スライド番号プレースホルダー 3"/>
          <p:cNvSpPr>
            <a:spLocks noGrp="1"/>
          </p:cNvSpPr>
          <p:nvPr>
            <p:ph type="sldNum" sz="quarter" idx="5"/>
          </p:nvPr>
        </p:nvSpPr>
        <p:spPr/>
        <p:txBody>
          <a:bodyPr/>
          <a:lstStyle/>
          <a:p>
            <a:fld id="{9DAB6BB4-6322-4797-9820-4A78B14C1A63}" type="slidenum">
              <a:rPr kumimoji="1" lang="ja-JP" altLang="en-US" smtClean="0"/>
              <a:t>2</a:t>
            </a:fld>
            <a:endParaRPr kumimoji="1" lang="ja-JP" altLang="en-US"/>
          </a:p>
        </p:txBody>
      </p:sp>
    </p:spTree>
    <p:extLst>
      <p:ext uri="{BB962C8B-B14F-4D97-AF65-F5344CB8AC3E}">
        <p14:creationId xmlns:p14="http://schemas.microsoft.com/office/powerpoint/2010/main" val="3135516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これより、質疑応答に移ります。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399271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主な要素技術と処理の流れについて説明します。</a:t>
            </a:r>
            <a:endParaRPr kumimoji="1" lang="en-US" altLang="ja-JP" dirty="0"/>
          </a:p>
          <a:p>
            <a:r>
              <a:rPr kumimoji="1" lang="en-US" altLang="ja-JP" dirty="0" err="1"/>
              <a:t>YoSiE</a:t>
            </a:r>
            <a:r>
              <a:rPr kumimoji="1" lang="ja-JP" altLang="en-US" dirty="0"/>
              <a:t>に使用している主な要素技術は御覧の</a:t>
            </a:r>
            <a:r>
              <a:rPr kumimoji="1" lang="en-US" altLang="ja-JP" dirty="0"/>
              <a:t>4</a:t>
            </a:r>
            <a:r>
              <a:rPr kumimoji="1" lang="ja-JP" altLang="en-US" dirty="0"/>
              <a:t>つで、</a:t>
            </a:r>
            <a:endParaRPr kumimoji="1" lang="en-US" altLang="ja-JP" dirty="0"/>
          </a:p>
          <a:p>
            <a:r>
              <a:rPr kumimoji="1" lang="en-US" altLang="ja-JP" dirty="0"/>
              <a:t>Julius</a:t>
            </a:r>
            <a:r>
              <a:rPr kumimoji="1" lang="ja-JP" altLang="en-US" dirty="0"/>
              <a:t>で音声認識を行い、</a:t>
            </a:r>
            <a:endParaRPr kumimoji="1" lang="en-US" altLang="ja-JP" dirty="0"/>
          </a:p>
          <a:p>
            <a:r>
              <a:rPr kumimoji="1" lang="ja-JP" altLang="en-US" dirty="0"/>
              <a:t>取得したデータを</a:t>
            </a:r>
            <a:r>
              <a:rPr kumimoji="1" lang="en-US" altLang="ja-JP" dirty="0" err="1"/>
              <a:t>fastText</a:t>
            </a:r>
            <a:r>
              <a:rPr kumimoji="1" lang="ja-JP" altLang="en-US" dirty="0"/>
              <a:t>でテキスト分類し、機能を判別します。</a:t>
            </a:r>
            <a:endParaRPr kumimoji="1" lang="en-US" altLang="ja-JP" dirty="0"/>
          </a:p>
          <a:p>
            <a:r>
              <a:rPr kumimoji="1" lang="ja-JP" altLang="en-US" dirty="0"/>
              <a:t>それではここから、各要素技術について説明していきます。</a:t>
            </a:r>
            <a:endParaRPr kumimoji="1" lang="en-US" altLang="ja-JP" dirty="0"/>
          </a:p>
          <a:p>
            <a:r>
              <a:rPr kumimoji="1" lang="ja-JP" altLang="en-US" dirty="0"/>
              <a:t>判別した機能に基づいてスクレイピング等で出力するテキストデータを取得し、</a:t>
            </a:r>
            <a:endParaRPr kumimoji="1" lang="en-US" altLang="ja-JP" dirty="0"/>
          </a:p>
          <a:p>
            <a:r>
              <a:rPr kumimoji="1" lang="ja-JP" altLang="en-US" dirty="0"/>
              <a:t>それを</a:t>
            </a:r>
            <a:r>
              <a:rPr kumimoji="1" lang="en-US" altLang="ja-JP" dirty="0" err="1"/>
              <a:t>OpenJTalk</a:t>
            </a:r>
            <a:r>
              <a:rPr kumimoji="1" lang="ja-JP" altLang="en-US" dirty="0"/>
              <a:t>で音声出力する、といった流れです。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151379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err="1"/>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71664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a:p>
            <a:r>
              <a:rPr kumimoji="1" lang="ja-JP" altLang="en-US" dirty="0"/>
              <a:t>簡単に言えば、</a:t>
            </a:r>
            <a:r>
              <a:rPr kumimoji="1" lang="en-US" altLang="ja-JP" dirty="0"/>
              <a:t>Julius</a:t>
            </a:r>
            <a:r>
              <a:rPr kumimoji="1" lang="ja-JP" altLang="en-US" dirty="0"/>
              <a:t>で行った音声認識の結果を、</a:t>
            </a:r>
            <a:r>
              <a:rPr kumimoji="1" lang="en-US" altLang="ja-JP" dirty="0"/>
              <a:t>Python</a:t>
            </a:r>
            <a:r>
              <a:rPr kumimoji="1" lang="ja-JP" altLang="en-US" dirty="0"/>
              <a:t>でテキストデータとして扱う、ということです。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で音声認識を行うには、辞書データが必要です。</a:t>
            </a:r>
            <a:endParaRPr kumimoji="1" lang="en-US" altLang="ja-JP" dirty="0"/>
          </a:p>
          <a:p>
            <a:r>
              <a:rPr kumimoji="1" lang="ja-JP" altLang="en-US" dirty="0"/>
              <a:t>デフォルトではディクテーションキットという、</a:t>
            </a:r>
            <a:r>
              <a:rPr kumimoji="1" lang="en-US" altLang="ja-JP" dirty="0"/>
              <a:t>Julius</a:t>
            </a:r>
            <a:r>
              <a:rPr kumimoji="1" lang="ja-JP" altLang="en-US" dirty="0" err="1"/>
              <a:t>が提</a:t>
            </a:r>
            <a:r>
              <a:rPr kumimoji="1" lang="ja-JP" altLang="en-US" dirty="0"/>
              <a:t>供している辞書データが設定されています。</a:t>
            </a:r>
            <a:endParaRPr kumimoji="1" lang="en-US" altLang="ja-JP" dirty="0"/>
          </a:p>
          <a:p>
            <a:r>
              <a:rPr kumimoji="1" lang="ja-JP" altLang="en-US" dirty="0"/>
              <a:t>このディクテーションキットは認識できる単語の量が非常に多いですが、その分認識の精度が低く、理想通りの結果が出にくいという難点があります。</a:t>
            </a:r>
            <a:endParaRPr kumimoji="1" lang="en-US" altLang="ja-JP" dirty="0"/>
          </a:p>
          <a:p>
            <a:r>
              <a:rPr kumimoji="1" lang="ja-JP" altLang="en-US" dirty="0"/>
              <a:t>一方で、記述文法音声認識という辞書データを自作する方法もあり、こちらでは作成した辞書データによって特定の単語を高精度で認識することができます。</a:t>
            </a:r>
            <a:endParaRPr kumimoji="1" lang="en-US" altLang="ja-JP" dirty="0"/>
          </a:p>
          <a:p>
            <a:r>
              <a:rPr kumimoji="1" lang="ja-JP" altLang="en-US" dirty="0"/>
              <a:t>ただし、辞書データに書いた単語以外を認識しないので、認識できる単語の量は辞書データの量に比例します。</a:t>
            </a:r>
            <a:endParaRPr kumimoji="1" lang="en-US" altLang="ja-JP" dirty="0"/>
          </a:p>
          <a:p>
            <a:endParaRPr kumimoji="1" lang="en-US" altLang="ja-JP" dirty="0"/>
          </a:p>
          <a:p>
            <a:r>
              <a:rPr kumimoji="1" lang="ja-JP" altLang="en-US" dirty="0"/>
              <a:t>今回のプロジェクトでは、認識した文章を</a:t>
            </a:r>
            <a:r>
              <a:rPr kumimoji="1" lang="en-US" altLang="ja-JP" dirty="0"/>
              <a:t>AI</a:t>
            </a:r>
            <a:r>
              <a:rPr kumimoji="1" lang="ja-JP" altLang="en-US" dirty="0"/>
              <a:t>でテキスト分類するため、認識した文章が意味の通る文章でなければなりません。</a:t>
            </a:r>
            <a:endParaRPr kumimoji="1" lang="en-US" altLang="ja-JP" dirty="0"/>
          </a:p>
          <a:p>
            <a:r>
              <a:rPr kumimoji="1" lang="ja-JP" altLang="en-US" dirty="0"/>
              <a:t>そのため、★記述文法音声認識を採用しています。</a:t>
            </a:r>
            <a:endParaRPr kumimoji="1" lang="en-US" altLang="ja-JP" dirty="0"/>
          </a:p>
          <a:p>
            <a:r>
              <a:rPr kumimoji="1" lang="en-US" altLang="ja-JP" dirty="0"/>
              <a:t>AI</a:t>
            </a:r>
            <a:r>
              <a:rPr kumimoji="1" lang="ja-JP" altLang="en-US" dirty="0"/>
              <a:t>スピーカーへ投げかける台詞のパターンを考え、必要となる単語を洗い出して辞書データを作成しました。</a:t>
            </a:r>
            <a:endParaRPr kumimoji="1" lang="en-US" altLang="ja-JP" dirty="0"/>
          </a:p>
          <a:p>
            <a:r>
              <a:rPr kumimoji="1" lang="ja-JP" altLang="en-US" dirty="0"/>
              <a:t>次に、記述文法音声認識で作成した辞書データについて説明します。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1691898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今ご覧になっているテキストデータは、辞書ファイルのうちの語彙ファイルというもので、これの一部分を抜き出して説明したいと思います。★★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1894952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a:t>12</a:t>
            </a:r>
            <a:r>
              <a:rPr kumimoji="1" lang="ja-JP" altLang="en-US" dirty="0"/>
              <a:t>星座の単語を登録してる部分です。星座占いに関する文章を認識するために登録しています。</a:t>
            </a:r>
            <a:endParaRPr kumimoji="1" lang="en-US" altLang="ja-JP" dirty="0"/>
          </a:p>
          <a:p>
            <a:r>
              <a:rPr kumimoji="1" lang="ja-JP" altLang="en-US" dirty="0"/>
              <a:t>★一番上に書かれているのがラベル名で、関連する単語を一つのラベルにまとめて扱っています。</a:t>
            </a:r>
            <a:endParaRPr kumimoji="1" lang="en-US" altLang="ja-JP" dirty="0"/>
          </a:p>
          <a:p>
            <a:r>
              <a:rPr kumimoji="1" lang="ja-JP" altLang="en-US" dirty="0"/>
              <a:t>★次に、左側に書いているのが、認識したい単語を記述していて、</a:t>
            </a:r>
            <a:endParaRPr kumimoji="1" lang="en-US" altLang="ja-JP" dirty="0"/>
          </a:p>
          <a:p>
            <a:r>
              <a:rPr kumimoji="1" lang="ja-JP" altLang="en-US" dirty="0"/>
              <a:t>★その右側に、読み仮名をアルファベット表記にしたものが記述されています。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1467259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そして、これが辞書ファイルのうちの構文ファイルというもので、先ほど紹介したラベル名を組み合わせて文章パターンを構成しています。</a:t>
            </a:r>
            <a:endParaRPr kumimoji="1" lang="en-US" altLang="ja-JP" dirty="0"/>
          </a:p>
          <a:p>
            <a:r>
              <a:rPr kumimoji="1" lang="ja-JP" altLang="en-US" dirty="0"/>
              <a:t>辞書ファイルの詳しい説明に関しては、</a:t>
            </a:r>
            <a:r>
              <a:rPr kumimoji="1" lang="en-US" altLang="ja-JP" dirty="0"/>
              <a:t>Google classroom</a:t>
            </a:r>
            <a:r>
              <a:rPr kumimoji="1" lang="ja-JP" altLang="en-US" dirty="0"/>
              <a:t>の</a:t>
            </a:r>
            <a:r>
              <a:rPr kumimoji="1" lang="en-US" altLang="ja-JP" dirty="0" err="1"/>
              <a:t>Tech_students</a:t>
            </a:r>
            <a:r>
              <a:rPr kumimoji="1" lang="ja-JP" altLang="en-US" dirty="0"/>
              <a:t>に投稿してあるので、興味のある方はそちらを覗いてみてください。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2168743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A9A42"/>
            </a:gs>
            <a:gs pos="100000">
              <a:srgbClr val="EA9A42"/>
            </a:gs>
            <a:gs pos="85000">
              <a:srgbClr val="E78921"/>
            </a:gs>
            <a:gs pos="88000">
              <a:srgbClr val="FF0000"/>
            </a:gs>
            <a:gs pos="88000">
              <a:srgbClr val="E78921"/>
            </a:gs>
            <a:gs pos="85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スピーカー開発</a:t>
            </a:r>
          </a:p>
        </p:txBody>
      </p:sp>
      <p:sp>
        <p:nvSpPr>
          <p:cNvPr id="3" name="字幕 2">
            <a:extLst>
              <a:ext uri="{FF2B5EF4-FFF2-40B4-BE49-F238E27FC236}">
                <a16:creationId xmlns:a16="http://schemas.microsoft.com/office/drawing/2014/main" id="{327414D0-4B23-46FD-9F30-7A9534B776B5}"/>
              </a:ext>
            </a:extLst>
          </p:cNvPr>
          <p:cNvSpPr>
            <a:spLocks noGrp="1"/>
          </p:cNvSpPr>
          <p:nvPr>
            <p:ph type="subTitle" idx="1"/>
          </p:nvPr>
        </p:nvSpPr>
        <p:spPr/>
        <p:txBody>
          <a:bodyPr>
            <a:normAutofit/>
          </a:bodyPr>
          <a:lstStyle/>
          <a:p>
            <a:r>
              <a:rPr kumimoji="1" lang="en-US" altLang="ja-JP" sz="2800" b="1" dirty="0">
                <a:ln w="3175">
                  <a:solidFill>
                    <a:schemeClr val="tx1"/>
                  </a:solidFill>
                </a:ln>
                <a:solidFill>
                  <a:schemeClr val="accent6">
                    <a:lumMod val="50000"/>
                  </a:schemeClr>
                </a:solidFill>
              </a:rPr>
              <a:t>AI21</a:t>
            </a:r>
          </a:p>
          <a:p>
            <a:r>
              <a:rPr lang="ja-JP" altLang="en-US" sz="2800" b="1" dirty="0">
                <a:ln w="3175">
                  <a:solidFill>
                    <a:schemeClr val="tx1"/>
                  </a:solidFill>
                </a:ln>
                <a:solidFill>
                  <a:schemeClr val="accent6">
                    <a:lumMod val="50000"/>
                  </a:schemeClr>
                </a:solidFill>
              </a:rPr>
              <a:t>力石鈴之佑</a:t>
            </a:r>
            <a:endParaRPr lang="en-US" altLang="ja-JP" sz="2800" b="1" dirty="0">
              <a:ln w="3175">
                <a:solidFill>
                  <a:schemeClr val="tx1"/>
                </a:solidFill>
              </a:ln>
              <a:solidFill>
                <a:schemeClr val="accent6">
                  <a:lumMod val="50000"/>
                </a:schemeClr>
              </a:solidFill>
            </a:endParaRPr>
          </a:p>
          <a:p>
            <a:r>
              <a:rPr kumimoji="1" lang="ja-JP" altLang="en-US" sz="2800" b="1" dirty="0">
                <a:ln w="3175">
                  <a:solidFill>
                    <a:schemeClr val="tx1"/>
                  </a:solidFill>
                </a:ln>
                <a:solidFill>
                  <a:schemeClr val="accent6">
                    <a:lumMod val="50000"/>
                  </a:schemeClr>
                </a:solidFill>
              </a:rPr>
              <a:t>山田晃生</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4">
            <a:extLst>
              <a:ext uri="{FF2B5EF4-FFF2-40B4-BE49-F238E27FC236}">
                <a16:creationId xmlns:a16="http://schemas.microsoft.com/office/drawing/2014/main" id="{BE79CC01-937C-46F7-8B96-CF582E2302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379" y="435227"/>
            <a:ext cx="8874011" cy="6057648"/>
          </a:xfrm>
        </p:spPr>
      </p:pic>
      <p:sp>
        <p:nvSpPr>
          <p:cNvPr id="3" name="正方形/長方形 2">
            <a:extLst>
              <a:ext uri="{FF2B5EF4-FFF2-40B4-BE49-F238E27FC236}">
                <a16:creationId xmlns:a16="http://schemas.microsoft.com/office/drawing/2014/main" id="{E65E1ED0-6F43-4831-B379-431CFBA421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7870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2A22-FBAB-463A-8A58-0E1B67E90272}"/>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p>
        </p:txBody>
      </p:sp>
      <p:sp>
        <p:nvSpPr>
          <p:cNvPr id="3" name="コンテンツ プレースホルダー 2">
            <a:extLst>
              <a:ext uri="{FF2B5EF4-FFF2-40B4-BE49-F238E27FC236}">
                <a16:creationId xmlns:a16="http://schemas.microsoft.com/office/drawing/2014/main" id="{576E71C8-363E-403F-9F7D-DB2D6B6B8EB2}"/>
              </a:ext>
            </a:extLst>
          </p:cNvPr>
          <p:cNvSpPr>
            <a:spLocks noGrp="1"/>
          </p:cNvSpPr>
          <p:nvPr>
            <p:ph idx="1"/>
          </p:nvPr>
        </p:nvSpPr>
        <p:spPr/>
        <p:txBody>
          <a:bodyPr/>
          <a:lstStyle/>
          <a:p>
            <a:pPr marL="0" indent="0">
              <a:buNone/>
            </a:pPr>
            <a:r>
              <a:rPr lang="ja-JP" altLang="en-US" dirty="0"/>
              <a:t>起動の合図</a:t>
            </a:r>
            <a:endParaRPr lang="en-US" altLang="ja-JP"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4" name="図 3">
            <a:extLst>
              <a:ext uri="{FF2B5EF4-FFF2-40B4-BE49-F238E27FC236}">
                <a16:creationId xmlns:a16="http://schemas.microsoft.com/office/drawing/2014/main" id="{D9FA14FB-630B-4B1C-9962-FD6B3C5A705D}"/>
              </a:ext>
            </a:extLst>
          </p:cNvPr>
          <p:cNvPicPr>
            <a:picLocks noChangeAspect="1"/>
          </p:cNvPicPr>
          <p:nvPr/>
        </p:nvPicPr>
        <p:blipFill>
          <a:blip r:embed="rId3"/>
          <a:stretch>
            <a:fillRect/>
          </a:stretch>
        </p:blipFill>
        <p:spPr>
          <a:xfrm>
            <a:off x="2091282" y="3425853"/>
            <a:ext cx="3432147" cy="3432147"/>
          </a:xfrm>
          <a:prstGeom prst="rect">
            <a:avLst/>
          </a:prstGeom>
        </p:spPr>
      </p:pic>
      <p:sp>
        <p:nvSpPr>
          <p:cNvPr id="5" name="吹き出し: 円形 4">
            <a:extLst>
              <a:ext uri="{FF2B5EF4-FFF2-40B4-BE49-F238E27FC236}">
                <a16:creationId xmlns:a16="http://schemas.microsoft.com/office/drawing/2014/main" id="{467EB609-E6AA-480C-B477-99139BAA97C0}"/>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
        <p:nvSpPr>
          <p:cNvPr id="6" name="正方形/長方形 5">
            <a:extLst>
              <a:ext uri="{FF2B5EF4-FFF2-40B4-BE49-F238E27FC236}">
                <a16:creationId xmlns:a16="http://schemas.microsoft.com/office/drawing/2014/main" id="{156833EA-72A4-4B74-B960-40830263201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612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B9281-4C25-4769-87DC-43071C315B0B}"/>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pic>
        <p:nvPicPr>
          <p:cNvPr id="5" name="図 4">
            <a:extLst>
              <a:ext uri="{FF2B5EF4-FFF2-40B4-BE49-F238E27FC236}">
                <a16:creationId xmlns:a16="http://schemas.microsoft.com/office/drawing/2014/main" id="{F2135DE1-62E5-43A7-9BA1-74CEBCF97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914" y="1291553"/>
            <a:ext cx="8902830" cy="5566447"/>
          </a:xfrm>
          <a:prstGeom prst="rect">
            <a:avLst/>
          </a:prstGeom>
        </p:spPr>
      </p:pic>
      <p:cxnSp>
        <p:nvCxnSpPr>
          <p:cNvPr id="7" name="直線コネクタ 6">
            <a:extLst>
              <a:ext uri="{FF2B5EF4-FFF2-40B4-BE49-F238E27FC236}">
                <a16:creationId xmlns:a16="http://schemas.microsoft.com/office/drawing/2014/main" id="{F4F34E4C-324C-490B-84FF-88CFBABD4E11}"/>
              </a:ext>
            </a:extLst>
          </p:cNvPr>
          <p:cNvCxnSpPr/>
          <p:nvPr/>
        </p:nvCxnSpPr>
        <p:spPr>
          <a:xfrm>
            <a:off x="4409269" y="1559836"/>
            <a:ext cx="7556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吹き出し: 角を丸めた四角形 2">
            <a:extLst>
              <a:ext uri="{FF2B5EF4-FFF2-40B4-BE49-F238E27FC236}">
                <a16:creationId xmlns:a16="http://schemas.microsoft.com/office/drawing/2014/main" id="{EA599385-0C9C-4B5E-8EA4-7E9C7F49EE25}"/>
              </a:ext>
            </a:extLst>
          </p:cNvPr>
          <p:cNvSpPr/>
          <p:nvPr/>
        </p:nvSpPr>
        <p:spPr>
          <a:xfrm>
            <a:off x="4337151" y="452387"/>
            <a:ext cx="3651817" cy="693801"/>
          </a:xfrm>
          <a:prstGeom prst="wedgeRoundRectCallout">
            <a:avLst>
              <a:gd name="adj1" fmla="val -39547"/>
              <a:gd name="adj2" fmla="val 8331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ysClr val="windowText" lastClr="000000"/>
                </a:solidFill>
              </a:rPr>
              <a:t>ねぇ</a:t>
            </a:r>
            <a:r>
              <a:rPr kumimoji="1" lang="en-US" altLang="ja-JP" sz="2800" dirty="0" err="1">
                <a:solidFill>
                  <a:sysClr val="windowText" lastClr="000000"/>
                </a:solidFill>
              </a:rPr>
              <a:t>YoSiE</a:t>
            </a:r>
            <a:endParaRPr kumimoji="1" lang="ja-JP" altLang="en-US" sz="2800" dirty="0">
              <a:solidFill>
                <a:sysClr val="windowText" lastClr="000000"/>
              </a:solidFill>
            </a:endParaRPr>
          </a:p>
        </p:txBody>
      </p:sp>
      <p:sp>
        <p:nvSpPr>
          <p:cNvPr id="6" name="正方形/長方形 5">
            <a:extLst>
              <a:ext uri="{FF2B5EF4-FFF2-40B4-BE49-F238E27FC236}">
                <a16:creationId xmlns:a16="http://schemas.microsoft.com/office/drawing/2014/main" id="{651517AA-C0F4-4E23-B777-CE0928A09B85}"/>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0558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3A0DA-A292-4EF8-B353-B9D366894C2F}"/>
              </a:ext>
            </a:extLst>
          </p:cNvPr>
          <p:cNvSpPr>
            <a:spLocks noGrp="1"/>
          </p:cNvSpPr>
          <p:nvPr>
            <p:ph type="title"/>
          </p:nvPr>
        </p:nvSpPr>
        <p:spPr/>
        <p:txBody>
          <a:bodyPr/>
          <a:lstStyle/>
          <a:p>
            <a:r>
              <a:rPr lang="ja-JP" altLang="en-US">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sp>
        <p:nvSpPr>
          <p:cNvPr id="4" name="フローチャート: 処理 3">
            <a:extLst>
              <a:ext uri="{FF2B5EF4-FFF2-40B4-BE49-F238E27FC236}">
                <a16:creationId xmlns:a16="http://schemas.microsoft.com/office/drawing/2014/main" id="{0ED64F6A-E6E7-4B38-9586-8367FFFB501C}"/>
              </a:ext>
            </a:extLst>
          </p:cNvPr>
          <p:cNvSpPr/>
          <p:nvPr/>
        </p:nvSpPr>
        <p:spPr>
          <a:xfrm>
            <a:off x="4303485" y="1194765"/>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音声認識</a:t>
            </a:r>
          </a:p>
        </p:txBody>
      </p:sp>
      <p:sp>
        <p:nvSpPr>
          <p:cNvPr id="5" name="フローチャート: 処理 4">
            <a:extLst>
              <a:ext uri="{FF2B5EF4-FFF2-40B4-BE49-F238E27FC236}">
                <a16:creationId xmlns:a16="http://schemas.microsoft.com/office/drawing/2014/main" id="{62F3DBE6-425C-46AC-97BC-558B056D6C9A}"/>
              </a:ext>
            </a:extLst>
          </p:cNvPr>
          <p:cNvSpPr/>
          <p:nvPr/>
        </p:nvSpPr>
        <p:spPr>
          <a:xfrm>
            <a:off x="4303485" y="2400244"/>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テキストデータ</a:t>
            </a:r>
            <a:endParaRPr kumimoji="1" lang="en-US" altLang="ja-JP" sz="2400" b="1" dirty="0">
              <a:solidFill>
                <a:schemeClr val="bg1"/>
              </a:solidFill>
            </a:endParaRPr>
          </a:p>
          <a:p>
            <a:pPr algn="ctr"/>
            <a:r>
              <a:rPr lang="ja-JP" altLang="en-US" sz="2400" b="1" dirty="0">
                <a:solidFill>
                  <a:schemeClr val="bg1"/>
                </a:solidFill>
              </a:rPr>
              <a:t>取得</a:t>
            </a:r>
            <a:endParaRPr lang="en-US" altLang="ja-JP" sz="2400" b="1" dirty="0">
              <a:solidFill>
                <a:schemeClr val="bg1"/>
              </a:solidFill>
            </a:endParaRPr>
          </a:p>
        </p:txBody>
      </p:sp>
      <p:sp>
        <p:nvSpPr>
          <p:cNvPr id="6" name="フローチャート: 判断 5">
            <a:extLst>
              <a:ext uri="{FF2B5EF4-FFF2-40B4-BE49-F238E27FC236}">
                <a16:creationId xmlns:a16="http://schemas.microsoft.com/office/drawing/2014/main" id="{EE1892F3-6966-49F5-8676-69DA87CBEB91}"/>
              </a:ext>
            </a:extLst>
          </p:cNvPr>
          <p:cNvSpPr/>
          <p:nvPr/>
        </p:nvSpPr>
        <p:spPr>
          <a:xfrm>
            <a:off x="4303485" y="3616948"/>
            <a:ext cx="3585029" cy="1490436"/>
          </a:xfrm>
          <a:prstGeom prst="flowChartDecision">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「ねぇ</a:t>
            </a:r>
            <a:r>
              <a:rPr kumimoji="1" lang="en-US" altLang="ja-JP" b="1" dirty="0" err="1">
                <a:solidFill>
                  <a:schemeClr val="bg1"/>
                </a:solidFill>
              </a:rPr>
              <a:t>YoSiE</a:t>
            </a:r>
            <a:r>
              <a:rPr kumimoji="1" lang="ja-JP" altLang="en-US" b="1" dirty="0">
                <a:solidFill>
                  <a:schemeClr val="bg1"/>
                </a:solidFill>
              </a:rPr>
              <a:t>」</a:t>
            </a:r>
            <a:endParaRPr kumimoji="1" lang="en-US" altLang="ja-JP" b="1" dirty="0">
              <a:solidFill>
                <a:schemeClr val="bg1"/>
              </a:solidFill>
            </a:endParaRPr>
          </a:p>
          <a:p>
            <a:pPr algn="ctr"/>
            <a:r>
              <a:rPr lang="ja-JP" altLang="en-US" b="1" dirty="0">
                <a:solidFill>
                  <a:schemeClr val="bg1"/>
                </a:solidFill>
              </a:rPr>
              <a:t>が含まれている</a:t>
            </a:r>
            <a:endParaRPr kumimoji="1" lang="ja-JP" altLang="en-US" b="1" dirty="0">
              <a:solidFill>
                <a:schemeClr val="bg1"/>
              </a:solidFill>
            </a:endParaRPr>
          </a:p>
        </p:txBody>
      </p:sp>
      <p:sp>
        <p:nvSpPr>
          <p:cNvPr id="7" name="正方形/長方形 6">
            <a:extLst>
              <a:ext uri="{FF2B5EF4-FFF2-40B4-BE49-F238E27FC236}">
                <a16:creationId xmlns:a16="http://schemas.microsoft.com/office/drawing/2014/main" id="{26588E20-72C3-4B20-8CBE-48DB02E7CAE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処理 7">
            <a:extLst>
              <a:ext uri="{FF2B5EF4-FFF2-40B4-BE49-F238E27FC236}">
                <a16:creationId xmlns:a16="http://schemas.microsoft.com/office/drawing/2014/main" id="{C43CB210-CB8C-470D-93A5-D3BD037CE097}"/>
              </a:ext>
            </a:extLst>
          </p:cNvPr>
          <p:cNvSpPr/>
          <p:nvPr/>
        </p:nvSpPr>
        <p:spPr>
          <a:xfrm>
            <a:off x="4303485" y="5612888"/>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処理を実行</a:t>
            </a:r>
            <a:endParaRPr lang="en-US" altLang="ja-JP" sz="2400" b="1" dirty="0">
              <a:solidFill>
                <a:schemeClr val="bg1"/>
              </a:solidFill>
            </a:endParaRPr>
          </a:p>
        </p:txBody>
      </p:sp>
      <p:cxnSp>
        <p:nvCxnSpPr>
          <p:cNvPr id="10" name="直線コネクタ 9">
            <a:extLst>
              <a:ext uri="{FF2B5EF4-FFF2-40B4-BE49-F238E27FC236}">
                <a16:creationId xmlns:a16="http://schemas.microsoft.com/office/drawing/2014/main" id="{C70525AD-D98C-4809-8963-6124A7775513}"/>
              </a:ext>
            </a:extLst>
          </p:cNvPr>
          <p:cNvCxnSpPr>
            <a:cxnSpLocks/>
            <a:stCxn id="4" idx="2"/>
            <a:endCxn id="5" idx="0"/>
          </p:cNvCxnSpPr>
          <p:nvPr/>
        </p:nvCxnSpPr>
        <p:spPr>
          <a:xfrm>
            <a:off x="6096000" y="1993051"/>
            <a:ext cx="0" cy="4071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7927895-908D-4A18-A995-053DCB0A5823}"/>
              </a:ext>
            </a:extLst>
          </p:cNvPr>
          <p:cNvCxnSpPr>
            <a:cxnSpLocks/>
            <a:stCxn id="5" idx="2"/>
            <a:endCxn id="6" idx="0"/>
          </p:cNvCxnSpPr>
          <p:nvPr/>
        </p:nvCxnSpPr>
        <p:spPr>
          <a:xfrm>
            <a:off x="6096000" y="3198530"/>
            <a:ext cx="0" cy="41841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EA5AD25-06F7-456F-B926-A7CA77713D3D}"/>
              </a:ext>
            </a:extLst>
          </p:cNvPr>
          <p:cNvCxnSpPr>
            <a:cxnSpLocks/>
            <a:stCxn id="8" idx="0"/>
            <a:endCxn id="6" idx="2"/>
          </p:cNvCxnSpPr>
          <p:nvPr/>
        </p:nvCxnSpPr>
        <p:spPr>
          <a:xfrm flipV="1">
            <a:off x="6096000" y="5107384"/>
            <a:ext cx="0" cy="50550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D4903010-0899-4A24-B91D-932EC54C6080}"/>
              </a:ext>
            </a:extLst>
          </p:cNvPr>
          <p:cNvCxnSpPr>
            <a:cxnSpLocks/>
            <a:stCxn id="4" idx="1"/>
            <a:endCxn id="6" idx="1"/>
          </p:cNvCxnSpPr>
          <p:nvPr/>
        </p:nvCxnSpPr>
        <p:spPr>
          <a:xfrm rot="10800000" flipV="1">
            <a:off x="4303485" y="1593908"/>
            <a:ext cx="12700" cy="2768258"/>
          </a:xfrm>
          <a:prstGeom prst="bentConnector3">
            <a:avLst>
              <a:gd name="adj1" fmla="val 4085709"/>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7CEF22BC-60C4-42B7-B9FE-11F9AEC46EA1}"/>
              </a:ext>
            </a:extLst>
          </p:cNvPr>
          <p:cNvSpPr txBox="1"/>
          <p:nvPr/>
        </p:nvSpPr>
        <p:spPr>
          <a:xfrm>
            <a:off x="6570436" y="5050755"/>
            <a:ext cx="843642"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YES</a:t>
            </a:r>
            <a:endParaRPr kumimoji="1" lang="ja-JP" altLang="en-US" sz="2400" b="1" dirty="0"/>
          </a:p>
        </p:txBody>
      </p:sp>
      <p:sp>
        <p:nvSpPr>
          <p:cNvPr id="27" name="テキスト ボックス 26">
            <a:extLst>
              <a:ext uri="{FF2B5EF4-FFF2-40B4-BE49-F238E27FC236}">
                <a16:creationId xmlns:a16="http://schemas.microsoft.com/office/drawing/2014/main" id="{263396F3-33FC-4B18-933B-598BC8DED0EE}"/>
              </a:ext>
            </a:extLst>
          </p:cNvPr>
          <p:cNvSpPr txBox="1"/>
          <p:nvPr/>
        </p:nvSpPr>
        <p:spPr>
          <a:xfrm>
            <a:off x="3862614" y="4617405"/>
            <a:ext cx="843642"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NO</a:t>
            </a:r>
            <a:endParaRPr kumimoji="1" lang="ja-JP" altLang="en-US" sz="2400" b="1" dirty="0"/>
          </a:p>
        </p:txBody>
      </p:sp>
    </p:spTree>
    <p:extLst>
      <p:ext uri="{BB962C8B-B14F-4D97-AF65-F5344CB8AC3E}">
        <p14:creationId xmlns:p14="http://schemas.microsoft.com/office/powerpoint/2010/main" val="297831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タイトル 34">
            <a:extLst>
              <a:ext uri="{FF2B5EF4-FFF2-40B4-BE49-F238E27FC236}">
                <a16:creationId xmlns:a16="http://schemas.microsoft.com/office/drawing/2014/main" id="{AD44E1DB-87DF-4D14-81ED-F268FC970258}"/>
              </a:ext>
            </a:extLst>
          </p:cNvPr>
          <p:cNvSpPr>
            <a:spLocks noGrp="1"/>
          </p:cNvSpPr>
          <p:nvPr>
            <p:ph type="title"/>
          </p:nvPr>
        </p:nvSpPr>
        <p:spPr>
          <a:xfrm>
            <a:off x="838200" y="403626"/>
            <a:ext cx="10515600" cy="1325563"/>
          </a:xfrm>
        </p:spPr>
        <p:txBody>
          <a:bodyPr/>
          <a:lstStyle/>
          <a:p>
            <a:r>
              <a:rPr kumimoji="1"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fastText</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7" name="正方形/長方形 36">
            <a:extLst>
              <a:ext uri="{FF2B5EF4-FFF2-40B4-BE49-F238E27FC236}">
                <a16:creationId xmlns:a16="http://schemas.microsoft.com/office/drawing/2014/main" id="{D8B883CE-AE5F-48A5-AB6E-39A7191AAA4E}"/>
              </a:ext>
            </a:extLst>
          </p:cNvPr>
          <p:cNvSpPr/>
          <p:nvPr/>
        </p:nvSpPr>
        <p:spPr>
          <a:xfrm>
            <a:off x="9508067" y="0"/>
            <a:ext cx="2683933" cy="159390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175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95C39-98D1-4F21-A6A4-AFD55E572524}"/>
              </a:ext>
            </a:extLst>
          </p:cNvPr>
          <p:cNvSpPr>
            <a:spLocks noGrp="1"/>
          </p:cNvSpPr>
          <p:nvPr>
            <p:ph type="title"/>
          </p:nvPr>
        </p:nvSpPr>
        <p:spPr/>
        <p:txBody>
          <a:bodyPr/>
          <a:lstStyle/>
          <a:p>
            <a:r>
              <a:rPr kumimoji="1" lang="ja-JP" altLang="en-US" dirty="0"/>
              <a:t>工夫した点</a:t>
            </a:r>
          </a:p>
        </p:txBody>
      </p:sp>
      <p:sp>
        <p:nvSpPr>
          <p:cNvPr id="3" name="コンテンツ プレースホルダー 2">
            <a:extLst>
              <a:ext uri="{FF2B5EF4-FFF2-40B4-BE49-F238E27FC236}">
                <a16:creationId xmlns:a16="http://schemas.microsoft.com/office/drawing/2014/main" id="{B0A1939D-E094-47E7-8D44-F415E8416185}"/>
              </a:ext>
            </a:extLst>
          </p:cNvPr>
          <p:cNvSpPr>
            <a:spLocks noGrp="1"/>
          </p:cNvSpPr>
          <p:nvPr>
            <p:ph idx="1"/>
          </p:nvPr>
        </p:nvSpPr>
        <p:spPr/>
        <p:txBody>
          <a:bodyPr/>
          <a:lstStyle/>
          <a:p>
            <a:r>
              <a:rPr kumimoji="1" lang="ja-JP" altLang="en-US" dirty="0"/>
              <a:t>トレーニングデータの作り方</a:t>
            </a:r>
            <a:endParaRPr kumimoji="1" lang="en-US" altLang="ja-JP" dirty="0"/>
          </a:p>
          <a:p>
            <a:r>
              <a:rPr kumimoji="1" lang="ja-JP" altLang="en-US" dirty="0"/>
              <a:t>発生している問題</a:t>
            </a:r>
            <a:endParaRPr kumimoji="1" lang="en-US" altLang="ja-JP" dirty="0"/>
          </a:p>
        </p:txBody>
      </p:sp>
      <p:sp>
        <p:nvSpPr>
          <p:cNvPr id="5" name="正方形/長方形 4">
            <a:extLst>
              <a:ext uri="{FF2B5EF4-FFF2-40B4-BE49-F238E27FC236}">
                <a16:creationId xmlns:a16="http://schemas.microsoft.com/office/drawing/2014/main" id="{9064BDA2-95B2-4A3A-9A0A-5E1E79979B0B}"/>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649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802C4E-2E3E-4349-846A-F90F72A28924}"/>
              </a:ext>
            </a:extLst>
          </p:cNvPr>
          <p:cNvSpPr>
            <a:spLocks noGrp="1"/>
          </p:cNvSpPr>
          <p:nvPr>
            <p:ph type="title"/>
          </p:nvPr>
        </p:nvSpPr>
        <p:spPr/>
        <p:txBody>
          <a:bodyPr/>
          <a:lstStyle/>
          <a:p>
            <a:r>
              <a:rPr lang="ja-JP" altLang="en-US"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rPr>
              <a:t>出力するデータを取得</a:t>
            </a:r>
            <a:endParaRPr kumimoji="1" lang="ja-JP" altLang="en-US"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endParaRPr>
          </a:p>
        </p:txBody>
      </p:sp>
      <p:sp>
        <p:nvSpPr>
          <p:cNvPr id="5" name="正方形/長方形 4">
            <a:extLst>
              <a:ext uri="{FF2B5EF4-FFF2-40B4-BE49-F238E27FC236}">
                <a16:creationId xmlns:a16="http://schemas.microsoft.com/office/drawing/2014/main" id="{C00C05B2-7221-4496-A116-94B0D8E45A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38A1AC8-CE4F-4286-A880-D105B44A2385}"/>
              </a:ext>
            </a:extLst>
          </p:cNvPr>
          <p:cNvSpPr txBox="1"/>
          <p:nvPr/>
        </p:nvSpPr>
        <p:spPr>
          <a:xfrm>
            <a:off x="644124" y="1901627"/>
            <a:ext cx="8275471" cy="3385542"/>
          </a:xfrm>
          <a:prstGeom prst="rect">
            <a:avLst/>
          </a:prstGeom>
          <a:noFill/>
        </p:spPr>
        <p:txBody>
          <a:bodyPr wrap="square" rtlCol="0">
            <a:spAutoFit/>
          </a:bodyPr>
          <a:lstStyle/>
          <a:p>
            <a:pPr>
              <a:buClr>
                <a:schemeClr val="tx1"/>
              </a:buClr>
            </a:pPr>
            <a:r>
              <a:rPr lang="ja-JP" altLang="en-US" sz="4000" b="1" dirty="0"/>
              <a:t>・スクレイピング</a:t>
            </a:r>
            <a:endParaRPr lang="en-US" altLang="ja-JP" sz="4000" b="1" dirty="0"/>
          </a:p>
          <a:p>
            <a:pPr>
              <a:buClr>
                <a:schemeClr val="tx1"/>
              </a:buClr>
            </a:pPr>
            <a:r>
              <a:rPr lang="ja-JP" altLang="en-US" sz="4000" dirty="0"/>
              <a:t> </a:t>
            </a:r>
            <a:r>
              <a:rPr lang="en-US" altLang="ja-JP" sz="4000" dirty="0"/>
              <a:t>【</a:t>
            </a:r>
            <a:r>
              <a:rPr lang="en-US" altLang="ja-JP" sz="3600" b="1" dirty="0">
                <a:solidFill>
                  <a:schemeClr val="accent6">
                    <a:lumMod val="50000"/>
                  </a:schemeClr>
                </a:solidFill>
              </a:rPr>
              <a:t>BeautifulSoup4</a:t>
            </a:r>
            <a:r>
              <a:rPr lang="en-US" altLang="ja-JP" sz="3600" dirty="0"/>
              <a:t>】</a:t>
            </a:r>
            <a:endParaRPr lang="en-US" altLang="ja-JP" sz="4000" dirty="0"/>
          </a:p>
          <a:p>
            <a:pPr>
              <a:buClr>
                <a:schemeClr val="tx1"/>
              </a:buClr>
            </a:pPr>
            <a:r>
              <a:rPr lang="ja-JP" altLang="en-US" sz="4000" dirty="0">
                <a:latin typeface="+mn-ea"/>
              </a:rPr>
              <a:t>　</a:t>
            </a:r>
            <a:r>
              <a:rPr lang="en-US" altLang="ja-JP" sz="3200" dirty="0">
                <a:latin typeface="+mn-ea"/>
              </a:rPr>
              <a:t>HTML</a:t>
            </a:r>
            <a:r>
              <a:rPr lang="ja-JP" altLang="en-US" sz="3200" dirty="0"/>
              <a:t>からテキストデータを取得</a:t>
            </a:r>
            <a:endParaRPr lang="en-US" altLang="ja-JP" sz="3200" dirty="0"/>
          </a:p>
          <a:p>
            <a:pPr>
              <a:buClr>
                <a:schemeClr val="tx1"/>
              </a:buClr>
            </a:pPr>
            <a:r>
              <a:rPr lang="ja-JP" altLang="en-US" sz="4000" b="1" dirty="0">
                <a:solidFill>
                  <a:sysClr val="windowText" lastClr="000000"/>
                </a:solidFill>
              </a:rPr>
              <a:t>・</a:t>
            </a:r>
            <a:r>
              <a:rPr lang="en-US" altLang="ja-JP" sz="4000" b="1" dirty="0">
                <a:solidFill>
                  <a:sysClr val="windowText" lastClr="000000"/>
                </a:solidFill>
              </a:rPr>
              <a:t>Datetime</a:t>
            </a:r>
            <a:r>
              <a:rPr lang="ja-JP" altLang="en-US" sz="4000" b="1" dirty="0">
                <a:solidFill>
                  <a:sysClr val="windowText" lastClr="000000"/>
                </a:solidFill>
              </a:rPr>
              <a:t>モジュール</a:t>
            </a:r>
            <a:endParaRPr lang="en-US" altLang="ja-JP" sz="4000" b="1" dirty="0">
              <a:solidFill>
                <a:sysClr val="windowText" lastClr="000000"/>
              </a:solidFill>
            </a:endParaRPr>
          </a:p>
          <a:p>
            <a:pPr>
              <a:buClr>
                <a:schemeClr val="tx1"/>
              </a:buClr>
            </a:pPr>
            <a:r>
              <a:rPr lang="ja-JP" altLang="en-US" sz="3600" b="1" dirty="0">
                <a:ln>
                  <a:solidFill>
                    <a:schemeClr val="tx1"/>
                  </a:solidFill>
                </a:ln>
                <a:solidFill>
                  <a:schemeClr val="accent6">
                    <a:lumMod val="50000"/>
                  </a:schemeClr>
                </a:solidFill>
              </a:rPr>
              <a:t>　</a:t>
            </a:r>
            <a:r>
              <a:rPr lang="ja-JP" altLang="en-US" sz="2800" dirty="0"/>
              <a:t>日時を取得</a:t>
            </a:r>
            <a:endParaRPr lang="en-US" altLang="ja-JP" sz="3600" dirty="0"/>
          </a:p>
          <a:p>
            <a:endParaRPr kumimoji="1" lang="ja-JP" altLang="en-US" dirty="0"/>
          </a:p>
        </p:txBody>
      </p:sp>
      <p:sp>
        <p:nvSpPr>
          <p:cNvPr id="8" name="矢印: 右 7">
            <a:extLst>
              <a:ext uri="{FF2B5EF4-FFF2-40B4-BE49-F238E27FC236}">
                <a16:creationId xmlns:a16="http://schemas.microsoft.com/office/drawing/2014/main" id="{862C1834-9D92-43CD-9628-AF124AD70118}"/>
              </a:ext>
            </a:extLst>
          </p:cNvPr>
          <p:cNvSpPr/>
          <p:nvPr/>
        </p:nvSpPr>
        <p:spPr>
          <a:xfrm>
            <a:off x="7410141" y="2576520"/>
            <a:ext cx="555596" cy="2005845"/>
          </a:xfrm>
          <a:prstGeom prst="rightArrow">
            <a:avLst/>
          </a:prstGeom>
          <a:solidFill>
            <a:srgbClr val="C00000"/>
          </a:solidFill>
          <a:ln w="28575">
            <a:solidFill>
              <a:srgbClr val="283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3" name="テキスト ボックス 2">
            <a:extLst>
              <a:ext uri="{FF2B5EF4-FFF2-40B4-BE49-F238E27FC236}">
                <a16:creationId xmlns:a16="http://schemas.microsoft.com/office/drawing/2014/main" id="{DD1DF69A-9BCD-4514-8C10-E5571DE143C9}"/>
              </a:ext>
            </a:extLst>
          </p:cNvPr>
          <p:cNvSpPr txBox="1"/>
          <p:nvPr/>
        </p:nvSpPr>
        <p:spPr>
          <a:xfrm>
            <a:off x="7965737" y="2948068"/>
            <a:ext cx="3888412" cy="1200329"/>
          </a:xfrm>
          <a:prstGeom prst="rect">
            <a:avLst/>
          </a:prstGeom>
          <a:noFill/>
        </p:spPr>
        <p:txBody>
          <a:bodyPr wrap="square" rtlCol="0">
            <a:spAutoFit/>
          </a:bodyPr>
          <a:lstStyle/>
          <a:p>
            <a:r>
              <a:rPr kumimoji="1" lang="ja-JP" altLang="en-US" sz="3600" b="1" dirty="0"/>
              <a:t>テキストファイルに書き込み</a:t>
            </a:r>
          </a:p>
        </p:txBody>
      </p:sp>
    </p:spTree>
    <p:extLst>
      <p:ext uri="{BB962C8B-B14F-4D97-AF65-F5344CB8AC3E}">
        <p14:creationId xmlns:p14="http://schemas.microsoft.com/office/powerpoint/2010/main" val="3049315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7901B-E49E-40E4-9D6B-4679D612BE2A}"/>
              </a:ext>
            </a:extLst>
          </p:cNvPr>
          <p:cNvSpPr>
            <a:spLocks noGrp="1"/>
          </p:cNvSpPr>
          <p:nvPr>
            <p:ph type="title"/>
          </p:nvPr>
        </p:nvSpPr>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43E67A84-D0DC-454D-994E-FE5B7E09A0AF}"/>
              </a:ext>
            </a:extLst>
          </p:cNvPr>
          <p:cNvSpPr/>
          <p:nvPr/>
        </p:nvSpPr>
        <p:spPr>
          <a:xfrm>
            <a:off x="1848047"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1" name="四角形: 角を丸くする 10">
            <a:extLst>
              <a:ext uri="{FF2B5EF4-FFF2-40B4-BE49-F238E27FC236}">
                <a16:creationId xmlns:a16="http://schemas.microsoft.com/office/drawing/2014/main" id="{EBF746E7-B6B4-4D19-9C35-6B5A9E9EF67E}"/>
              </a:ext>
            </a:extLst>
          </p:cNvPr>
          <p:cNvSpPr/>
          <p:nvPr/>
        </p:nvSpPr>
        <p:spPr>
          <a:xfrm>
            <a:off x="1848048" y="3429000"/>
            <a:ext cx="2329315" cy="172051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・日時</a:t>
            </a:r>
            <a:endParaRPr lang="en-US" altLang="ja-JP" sz="2800" b="1" dirty="0">
              <a:solidFill>
                <a:schemeClr val="bg1"/>
              </a:solidFill>
            </a:endParaRPr>
          </a:p>
          <a:p>
            <a:r>
              <a:rPr lang="ja-JP" altLang="en-US" sz="2800" b="1" dirty="0">
                <a:solidFill>
                  <a:schemeClr val="bg1"/>
                </a:solidFill>
              </a:rPr>
              <a:t>・星座占い</a:t>
            </a:r>
          </a:p>
        </p:txBody>
      </p:sp>
      <p:sp>
        <p:nvSpPr>
          <p:cNvPr id="12" name="矢印: 右 11">
            <a:extLst>
              <a:ext uri="{FF2B5EF4-FFF2-40B4-BE49-F238E27FC236}">
                <a16:creationId xmlns:a16="http://schemas.microsoft.com/office/drawing/2014/main" id="{28EA2996-90D2-498C-BFD0-BB8E943592A3}"/>
              </a:ext>
            </a:extLst>
          </p:cNvPr>
          <p:cNvSpPr/>
          <p:nvPr/>
        </p:nvSpPr>
        <p:spPr>
          <a:xfrm>
            <a:off x="4254365" y="3679256"/>
            <a:ext cx="2954956" cy="117428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D96DDF25-738B-4FF8-90D0-2DA169743149}"/>
              </a:ext>
            </a:extLst>
          </p:cNvPr>
          <p:cNvSpPr/>
          <p:nvPr/>
        </p:nvSpPr>
        <p:spPr>
          <a:xfrm>
            <a:off x="7286323" y="395237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result.txt</a:t>
            </a:r>
            <a:endParaRPr kumimoji="1" lang="ja-JP" altLang="en-US" sz="2800" b="1" dirty="0">
              <a:solidFill>
                <a:schemeClr val="bg1"/>
              </a:solidFill>
            </a:endParaRPr>
          </a:p>
        </p:txBody>
      </p:sp>
      <p:sp>
        <p:nvSpPr>
          <p:cNvPr id="14" name="四角形: 角を丸くする 13">
            <a:extLst>
              <a:ext uri="{FF2B5EF4-FFF2-40B4-BE49-F238E27FC236}">
                <a16:creationId xmlns:a16="http://schemas.microsoft.com/office/drawing/2014/main" id="{517550B4-CEAD-462C-8C83-2ED456DF9F6C}"/>
              </a:ext>
            </a:extLst>
          </p:cNvPr>
          <p:cNvSpPr/>
          <p:nvPr/>
        </p:nvSpPr>
        <p:spPr>
          <a:xfrm>
            <a:off x="7286323"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3" name="正方形/長方形 2">
            <a:extLst>
              <a:ext uri="{FF2B5EF4-FFF2-40B4-BE49-F238E27FC236}">
                <a16:creationId xmlns:a16="http://schemas.microsoft.com/office/drawing/2014/main" id="{FAB16456-F7D9-4DF3-A957-9BD94DE863CE}"/>
              </a:ext>
            </a:extLst>
          </p:cNvPr>
          <p:cNvSpPr/>
          <p:nvPr/>
        </p:nvSpPr>
        <p:spPr>
          <a:xfrm>
            <a:off x="648739" y="1752562"/>
            <a:ext cx="9212778" cy="584775"/>
          </a:xfrm>
          <a:prstGeom prst="rect">
            <a:avLst/>
          </a:prstGeom>
        </p:spPr>
        <p:txBody>
          <a:bodyPr wrap="none">
            <a:spAutoFit/>
          </a:bodyPr>
          <a:lstStyle/>
          <a:p>
            <a:pPr>
              <a:buClr>
                <a:schemeClr val="tx1"/>
              </a:buClr>
            </a:pPr>
            <a:r>
              <a:rPr lang="en-US" altLang="ja-JP" sz="3200" dirty="0"/>
              <a:t>【</a:t>
            </a:r>
            <a:r>
              <a:rPr lang="ja-JP" altLang="en-US" sz="2800" b="1" dirty="0"/>
              <a:t>問題点</a:t>
            </a:r>
            <a:r>
              <a:rPr lang="en-US" altLang="ja-JP" sz="3200" dirty="0"/>
              <a:t>】</a:t>
            </a:r>
            <a:r>
              <a:rPr lang="ja-JP" altLang="en-US" sz="3200" dirty="0"/>
              <a:t>長文のスクレイピングは時間がかかる</a:t>
            </a:r>
            <a:endParaRPr lang="en-US" altLang="ja-JP" sz="3200" dirty="0"/>
          </a:p>
        </p:txBody>
      </p:sp>
    </p:spTree>
    <p:extLst>
      <p:ext uri="{BB962C8B-B14F-4D97-AF65-F5344CB8AC3E}">
        <p14:creationId xmlns:p14="http://schemas.microsoft.com/office/powerpoint/2010/main" val="75600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782B4DF-E484-491E-8838-63B8B7ABDA07}"/>
              </a:ext>
            </a:extLst>
          </p:cNvPr>
          <p:cNvSpPr/>
          <p:nvPr/>
        </p:nvSpPr>
        <p:spPr>
          <a:xfrm>
            <a:off x="2070650" y="2335519"/>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2" name="矢印: 右 11">
            <a:extLst>
              <a:ext uri="{FF2B5EF4-FFF2-40B4-BE49-F238E27FC236}">
                <a16:creationId xmlns:a16="http://schemas.microsoft.com/office/drawing/2014/main" id="{19E695C6-C9D6-46D2-B2C7-A53F0C267109}"/>
              </a:ext>
            </a:extLst>
          </p:cNvPr>
          <p:cNvSpPr/>
          <p:nvPr/>
        </p:nvSpPr>
        <p:spPr>
          <a:xfrm>
            <a:off x="4563596" y="4987278"/>
            <a:ext cx="2954956" cy="89033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99B71CA8-890B-4D89-8BEE-FF456E7C6C05}"/>
              </a:ext>
            </a:extLst>
          </p:cNvPr>
          <p:cNvSpPr/>
          <p:nvPr/>
        </p:nvSpPr>
        <p:spPr>
          <a:xfrm>
            <a:off x="7682182" y="5069385"/>
            <a:ext cx="2800951"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a:t>
            </a:r>
            <a:r>
              <a:rPr kumimoji="1" lang="en-US" altLang="ja-JP" sz="2800" b="1" dirty="0">
                <a:solidFill>
                  <a:schemeClr val="bg1"/>
                </a:solidFill>
              </a:rPr>
              <a:t>day.txt</a:t>
            </a:r>
            <a:endParaRPr kumimoji="1" lang="ja-JP" altLang="en-US" b="1" dirty="0">
              <a:solidFill>
                <a:schemeClr val="bg1"/>
              </a:solidFill>
            </a:endParaRPr>
          </a:p>
        </p:txBody>
      </p:sp>
      <p:sp>
        <p:nvSpPr>
          <p:cNvPr id="17" name="四角形: 角を丸くする 16">
            <a:extLst>
              <a:ext uri="{FF2B5EF4-FFF2-40B4-BE49-F238E27FC236}">
                <a16:creationId xmlns:a16="http://schemas.microsoft.com/office/drawing/2014/main" id="{85BC110C-5578-4E08-A47E-D92EE0FE25CB}"/>
              </a:ext>
            </a:extLst>
          </p:cNvPr>
          <p:cNvSpPr/>
          <p:nvPr/>
        </p:nvSpPr>
        <p:spPr>
          <a:xfrm>
            <a:off x="2070651" y="3346172"/>
            <a:ext cx="2329315"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・星座占い</a:t>
            </a:r>
          </a:p>
        </p:txBody>
      </p:sp>
      <p:sp>
        <p:nvSpPr>
          <p:cNvPr id="18" name="四角形: 角を丸くする 17">
            <a:extLst>
              <a:ext uri="{FF2B5EF4-FFF2-40B4-BE49-F238E27FC236}">
                <a16:creationId xmlns:a16="http://schemas.microsoft.com/office/drawing/2014/main" id="{E898D16D-F080-4AB8-99A7-0733F9B3D647}"/>
              </a:ext>
            </a:extLst>
          </p:cNvPr>
          <p:cNvSpPr/>
          <p:nvPr/>
        </p:nvSpPr>
        <p:spPr>
          <a:xfrm>
            <a:off x="2070651" y="509556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・日時</a:t>
            </a:r>
          </a:p>
        </p:txBody>
      </p:sp>
      <p:sp>
        <p:nvSpPr>
          <p:cNvPr id="19" name="四角形: 角を丸くする 18">
            <a:extLst>
              <a:ext uri="{FF2B5EF4-FFF2-40B4-BE49-F238E27FC236}">
                <a16:creationId xmlns:a16="http://schemas.microsoft.com/office/drawing/2014/main" id="{0ADD0314-BB39-4926-9476-0961AE100226}"/>
              </a:ext>
            </a:extLst>
          </p:cNvPr>
          <p:cNvSpPr/>
          <p:nvPr/>
        </p:nvSpPr>
        <p:spPr>
          <a:xfrm>
            <a:off x="7682182" y="3346172"/>
            <a:ext cx="2800951"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a:t>
            </a:r>
            <a:r>
              <a:rPr lang="en-US" altLang="ja-JP" sz="2800" b="1" dirty="0">
                <a:solidFill>
                  <a:schemeClr val="bg1"/>
                </a:solidFill>
              </a:rPr>
              <a:t>weather.txt</a:t>
            </a:r>
          </a:p>
          <a:p>
            <a:r>
              <a:rPr lang="ja-JP" altLang="en-US" sz="2800" b="1" dirty="0">
                <a:solidFill>
                  <a:schemeClr val="bg1"/>
                </a:solidFill>
              </a:rPr>
              <a:t>・</a:t>
            </a:r>
            <a:r>
              <a:rPr lang="en-US" altLang="ja-JP" sz="2800" b="1" dirty="0">
                <a:solidFill>
                  <a:schemeClr val="bg1"/>
                </a:solidFill>
              </a:rPr>
              <a:t>news.txt</a:t>
            </a:r>
          </a:p>
          <a:p>
            <a:r>
              <a:rPr lang="ja-JP" altLang="en-US" sz="2800" b="1" dirty="0">
                <a:solidFill>
                  <a:schemeClr val="bg1"/>
                </a:solidFill>
              </a:rPr>
              <a:t>・</a:t>
            </a:r>
            <a:r>
              <a:rPr lang="en-US" altLang="ja-JP" sz="2800" b="1" dirty="0">
                <a:solidFill>
                  <a:schemeClr val="bg1"/>
                </a:solidFill>
              </a:rPr>
              <a:t>fortune.txt</a:t>
            </a:r>
            <a:endParaRPr lang="ja-JP" altLang="en-US" sz="2800" b="1" dirty="0">
              <a:solidFill>
                <a:schemeClr val="bg1"/>
              </a:solidFill>
            </a:endParaRPr>
          </a:p>
        </p:txBody>
      </p:sp>
      <p:sp>
        <p:nvSpPr>
          <p:cNvPr id="20" name="矢印: 右 19">
            <a:extLst>
              <a:ext uri="{FF2B5EF4-FFF2-40B4-BE49-F238E27FC236}">
                <a16:creationId xmlns:a16="http://schemas.microsoft.com/office/drawing/2014/main" id="{CC448C61-1681-4C79-94A2-9F1672EB3DF7}"/>
              </a:ext>
            </a:extLst>
          </p:cNvPr>
          <p:cNvSpPr/>
          <p:nvPr/>
        </p:nvSpPr>
        <p:spPr>
          <a:xfrm>
            <a:off x="4563596" y="3511388"/>
            <a:ext cx="2954956" cy="10555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起動時に</a:t>
            </a:r>
            <a:r>
              <a:rPr kumimoji="1" lang="ja-JP" altLang="en-US" b="1" dirty="0"/>
              <a:t>処理</a:t>
            </a:r>
          </a:p>
        </p:txBody>
      </p:sp>
      <p:sp>
        <p:nvSpPr>
          <p:cNvPr id="21" name="四角形: 角を丸くする 20">
            <a:extLst>
              <a:ext uri="{FF2B5EF4-FFF2-40B4-BE49-F238E27FC236}">
                <a16:creationId xmlns:a16="http://schemas.microsoft.com/office/drawing/2014/main" id="{E9E97937-2887-444B-9312-BD208433FBBB}"/>
              </a:ext>
            </a:extLst>
          </p:cNvPr>
          <p:cNvSpPr/>
          <p:nvPr/>
        </p:nvSpPr>
        <p:spPr>
          <a:xfrm>
            <a:off x="7682182" y="2361697"/>
            <a:ext cx="2800951"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14" name="タイトル 1">
            <a:extLst>
              <a:ext uri="{FF2B5EF4-FFF2-40B4-BE49-F238E27FC236}">
                <a16:creationId xmlns:a16="http://schemas.microsoft.com/office/drawing/2014/main" id="{8CF352F8-A903-47C2-83C2-9710446A09DE}"/>
              </a:ext>
            </a:extLst>
          </p:cNvPr>
          <p:cNvSpPr>
            <a:spLocks noGrp="1"/>
          </p:cNvSpPr>
          <p:nvPr>
            <p:ph type="title"/>
          </p:nvPr>
        </p:nvSpPr>
        <p:spPr>
          <a:xfrm>
            <a:off x="838200" y="365125"/>
            <a:ext cx="10515600" cy="1325563"/>
          </a:xfrm>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2" name="正方形/長方形 1">
            <a:extLst>
              <a:ext uri="{FF2B5EF4-FFF2-40B4-BE49-F238E27FC236}">
                <a16:creationId xmlns:a16="http://schemas.microsoft.com/office/drawing/2014/main" id="{05053AC4-1076-4E17-9429-011226C36E60}"/>
              </a:ext>
            </a:extLst>
          </p:cNvPr>
          <p:cNvSpPr/>
          <p:nvPr/>
        </p:nvSpPr>
        <p:spPr>
          <a:xfrm>
            <a:off x="736600" y="1593908"/>
            <a:ext cx="7007046" cy="523220"/>
          </a:xfrm>
          <a:prstGeom prst="rect">
            <a:avLst/>
          </a:prstGeom>
        </p:spPr>
        <p:txBody>
          <a:bodyPr wrap="none">
            <a:spAutoFit/>
          </a:bodyPr>
          <a:lstStyle/>
          <a:p>
            <a:pPr>
              <a:buClr>
                <a:schemeClr val="tx1"/>
              </a:buClr>
            </a:pPr>
            <a:r>
              <a:rPr lang="en-US" altLang="ja-JP" sz="2800" dirty="0"/>
              <a:t>【</a:t>
            </a:r>
            <a:r>
              <a:rPr lang="ja-JP" altLang="en-US" sz="2800" b="1" dirty="0"/>
              <a:t>解決策</a:t>
            </a:r>
            <a:r>
              <a:rPr lang="en-US" altLang="ja-JP" sz="2800" dirty="0"/>
              <a:t>】</a:t>
            </a:r>
            <a:r>
              <a:rPr lang="ja-JP" altLang="en-US" sz="2800" dirty="0"/>
              <a:t>起動時に実行して、個別に保存</a:t>
            </a:r>
            <a:endParaRPr lang="en-US" altLang="ja-JP" sz="2800" dirty="0"/>
          </a:p>
        </p:txBody>
      </p:sp>
    </p:spTree>
    <p:extLst>
      <p:ext uri="{BB962C8B-B14F-4D97-AF65-F5344CB8AC3E}">
        <p14:creationId xmlns:p14="http://schemas.microsoft.com/office/powerpoint/2010/main" val="3085573195"/>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A96D7-B43E-4159-9E9B-4F9D413CAAC3}"/>
              </a:ext>
            </a:extLst>
          </p:cNvPr>
          <p:cNvSpPr>
            <a:spLocks noGrp="1"/>
          </p:cNvSpPr>
          <p:nvPr>
            <p:ph type="title"/>
          </p:nvPr>
        </p:nvSpPr>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DD97C148-6E03-497A-BD5D-B3F8E68423D7}"/>
              </a:ext>
            </a:extLst>
          </p:cNvPr>
          <p:cNvSpPr>
            <a:spLocks noGrp="1"/>
          </p:cNvSpPr>
          <p:nvPr>
            <p:ph idx="1"/>
          </p:nvPr>
        </p:nvSpPr>
        <p:spPr/>
        <p:txBody>
          <a:bodyPr/>
          <a:lstStyle/>
          <a:p>
            <a:pPr marL="0" lvl="0" indent="0">
              <a:buNone/>
            </a:pPr>
            <a:r>
              <a:rPr lang="ja-JP" altLang="en-US" dirty="0"/>
              <a:t>日本語用の</a:t>
            </a:r>
            <a:r>
              <a:rPr kumimoji="1" lang="ja-JP" altLang="en-US" dirty="0"/>
              <a:t>音声合成</a:t>
            </a:r>
            <a:r>
              <a:rPr kumimoji="1" lang="en-US" altLang="ja-JP" dirty="0"/>
              <a:t>OSS</a:t>
            </a:r>
            <a:endParaRPr kumimoji="1" lang="ja-JP" altLang="en-US" dirty="0"/>
          </a:p>
        </p:txBody>
      </p:sp>
      <p:sp>
        <p:nvSpPr>
          <p:cNvPr id="5" name="正方形/長方形 4">
            <a:extLst>
              <a:ext uri="{FF2B5EF4-FFF2-40B4-BE49-F238E27FC236}">
                <a16:creationId xmlns:a16="http://schemas.microsoft.com/office/drawing/2014/main" id="{D06DD776-1EB9-4F75-97CB-00400CCE30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9D02A43-E1A7-4CAB-9D15-6ED07712A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5" y="2401434"/>
            <a:ext cx="8912191" cy="3775529"/>
          </a:xfrm>
          <a:prstGeom prst="rect">
            <a:avLst/>
          </a:prstGeom>
        </p:spPr>
      </p:pic>
      <p:cxnSp>
        <p:nvCxnSpPr>
          <p:cNvPr id="7" name="直線コネクタ 6">
            <a:extLst>
              <a:ext uri="{FF2B5EF4-FFF2-40B4-BE49-F238E27FC236}">
                <a16:creationId xmlns:a16="http://schemas.microsoft.com/office/drawing/2014/main" id="{CCB2BCCE-098D-4626-A0DD-3FDB0ECD80F9}"/>
              </a:ext>
            </a:extLst>
          </p:cNvPr>
          <p:cNvCxnSpPr/>
          <p:nvPr/>
        </p:nvCxnSpPr>
        <p:spPr>
          <a:xfrm>
            <a:off x="3831772" y="4673600"/>
            <a:ext cx="162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58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87A13-A231-4995-8BEE-7985E3DC1D48}"/>
              </a:ext>
            </a:extLst>
          </p:cNvPr>
          <p:cNvSpPr>
            <a:spLocks noGrp="1"/>
          </p:cNvSpPr>
          <p:nvPr>
            <p:ph type="title"/>
          </p:nvPr>
        </p:nvSpPr>
        <p:spPr/>
        <p:txBody>
          <a:bodyPr/>
          <a:lstStyle/>
          <a:p>
            <a:r>
              <a:rPr kumimoji="1"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プロジェクトの全体像</a:t>
            </a:r>
          </a:p>
        </p:txBody>
      </p:sp>
      <p:pic>
        <p:nvPicPr>
          <p:cNvPr id="5" name="コンテンツ プレースホルダー 4">
            <a:extLst>
              <a:ext uri="{FF2B5EF4-FFF2-40B4-BE49-F238E27FC236}">
                <a16:creationId xmlns:a16="http://schemas.microsoft.com/office/drawing/2014/main" id="{A17A5823-8A38-4828-A6A8-4DFE186BFD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38245" y="2252803"/>
            <a:ext cx="870033" cy="1797607"/>
          </a:xfrm>
        </p:spPr>
      </p:pic>
      <p:sp>
        <p:nvSpPr>
          <p:cNvPr id="8" name="吹き出し: 円形 7">
            <a:extLst>
              <a:ext uri="{FF2B5EF4-FFF2-40B4-BE49-F238E27FC236}">
                <a16:creationId xmlns:a16="http://schemas.microsoft.com/office/drawing/2014/main" id="{70F0C143-E189-4914-91EB-21DFE59E087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今日の天気は？</a:t>
            </a:r>
            <a:r>
              <a:rPr kumimoji="1" lang="ja-JP" altLang="en-US" sz="2400" dirty="0"/>
              <a:t>？</a:t>
            </a:r>
          </a:p>
        </p:txBody>
      </p:sp>
      <p:sp>
        <p:nvSpPr>
          <p:cNvPr id="9" name="テキスト ボックス 8">
            <a:extLst>
              <a:ext uri="{FF2B5EF4-FFF2-40B4-BE49-F238E27FC236}">
                <a16:creationId xmlns:a16="http://schemas.microsoft.com/office/drawing/2014/main" id="{B8458343-C631-4D72-A9D4-A1F85AD4E4C3}"/>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13" name="吹き出し: 円形 12">
            <a:extLst>
              <a:ext uri="{FF2B5EF4-FFF2-40B4-BE49-F238E27FC236}">
                <a16:creationId xmlns:a16="http://schemas.microsoft.com/office/drawing/2014/main" id="{D69993FF-5439-4F3F-A9AA-94ADFD15933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今日の神奈川県の</a:t>
            </a:r>
            <a:endParaRPr lang="en-US" altLang="ja-JP" sz="2400" dirty="0">
              <a:solidFill>
                <a:schemeClr val="tx1"/>
              </a:solidFill>
            </a:endParaRPr>
          </a:p>
          <a:p>
            <a:pPr algn="ctr"/>
            <a:r>
              <a:rPr lang="ja-JP" altLang="en-US" sz="2400" dirty="0">
                <a:solidFill>
                  <a:schemeClr val="tx1"/>
                </a:solidFill>
              </a:rPr>
              <a:t>天気は～～</a:t>
            </a:r>
            <a:endParaRPr kumimoji="1" lang="ja-JP" altLang="en-US" sz="2400" dirty="0">
              <a:solidFill>
                <a:schemeClr val="tx1"/>
              </a:solidFill>
            </a:endParaRPr>
          </a:p>
        </p:txBody>
      </p:sp>
      <p:pic>
        <p:nvPicPr>
          <p:cNvPr id="4" name="グラフィックス 3" descr="男の人">
            <a:extLst>
              <a:ext uri="{FF2B5EF4-FFF2-40B4-BE49-F238E27FC236}">
                <a16:creationId xmlns:a16="http://schemas.microsoft.com/office/drawing/2014/main" id="{5ED4B8B3-833E-4A79-8905-EF3F8C7C1E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707" y="2700311"/>
            <a:ext cx="2908789" cy="2908789"/>
          </a:xfrm>
          <a:prstGeom prst="rect">
            <a:avLst/>
          </a:prstGeom>
        </p:spPr>
      </p:pic>
      <p:pic>
        <p:nvPicPr>
          <p:cNvPr id="11" name="図 10">
            <a:extLst>
              <a:ext uri="{FF2B5EF4-FFF2-40B4-BE49-F238E27FC236}">
                <a16:creationId xmlns:a16="http://schemas.microsoft.com/office/drawing/2014/main" id="{609216EF-7FBF-41B6-A1A9-6AA49126DE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4" name="直線コネクタ 13">
            <a:extLst>
              <a:ext uri="{FF2B5EF4-FFF2-40B4-BE49-F238E27FC236}">
                <a16:creationId xmlns:a16="http://schemas.microsoft.com/office/drawing/2014/main" id="{5FEFBB6F-DE28-4FA1-AC8F-6E1F30AC15F4}"/>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25F2D24B-A200-402A-A2A4-B8E38F73841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7" name="図 16">
            <a:extLst>
              <a:ext uri="{FF2B5EF4-FFF2-40B4-BE49-F238E27FC236}">
                <a16:creationId xmlns:a16="http://schemas.microsoft.com/office/drawing/2014/main" id="{47AE7228-2C02-4153-BC3E-B337D573744F}"/>
              </a:ext>
            </a:extLst>
          </p:cNvPr>
          <p:cNvPicPr>
            <a:picLocks noChangeAspect="1"/>
          </p:cNvPicPr>
          <p:nvPr/>
        </p:nvPicPr>
        <p:blipFill>
          <a:blip r:embed="rId7"/>
          <a:stretch>
            <a:fillRect/>
          </a:stretch>
        </p:blipFill>
        <p:spPr>
          <a:xfrm rot="3383590">
            <a:off x="4142028" y="3154023"/>
            <a:ext cx="243861" cy="146317"/>
          </a:xfrm>
          <a:prstGeom prst="rect">
            <a:avLst/>
          </a:prstGeom>
        </p:spPr>
      </p:pic>
      <p:sp>
        <p:nvSpPr>
          <p:cNvPr id="19" name="正方形/長方形 18">
            <a:extLst>
              <a:ext uri="{FF2B5EF4-FFF2-40B4-BE49-F238E27FC236}">
                <a16:creationId xmlns:a16="http://schemas.microsoft.com/office/drawing/2014/main" id="{905B71CC-760C-4862-B841-FC32F1F0F1A8}"/>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3F2595A0-15AB-4F05-8579-CB39029800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0" name="テキスト ボックス 9">
            <a:extLst>
              <a:ext uri="{FF2B5EF4-FFF2-40B4-BE49-F238E27FC236}">
                <a16:creationId xmlns:a16="http://schemas.microsoft.com/office/drawing/2014/main" id="{AFB4F147-DCA5-4E27-B29F-976247809DDE}"/>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6" name="テキスト ボックス 5">
            <a:extLst>
              <a:ext uri="{FF2B5EF4-FFF2-40B4-BE49-F238E27FC236}">
                <a16:creationId xmlns:a16="http://schemas.microsoft.com/office/drawing/2014/main" id="{5F954F9D-585C-4117-B68F-D2C78AC9AF80}"/>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Tree>
    <p:extLst>
      <p:ext uri="{BB962C8B-B14F-4D97-AF65-F5344CB8AC3E}">
        <p14:creationId xmlns:p14="http://schemas.microsoft.com/office/powerpoint/2010/main" val="399811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5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8A20BEB-6C89-49CE-AEE9-EE6CB718E5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FD28206-5FD6-43DA-AB48-03FE7D642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7" y="2403247"/>
            <a:ext cx="8912191" cy="3775529"/>
          </a:xfrm>
          <a:prstGeom prst="rect">
            <a:avLst/>
          </a:prstGeom>
        </p:spPr>
      </p:pic>
      <p:sp>
        <p:nvSpPr>
          <p:cNvPr id="8" name="正方形/長方形 7">
            <a:extLst>
              <a:ext uri="{FF2B5EF4-FFF2-40B4-BE49-F238E27FC236}">
                <a16:creationId xmlns:a16="http://schemas.microsoft.com/office/drawing/2014/main" id="{2778B89B-C461-4F60-A9E6-739F4848148C}"/>
              </a:ext>
            </a:extLst>
          </p:cNvPr>
          <p:cNvSpPr/>
          <p:nvPr/>
        </p:nvSpPr>
        <p:spPr>
          <a:xfrm>
            <a:off x="3759673" y="4245866"/>
            <a:ext cx="1837194" cy="569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accent6">
                    <a:lumMod val="75000"/>
                  </a:schemeClr>
                </a:solidFill>
              </a:rPr>
              <a:t>result.txt</a:t>
            </a:r>
            <a:endParaRPr kumimoji="1" lang="ja-JP" altLang="en-US" sz="2400" b="1"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181A4172-F4B4-4450-AED9-9C51B486A7A9}"/>
              </a:ext>
            </a:extLst>
          </p:cNvPr>
          <p:cNvSpPr txBox="1"/>
          <p:nvPr/>
        </p:nvSpPr>
        <p:spPr>
          <a:xfrm>
            <a:off x="7513731" y="3734519"/>
            <a:ext cx="2127207" cy="1569660"/>
          </a:xfrm>
          <a:prstGeom prst="rect">
            <a:avLst/>
          </a:prstGeom>
          <a:solidFill>
            <a:schemeClr val="bg1"/>
          </a:solidFill>
        </p:spPr>
        <p:txBody>
          <a:bodyPr wrap="square" rtlCol="0">
            <a:spAutoFit/>
          </a:bodyPr>
          <a:lstStyle/>
          <a:p>
            <a:r>
              <a:rPr lang="en-US" altLang="ja-JP" sz="2400" b="1" dirty="0">
                <a:solidFill>
                  <a:schemeClr val="accent6">
                    <a:lumMod val="75000"/>
                  </a:schemeClr>
                </a:solidFill>
              </a:rPr>
              <a:t>w</a:t>
            </a:r>
            <a:r>
              <a:rPr kumimoji="1" lang="en-US" altLang="ja-JP" sz="2400" b="1" dirty="0">
                <a:solidFill>
                  <a:schemeClr val="accent6">
                    <a:lumMod val="75000"/>
                  </a:schemeClr>
                </a:solidFill>
              </a:rPr>
              <a:t>eather.txt</a:t>
            </a:r>
          </a:p>
          <a:p>
            <a:r>
              <a:rPr lang="en-US" altLang="ja-JP" sz="2400" b="1" dirty="0">
                <a:solidFill>
                  <a:schemeClr val="accent6">
                    <a:lumMod val="75000"/>
                  </a:schemeClr>
                </a:solidFill>
              </a:rPr>
              <a:t>n</a:t>
            </a:r>
            <a:r>
              <a:rPr kumimoji="1" lang="en-US" altLang="ja-JP" sz="2400" b="1" dirty="0">
                <a:solidFill>
                  <a:schemeClr val="accent6">
                    <a:lumMod val="75000"/>
                  </a:schemeClr>
                </a:solidFill>
              </a:rPr>
              <a:t>ews.txt</a:t>
            </a:r>
          </a:p>
          <a:p>
            <a:r>
              <a:rPr kumimoji="1" lang="en-US" altLang="ja-JP" sz="2400" b="1" dirty="0">
                <a:solidFill>
                  <a:schemeClr val="accent6">
                    <a:lumMod val="75000"/>
                  </a:schemeClr>
                </a:solidFill>
              </a:rPr>
              <a:t>day.txt</a:t>
            </a:r>
          </a:p>
          <a:p>
            <a:r>
              <a:rPr lang="en-US" altLang="ja-JP" sz="2400" b="1" dirty="0">
                <a:solidFill>
                  <a:schemeClr val="accent6">
                    <a:lumMod val="75000"/>
                  </a:schemeClr>
                </a:solidFill>
              </a:rPr>
              <a:t>f</a:t>
            </a:r>
            <a:r>
              <a:rPr kumimoji="1" lang="en-US" altLang="ja-JP" sz="2400" b="1" dirty="0">
                <a:solidFill>
                  <a:schemeClr val="accent6">
                    <a:lumMod val="75000"/>
                  </a:schemeClr>
                </a:solidFill>
              </a:rPr>
              <a:t>ortune.txt</a:t>
            </a:r>
            <a:endParaRPr kumimoji="1" lang="ja-JP" altLang="en-US" sz="2400" b="1" dirty="0">
              <a:solidFill>
                <a:schemeClr val="accent6">
                  <a:lumMod val="75000"/>
                </a:schemeClr>
              </a:solidFill>
            </a:endParaRPr>
          </a:p>
        </p:txBody>
      </p:sp>
      <p:sp>
        <p:nvSpPr>
          <p:cNvPr id="10" name="矢印: 右 9">
            <a:extLst>
              <a:ext uri="{FF2B5EF4-FFF2-40B4-BE49-F238E27FC236}">
                <a16:creationId xmlns:a16="http://schemas.microsoft.com/office/drawing/2014/main" id="{1788F13F-F14D-48AE-AD35-D61F9891B72C}"/>
              </a:ext>
            </a:extLst>
          </p:cNvPr>
          <p:cNvSpPr/>
          <p:nvPr/>
        </p:nvSpPr>
        <p:spPr>
          <a:xfrm>
            <a:off x="5938981" y="4223634"/>
            <a:ext cx="1259193" cy="591431"/>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784DE2D6-5BF6-4AAE-ABB9-75CF47E1BAD5}"/>
              </a:ext>
            </a:extLst>
          </p:cNvPr>
          <p:cNvSpPr>
            <a:spLocks noGrp="1"/>
          </p:cNvSpPr>
          <p:nvPr>
            <p:ph type="title"/>
          </p:nvPr>
        </p:nvSpPr>
        <p:spPr>
          <a:xfrm>
            <a:off x="838200" y="365125"/>
            <a:ext cx="10515600" cy="1325563"/>
          </a:xfrm>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97529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E6CD02-F126-4943-968D-16E2630CA349}"/>
              </a:ext>
            </a:extLst>
          </p:cNvPr>
          <p:cNvSpPr txBox="1"/>
          <p:nvPr/>
        </p:nvSpPr>
        <p:spPr>
          <a:xfrm>
            <a:off x="1905803" y="2767280"/>
            <a:ext cx="12666845" cy="1323439"/>
          </a:xfrm>
          <a:prstGeom prst="rect">
            <a:avLst/>
          </a:prstGeom>
          <a:noFill/>
        </p:spPr>
        <p:txBody>
          <a:bodyPr wrap="square" rtlCol="0">
            <a:spAutoFit/>
          </a:bodyPr>
          <a:lstStyle/>
          <a:p>
            <a:r>
              <a:rPr kumimoji="1" lang="ja-JP" altLang="en-US" sz="80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デモンストレーション</a:t>
            </a:r>
            <a:endParaRPr kumimoji="1" lang="ja-JP" altLang="en-US" sz="8000" b="1" dirty="0">
              <a:solidFill>
                <a:srgbClr val="FF0066"/>
              </a:solidFill>
            </a:endParaRPr>
          </a:p>
        </p:txBody>
      </p:sp>
      <p:sp>
        <p:nvSpPr>
          <p:cNvPr id="4" name="正方形/長方形 3">
            <a:extLst>
              <a:ext uri="{FF2B5EF4-FFF2-40B4-BE49-F238E27FC236}">
                <a16:creationId xmlns:a16="http://schemas.microsoft.com/office/drawing/2014/main" id="{A8D22BB9-479E-46EB-92AC-F73D96D2CB00}"/>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3761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E3D2E-3C6C-4DCF-BB23-6DC8807A41E4}"/>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今後の計画</a:t>
            </a:r>
          </a:p>
        </p:txBody>
      </p:sp>
      <p:sp>
        <p:nvSpPr>
          <p:cNvPr id="3" name="コンテンツ プレースホルダー 2">
            <a:extLst>
              <a:ext uri="{FF2B5EF4-FFF2-40B4-BE49-F238E27FC236}">
                <a16:creationId xmlns:a16="http://schemas.microsoft.com/office/drawing/2014/main" id="{B491E88A-B097-44C6-89CB-25D69502E8EA}"/>
              </a:ext>
            </a:extLst>
          </p:cNvPr>
          <p:cNvSpPr>
            <a:spLocks noGrp="1"/>
          </p:cNvSpPr>
          <p:nvPr>
            <p:ph idx="1"/>
          </p:nvPr>
        </p:nvSpPr>
        <p:spPr/>
        <p:txBody>
          <a:bodyPr/>
          <a:lstStyle/>
          <a:p>
            <a:r>
              <a:rPr kumimoji="1" lang="ja-JP" altLang="en-US" sz="3200" dirty="0"/>
              <a:t>機能拡張</a:t>
            </a:r>
            <a:endParaRPr lang="en-US" altLang="ja-JP" sz="3200" dirty="0"/>
          </a:p>
          <a:p>
            <a:pPr lvl="1"/>
            <a:r>
              <a:rPr kumimoji="1" lang="ja-JP" altLang="en-US" sz="2800" dirty="0"/>
              <a:t>スクレイピング</a:t>
            </a:r>
            <a:endParaRPr kumimoji="1" lang="en-US" altLang="ja-JP" sz="2800" dirty="0"/>
          </a:p>
          <a:p>
            <a:pPr lvl="2"/>
            <a:r>
              <a:rPr lang="ja-JP" altLang="en-US" sz="2400" dirty="0"/>
              <a:t>起動時 </a:t>
            </a:r>
            <a:r>
              <a:rPr lang="ja-JP" altLang="en-US" sz="2400" b="1" dirty="0"/>
              <a:t>＋ </a:t>
            </a:r>
            <a:r>
              <a:rPr lang="ja-JP" altLang="en-US" sz="2400" dirty="0"/>
              <a:t>一定時間ごとに実行</a:t>
            </a:r>
            <a:endParaRPr lang="en-US" altLang="ja-JP" sz="2400" dirty="0"/>
          </a:p>
          <a:p>
            <a:pPr lvl="2"/>
            <a:r>
              <a:rPr kumimoji="1" lang="ja-JP" altLang="en-US" sz="2400" dirty="0"/>
              <a:t>音声ファイル</a:t>
            </a:r>
            <a:r>
              <a:rPr lang="ja-JP" altLang="en-US" sz="2400" dirty="0"/>
              <a:t>を</a:t>
            </a:r>
            <a:r>
              <a:rPr kumimoji="1" lang="ja-JP" altLang="en-US" sz="2400" dirty="0"/>
              <a:t>保存</a:t>
            </a:r>
            <a:endParaRPr lang="en-US" altLang="ja-JP" sz="2400" dirty="0"/>
          </a:p>
          <a:p>
            <a:pPr lvl="1"/>
            <a:r>
              <a:rPr lang="en-US" altLang="ja-JP" sz="2800" dirty="0"/>
              <a:t>AI</a:t>
            </a:r>
            <a:r>
              <a:rPr lang="ja-JP" altLang="en-US" sz="2800" dirty="0"/>
              <a:t>の精度を上げる</a:t>
            </a:r>
            <a:endParaRPr kumimoji="1" lang="en-US" altLang="ja-JP" sz="2800" dirty="0"/>
          </a:p>
          <a:p>
            <a:r>
              <a:rPr kumimoji="1" lang="ja-JP" altLang="en-US" sz="3200" dirty="0"/>
              <a:t>外見作成</a:t>
            </a:r>
            <a:endParaRPr kumimoji="1" lang="en-US" altLang="ja-JP" sz="3200" dirty="0"/>
          </a:p>
          <a:p>
            <a:pPr lvl="1"/>
            <a:r>
              <a:rPr lang="ja-JP" altLang="en-US" sz="2800" dirty="0"/>
              <a:t>こけしをどう作るか</a:t>
            </a:r>
            <a:endParaRPr lang="en-US" altLang="ja-JP" sz="2800" dirty="0"/>
          </a:p>
          <a:p>
            <a:endParaRPr lang="en-US" altLang="ja-JP" dirty="0"/>
          </a:p>
          <a:p>
            <a:pPr lvl="1"/>
            <a:endParaRPr kumimoji="1" lang="en-US" altLang="ja-JP" dirty="0"/>
          </a:p>
          <a:p>
            <a:endParaRPr lang="en-US" altLang="ja-JP" dirty="0"/>
          </a:p>
        </p:txBody>
      </p:sp>
      <p:sp>
        <p:nvSpPr>
          <p:cNvPr id="5" name="正方形/長方形 4">
            <a:extLst>
              <a:ext uri="{FF2B5EF4-FFF2-40B4-BE49-F238E27FC236}">
                <a16:creationId xmlns:a16="http://schemas.microsoft.com/office/drawing/2014/main" id="{17E6CB9E-FCA3-4C48-A411-903186BAF34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4961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8BB6840-FFA8-4AC8-A5F8-8DEC3A149E9A}"/>
              </a:ext>
            </a:extLst>
          </p:cNvPr>
          <p:cNvSpPr txBox="1"/>
          <p:nvPr/>
        </p:nvSpPr>
        <p:spPr>
          <a:xfrm>
            <a:off x="914400" y="2321004"/>
            <a:ext cx="12017828" cy="1107996"/>
          </a:xfrm>
          <a:prstGeom prst="rect">
            <a:avLst/>
          </a:prstGeom>
          <a:noFill/>
        </p:spPr>
        <p:txBody>
          <a:bodyPr wrap="square" rtlCol="0">
            <a:spAutoFit/>
          </a:bodyPr>
          <a:lstStyle/>
          <a:p>
            <a:r>
              <a:rPr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ご清聴ありがとうございました</a:t>
            </a:r>
            <a:endParaRPr kumimoji="1"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正方形/長方形 2">
            <a:extLst>
              <a:ext uri="{FF2B5EF4-FFF2-40B4-BE49-F238E27FC236}">
                <a16:creationId xmlns:a16="http://schemas.microsoft.com/office/drawing/2014/main" id="{F8B30A9A-DE41-4783-85A4-34324F8C363E}"/>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4342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5224A-9D04-411A-90E6-C4829D387F29}"/>
              </a:ext>
            </a:extLst>
          </p:cNvPr>
          <p:cNvSpPr>
            <a:spLocks noGrp="1"/>
          </p:cNvSpPr>
          <p:nvPr>
            <p:ph type="title"/>
          </p:nvPr>
        </p:nvSpPr>
        <p:spPr/>
        <p:txBody>
          <a:bodyPr/>
          <a:lstStyle/>
          <a:p>
            <a:r>
              <a:rPr kumimoji="1" lang="ja-JP" altLang="en-US" dirty="0"/>
              <a:t>質疑応答用</a:t>
            </a:r>
          </a:p>
        </p:txBody>
      </p:sp>
      <p:sp>
        <p:nvSpPr>
          <p:cNvPr id="3" name="コンテンツ プレースホルダー 2">
            <a:extLst>
              <a:ext uri="{FF2B5EF4-FFF2-40B4-BE49-F238E27FC236}">
                <a16:creationId xmlns:a16="http://schemas.microsoft.com/office/drawing/2014/main" id="{B850B4BA-A633-440E-83B5-154DC747BD45}"/>
              </a:ext>
            </a:extLst>
          </p:cNvPr>
          <p:cNvSpPr>
            <a:spLocks noGrp="1"/>
          </p:cNvSpPr>
          <p:nvPr>
            <p:ph idx="1"/>
          </p:nvPr>
        </p:nvSpPr>
        <p:spPr/>
        <p:txBody>
          <a:bodyPr/>
          <a:lstStyle/>
          <a:p>
            <a:endParaRPr kumimoji="1" lang="ja-JP" altLang="en-US"/>
          </a:p>
        </p:txBody>
      </p:sp>
      <p:sp>
        <p:nvSpPr>
          <p:cNvPr id="5" name="正方形/長方形 4">
            <a:extLst>
              <a:ext uri="{FF2B5EF4-FFF2-40B4-BE49-F238E27FC236}">
                <a16:creationId xmlns:a16="http://schemas.microsoft.com/office/drawing/2014/main" id="{C561F130-152A-459E-80AD-7046811BC933}"/>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66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1B7CB-0F8B-4F2C-936A-79811F6E7D45}"/>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主な要素技術・流れ</a:t>
            </a:r>
          </a:p>
        </p:txBody>
      </p:sp>
      <p:sp>
        <p:nvSpPr>
          <p:cNvPr id="9" name="四角形: 角を丸くする 8">
            <a:extLst>
              <a:ext uri="{FF2B5EF4-FFF2-40B4-BE49-F238E27FC236}">
                <a16:creationId xmlns:a16="http://schemas.microsoft.com/office/drawing/2014/main" id="{FF3DBC08-8D8D-4207-9210-BD0C4AA88276}"/>
              </a:ext>
            </a:extLst>
          </p:cNvPr>
          <p:cNvSpPr/>
          <p:nvPr/>
        </p:nvSpPr>
        <p:spPr>
          <a:xfrm>
            <a:off x="3176336"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0" name="四角形: 角を丸くする 9">
            <a:extLst>
              <a:ext uri="{FF2B5EF4-FFF2-40B4-BE49-F238E27FC236}">
                <a16:creationId xmlns:a16="http://schemas.microsoft.com/office/drawing/2014/main" id="{27331362-F18C-4A5C-9781-E3C2E3AD8B38}"/>
              </a:ext>
            </a:extLst>
          </p:cNvPr>
          <p:cNvSpPr/>
          <p:nvPr/>
        </p:nvSpPr>
        <p:spPr>
          <a:xfrm>
            <a:off x="6204283"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1" name="四角形: 角を丸くする 10">
            <a:extLst>
              <a:ext uri="{FF2B5EF4-FFF2-40B4-BE49-F238E27FC236}">
                <a16:creationId xmlns:a16="http://schemas.microsoft.com/office/drawing/2014/main" id="{26F1286B-7EEC-424A-B43A-DD354AA4876D}"/>
              </a:ext>
            </a:extLst>
          </p:cNvPr>
          <p:cNvSpPr/>
          <p:nvPr/>
        </p:nvSpPr>
        <p:spPr>
          <a:xfrm>
            <a:off x="9208168"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音声合成</a:t>
            </a:r>
          </a:p>
        </p:txBody>
      </p:sp>
      <p:sp>
        <p:nvSpPr>
          <p:cNvPr id="16" name="四角形: 角を丸くする 15">
            <a:extLst>
              <a:ext uri="{FF2B5EF4-FFF2-40B4-BE49-F238E27FC236}">
                <a16:creationId xmlns:a16="http://schemas.microsoft.com/office/drawing/2014/main" id="{ADDDA980-E0AC-4927-B7C8-B508DB59DD5F}"/>
              </a:ext>
            </a:extLst>
          </p:cNvPr>
          <p:cNvSpPr/>
          <p:nvPr/>
        </p:nvSpPr>
        <p:spPr>
          <a:xfrm>
            <a:off x="3188367"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7" name="四角形: 角を丸くする 16">
            <a:extLst>
              <a:ext uri="{FF2B5EF4-FFF2-40B4-BE49-F238E27FC236}">
                <a16:creationId xmlns:a16="http://schemas.microsoft.com/office/drawing/2014/main" id="{5C275781-59D9-46AF-B353-284C861BC744}"/>
              </a:ext>
            </a:extLst>
          </p:cNvPr>
          <p:cNvSpPr/>
          <p:nvPr/>
        </p:nvSpPr>
        <p:spPr>
          <a:xfrm>
            <a:off x="6216314"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8" name="四角形: 角を丸くする 17">
            <a:extLst>
              <a:ext uri="{FF2B5EF4-FFF2-40B4-BE49-F238E27FC236}">
                <a16:creationId xmlns:a16="http://schemas.microsoft.com/office/drawing/2014/main" id="{DEEBBEFE-1F2B-44BF-9CF2-2C3A42F3B700}"/>
              </a:ext>
            </a:extLst>
          </p:cNvPr>
          <p:cNvSpPr/>
          <p:nvPr/>
        </p:nvSpPr>
        <p:spPr>
          <a:xfrm>
            <a:off x="922019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OpenJTalk</a:t>
            </a:r>
            <a:endParaRPr kumimoji="1" lang="ja-JP" altLang="en-US" sz="2400" b="1" dirty="0">
              <a:solidFill>
                <a:schemeClr val="accent6">
                  <a:lumMod val="50000"/>
                </a:schemeClr>
              </a:solidFill>
            </a:endParaRPr>
          </a:p>
        </p:txBody>
      </p:sp>
      <p:sp>
        <p:nvSpPr>
          <p:cNvPr id="19" name="四角形: 角を丸くする 18">
            <a:extLst>
              <a:ext uri="{FF2B5EF4-FFF2-40B4-BE49-F238E27FC236}">
                <a16:creationId xmlns:a16="http://schemas.microsoft.com/office/drawing/2014/main" id="{2253337C-21D4-4189-A4CC-F05C0D4A1FBF}"/>
              </a:ext>
            </a:extLst>
          </p:cNvPr>
          <p:cNvSpPr/>
          <p:nvPr/>
        </p:nvSpPr>
        <p:spPr>
          <a:xfrm>
            <a:off x="14838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endParaRPr kumimoji="1" lang="ja-JP" altLang="en-US" sz="2400" b="1" dirty="0">
              <a:solidFill>
                <a:schemeClr val="accent6">
                  <a:lumMod val="50000"/>
                </a:schemeClr>
              </a:solidFill>
            </a:endParaRPr>
          </a:p>
        </p:txBody>
      </p:sp>
      <p:sp>
        <p:nvSpPr>
          <p:cNvPr id="20" name="四角形: 角を丸くする 19">
            <a:extLst>
              <a:ext uri="{FF2B5EF4-FFF2-40B4-BE49-F238E27FC236}">
                <a16:creationId xmlns:a16="http://schemas.microsoft.com/office/drawing/2014/main" id="{942E33AD-9824-46F7-A007-8E4B41686DA2}"/>
              </a:ext>
            </a:extLst>
          </p:cNvPr>
          <p:cNvSpPr/>
          <p:nvPr/>
        </p:nvSpPr>
        <p:spPr>
          <a:xfrm>
            <a:off x="3176336"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fastText</a:t>
            </a:r>
            <a:endParaRPr kumimoji="1" lang="ja-JP" altLang="en-US" sz="2400" b="1" dirty="0">
              <a:solidFill>
                <a:schemeClr val="accent6">
                  <a:lumMod val="50000"/>
                </a:schemeClr>
              </a:solidFill>
            </a:endParaRPr>
          </a:p>
        </p:txBody>
      </p:sp>
      <p:sp>
        <p:nvSpPr>
          <p:cNvPr id="21" name="四角形: 角を丸くする 20">
            <a:extLst>
              <a:ext uri="{FF2B5EF4-FFF2-40B4-BE49-F238E27FC236}">
                <a16:creationId xmlns:a16="http://schemas.microsoft.com/office/drawing/2014/main" id="{7466CFFC-A8FB-4718-B77B-BA8F870D7414}"/>
              </a:ext>
            </a:extLst>
          </p:cNvPr>
          <p:cNvSpPr/>
          <p:nvPr/>
        </p:nvSpPr>
        <p:spPr>
          <a:xfrm>
            <a:off x="6204283"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accent6">
                    <a:lumMod val="50000"/>
                  </a:schemeClr>
                </a:solidFill>
              </a:rPr>
              <a:t>スクレイピング</a:t>
            </a:r>
          </a:p>
        </p:txBody>
      </p:sp>
      <p:sp>
        <p:nvSpPr>
          <p:cNvPr id="22" name="四角形: 角を丸くする 21">
            <a:extLst>
              <a:ext uri="{FF2B5EF4-FFF2-40B4-BE49-F238E27FC236}">
                <a16:creationId xmlns:a16="http://schemas.microsoft.com/office/drawing/2014/main" id="{130C0893-CA27-40D8-AAFF-E3997BE3BF50}"/>
              </a:ext>
            </a:extLst>
          </p:cNvPr>
          <p:cNvSpPr/>
          <p:nvPr/>
        </p:nvSpPr>
        <p:spPr>
          <a:xfrm>
            <a:off x="160420" y="4620207"/>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音声認識</a:t>
            </a:r>
          </a:p>
        </p:txBody>
      </p:sp>
      <p:sp>
        <p:nvSpPr>
          <p:cNvPr id="23" name="四角形: 角を丸くする 22">
            <a:extLst>
              <a:ext uri="{FF2B5EF4-FFF2-40B4-BE49-F238E27FC236}">
                <a16:creationId xmlns:a16="http://schemas.microsoft.com/office/drawing/2014/main" id="{CD8F6D95-F0BD-489D-8D92-D1092CF784FB}"/>
              </a:ext>
            </a:extLst>
          </p:cNvPr>
          <p:cNvSpPr/>
          <p:nvPr/>
        </p:nvSpPr>
        <p:spPr>
          <a:xfrm>
            <a:off x="3176336"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テキスト分類</a:t>
            </a:r>
          </a:p>
        </p:txBody>
      </p:sp>
      <p:sp>
        <p:nvSpPr>
          <p:cNvPr id="24" name="四角形: 角を丸くする 23">
            <a:extLst>
              <a:ext uri="{FF2B5EF4-FFF2-40B4-BE49-F238E27FC236}">
                <a16:creationId xmlns:a16="http://schemas.microsoft.com/office/drawing/2014/main" id="{6DD34D10-6673-4DD1-B48F-072573DD1881}"/>
              </a:ext>
            </a:extLst>
          </p:cNvPr>
          <p:cNvSpPr/>
          <p:nvPr/>
        </p:nvSpPr>
        <p:spPr>
          <a:xfrm>
            <a:off x="6204283"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データ取得</a:t>
            </a:r>
          </a:p>
        </p:txBody>
      </p:sp>
      <p:sp>
        <p:nvSpPr>
          <p:cNvPr id="25" name="矢印: 右 24">
            <a:extLst>
              <a:ext uri="{FF2B5EF4-FFF2-40B4-BE49-F238E27FC236}">
                <a16:creationId xmlns:a16="http://schemas.microsoft.com/office/drawing/2014/main" id="{D8638B62-C03C-4141-AAF0-F5AEAE7B40B8}"/>
              </a:ext>
            </a:extLst>
          </p:cNvPr>
          <p:cNvSpPr/>
          <p:nvPr/>
        </p:nvSpPr>
        <p:spPr>
          <a:xfrm>
            <a:off x="2759242" y="3124276"/>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17C8023-84E8-4070-B148-D9D3F761C7B1}"/>
              </a:ext>
            </a:extLst>
          </p:cNvPr>
          <p:cNvSpPr/>
          <p:nvPr/>
        </p:nvSpPr>
        <p:spPr>
          <a:xfrm>
            <a:off x="5799220" y="3128724"/>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AE4FD745-554E-4C41-BCC3-5D79564795A4}"/>
              </a:ext>
            </a:extLst>
          </p:cNvPr>
          <p:cNvSpPr/>
          <p:nvPr/>
        </p:nvSpPr>
        <p:spPr>
          <a:xfrm>
            <a:off x="8803105" y="3136308"/>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06FF98A-E869-46C0-B133-0966C09BA769}"/>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336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104BC-A291-4ECD-8EC7-9097E2869A29}"/>
              </a:ext>
            </a:extLst>
          </p:cNvPr>
          <p:cNvSpPr>
            <a:spLocks noGrp="1"/>
          </p:cNvSpPr>
          <p:nvPr>
            <p:ph type="title"/>
          </p:nvPr>
        </p:nvSpPr>
        <p:spPr>
          <a:xfrm>
            <a:off x="838200" y="365125"/>
            <a:ext cx="10515600" cy="1325563"/>
          </a:xfrm>
        </p:spPr>
        <p:txBody>
          <a:bodyPr/>
          <a:lstStyle/>
          <a:p>
            <a:r>
              <a:rPr kumimoji="1"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Julius</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1A6C3B31-2B08-4702-ADFF-F7D083B293C0}"/>
              </a:ext>
            </a:extLst>
          </p:cNvPr>
          <p:cNvSpPr>
            <a:spLocks noGrp="1"/>
          </p:cNvSpPr>
          <p:nvPr>
            <p:ph idx="1"/>
          </p:nvPr>
        </p:nvSpPr>
        <p:spPr/>
        <p:txBody>
          <a:bodyPr/>
          <a:lstStyle/>
          <a:p>
            <a:r>
              <a:rPr kumimoji="1" lang="ja-JP" altLang="en-US" dirty="0"/>
              <a:t>音声認識</a:t>
            </a:r>
            <a:r>
              <a:rPr kumimoji="1" lang="en-US" altLang="ja-JP" dirty="0"/>
              <a:t>OSS(</a:t>
            </a:r>
            <a:r>
              <a:rPr kumimoji="1" lang="ja-JP" altLang="en-US" dirty="0"/>
              <a:t>オープンソースソフトウェア</a:t>
            </a:r>
            <a:r>
              <a:rPr kumimoji="1" lang="en-US" altLang="ja-JP" dirty="0"/>
              <a:t>)</a:t>
            </a:r>
          </a:p>
          <a:p>
            <a:r>
              <a:rPr lang="ja-JP" altLang="en-US" dirty="0"/>
              <a:t>音声をテキストに変換</a:t>
            </a:r>
            <a:endParaRPr kumimoji="1" lang="en-US" altLang="ja-JP" dirty="0"/>
          </a:p>
          <a:p>
            <a:r>
              <a:rPr lang="en-US" altLang="ja-JP" dirty="0"/>
              <a:t>Python</a:t>
            </a:r>
            <a:r>
              <a:rPr lang="ja-JP" altLang="en-US" dirty="0"/>
              <a:t>と連携して利用</a:t>
            </a:r>
            <a:endParaRPr kumimoji="1" lang="ja-JP" altLang="en-US" dirty="0"/>
          </a:p>
        </p:txBody>
      </p:sp>
      <p:sp>
        <p:nvSpPr>
          <p:cNvPr id="5" name="正方形/長方形 4">
            <a:extLst>
              <a:ext uri="{FF2B5EF4-FFF2-40B4-BE49-F238E27FC236}">
                <a16:creationId xmlns:a16="http://schemas.microsoft.com/office/drawing/2014/main" id="{BF469061-2BDB-4253-9E46-A39E655B750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1AB50E2-C584-4852-AC5C-5F0D7F054A68}"/>
              </a:ext>
            </a:extLst>
          </p:cNvPr>
          <p:cNvSpPr txBox="1"/>
          <p:nvPr/>
        </p:nvSpPr>
        <p:spPr>
          <a:xfrm>
            <a:off x="6441106" y="342900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Python</a:t>
            </a:r>
            <a:endParaRPr kumimoji="1" lang="ja-JP" altLang="en-US" sz="11500" b="1" dirty="0">
              <a:ln/>
              <a:solidFill>
                <a:schemeClr val="accent6">
                  <a:lumMod val="75000"/>
                </a:schemeClr>
              </a:solidFill>
            </a:endParaRPr>
          </a:p>
        </p:txBody>
      </p:sp>
      <p:sp>
        <p:nvSpPr>
          <p:cNvPr id="7" name="テキスト ボックス 6">
            <a:extLst>
              <a:ext uri="{FF2B5EF4-FFF2-40B4-BE49-F238E27FC236}">
                <a16:creationId xmlns:a16="http://schemas.microsoft.com/office/drawing/2014/main" id="{D12B5D20-8D1B-4A23-BDF6-034AC9C25248}"/>
              </a:ext>
            </a:extLst>
          </p:cNvPr>
          <p:cNvSpPr txBox="1"/>
          <p:nvPr/>
        </p:nvSpPr>
        <p:spPr>
          <a:xfrm>
            <a:off x="1210285" y="336628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Julius</a:t>
            </a:r>
          </a:p>
        </p:txBody>
      </p:sp>
      <p:pic>
        <p:nvPicPr>
          <p:cNvPr id="8" name="グラフィックス 7" descr="リンク">
            <a:extLst>
              <a:ext uri="{FF2B5EF4-FFF2-40B4-BE49-F238E27FC236}">
                <a16:creationId xmlns:a16="http://schemas.microsoft.com/office/drawing/2014/main" id="{C630D40C-85D8-4382-85F5-72381492C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5280325" y="3657320"/>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36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662681" y="2967657"/>
            <a:ext cx="4331368" cy="6284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サーバと接続</a:t>
            </a:r>
            <a:r>
              <a:rPr kumimoji="1" lang="en-US" altLang="ja-JP" b="1" dirty="0">
                <a:solidFill>
                  <a:schemeClr val="accent6">
                    <a:lumMod val="50000"/>
                  </a:schemeClr>
                </a:solidFill>
              </a:rPr>
              <a:t>(socket</a:t>
            </a:r>
            <a:r>
              <a:rPr kumimoji="1" lang="ja-JP" altLang="en-US" b="1" dirty="0">
                <a:solidFill>
                  <a:schemeClr val="accent6">
                    <a:lumMod val="50000"/>
                  </a:schemeClr>
                </a:solidFill>
              </a:rPr>
              <a:t>通信</a:t>
            </a:r>
            <a:r>
              <a:rPr kumimoji="1" lang="en-US" altLang="ja-JP"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656663" y="4085619"/>
            <a:ext cx="4331367"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6">
                    <a:lumMod val="50000"/>
                  </a:schemeClr>
                </a:solidFill>
              </a:rPr>
              <a:t>音声認識</a:t>
            </a:r>
            <a:endParaRPr kumimoji="1" lang="en-US" altLang="ja-JP"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656663" y="5238974"/>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accent6">
                    <a:lumMod val="50000"/>
                  </a:schemeClr>
                </a:solidFill>
              </a:rPr>
              <a:t>サーバからデータを取得</a:t>
            </a:r>
            <a:endParaRPr lang="ja-JP" altLang="en-US"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5822347" y="3596099"/>
            <a:ext cx="6018" cy="48952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5825356" y="2113107"/>
            <a:ext cx="3009" cy="85455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5819338" y="4744893"/>
            <a:ext cx="3009" cy="494081"/>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lstStyle/>
          <a:p>
            <a:r>
              <a:rPr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Python</a:t>
            </a:r>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662681" y="1453833"/>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3254644" y="2650211"/>
            <a:ext cx="5129939" cy="3431276"/>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653654" y="2452914"/>
            <a:ext cx="1391299" cy="369332"/>
          </a:xfrm>
          <a:prstGeom prst="rect">
            <a:avLst/>
          </a:prstGeom>
          <a:solidFill>
            <a:schemeClr val="bg1"/>
          </a:solidFill>
          <a:ln w="57150">
            <a:solidFill>
              <a:schemeClr val="accent6">
                <a:lumMod val="50000"/>
              </a:schemeClr>
            </a:solidFill>
          </a:ln>
        </p:spPr>
        <p:txBody>
          <a:bodyPr wrap="square" rtlCol="0">
            <a:spAutoFit/>
          </a:bodyPr>
          <a:lstStyle/>
          <a:p>
            <a:pPr algn="ctr"/>
            <a:r>
              <a:rPr kumimoji="1" lang="en-US" altLang="ja-JP" b="1" dirty="0"/>
              <a:t>Python</a:t>
            </a:r>
            <a:endParaRPr kumimoji="1" lang="ja-JP" altLang="en-US"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FE19E5-524B-424B-9709-E9A448FB32B9}"/>
              </a:ext>
            </a:extLst>
          </p:cNvPr>
          <p:cNvSpPr>
            <a:spLocks noGrp="1"/>
          </p:cNvSpPr>
          <p:nvPr>
            <p:ph idx="1"/>
          </p:nvPr>
        </p:nvSpPr>
        <p:spPr>
          <a:xfrm>
            <a:off x="838200" y="1825625"/>
            <a:ext cx="10515600" cy="4351338"/>
          </a:xfrm>
        </p:spPr>
        <p:txBody>
          <a:bodyPr>
            <a:normAutofit/>
          </a:bodyPr>
          <a:lstStyle/>
          <a:p>
            <a:pPr>
              <a:buClr>
                <a:schemeClr val="tx1"/>
              </a:buClr>
            </a:pPr>
            <a:r>
              <a:rPr lang="ja-JP" altLang="en-US" sz="3600" b="1" dirty="0">
                <a:solidFill>
                  <a:schemeClr val="accent6">
                    <a:lumMod val="50000"/>
                  </a:schemeClr>
                </a:solidFill>
              </a:rPr>
              <a:t>ディクテーションキット</a:t>
            </a:r>
            <a:r>
              <a:rPr lang="en-US" altLang="ja-JP" sz="3600" b="1" dirty="0">
                <a:solidFill>
                  <a:schemeClr val="accent6">
                    <a:lumMod val="50000"/>
                  </a:schemeClr>
                </a:solidFill>
              </a:rPr>
              <a:t>(</a:t>
            </a:r>
            <a:r>
              <a:rPr lang="ja-JP" altLang="en-US" sz="3600" b="1" dirty="0">
                <a:solidFill>
                  <a:schemeClr val="accent6">
                    <a:lumMod val="50000"/>
                  </a:schemeClr>
                </a:solidFill>
              </a:rPr>
              <a:t>デフォルト</a:t>
            </a:r>
            <a:r>
              <a:rPr lang="en-US" altLang="ja-JP" sz="3600" b="1" dirty="0">
                <a:solidFill>
                  <a:schemeClr val="accent6">
                    <a:lumMod val="50000"/>
                  </a:schemeClr>
                </a:solidFill>
              </a:rPr>
              <a:t>)</a:t>
            </a:r>
            <a:endParaRPr kumimoji="1" lang="en-US" altLang="ja-JP" sz="3600" b="1" dirty="0">
              <a:solidFill>
                <a:schemeClr val="accent6">
                  <a:lumMod val="50000"/>
                </a:schemeClr>
              </a:solidFill>
            </a:endParaRPr>
          </a:p>
          <a:p>
            <a:pPr lvl="1"/>
            <a:r>
              <a:rPr lang="ja-JP" altLang="en-US" sz="3200" dirty="0"/>
              <a:t>認識できる単語が非常に多い</a:t>
            </a:r>
            <a:endParaRPr lang="en-US" altLang="ja-JP" sz="3200" dirty="0"/>
          </a:p>
          <a:p>
            <a:pPr lvl="1"/>
            <a:r>
              <a:rPr lang="ja-JP" altLang="en-US" sz="3200" dirty="0"/>
              <a:t>認識の精度が低い</a:t>
            </a:r>
            <a:endParaRPr lang="en-US" altLang="ja-JP" sz="3200" dirty="0"/>
          </a:p>
          <a:p>
            <a:pPr>
              <a:buClr>
                <a:schemeClr val="tx1"/>
              </a:buClr>
            </a:pPr>
            <a:r>
              <a:rPr lang="ja-JP" altLang="en-US" sz="3600" b="1" dirty="0">
                <a:solidFill>
                  <a:schemeClr val="accent6">
                    <a:lumMod val="50000"/>
                  </a:schemeClr>
                </a:solidFill>
              </a:rPr>
              <a:t>記述文法音声認識</a:t>
            </a:r>
            <a:r>
              <a:rPr lang="en-US" altLang="ja-JP" sz="3600" b="1" dirty="0">
                <a:solidFill>
                  <a:schemeClr val="accent6">
                    <a:lumMod val="50000"/>
                  </a:schemeClr>
                </a:solidFill>
              </a:rPr>
              <a:t>(</a:t>
            </a:r>
            <a:r>
              <a:rPr lang="ja-JP" altLang="en-US" sz="3600" b="1" dirty="0">
                <a:solidFill>
                  <a:schemeClr val="accent6">
                    <a:lumMod val="50000"/>
                  </a:schemeClr>
                </a:solidFill>
              </a:rPr>
              <a:t>自作</a:t>
            </a:r>
            <a:r>
              <a:rPr lang="en-US" altLang="ja-JP" sz="3600" b="1" dirty="0">
                <a:solidFill>
                  <a:schemeClr val="accent6">
                    <a:lumMod val="50000"/>
                  </a:schemeClr>
                </a:solidFill>
              </a:rPr>
              <a:t>)</a:t>
            </a:r>
          </a:p>
          <a:p>
            <a:pPr lvl="1"/>
            <a:r>
              <a:rPr lang="ja-JP" altLang="en-US" sz="3200" dirty="0"/>
              <a:t>特定の単語のみ認識できる</a:t>
            </a:r>
            <a:endParaRPr kumimoji="1" lang="en-US" altLang="ja-JP" sz="3200" dirty="0"/>
          </a:p>
          <a:p>
            <a:pPr lvl="1"/>
            <a:r>
              <a:rPr kumimoji="1" lang="ja-JP" altLang="en-US" sz="3200" dirty="0"/>
              <a:t>認識の精度が高い</a:t>
            </a:r>
            <a:endParaRPr kumimoji="1" lang="en-US" altLang="ja-JP" sz="3200" dirty="0"/>
          </a:p>
        </p:txBody>
      </p:sp>
      <p:sp>
        <p:nvSpPr>
          <p:cNvPr id="4" name="タイトル 1">
            <a:extLst>
              <a:ext uri="{FF2B5EF4-FFF2-40B4-BE49-F238E27FC236}">
                <a16:creationId xmlns:a16="http://schemas.microsoft.com/office/drawing/2014/main" id="{7C9F0EB8-7F57-40AA-91AC-4807FFB150FE}"/>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5" name="楕円 4">
            <a:extLst>
              <a:ext uri="{FF2B5EF4-FFF2-40B4-BE49-F238E27FC236}">
                <a16:creationId xmlns:a16="http://schemas.microsoft.com/office/drawing/2014/main" id="{97F0044A-BBAB-4497-87B6-B97FE442D8E3}"/>
              </a:ext>
            </a:extLst>
          </p:cNvPr>
          <p:cNvSpPr/>
          <p:nvPr/>
        </p:nvSpPr>
        <p:spPr>
          <a:xfrm>
            <a:off x="406400" y="3135086"/>
            <a:ext cx="6241143" cy="2019977"/>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8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2F0C90-EAE3-4106-A659-4B0EA572FE7A}"/>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pic>
        <p:nvPicPr>
          <p:cNvPr id="5" name="コンテンツ プレースホルダー 4">
            <a:extLst>
              <a:ext uri="{FF2B5EF4-FFF2-40B4-BE49-F238E27FC236}">
                <a16:creationId xmlns:a16="http://schemas.microsoft.com/office/drawing/2014/main" id="{A23CAC36-8AB3-4FFD-AA71-80D7BBAF7E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87862"/>
            <a:ext cx="6641359" cy="5470138"/>
          </a:xfrm>
        </p:spPr>
      </p:pic>
      <p:sp>
        <p:nvSpPr>
          <p:cNvPr id="3" name="正方形/長方形 2">
            <a:extLst>
              <a:ext uri="{FF2B5EF4-FFF2-40B4-BE49-F238E27FC236}">
                <a16:creationId xmlns:a16="http://schemas.microsoft.com/office/drawing/2014/main" id="{6A6543B1-C60A-4785-AB59-5B2CA6C11538}"/>
              </a:ext>
            </a:extLst>
          </p:cNvPr>
          <p:cNvSpPr/>
          <p:nvPr/>
        </p:nvSpPr>
        <p:spPr>
          <a:xfrm>
            <a:off x="838200" y="1387862"/>
            <a:ext cx="6641359" cy="2972382"/>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61F263C-15C6-4B52-B98D-228354879A25}"/>
              </a:ext>
            </a:extLst>
          </p:cNvPr>
          <p:cNvSpPr/>
          <p:nvPr/>
        </p:nvSpPr>
        <p:spPr>
          <a:xfrm>
            <a:off x="838200" y="1387862"/>
            <a:ext cx="2444015" cy="5470138"/>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6BF17D53-99F6-498F-89A4-D3E8AFEED63D}"/>
              </a:ext>
            </a:extLst>
          </p:cNvPr>
          <p:cNvSpPr/>
          <p:nvPr/>
        </p:nvSpPr>
        <p:spPr>
          <a:xfrm>
            <a:off x="838200" y="6121667"/>
            <a:ext cx="6641359" cy="736333"/>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97277A-9374-43A6-8A2F-D35CBB412544}"/>
              </a:ext>
            </a:extLst>
          </p:cNvPr>
          <p:cNvSpPr/>
          <p:nvPr/>
        </p:nvSpPr>
        <p:spPr>
          <a:xfrm>
            <a:off x="5804034" y="1387862"/>
            <a:ext cx="1675525" cy="5470138"/>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889672C-71AC-4070-BB56-89AD189BCC5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2375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5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5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25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C3441E2-38B2-43B1-810A-F384FC273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215" y="4380723"/>
            <a:ext cx="2464067" cy="1740943"/>
          </a:xfrm>
          <a:prstGeom prst="rect">
            <a:avLst/>
          </a:prstGeom>
        </p:spPr>
      </p:pic>
      <p:sp>
        <p:nvSpPr>
          <p:cNvPr id="6" name="タイトル 1">
            <a:extLst>
              <a:ext uri="{FF2B5EF4-FFF2-40B4-BE49-F238E27FC236}">
                <a16:creationId xmlns:a16="http://schemas.microsoft.com/office/drawing/2014/main" id="{94B65FFB-2D4E-479C-9AAE-4169715CEBD8}"/>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5" name="正方形/長方形 4">
            <a:extLst>
              <a:ext uri="{FF2B5EF4-FFF2-40B4-BE49-F238E27FC236}">
                <a16:creationId xmlns:a16="http://schemas.microsoft.com/office/drawing/2014/main" id="{6D42261B-73AC-48CC-9CAB-59710F0D59C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2866319"/>
      </p:ext>
    </p:extLst>
  </p:cSld>
  <p:clrMapOvr>
    <a:masterClrMapping/>
  </p:clrMapOvr>
  <mc:AlternateContent xmlns:mc="http://schemas.openxmlformats.org/markup-compatibility/2006" xmlns:p14="http://schemas.microsoft.com/office/powerpoint/2010/main">
    <mc:Choice Requires="p14">
      <p:transition p14:dur="250" advClick="0" advTm="0">
        <p:fade/>
      </p:transition>
    </mc:Choice>
    <mc:Fallback xmlns="">
      <p:transition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FD30D13-5D96-40F4-AC6C-D7785F746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283860" cy="3763846"/>
          </a:xfrm>
          <a:prstGeom prst="rect">
            <a:avLst/>
          </a:prstGeom>
        </p:spPr>
      </p:pic>
      <p:sp>
        <p:nvSpPr>
          <p:cNvPr id="8" name="正方形/長方形 7">
            <a:extLst>
              <a:ext uri="{FF2B5EF4-FFF2-40B4-BE49-F238E27FC236}">
                <a16:creationId xmlns:a16="http://schemas.microsoft.com/office/drawing/2014/main" id="{487DCCEA-9525-4067-A7CA-F68491BCF5C0}"/>
              </a:ext>
            </a:extLst>
          </p:cNvPr>
          <p:cNvSpPr/>
          <p:nvPr/>
        </p:nvSpPr>
        <p:spPr>
          <a:xfrm>
            <a:off x="838200" y="1690688"/>
            <a:ext cx="1452613" cy="3017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59B1629-00A3-4452-87AB-93EC7DED32E4}"/>
              </a:ext>
            </a:extLst>
          </p:cNvPr>
          <p:cNvSpPr/>
          <p:nvPr/>
        </p:nvSpPr>
        <p:spPr>
          <a:xfrm>
            <a:off x="1405288" y="1905802"/>
            <a:ext cx="1193533" cy="35487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01A2FD8-4257-47FE-B305-71FCF4ED4D01}"/>
              </a:ext>
            </a:extLst>
          </p:cNvPr>
          <p:cNvSpPr/>
          <p:nvPr/>
        </p:nvSpPr>
        <p:spPr>
          <a:xfrm>
            <a:off x="2290813" y="1903564"/>
            <a:ext cx="3724976" cy="35509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タイトル 1">
            <a:extLst>
              <a:ext uri="{FF2B5EF4-FFF2-40B4-BE49-F238E27FC236}">
                <a16:creationId xmlns:a16="http://schemas.microsoft.com/office/drawing/2014/main" id="{9ECAE41C-6518-4426-AEFE-96AED1B397B4}"/>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9" name="正方形/長方形 8">
            <a:extLst>
              <a:ext uri="{FF2B5EF4-FFF2-40B4-BE49-F238E27FC236}">
                <a16:creationId xmlns:a16="http://schemas.microsoft.com/office/drawing/2014/main" id="{DD36A7C0-6436-4C45-B426-791D180D7E7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3019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1000"/>
                                        <p:tgtEl>
                                          <p:spTgt spid="10"/>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1000"/>
                                        <p:tgtEl>
                                          <p:spTgt spid="11"/>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1685</Words>
  <Application>Microsoft Office PowerPoint</Application>
  <PresentationFormat>ワイド画面</PresentationFormat>
  <Paragraphs>205</Paragraphs>
  <Slides>24</Slides>
  <Notes>20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HGP明朝E</vt:lpstr>
      <vt:lpstr>HGS明朝E</vt:lpstr>
      <vt:lpstr>游ゴシック</vt:lpstr>
      <vt:lpstr>游ゴシック Light</vt:lpstr>
      <vt:lpstr>Arial</vt:lpstr>
      <vt:lpstr>Office テーマ</vt:lpstr>
      <vt:lpstr>AIスピーカー開発</vt:lpstr>
      <vt:lpstr>プロジェクトの全体像</vt:lpstr>
      <vt:lpstr>主な要素技術・流れ</vt:lpstr>
      <vt:lpstr>Julius</vt:lpstr>
      <vt:lpstr>Pythonとの連携</vt:lpstr>
      <vt:lpstr>記述文法音声認識</vt:lpstr>
      <vt:lpstr>記述文法音声認識</vt:lpstr>
      <vt:lpstr>記述文法音声認識</vt:lpstr>
      <vt:lpstr>記述文法音声認識</vt:lpstr>
      <vt:lpstr>PowerPoint プレゼンテーション</vt:lpstr>
      <vt:lpstr>ウェイクワード</vt:lpstr>
      <vt:lpstr>ウェイクワード</vt:lpstr>
      <vt:lpstr>ウェイクワード</vt:lpstr>
      <vt:lpstr>fastText</vt:lpstr>
      <vt:lpstr>工夫した点</vt:lpstr>
      <vt:lpstr>出力するデータを取得</vt:lpstr>
      <vt:lpstr>工夫した点・処理の短縮</vt:lpstr>
      <vt:lpstr>工夫した点・処理の短縮</vt:lpstr>
      <vt:lpstr>OpenJTalk</vt:lpstr>
      <vt:lpstr>OpenJTalk</vt:lpstr>
      <vt:lpstr>PowerPoint プレゼンテーション</vt:lpstr>
      <vt:lpstr>今後の計画</vt:lpstr>
      <vt:lpstr>PowerPoint プレゼンテーション</vt:lpstr>
      <vt:lpstr>質疑応答用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rikie</cp:lastModifiedBy>
  <cp:revision>65</cp:revision>
  <dcterms:created xsi:type="dcterms:W3CDTF">2021-11-23T02:33:41Z</dcterms:created>
  <dcterms:modified xsi:type="dcterms:W3CDTF">2021-12-07T12:56:59Z</dcterms:modified>
</cp:coreProperties>
</file>