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305" r:id="rId22"/>
    <p:sldId id="264" r:id="rId23"/>
    <p:sldId id="274" r:id="rId24"/>
    <p:sldId id="265" r:id="rId25"/>
    <p:sldId id="275" r:id="rId26"/>
    <p:sldId id="266" r:id="rId27"/>
    <p:sldId id="293" r:id="rId28"/>
    <p:sldId id="301" r:id="rId29"/>
    <p:sldId id="292" r:id="rId30"/>
    <p:sldId id="267" r:id="rId31"/>
    <p:sldId id="279" r:id="rId32"/>
    <p:sldId id="290" r:id="rId33"/>
    <p:sldId id="291" r:id="rId34"/>
    <p:sldId id="268" r:id="rId35"/>
    <p:sldId id="294" r:id="rId36"/>
    <p:sldId id="295" r:id="rId37"/>
    <p:sldId id="296" r:id="rId38"/>
    <p:sldId id="297" r:id="rId39"/>
    <p:sldId id="298" r:id="rId40"/>
    <p:sldId id="299" r:id="rId41"/>
    <p:sldId id="307" r:id="rId42"/>
    <p:sldId id="277"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7C"/>
    <a:srgbClr val="282923"/>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0295" autoAdjust="0"/>
  </p:normalViewPr>
  <p:slideViewPr>
    <p:cSldViewPr snapToGrid="0">
      <p:cViewPr varScale="1">
        <p:scale>
          <a:sx n="51" d="100"/>
          <a:sy n="51" d="100"/>
        </p:scale>
        <p:origin x="1608" y="6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構文ファイルの説明の前に、★“今日”と“は”を追加し、それぞれにラベル付けをします。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しかし、このままでは星座占いに関する予測の精度が以上に低く、原因を探りました。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その中から、特定の名詞を抽出し、その名詞からクラスを予測します。</a:t>
            </a:r>
            <a:endParaRPr kumimoji="1" lang="en-US" altLang="ja-JP" dirty="0"/>
          </a:p>
          <a:p>
            <a:r>
              <a:rPr kumimoji="1" lang="ja-JP" altLang="en-US" dirty="0"/>
              <a:t>そしてその予測結果に応じて、音声出力を行うといった流れです。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a:t>YoSiE</a:t>
            </a:r>
            <a:r>
              <a:rPr kumimoji="1" lang="ja-JP" altLang="en-US" dirty="0"/>
              <a:t>の実行ファイルについて説明します。</a:t>
            </a:r>
            <a:endParaRPr kumimoji="1" lang="en-US" altLang="ja-JP" dirty="0"/>
          </a:p>
          <a:p>
            <a:r>
              <a:rPr kumimoji="1" lang="en-US" altLang="ja-JP" dirty="0"/>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実装されている機能は、★天気予報・ニュース・日時・星座占いの４つの読み上げです。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種類の読み上げです。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34</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35</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42</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a:t>fastText</a:t>
            </a:r>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音素というのは、単語の発音を細分化したもので、“雨”をローマ字に分解すると“</a:t>
            </a:r>
            <a:r>
              <a:rPr kumimoji="1" lang="en-US" altLang="ja-JP" dirty="0"/>
              <a:t>ame</a:t>
            </a:r>
            <a:r>
              <a:rPr kumimoji="1" lang="ja-JP" altLang="en-US" dirty="0"/>
              <a:t>”となり、これが音素になります。</a:t>
            </a:r>
            <a:endParaRPr kumimoji="1" lang="en-US" altLang="ja-JP" dirty="0"/>
          </a:p>
          <a:p>
            <a:r>
              <a:rPr kumimoji="1" lang="ja-JP" altLang="en-US" dirty="0"/>
              <a:t>別の例として、”時間“という単語も、音素で表すとこのようになります。</a:t>
            </a:r>
            <a:r>
              <a:rPr kumimoji="1" lang="en-US" altLang="ja-JP" dirty="0"/>
              <a:t>※</a:t>
            </a:r>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音素ファイルには、認識したい単語の単語とその音素が記述されています。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108364" y="1780672"/>
            <a:ext cx="10141528" cy="2387600"/>
          </a:xfrm>
        </p:spPr>
        <p:txBody>
          <a:bodyPr>
            <a:noAutofit/>
          </a:bodyPr>
          <a:lstStyle/>
          <a:p>
            <a:r>
              <a:rPr kumimoji="1" lang="en-US" altLang="ja-JP"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AI</a:t>
            </a:r>
            <a:r>
              <a:rPr kumimoji="1" lang="ja-JP" altLang="en-US"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a:xfrm>
            <a:off x="1064883" y="256400"/>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297700"/>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52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739923" y="4940240"/>
            <a:ext cx="5081533" cy="584775"/>
          </a:xfrm>
          <a:prstGeom prst="rect">
            <a:avLst/>
          </a:prstGeom>
          <a:noFill/>
        </p:spPr>
        <p:txBody>
          <a:bodyPr wrap="square" rtlCol="0">
            <a:spAutoFit/>
          </a:bodyPr>
          <a:lstStyle/>
          <a:p>
            <a:pPr algn="ctr"/>
            <a:r>
              <a:rPr lang="ja-JP" altLang="en-US" sz="3200" b="1" dirty="0"/>
              <a:t>単語の多いラベル順に変更</a:t>
            </a:r>
            <a:endParaRPr kumimoji="1" lang="ja-JP" altLang="en-US" sz="32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5992693" y="4729932"/>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199" y="1825625"/>
            <a:ext cx="10874829" cy="4351338"/>
          </a:xfrm>
        </p:spPr>
        <p:txBody>
          <a:bodyPr>
            <a:normAutofit/>
          </a:bodyPr>
          <a:lstStyle/>
          <a:p>
            <a:r>
              <a:rPr kumimoji="1" lang="ja-JP" altLang="en-US" sz="3200" dirty="0"/>
              <a:t>プロジェクトの全体像</a:t>
            </a:r>
            <a:endParaRPr kumimoji="1" lang="en-US" altLang="ja-JP" sz="3200" dirty="0"/>
          </a:p>
          <a:p>
            <a:r>
              <a:rPr lang="ja-JP" altLang="en-US" sz="3200" dirty="0"/>
              <a:t>処理の流れ</a:t>
            </a:r>
            <a:endParaRPr lang="en-US" altLang="ja-JP" sz="3200" dirty="0"/>
          </a:p>
          <a:p>
            <a:r>
              <a:rPr lang="ja-JP" altLang="en-US" sz="3200" dirty="0"/>
              <a:t>要素技術</a:t>
            </a:r>
            <a:r>
              <a:rPr lang="en-US" altLang="ja-JP" sz="3200" dirty="0"/>
              <a:t>(</a:t>
            </a:r>
            <a:r>
              <a:rPr lang="en-US" altLang="ja-JP" sz="3200" b="1" dirty="0"/>
              <a:t>Julius, fastText, </a:t>
            </a:r>
            <a:r>
              <a:rPr lang="ja-JP" altLang="en-US" sz="3200" b="1" dirty="0"/>
              <a:t>スクレイピング</a:t>
            </a:r>
            <a:r>
              <a:rPr lang="en-US" altLang="ja-JP" sz="3200" b="1" dirty="0"/>
              <a:t>, </a:t>
            </a:r>
            <a:r>
              <a:rPr lang="en-US" altLang="ja-JP" sz="3200" b="1" dirty="0" err="1"/>
              <a:t>OpenJTalk</a:t>
            </a:r>
            <a:r>
              <a:rPr lang="en-US" altLang="ja-JP" sz="3200" dirty="0"/>
              <a:t>)</a:t>
            </a:r>
          </a:p>
          <a:p>
            <a:r>
              <a:rPr lang="ja-JP" altLang="en-US" sz="3200" dirty="0"/>
              <a:t>実行ファイル</a:t>
            </a:r>
            <a:endParaRPr lang="en-US" altLang="ja-JP" sz="3200" dirty="0"/>
          </a:p>
          <a:p>
            <a:r>
              <a:rPr lang="ja-JP" altLang="en-US" dirty="0"/>
              <a:t>デモンストレーション</a:t>
            </a:r>
            <a:endParaRPr lang="en-US" altLang="ja-JP" dirty="0"/>
          </a:p>
          <a:p>
            <a:r>
              <a:rPr lang="ja-JP" altLang="en-US" dirty="0"/>
              <a:t>まとめ</a:t>
            </a:r>
            <a:endParaRPr lang="en-US" altLang="ja-JP" dirty="0"/>
          </a:p>
          <a:p>
            <a:r>
              <a:rPr lang="ja-JP" altLang="en-US" dirty="0"/>
              <a:t>メンバー紹介</a:t>
            </a:r>
            <a:endParaRPr lang="en-US" altLang="ja-JP"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形態素解析</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833768"/>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7"/>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lstStyle/>
          <a:p>
            <a:r>
              <a:rPr kumimoji="1" lang="ja-JP" altLang="en-US" sz="3200" b="1" dirty="0"/>
              <a:t>音声認識の向上</a:t>
            </a:r>
            <a:endParaRPr kumimoji="1" lang="en-US" altLang="ja-JP" sz="3200" b="1" dirty="0"/>
          </a:p>
          <a:p>
            <a:pPr lvl="1"/>
            <a:r>
              <a:rPr lang="ja-JP" altLang="en-US" sz="2800" dirty="0"/>
              <a:t>辞書ファイルの追加</a:t>
            </a:r>
            <a:endParaRPr lang="en-US" altLang="ja-JP" sz="2800" dirty="0"/>
          </a:p>
          <a:p>
            <a:pPr lvl="1"/>
            <a:r>
              <a:rPr kumimoji="1" lang="ja-JP" altLang="en-US" sz="2800" dirty="0"/>
              <a:t>他の音声認識システムの利用　等</a:t>
            </a:r>
            <a:endParaRPr kumimoji="1" lang="en-US" altLang="ja-JP" sz="2800" dirty="0"/>
          </a:p>
          <a:p>
            <a:r>
              <a:rPr lang="ja-JP" altLang="en-US" sz="3200" b="1" dirty="0"/>
              <a:t>機能の追加</a:t>
            </a:r>
            <a:endParaRPr lang="en-US" altLang="ja-JP" sz="3200" b="1" dirty="0"/>
          </a:p>
          <a:p>
            <a:pPr lvl="1"/>
            <a:r>
              <a:rPr lang="ja-JP" altLang="en-US" sz="2800" dirty="0"/>
              <a:t>写真撮影</a:t>
            </a:r>
            <a:endParaRPr lang="en-US" altLang="ja-JP" sz="2800" dirty="0"/>
          </a:p>
          <a:p>
            <a:pPr lvl="1"/>
            <a:r>
              <a:rPr lang="en-US" altLang="ja-JP" sz="2800" dirty="0"/>
              <a:t>YSE</a:t>
            </a:r>
            <a:r>
              <a:rPr lang="ja-JP" altLang="en-US" sz="2800" dirty="0"/>
              <a:t>内線搭載</a:t>
            </a:r>
            <a:r>
              <a:rPr lang="en-US" altLang="ja-JP" sz="2800" dirty="0"/>
              <a:t>	</a:t>
            </a:r>
            <a:r>
              <a:rPr lang="ja-JP" altLang="en-US" sz="2800" dirty="0"/>
              <a:t>等</a:t>
            </a:r>
            <a:endParaRPr lang="en-US" altLang="ja-JP" sz="2800" dirty="0"/>
          </a:p>
          <a:p>
            <a:r>
              <a:rPr lang="ja-JP" altLang="en-US" sz="3200" b="1" dirty="0"/>
              <a:t>既存機能の改良</a:t>
            </a:r>
            <a:endParaRPr lang="en-US" altLang="ja-JP" sz="3200" b="1" dirty="0"/>
          </a:p>
          <a:p>
            <a:pPr lvl="1"/>
            <a:r>
              <a:rPr lang="ja-JP" altLang="en-US" sz="2800" dirty="0"/>
              <a:t>星座別占い読み上げ</a:t>
            </a:r>
            <a:endParaRPr lang="en-US" altLang="ja-JP" sz="2800" dirty="0"/>
          </a:p>
          <a:p>
            <a:pPr lvl="1"/>
            <a:r>
              <a:rPr lang="ja-JP" altLang="en-US" sz="2800" dirty="0"/>
              <a:t>ニュース記事の増量　等</a:t>
            </a:r>
            <a:endParaRPr lang="en-US" altLang="ja-JP" sz="28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3600" dirty="0"/>
              <a:t>AI</a:t>
            </a:r>
            <a:r>
              <a:rPr kumimoji="1" lang="ja-JP" altLang="en-US" sz="3600" dirty="0"/>
              <a:t>スピーカー</a:t>
            </a:r>
            <a:endParaRPr kumimoji="1" lang="en-US" altLang="ja-JP" sz="3600" dirty="0"/>
          </a:p>
          <a:p>
            <a:r>
              <a:rPr kumimoji="1" lang="ja-JP" altLang="en-US" sz="3600" dirty="0"/>
              <a:t>音声で問いかけ→音声で返答</a:t>
            </a:r>
            <a:endParaRPr kumimoji="1" lang="en-US" altLang="ja-JP" sz="3600" dirty="0"/>
          </a:p>
          <a:p>
            <a:pPr marL="0" indent="0">
              <a:buNone/>
            </a:pPr>
            <a:r>
              <a:rPr lang="ja-JP" altLang="en-US" sz="3600" dirty="0"/>
              <a:t>★</a:t>
            </a:r>
            <a:r>
              <a:rPr lang="en-US" altLang="ja-JP" sz="3600" dirty="0"/>
              <a:t>AI</a:t>
            </a:r>
            <a:r>
              <a:rPr lang="ja-JP" altLang="en-US" sz="3600" dirty="0"/>
              <a:t>（テキスト分類）</a:t>
            </a:r>
            <a:endParaRPr lang="en-US" altLang="ja-JP" sz="3600" dirty="0"/>
          </a:p>
          <a:p>
            <a:pPr lvl="1">
              <a:buClr>
                <a:schemeClr val="tx1"/>
              </a:buClr>
            </a:pPr>
            <a:r>
              <a:rPr kumimoji="1" lang="en-US" altLang="ja-JP" sz="3200" b="1" dirty="0">
                <a:solidFill>
                  <a:srgbClr val="FF0000"/>
                </a:solidFill>
              </a:rPr>
              <a:t>fastText</a:t>
            </a:r>
          </a:p>
          <a:p>
            <a:pPr lvl="1"/>
            <a:r>
              <a:rPr kumimoji="1" lang="ja-JP" altLang="en-US" sz="32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latin typeface="HGP行書体" panose="03000600000000000000" pitchFamily="66" charset="-128"/>
                <a:ea typeface="HGP行書体" panose="03000600000000000000" pitchFamily="66"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838200" y="1825625"/>
            <a:ext cx="4865483" cy="4351338"/>
          </a:xfrm>
        </p:spPr>
        <p:txBody>
          <a:bodyPr/>
          <a:lstStyle/>
          <a:p>
            <a:r>
              <a:rPr kumimoji="1" lang="ja-JP" altLang="en-US" dirty="0">
                <a:latin typeface="HG教科書体" panose="02020609000000000000" pitchFamily="17" charset="-128"/>
                <a:ea typeface="HG教科書体" panose="02020609000000000000" pitchFamily="17" charset="-128"/>
              </a:rPr>
              <a:t>山田晃生</a:t>
            </a:r>
            <a:r>
              <a:rPr kumimoji="1" lang="en-US" altLang="ja-JP" dirty="0">
                <a:latin typeface="HG教科書体" panose="02020609000000000000" pitchFamily="17" charset="-128"/>
                <a:ea typeface="HG教科書体" panose="02020609000000000000" pitchFamily="17" charset="-128"/>
              </a:rPr>
              <a:t>(2001</a:t>
            </a:r>
            <a:r>
              <a:rPr kumimoji="1" lang="ja-JP" altLang="en-US" dirty="0">
                <a:latin typeface="HG教科書体" panose="02020609000000000000" pitchFamily="17" charset="-128"/>
                <a:ea typeface="HG教科書体" panose="02020609000000000000" pitchFamily="17" charset="-128"/>
              </a:rPr>
              <a:t>～</a:t>
            </a:r>
            <a:r>
              <a:rPr kumimoji="1" lang="en-US" altLang="ja-JP" dirty="0">
                <a:latin typeface="HG教科書体" panose="02020609000000000000" pitchFamily="17" charset="-128"/>
                <a:ea typeface="HG教科書体" panose="02020609000000000000" pitchFamily="17" charset="-128"/>
              </a:rPr>
              <a:t>)</a:t>
            </a:r>
          </a:p>
          <a:p>
            <a:r>
              <a:rPr lang="ja-JP" altLang="en-US" dirty="0">
                <a:latin typeface="HG教科書体" panose="02020609000000000000" pitchFamily="17" charset="-128"/>
                <a:ea typeface="HG教科書体" panose="02020609000000000000" pitchFamily="17" charset="-128"/>
              </a:rPr>
              <a:t>主に</a:t>
            </a:r>
            <a:r>
              <a:rPr lang="en-US" altLang="ja-JP" dirty="0">
                <a:latin typeface="HG教科書体" panose="02020609000000000000" pitchFamily="17" charset="-128"/>
                <a:ea typeface="HG教科書体" panose="02020609000000000000" pitchFamily="17" charset="-128"/>
              </a:rPr>
              <a:t>fastText, </a:t>
            </a:r>
            <a:r>
              <a:rPr lang="ja-JP" altLang="en-US" dirty="0">
                <a:latin typeface="HG教科書体" panose="02020609000000000000" pitchFamily="17" charset="-128"/>
                <a:ea typeface="HG教科書体" panose="02020609000000000000" pitchFamily="17" charset="-128"/>
              </a:rPr>
              <a:t>トレーニングデータ作成に携わった。</a:t>
            </a:r>
            <a:endParaRPr lang="en-US" altLang="ja-JP" dirty="0">
              <a:latin typeface="HG教科書体" panose="02020609000000000000" pitchFamily="17" charset="-128"/>
              <a:ea typeface="HG教科書体" panose="02020609000000000000" pitchFamily="17" charset="-128"/>
            </a:endParaRPr>
          </a:p>
          <a:p>
            <a:r>
              <a:rPr lang="ja-JP" altLang="en-US" dirty="0">
                <a:latin typeface="HG教科書体" panose="02020609000000000000" pitchFamily="17" charset="-128"/>
                <a:ea typeface="HG教科書体" panose="02020609000000000000" pitchFamily="17" charset="-128"/>
              </a:rPr>
              <a:t>　</a:t>
            </a:r>
            <a:endParaRPr lang="en-US" altLang="ja-JP" dirty="0">
              <a:latin typeface="HG教科書体" panose="02020609000000000000" pitchFamily="17" charset="-128"/>
              <a:ea typeface="HG教科書体" panose="02020609000000000000" pitchFamily="17" charset="-128"/>
            </a:endParaRPr>
          </a:p>
          <a:p>
            <a:r>
              <a:rPr lang="ja-JP" altLang="en-US" dirty="0"/>
              <a:t>　</a:t>
            </a:r>
            <a:endParaRPr lang="en-US" altLang="ja-JP" dirty="0"/>
          </a:p>
          <a:p>
            <a:r>
              <a:rPr lang="ja-JP" altLang="en-US" dirty="0"/>
              <a:t>　</a:t>
            </a:r>
            <a:endParaRPr lang="en-US" altLang="ja-JP" dirty="0"/>
          </a:p>
          <a:p>
            <a:pPr marL="0" indent="0">
              <a:buNone/>
            </a:pPr>
            <a:endParaRPr lang="en-US" altLang="ja-JP" dirty="0"/>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845" y="1027906"/>
            <a:ext cx="3045637" cy="39236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71712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p:txBody>
          <a:bodyPr/>
          <a:lstStyle/>
          <a:p>
            <a:r>
              <a:rPr kumimoji="1" lang="ja-JP" altLang="en-US" dirty="0"/>
              <a:t>力石鈴之佑</a:t>
            </a:r>
            <a:endParaRPr kumimoji="1" lang="en-US" altLang="ja-JP" dirty="0"/>
          </a:p>
        </p:txBody>
      </p:sp>
      <p:sp>
        <p:nvSpPr>
          <p:cNvPr id="4" name="正方形/長方形 3">
            <a:extLst>
              <a:ext uri="{FF2B5EF4-FFF2-40B4-BE49-F238E27FC236}">
                <a16:creationId xmlns:a16="http://schemas.microsoft.com/office/drawing/2014/main" id="{20CF5F62-5F75-4B74-8A03-BA4C99F2037B}"/>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A3CEDC5-D880-4098-BDA7-999941AAE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017" y="1027906"/>
            <a:ext cx="3143919" cy="37230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00055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kumimoji="1" lang="en-US" altLang="ja-JP" sz="5400" dirty="0"/>
              <a:t>YoSiE</a:t>
            </a:r>
            <a:endParaRPr kumimoji="1" lang="ja-JP" altLang="en-US" sz="5400"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Tree>
    <p:extLst>
      <p:ext uri="{BB962C8B-B14F-4D97-AF65-F5344CB8AC3E}">
        <p14:creationId xmlns:p14="http://schemas.microsoft.com/office/powerpoint/2010/main" val="768900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Python</a:t>
            </a:r>
            <a:endParaRPr kumimoji="1" lang="ja-JP" altLang="en-US" sz="11500" b="1" dirty="0">
              <a:ln w="28575">
                <a:solidFill>
                  <a:schemeClr val="accent6">
                    <a:lumMod val="50000"/>
                  </a:schemeClr>
                </a:solidFill>
              </a:ln>
              <a:solidFill>
                <a:schemeClr val="accent6">
                  <a:lumMod val="60000"/>
                  <a:lumOff val="40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ysClr val="windowText" lastClr="000000"/>
                  </a:solidFill>
                </a:ln>
                <a:solidFill>
                  <a:srgbClr val="FF0000"/>
                </a:solidFill>
              </a:rPr>
              <a:t>雨</a:t>
            </a:r>
            <a:r>
              <a:rPr lang="en-US" altLang="ja-JP" sz="4800" b="1" dirty="0">
                <a:ln>
                  <a:solidFill>
                    <a:sysClr val="windowText" lastClr="000000"/>
                  </a:solidFill>
                </a:ln>
                <a:solidFill>
                  <a:srgbClr val="FF0000"/>
                </a:solidFill>
              </a:rPr>
              <a:t>(</a:t>
            </a:r>
            <a:r>
              <a:rPr lang="ja-JP" altLang="en-US" sz="4800" b="1" dirty="0">
                <a:ln>
                  <a:solidFill>
                    <a:sysClr val="windowText" lastClr="000000"/>
                  </a:solidFill>
                </a:ln>
                <a:solidFill>
                  <a:srgbClr val="FF0000"/>
                </a:solidFill>
              </a:rPr>
              <a:t>あめ</a:t>
            </a:r>
            <a:r>
              <a:rPr lang="en-US" altLang="ja-JP" sz="4800" b="1" dirty="0">
                <a:ln>
                  <a:solidFill>
                    <a:sysClr val="windowText" lastClr="000000"/>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ysClr val="windowText" lastClr="000000"/>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281025" y="934278"/>
            <a:ext cx="5090962" cy="2782957"/>
          </a:xfrm>
          <a:prstGeom prst="wedgeRectCallout">
            <a:avLst>
              <a:gd name="adj1" fmla="val -83635"/>
              <a:gd name="adj2" fmla="val 280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5A7D1760-D2E1-4100-BD37-4AED46BC1B26}"/>
              </a:ext>
            </a:extLst>
          </p:cNvPr>
          <p:cNvGrpSpPr/>
          <p:nvPr/>
        </p:nvGrpSpPr>
        <p:grpSpPr>
          <a:xfrm>
            <a:off x="4417760" y="2675190"/>
            <a:ext cx="4818146" cy="702707"/>
            <a:chOff x="4417760" y="2675190"/>
            <a:chExt cx="4818146" cy="702707"/>
          </a:xfrm>
        </p:grpSpPr>
        <p:sp>
          <p:nvSpPr>
            <p:cNvPr id="21" name="四角形: 角を丸くする 20">
              <a:extLst>
                <a:ext uri="{FF2B5EF4-FFF2-40B4-BE49-F238E27FC236}">
                  <a16:creationId xmlns:a16="http://schemas.microsoft.com/office/drawing/2014/main" id="{BAA8180E-787F-4896-8E97-7EC4A49D0F05}"/>
                </a:ext>
              </a:extLst>
            </p:cNvPr>
            <p:cNvSpPr/>
            <p:nvPr/>
          </p:nvSpPr>
          <p:spPr>
            <a:xfrm>
              <a:off x="7725158" y="2689631"/>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err="1">
                  <a:solidFill>
                    <a:schemeClr val="tx1"/>
                  </a:solidFill>
                </a:rPr>
                <a:t>jikaN</a:t>
              </a:r>
              <a:endParaRPr kumimoji="1" lang="en-US" altLang="ja-JP" sz="3200" b="1" dirty="0">
                <a:solidFill>
                  <a:schemeClr val="tx1"/>
                </a:solidFill>
              </a:endParaRPr>
            </a:p>
          </p:txBody>
        </p:sp>
        <p:sp>
          <p:nvSpPr>
            <p:cNvPr id="22" name="四角形: 角を丸くする 21">
              <a:extLst>
                <a:ext uri="{FF2B5EF4-FFF2-40B4-BE49-F238E27FC236}">
                  <a16:creationId xmlns:a16="http://schemas.microsoft.com/office/drawing/2014/main" id="{EDC4E367-E64F-4B7A-B3EF-53D5D66DB72C}"/>
                </a:ext>
              </a:extLst>
            </p:cNvPr>
            <p:cNvSpPr/>
            <p:nvPr/>
          </p:nvSpPr>
          <p:spPr>
            <a:xfrm>
              <a:off x="6071786" y="2689632"/>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じかん</a:t>
              </a:r>
            </a:p>
          </p:txBody>
        </p:sp>
        <p:sp>
          <p:nvSpPr>
            <p:cNvPr id="23" name="四角形: 角を丸くする 22">
              <a:extLst>
                <a:ext uri="{FF2B5EF4-FFF2-40B4-BE49-F238E27FC236}">
                  <a16:creationId xmlns:a16="http://schemas.microsoft.com/office/drawing/2014/main" id="{16F93167-60FB-497D-9DE7-D09B7AA5FF38}"/>
                </a:ext>
              </a:extLst>
            </p:cNvPr>
            <p:cNvSpPr/>
            <p:nvPr/>
          </p:nvSpPr>
          <p:spPr>
            <a:xfrm>
              <a:off x="4417760" y="2675190"/>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時間</a:t>
              </a:r>
              <a:endParaRPr kumimoji="1" lang="ja-JP" altLang="en-US" sz="3200" b="1" dirty="0">
                <a:solidFill>
                  <a:schemeClr val="tx1"/>
                </a:solidFill>
              </a:endParaRPr>
            </a:p>
          </p:txBody>
        </p:sp>
        <p:sp>
          <p:nvSpPr>
            <p:cNvPr id="25" name="矢印: 右 24">
              <a:extLst>
                <a:ext uri="{FF2B5EF4-FFF2-40B4-BE49-F238E27FC236}">
                  <a16:creationId xmlns:a16="http://schemas.microsoft.com/office/drawing/2014/main" id="{A09748F9-9A4D-4921-94F2-BB0AF43FE653}"/>
                </a:ext>
              </a:extLst>
            </p:cNvPr>
            <p:cNvSpPr/>
            <p:nvPr/>
          </p:nvSpPr>
          <p:spPr>
            <a:xfrm>
              <a:off x="7444613" y="2794296"/>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sp>
          <p:nvSpPr>
            <p:cNvPr id="26" name="矢印: 右 25">
              <a:extLst>
                <a:ext uri="{FF2B5EF4-FFF2-40B4-BE49-F238E27FC236}">
                  <a16:creationId xmlns:a16="http://schemas.microsoft.com/office/drawing/2014/main" id="{898890FC-9D02-407B-8E68-649705E94406}"/>
                </a:ext>
              </a:extLst>
            </p:cNvPr>
            <p:cNvSpPr/>
            <p:nvPr/>
          </p:nvSpPr>
          <p:spPr>
            <a:xfrm>
              <a:off x="5744042" y="2784704"/>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grpSp>
      <p:grpSp>
        <p:nvGrpSpPr>
          <p:cNvPr id="7" name="グループ化 6">
            <a:extLst>
              <a:ext uri="{FF2B5EF4-FFF2-40B4-BE49-F238E27FC236}">
                <a16:creationId xmlns:a16="http://schemas.microsoft.com/office/drawing/2014/main" id="{A366FD54-DA9A-4371-9504-A1C8BF401D8B}"/>
              </a:ext>
            </a:extLst>
          </p:cNvPr>
          <p:cNvGrpSpPr/>
          <p:nvPr/>
        </p:nvGrpSpPr>
        <p:grpSpPr>
          <a:xfrm>
            <a:off x="4417760" y="1071149"/>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25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50"/>
                                        <p:tgtEl>
                                          <p:spTgt spid="39"/>
                                        </p:tgtEl>
                                      </p:cBhvr>
                                    </p:animEffect>
                                    <p:anim calcmode="lin" valueType="num">
                                      <p:cBhvr>
                                        <p:cTn id="42" dur="250" fill="hold"/>
                                        <p:tgtEl>
                                          <p:spTgt spid="39"/>
                                        </p:tgtEl>
                                        <p:attrNameLst>
                                          <p:attrName>ppt_x</p:attrName>
                                        </p:attrNameLst>
                                      </p:cBhvr>
                                      <p:tavLst>
                                        <p:tav tm="0">
                                          <p:val>
                                            <p:strVal val="#ppt_x"/>
                                          </p:val>
                                        </p:tav>
                                        <p:tav tm="100000">
                                          <p:val>
                                            <p:strVal val="#ppt_x"/>
                                          </p:val>
                                        </p:tav>
                                      </p:tavLst>
                                    </p:anim>
                                    <p:anim calcmode="lin" valueType="num">
                                      <p:cBhvr>
                                        <p:cTn id="4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25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50"/>
                                        <p:tgtEl>
                                          <p:spTgt spid="40"/>
                                        </p:tgtEl>
                                      </p:cBhvr>
                                    </p:animEffect>
                                    <p:anim calcmode="lin" valueType="num">
                                      <p:cBhvr>
                                        <p:cTn id="71" dur="250" fill="hold"/>
                                        <p:tgtEl>
                                          <p:spTgt spid="40"/>
                                        </p:tgtEl>
                                        <p:attrNameLst>
                                          <p:attrName>ppt_x</p:attrName>
                                        </p:attrNameLst>
                                      </p:cBhvr>
                                      <p:tavLst>
                                        <p:tav tm="0">
                                          <p:val>
                                            <p:strVal val="#ppt_x"/>
                                          </p:val>
                                        </p:tav>
                                        <p:tav tm="100000">
                                          <p:val>
                                            <p:strVal val="#ppt_x"/>
                                          </p:val>
                                        </p:tav>
                                      </p:tavLst>
                                    </p:anim>
                                    <p:anim calcmode="lin" valueType="num">
                                      <p:cBhvr>
                                        <p:cTn id="72"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2540</TotalTime>
  <Words>3503</Words>
  <Application>Microsoft Office PowerPoint</Application>
  <PresentationFormat>ワイド画面</PresentationFormat>
  <Paragraphs>526</Paragraphs>
  <Slides>42</Slides>
  <Notes>35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HGP行書体</vt: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形態素解析</vt:lpstr>
      <vt:lpstr>predict.py</vt:lpstr>
      <vt:lpstr>データ取得</vt:lpstr>
      <vt:lpstr>データ取得　定時実行</vt:lpstr>
      <vt:lpstr>OpenJTalk</vt:lpstr>
      <vt:lpstr>OpenJTalk</vt:lpstr>
      <vt:lpstr>実行ファイル yosie.sh</vt:lpstr>
      <vt:lpstr>実行ファイル yosie.sh</vt:lpstr>
      <vt:lpstr>実行ファイル function.py</vt:lpstr>
      <vt:lpstr>デモンストレーション</vt:lpstr>
      <vt:lpstr>YoSiEの可能性</vt:lpstr>
      <vt:lpstr>まとめ</vt:lpstr>
      <vt:lpstr>チームメンバー</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lpstr>fastText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266</cp:revision>
  <dcterms:created xsi:type="dcterms:W3CDTF">2021-11-23T02:33:41Z</dcterms:created>
  <dcterms:modified xsi:type="dcterms:W3CDTF">2022-01-25T04:03:28Z</dcterms:modified>
</cp:coreProperties>
</file>