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78" r:id="rId3"/>
    <p:sldId id="257" r:id="rId4"/>
    <p:sldId id="258" r:id="rId5"/>
    <p:sldId id="259" r:id="rId6"/>
    <p:sldId id="260" r:id="rId7"/>
    <p:sldId id="272" r:id="rId8"/>
    <p:sldId id="276" r:id="rId9"/>
    <p:sldId id="261" r:id="rId10"/>
    <p:sldId id="271" r:id="rId11"/>
    <p:sldId id="284" r:id="rId12"/>
    <p:sldId id="285" r:id="rId13"/>
    <p:sldId id="286" r:id="rId14"/>
    <p:sldId id="287" r:id="rId15"/>
    <p:sldId id="262" r:id="rId16"/>
    <p:sldId id="300" r:id="rId17"/>
    <p:sldId id="306" r:id="rId18"/>
    <p:sldId id="303" r:id="rId19"/>
    <p:sldId id="304" r:id="rId20"/>
    <p:sldId id="273" r:id="rId21"/>
    <p:sldId id="277" r:id="rId22"/>
    <p:sldId id="305" r:id="rId23"/>
    <p:sldId id="264" r:id="rId24"/>
    <p:sldId id="274" r:id="rId25"/>
    <p:sldId id="265" r:id="rId26"/>
    <p:sldId id="275" r:id="rId27"/>
    <p:sldId id="266" r:id="rId28"/>
    <p:sldId id="293" r:id="rId29"/>
    <p:sldId id="301" r:id="rId30"/>
    <p:sldId id="292" r:id="rId31"/>
    <p:sldId id="267" r:id="rId32"/>
    <p:sldId id="279" r:id="rId33"/>
    <p:sldId id="290" r:id="rId34"/>
    <p:sldId id="291" r:id="rId35"/>
    <p:sldId id="268" r:id="rId36"/>
    <p:sldId id="294" r:id="rId37"/>
    <p:sldId id="295" r:id="rId38"/>
    <p:sldId id="296" r:id="rId39"/>
    <p:sldId id="297" r:id="rId40"/>
    <p:sldId id="298" r:id="rId41"/>
    <p:sldId id="299" r:id="rId42"/>
    <p:sldId id="307" r:id="rId4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B97C"/>
    <a:srgbClr val="282923"/>
    <a:srgbClr val="F1BD83"/>
    <a:srgbClr val="EA983E"/>
    <a:srgbClr val="FEFDF8"/>
    <a:srgbClr val="E8902F"/>
    <a:srgbClr val="E9973B"/>
    <a:srgbClr val="FF0066"/>
    <a:srgbClr val="EA9A42"/>
    <a:srgbClr val="E789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70295" autoAdjust="0"/>
  </p:normalViewPr>
  <p:slideViewPr>
    <p:cSldViewPr snapToGrid="0">
      <p:cViewPr varScale="1">
        <p:scale>
          <a:sx n="51" d="100"/>
          <a:sy n="51" d="100"/>
        </p:scale>
        <p:origin x="1044" y="66"/>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AD5661-52EC-44C6-A0CD-815C4E2A2178}" type="doc">
      <dgm:prSet loTypeId="urn:microsoft.com/office/officeart/2005/8/layout/process2" loCatId="process" qsTypeId="urn:microsoft.com/office/officeart/2005/8/quickstyle/simple1" qsCatId="simple" csTypeId="urn:microsoft.com/office/officeart/2005/8/colors/accent1_2" csCatId="accent1" phldr="1"/>
      <dgm:spPr/>
    </dgm:pt>
    <dgm:pt modelId="{26A8BDED-7BD6-49CF-8C8C-068FE7539748}">
      <dgm:prSet phldrT="[テキスト]"/>
      <dgm:spPr>
        <a:solidFill>
          <a:schemeClr val="accent6">
            <a:lumMod val="75000"/>
          </a:schemeClr>
        </a:solidFill>
      </dgm:spPr>
      <dgm:t>
        <a:bodyPr/>
        <a:lstStyle/>
        <a:p>
          <a:pPr algn="l"/>
          <a:r>
            <a:rPr kumimoji="1" lang="ja-JP" altLang="en-US" b="1" dirty="0"/>
            <a:t>音声</a:t>
          </a:r>
        </a:p>
      </dgm:t>
    </dgm:pt>
    <dgm:pt modelId="{50E4821E-4909-473A-B2EF-3EC6C651667D}" type="parTrans" cxnId="{61CF02E9-B101-4193-9516-BD830ADAC866}">
      <dgm:prSet/>
      <dgm:spPr/>
      <dgm:t>
        <a:bodyPr/>
        <a:lstStyle/>
        <a:p>
          <a:endParaRPr kumimoji="1" lang="ja-JP" altLang="en-US"/>
        </a:p>
      </dgm:t>
    </dgm:pt>
    <dgm:pt modelId="{57558FC9-4B85-4A16-BCD7-92FCA8D37C6C}" type="sibTrans" cxnId="{61CF02E9-B101-4193-9516-BD830ADAC866}">
      <dgm:prSet/>
      <dgm:spPr>
        <a:solidFill>
          <a:srgbClr val="FF0000"/>
        </a:solidFill>
        <a:ln>
          <a:solidFill>
            <a:schemeClr val="tx1"/>
          </a:solidFill>
        </a:ln>
      </dgm:spPr>
      <dgm:t>
        <a:bodyPr/>
        <a:lstStyle/>
        <a:p>
          <a:endParaRPr kumimoji="1" lang="ja-JP" altLang="en-US"/>
        </a:p>
      </dgm:t>
    </dgm:pt>
    <dgm:pt modelId="{FA835DA5-41EF-42EA-8294-D83BFCF3F3FB}">
      <dgm:prSet phldrT="[テキスト]"/>
      <dgm:spPr>
        <a:solidFill>
          <a:schemeClr val="accent6">
            <a:lumMod val="75000"/>
          </a:schemeClr>
        </a:solidFill>
      </dgm:spPr>
      <dgm:t>
        <a:bodyPr/>
        <a:lstStyle/>
        <a:p>
          <a:pPr algn="l"/>
          <a:r>
            <a:rPr kumimoji="1" lang="ja-JP" altLang="en-US" b="1" dirty="0"/>
            <a:t>音素</a:t>
          </a:r>
        </a:p>
      </dgm:t>
    </dgm:pt>
    <dgm:pt modelId="{28542094-0279-4667-8B4C-C1105784A025}" type="parTrans" cxnId="{23AAD36C-374A-4489-9539-829662066AB6}">
      <dgm:prSet/>
      <dgm:spPr/>
      <dgm:t>
        <a:bodyPr/>
        <a:lstStyle/>
        <a:p>
          <a:endParaRPr kumimoji="1" lang="ja-JP" altLang="en-US"/>
        </a:p>
      </dgm:t>
    </dgm:pt>
    <dgm:pt modelId="{9F4C9F53-B247-481F-92B8-4137AA554FA2}" type="sibTrans" cxnId="{23AAD36C-374A-4489-9539-829662066AB6}">
      <dgm:prSet/>
      <dgm:spPr>
        <a:solidFill>
          <a:srgbClr val="FF0000"/>
        </a:solidFill>
        <a:ln>
          <a:solidFill>
            <a:schemeClr val="tx1"/>
          </a:solidFill>
        </a:ln>
      </dgm:spPr>
      <dgm:t>
        <a:bodyPr/>
        <a:lstStyle/>
        <a:p>
          <a:endParaRPr kumimoji="1" lang="ja-JP" altLang="en-US"/>
        </a:p>
      </dgm:t>
    </dgm:pt>
    <dgm:pt modelId="{BE1F7A08-3369-4E03-932E-EF9B44EC1A7D}">
      <dgm:prSet phldrT="[テキスト]"/>
      <dgm:spPr>
        <a:solidFill>
          <a:schemeClr val="accent6">
            <a:lumMod val="75000"/>
          </a:schemeClr>
        </a:solidFill>
      </dgm:spPr>
      <dgm:t>
        <a:bodyPr/>
        <a:lstStyle/>
        <a:p>
          <a:pPr algn="l"/>
          <a:r>
            <a:rPr kumimoji="1" lang="ja-JP" altLang="en-US" b="1" dirty="0"/>
            <a:t>文字</a:t>
          </a:r>
        </a:p>
      </dgm:t>
    </dgm:pt>
    <dgm:pt modelId="{49B53EB6-4100-486E-83C2-75F7FF7FF1D2}" type="parTrans" cxnId="{8371B4CF-E521-4F12-AC62-780395936422}">
      <dgm:prSet/>
      <dgm:spPr/>
      <dgm:t>
        <a:bodyPr/>
        <a:lstStyle/>
        <a:p>
          <a:endParaRPr kumimoji="1" lang="ja-JP" altLang="en-US"/>
        </a:p>
      </dgm:t>
    </dgm:pt>
    <dgm:pt modelId="{85445968-D6D6-48BB-A9DA-C7234BF0FFAA}" type="sibTrans" cxnId="{8371B4CF-E521-4F12-AC62-780395936422}">
      <dgm:prSet/>
      <dgm:spPr/>
      <dgm:t>
        <a:bodyPr/>
        <a:lstStyle/>
        <a:p>
          <a:endParaRPr kumimoji="1" lang="ja-JP" altLang="en-US"/>
        </a:p>
      </dgm:t>
    </dgm:pt>
    <dgm:pt modelId="{8126590B-F659-46DE-8329-9AC47CB405EE}" type="pres">
      <dgm:prSet presAssocID="{D1AD5661-52EC-44C6-A0CD-815C4E2A2178}" presName="linearFlow" presStyleCnt="0">
        <dgm:presLayoutVars>
          <dgm:resizeHandles val="exact"/>
        </dgm:presLayoutVars>
      </dgm:prSet>
      <dgm:spPr/>
    </dgm:pt>
    <dgm:pt modelId="{F62A572D-3AAE-4141-8D28-785159941964}" type="pres">
      <dgm:prSet presAssocID="{26A8BDED-7BD6-49CF-8C8C-068FE7539748}" presName="node" presStyleLbl="node1" presStyleIdx="0" presStyleCnt="3" custScaleX="132648" custLinFactNeighborX="5441" custLinFactNeighborY="2309">
        <dgm:presLayoutVars>
          <dgm:bulletEnabled val="1"/>
        </dgm:presLayoutVars>
      </dgm:prSet>
      <dgm:spPr/>
    </dgm:pt>
    <dgm:pt modelId="{88C84C50-640B-4B08-A09D-969E39B7EDA8}" type="pres">
      <dgm:prSet presAssocID="{57558FC9-4B85-4A16-BCD7-92FCA8D37C6C}" presName="sibTrans" presStyleLbl="sibTrans2D1" presStyleIdx="0" presStyleCnt="2" custScaleX="110714" custScaleY="145341"/>
      <dgm:spPr/>
    </dgm:pt>
    <dgm:pt modelId="{87FD9324-81F1-4EE7-A2A6-6955F70B3FB5}" type="pres">
      <dgm:prSet presAssocID="{57558FC9-4B85-4A16-BCD7-92FCA8D37C6C}" presName="connectorText" presStyleLbl="sibTrans2D1" presStyleIdx="0" presStyleCnt="2"/>
      <dgm:spPr/>
    </dgm:pt>
    <dgm:pt modelId="{EF5F81BA-8338-4F88-9D82-20B267FC5FD0}" type="pres">
      <dgm:prSet presAssocID="{FA835DA5-41EF-42EA-8294-D83BFCF3F3FB}" presName="node" presStyleLbl="node1" presStyleIdx="1" presStyleCnt="3" custScaleX="132648" custLinFactNeighborX="5441" custLinFactNeighborY="26">
        <dgm:presLayoutVars>
          <dgm:bulletEnabled val="1"/>
        </dgm:presLayoutVars>
      </dgm:prSet>
      <dgm:spPr/>
    </dgm:pt>
    <dgm:pt modelId="{CFB8B250-5A99-47E1-B374-92C00B0DF11D}" type="pres">
      <dgm:prSet presAssocID="{9F4C9F53-B247-481F-92B8-4137AA554FA2}" presName="sibTrans" presStyleLbl="sibTrans2D1" presStyleIdx="1" presStyleCnt="2" custScaleX="110714" custScaleY="145341"/>
      <dgm:spPr/>
    </dgm:pt>
    <dgm:pt modelId="{68CD3C2E-3CB4-4345-A410-193C435C60EC}" type="pres">
      <dgm:prSet presAssocID="{9F4C9F53-B247-481F-92B8-4137AA554FA2}" presName="connectorText" presStyleLbl="sibTrans2D1" presStyleIdx="1" presStyleCnt="2"/>
      <dgm:spPr/>
    </dgm:pt>
    <dgm:pt modelId="{CA259601-2D12-4654-A3FC-426CC8F924F7}" type="pres">
      <dgm:prSet presAssocID="{BE1F7A08-3369-4E03-932E-EF9B44EC1A7D}" presName="node" presStyleLbl="node1" presStyleIdx="2" presStyleCnt="3" custScaleX="132648" custLinFactNeighborX="5441" custLinFactNeighborY="-12598">
        <dgm:presLayoutVars>
          <dgm:bulletEnabled val="1"/>
        </dgm:presLayoutVars>
      </dgm:prSet>
      <dgm:spPr/>
    </dgm:pt>
  </dgm:ptLst>
  <dgm:cxnLst>
    <dgm:cxn modelId="{2C3D2803-27F0-4057-ACB4-BA0EE0750220}" type="presOf" srcId="{D1AD5661-52EC-44C6-A0CD-815C4E2A2178}" destId="{8126590B-F659-46DE-8329-9AC47CB405EE}" srcOrd="0" destOrd="0" presId="urn:microsoft.com/office/officeart/2005/8/layout/process2"/>
    <dgm:cxn modelId="{9570C824-F6E2-4A36-A6AE-A4788C0FDAE4}" type="presOf" srcId="{9F4C9F53-B247-481F-92B8-4137AA554FA2}" destId="{CFB8B250-5A99-47E1-B374-92C00B0DF11D}" srcOrd="0" destOrd="0" presId="urn:microsoft.com/office/officeart/2005/8/layout/process2"/>
    <dgm:cxn modelId="{D6892A25-4DDB-4FEE-9813-C008706219B8}" type="presOf" srcId="{26A8BDED-7BD6-49CF-8C8C-068FE7539748}" destId="{F62A572D-3AAE-4141-8D28-785159941964}" srcOrd="0" destOrd="0" presId="urn:microsoft.com/office/officeart/2005/8/layout/process2"/>
    <dgm:cxn modelId="{23AAD36C-374A-4489-9539-829662066AB6}" srcId="{D1AD5661-52EC-44C6-A0CD-815C4E2A2178}" destId="{FA835DA5-41EF-42EA-8294-D83BFCF3F3FB}" srcOrd="1" destOrd="0" parTransId="{28542094-0279-4667-8B4C-C1105784A025}" sibTransId="{9F4C9F53-B247-481F-92B8-4137AA554FA2}"/>
    <dgm:cxn modelId="{209F8673-8F83-41A9-A23B-D5E13E166E9A}" type="presOf" srcId="{9F4C9F53-B247-481F-92B8-4137AA554FA2}" destId="{68CD3C2E-3CB4-4345-A410-193C435C60EC}" srcOrd="1" destOrd="0" presId="urn:microsoft.com/office/officeart/2005/8/layout/process2"/>
    <dgm:cxn modelId="{1DD9508A-E870-4DC4-854C-C719F7BC8ECC}" type="presOf" srcId="{BE1F7A08-3369-4E03-932E-EF9B44EC1A7D}" destId="{CA259601-2D12-4654-A3FC-426CC8F924F7}" srcOrd="0" destOrd="0" presId="urn:microsoft.com/office/officeart/2005/8/layout/process2"/>
    <dgm:cxn modelId="{DA8B9F8E-C30D-4E2D-8A23-BD878696601C}" type="presOf" srcId="{FA835DA5-41EF-42EA-8294-D83BFCF3F3FB}" destId="{EF5F81BA-8338-4F88-9D82-20B267FC5FD0}" srcOrd="0" destOrd="0" presId="urn:microsoft.com/office/officeart/2005/8/layout/process2"/>
    <dgm:cxn modelId="{F9D96392-E4E9-4D96-AC0E-413F6D6B97C8}" type="presOf" srcId="{57558FC9-4B85-4A16-BCD7-92FCA8D37C6C}" destId="{87FD9324-81F1-4EE7-A2A6-6955F70B3FB5}" srcOrd="1" destOrd="0" presId="urn:microsoft.com/office/officeart/2005/8/layout/process2"/>
    <dgm:cxn modelId="{8371B4CF-E521-4F12-AC62-780395936422}" srcId="{D1AD5661-52EC-44C6-A0CD-815C4E2A2178}" destId="{BE1F7A08-3369-4E03-932E-EF9B44EC1A7D}" srcOrd="2" destOrd="0" parTransId="{49B53EB6-4100-486E-83C2-75F7FF7FF1D2}" sibTransId="{85445968-D6D6-48BB-A9DA-C7234BF0FFAA}"/>
    <dgm:cxn modelId="{61CF02E9-B101-4193-9516-BD830ADAC866}" srcId="{D1AD5661-52EC-44C6-A0CD-815C4E2A2178}" destId="{26A8BDED-7BD6-49CF-8C8C-068FE7539748}" srcOrd="0" destOrd="0" parTransId="{50E4821E-4909-473A-B2EF-3EC6C651667D}" sibTransId="{57558FC9-4B85-4A16-BCD7-92FCA8D37C6C}"/>
    <dgm:cxn modelId="{34D96EEB-B671-4900-9AC4-A7AFEF189956}" type="presOf" srcId="{57558FC9-4B85-4A16-BCD7-92FCA8D37C6C}" destId="{88C84C50-640B-4B08-A09D-969E39B7EDA8}" srcOrd="0" destOrd="0" presId="urn:microsoft.com/office/officeart/2005/8/layout/process2"/>
    <dgm:cxn modelId="{A2C07ECA-DE4C-43F4-B56B-C48F16595216}" type="presParOf" srcId="{8126590B-F659-46DE-8329-9AC47CB405EE}" destId="{F62A572D-3AAE-4141-8D28-785159941964}" srcOrd="0" destOrd="0" presId="urn:microsoft.com/office/officeart/2005/8/layout/process2"/>
    <dgm:cxn modelId="{ED70D826-4E70-467E-A16F-E72FD7E86BE4}" type="presParOf" srcId="{8126590B-F659-46DE-8329-9AC47CB405EE}" destId="{88C84C50-640B-4B08-A09D-969E39B7EDA8}" srcOrd="1" destOrd="0" presId="urn:microsoft.com/office/officeart/2005/8/layout/process2"/>
    <dgm:cxn modelId="{694A1EF5-47EB-41F3-918E-5AEBD0C874A8}" type="presParOf" srcId="{88C84C50-640B-4B08-A09D-969E39B7EDA8}" destId="{87FD9324-81F1-4EE7-A2A6-6955F70B3FB5}" srcOrd="0" destOrd="0" presId="urn:microsoft.com/office/officeart/2005/8/layout/process2"/>
    <dgm:cxn modelId="{DCDDCC46-BDF3-4A30-8E8F-9C62CC59CAAB}" type="presParOf" srcId="{8126590B-F659-46DE-8329-9AC47CB405EE}" destId="{EF5F81BA-8338-4F88-9D82-20B267FC5FD0}" srcOrd="2" destOrd="0" presId="urn:microsoft.com/office/officeart/2005/8/layout/process2"/>
    <dgm:cxn modelId="{60568690-61DA-4F8D-8F60-35E7F9342931}" type="presParOf" srcId="{8126590B-F659-46DE-8329-9AC47CB405EE}" destId="{CFB8B250-5A99-47E1-B374-92C00B0DF11D}" srcOrd="3" destOrd="0" presId="urn:microsoft.com/office/officeart/2005/8/layout/process2"/>
    <dgm:cxn modelId="{F711DD4A-324C-4178-9B6A-C9FFA06225A3}" type="presParOf" srcId="{CFB8B250-5A99-47E1-B374-92C00B0DF11D}" destId="{68CD3C2E-3CB4-4345-A410-193C435C60EC}" srcOrd="0" destOrd="0" presId="urn:microsoft.com/office/officeart/2005/8/layout/process2"/>
    <dgm:cxn modelId="{C808C617-6E94-4520-B20F-2A9D66D8C825}" type="presParOf" srcId="{8126590B-F659-46DE-8329-9AC47CB405EE}" destId="{CA259601-2D12-4654-A3FC-426CC8F924F7}"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2A572D-3AAE-4141-8D28-785159941964}">
      <dsp:nvSpPr>
        <dsp:cNvPr id="0" name=""/>
        <dsp:cNvSpPr/>
      </dsp:nvSpPr>
      <dsp:spPr>
        <a:xfrm>
          <a:off x="526024" y="10029"/>
          <a:ext cx="3014637" cy="1262588"/>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kumimoji="1" lang="ja-JP" altLang="en-US" sz="4300" b="1" kern="1200" dirty="0"/>
            <a:t>音声</a:t>
          </a:r>
        </a:p>
      </dsp:txBody>
      <dsp:txXfrm>
        <a:off x="563004" y="47009"/>
        <a:ext cx="2940677" cy="1188628"/>
      </dsp:txXfrm>
    </dsp:sp>
    <dsp:sp modelId="{88C84C50-640B-4B08-A09D-969E39B7EDA8}">
      <dsp:nvSpPr>
        <dsp:cNvPr id="0" name=""/>
        <dsp:cNvSpPr/>
      </dsp:nvSpPr>
      <dsp:spPr>
        <a:xfrm rot="5400000">
          <a:off x="1775361" y="1170418"/>
          <a:ext cx="515964" cy="825776"/>
        </a:xfrm>
        <a:prstGeom prst="rightArrow">
          <a:avLst>
            <a:gd name="adj1" fmla="val 60000"/>
            <a:gd name="adj2" fmla="val 50000"/>
          </a:avLst>
        </a:prstGeom>
        <a:solidFill>
          <a:srgbClr val="FF0000"/>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1785611" y="1325324"/>
        <a:ext cx="495466" cy="361175"/>
      </dsp:txXfrm>
    </dsp:sp>
    <dsp:sp modelId="{EF5F81BA-8338-4F88-9D82-20B267FC5FD0}">
      <dsp:nvSpPr>
        <dsp:cNvPr id="0" name=""/>
        <dsp:cNvSpPr/>
      </dsp:nvSpPr>
      <dsp:spPr>
        <a:xfrm>
          <a:off x="526024" y="1893995"/>
          <a:ext cx="3014637" cy="1262588"/>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kumimoji="1" lang="ja-JP" altLang="en-US" sz="4300" b="1" kern="1200" dirty="0"/>
            <a:t>音素</a:t>
          </a:r>
        </a:p>
      </dsp:txBody>
      <dsp:txXfrm>
        <a:off x="563004" y="1930975"/>
        <a:ext cx="2940677" cy="1188628"/>
      </dsp:txXfrm>
    </dsp:sp>
    <dsp:sp modelId="{CFB8B250-5A99-47E1-B374-92C00B0DF11D}">
      <dsp:nvSpPr>
        <dsp:cNvPr id="0" name=""/>
        <dsp:cNvSpPr/>
      </dsp:nvSpPr>
      <dsp:spPr>
        <a:xfrm rot="5400000">
          <a:off x="1794009" y="3031926"/>
          <a:ext cx="478667" cy="825776"/>
        </a:xfrm>
        <a:prstGeom prst="rightArrow">
          <a:avLst>
            <a:gd name="adj1" fmla="val 60000"/>
            <a:gd name="adj2" fmla="val 50000"/>
          </a:avLst>
        </a:prstGeom>
        <a:solidFill>
          <a:srgbClr val="FF0000"/>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kumimoji="1" lang="ja-JP" altLang="en-US" sz="1700" kern="1200"/>
        </a:p>
      </dsp:txBody>
      <dsp:txXfrm rot="-5400000">
        <a:off x="1785610" y="3205480"/>
        <a:ext cx="495466" cy="335067"/>
      </dsp:txXfrm>
    </dsp:sp>
    <dsp:sp modelId="{CA259601-2D12-4654-A3FC-426CC8F924F7}">
      <dsp:nvSpPr>
        <dsp:cNvPr id="0" name=""/>
        <dsp:cNvSpPr/>
      </dsp:nvSpPr>
      <dsp:spPr>
        <a:xfrm>
          <a:off x="526024" y="3733045"/>
          <a:ext cx="3014637" cy="1262588"/>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kumimoji="1" lang="ja-JP" altLang="en-US" sz="4300" b="1" kern="1200" dirty="0"/>
            <a:t>文字</a:t>
          </a:r>
        </a:p>
      </dsp:txBody>
      <dsp:txXfrm>
        <a:off x="563004" y="3770025"/>
        <a:ext cx="2940677" cy="118862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BB20C-20C4-49AD-85A3-C66C862503B5}" type="datetimeFigureOut">
              <a:rPr kumimoji="1" lang="ja-JP" altLang="en-US" smtClean="0"/>
              <a:t>2022/1/24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E7C28-4903-4521-8E60-0F80C627678B}" type="slidenum">
              <a:rPr kumimoji="1" lang="ja-JP" altLang="en-US" smtClean="0"/>
              <a:t>‹#›</a:t>
            </a:fld>
            <a:endParaRPr kumimoji="1" lang="ja-JP" altLang="en-US"/>
          </a:p>
        </p:txBody>
      </p:sp>
    </p:spTree>
    <p:extLst>
      <p:ext uri="{BB962C8B-B14F-4D97-AF65-F5344CB8AC3E}">
        <p14:creationId xmlns:p14="http://schemas.microsoft.com/office/powerpoint/2010/main" val="15023963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AI</a:t>
            </a:r>
            <a:r>
              <a:rPr kumimoji="1" lang="ja-JP" altLang="en-US" dirty="0"/>
              <a:t>スピーカー開発の発表を始めます。よろしくお願いします。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a:t>
            </a:fld>
            <a:endParaRPr kumimoji="1" lang="ja-JP" altLang="en-US"/>
          </a:p>
        </p:txBody>
      </p:sp>
    </p:spTree>
    <p:extLst>
      <p:ext uri="{BB962C8B-B14F-4D97-AF65-F5344CB8AC3E}">
        <p14:creationId xmlns:p14="http://schemas.microsoft.com/office/powerpoint/2010/main" val="477070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次に先程登場した、音素ファイルを含む、辞書ファイルについて説明します。</a:t>
            </a:r>
            <a:endParaRPr kumimoji="1" lang="en-US" altLang="ja-JP" dirty="0"/>
          </a:p>
          <a:p>
            <a:r>
              <a:rPr kumimoji="1" lang="ja-JP" altLang="en-US" dirty="0"/>
              <a:t>辞書ファイルというのは、</a:t>
            </a:r>
            <a:r>
              <a:rPr kumimoji="1" lang="en-US" altLang="ja-JP" dirty="0"/>
              <a:t>Julius</a:t>
            </a:r>
            <a:r>
              <a:rPr kumimoji="1" lang="ja-JP" altLang="en-US" dirty="0"/>
              <a:t>に認識させたい任意の単語を記述することで、その認識精度を上げるためのものです。</a:t>
            </a:r>
            <a:endParaRPr kumimoji="1" lang="en-US" altLang="ja-JP" dirty="0"/>
          </a:p>
          <a:p>
            <a:r>
              <a:rPr kumimoji="1" lang="ja-JP" altLang="en-US" dirty="0"/>
              <a:t>辞書ファイルには、読み・音素・語彙・構文の、</a:t>
            </a:r>
            <a:r>
              <a:rPr kumimoji="1" lang="en-US" altLang="ja-JP" dirty="0"/>
              <a:t>4</a:t>
            </a:r>
            <a:r>
              <a:rPr kumimoji="1" lang="ja-JP" altLang="en-US" dirty="0"/>
              <a:t>種類があります。</a:t>
            </a:r>
            <a:endParaRPr kumimoji="1" lang="en-US" altLang="ja-JP" dirty="0"/>
          </a:p>
          <a:p>
            <a:r>
              <a:rPr kumimoji="1" lang="ja-JP" altLang="en-US" dirty="0"/>
              <a:t>これはファイルの作成順に並べたもので、読みファイルから順に説明していきます。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10</a:t>
            </a:fld>
            <a:endParaRPr kumimoji="1" lang="ja-JP" altLang="en-US"/>
          </a:p>
        </p:txBody>
      </p:sp>
    </p:spTree>
    <p:extLst>
      <p:ext uri="{BB962C8B-B14F-4D97-AF65-F5344CB8AC3E}">
        <p14:creationId xmlns:p14="http://schemas.microsoft.com/office/powerpoint/2010/main" val="838591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読みファイルには、認識させたい単語と、その読み仮名を平仮名で記述します。</a:t>
            </a:r>
            <a:endParaRPr kumimoji="1" lang="en-US" altLang="ja-JP" dirty="0"/>
          </a:p>
          <a:p>
            <a:r>
              <a:rPr kumimoji="1" lang="ja-JP" altLang="en-US" dirty="0"/>
              <a:t>例として、晴れ・雨・曇りを認識させたい場合は、このような記述になります。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11</a:t>
            </a:fld>
            <a:endParaRPr kumimoji="1" lang="ja-JP" altLang="en-US"/>
          </a:p>
        </p:txBody>
      </p:sp>
    </p:spTree>
    <p:extLst>
      <p:ext uri="{BB962C8B-B14F-4D97-AF65-F5344CB8AC3E}">
        <p14:creationId xmlns:p14="http://schemas.microsoft.com/office/powerpoint/2010/main" val="2598063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音素ファイルは、先程の読みファイルを変換し、読み仮名が音素に書き換えられたものです。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12</a:t>
            </a:fld>
            <a:endParaRPr kumimoji="1" lang="ja-JP" altLang="en-US"/>
          </a:p>
        </p:txBody>
      </p:sp>
    </p:spTree>
    <p:extLst>
      <p:ext uri="{BB962C8B-B14F-4D97-AF65-F5344CB8AC3E}">
        <p14:creationId xmlns:p14="http://schemas.microsoft.com/office/powerpoint/2010/main" val="287221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語彙ファイルは、先ほどの音素ファイルにラベル付けを行ったものです。</a:t>
            </a:r>
            <a:endParaRPr kumimoji="1" lang="en-US" altLang="ja-JP" dirty="0"/>
          </a:p>
          <a:p>
            <a:r>
              <a:rPr kumimoji="1" lang="ja-JP" altLang="en-US" dirty="0"/>
              <a:t>同じ分類として扱う単語の上部に、ラベル名を記述します。今回はこの</a:t>
            </a:r>
            <a:r>
              <a:rPr kumimoji="1" lang="en-US" altLang="ja-JP" dirty="0"/>
              <a:t>3</a:t>
            </a:r>
            <a:r>
              <a:rPr kumimoji="1" lang="ja-JP" altLang="en-US" dirty="0" err="1"/>
              <a:t>つを</a:t>
            </a:r>
            <a:r>
              <a:rPr kumimoji="1" lang="ja-JP" altLang="en-US" dirty="0"/>
              <a:t>天気ラベルとして扱います。</a:t>
            </a:r>
            <a:endParaRPr kumimoji="1" lang="en-US" altLang="ja-JP" dirty="0"/>
          </a:p>
          <a:p>
            <a:r>
              <a:rPr kumimoji="1" lang="ja-JP" altLang="en-US" dirty="0"/>
              <a:t>構文ファイルの説明の前に、★“今日”と“は”を追加し、それぞれにラベル付けをします。</a:t>
            </a:r>
            <a:endParaRPr kumimoji="1" lang="en-US" altLang="ja-JP" dirty="0"/>
          </a:p>
          <a:p>
            <a:r>
              <a:rPr kumimoji="1" lang="ja-JP" altLang="en-US" dirty="0"/>
              <a:t>それでは最後に構文ファイルの説明です。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13</a:t>
            </a:fld>
            <a:endParaRPr kumimoji="1" lang="ja-JP" altLang="en-US"/>
          </a:p>
        </p:txBody>
      </p:sp>
    </p:spTree>
    <p:extLst>
      <p:ext uri="{BB962C8B-B14F-4D97-AF65-F5344CB8AC3E}">
        <p14:creationId xmlns:p14="http://schemas.microsoft.com/office/powerpoint/2010/main" val="2220811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構文ファイルでは、語彙ファイルで記述したラベル名を組み合わせて構文を作成します。</a:t>
            </a:r>
            <a:endParaRPr kumimoji="1" lang="en-US" altLang="ja-JP" dirty="0"/>
          </a:p>
          <a:p>
            <a:r>
              <a:rPr kumimoji="1" lang="ja-JP" altLang="en-US" dirty="0"/>
              <a:t>それぞれのラベルに含まれた単語を組み合わせた文章として扱われるため、</a:t>
            </a:r>
            <a:endParaRPr kumimoji="1" lang="en-US" altLang="ja-JP" dirty="0"/>
          </a:p>
          <a:p>
            <a:r>
              <a:rPr kumimoji="1" lang="ja-JP" altLang="en-US" dirty="0"/>
              <a:t>この場合、認識される文章は★この</a:t>
            </a:r>
            <a:r>
              <a:rPr kumimoji="1" lang="en-US" altLang="ja-JP" dirty="0"/>
              <a:t>3</a:t>
            </a:r>
            <a:r>
              <a:rPr kumimoji="1" lang="ja-JP" altLang="en-US" dirty="0"/>
              <a:t>通りになります。</a:t>
            </a:r>
            <a:endParaRPr kumimoji="1" lang="en-US" altLang="ja-JP" dirty="0"/>
          </a:p>
          <a:p>
            <a:r>
              <a:rPr kumimoji="1" lang="ja-JP" altLang="en-US" dirty="0"/>
              <a:t>このように辞書ファイルを作成し、様々なパターンの音声を認識できるようにしています。</a:t>
            </a:r>
            <a:endParaRPr kumimoji="1" lang="en-US" altLang="ja-JP" dirty="0"/>
          </a:p>
          <a:p>
            <a:r>
              <a:rPr kumimoji="1" lang="ja-JP" altLang="en-US" dirty="0"/>
              <a:t>実際に</a:t>
            </a:r>
            <a:r>
              <a:rPr kumimoji="1" lang="en-US" altLang="ja-JP" dirty="0" err="1"/>
              <a:t>YoSiE</a:t>
            </a:r>
            <a:r>
              <a:rPr kumimoji="1" lang="ja-JP" altLang="en-US" dirty="0"/>
              <a:t>で使っている辞書ファイルを、クラスルームに挙げておくので、興味のある方はご確認ください。</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14</a:t>
            </a:fld>
            <a:endParaRPr kumimoji="1" lang="ja-JP" altLang="en-US"/>
          </a:p>
        </p:txBody>
      </p:sp>
    </p:spTree>
    <p:extLst>
      <p:ext uri="{BB962C8B-B14F-4D97-AF65-F5344CB8AC3E}">
        <p14:creationId xmlns:p14="http://schemas.microsoft.com/office/powerpoint/2010/main" val="3498954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ここでウェイクワードについて説明します。</a:t>
            </a:r>
            <a:endParaRPr kumimoji="1" lang="en-US" altLang="ja-JP" dirty="0"/>
          </a:p>
          <a:p>
            <a:r>
              <a:rPr kumimoji="1" lang="ja-JP" altLang="en-US" dirty="0"/>
              <a:t>ウェイクワードというのは</a:t>
            </a:r>
            <a:r>
              <a:rPr kumimoji="1" lang="en-US" altLang="ja-JP" dirty="0"/>
              <a:t>AI</a:t>
            </a:r>
            <a:r>
              <a:rPr kumimoji="1" lang="ja-JP" altLang="en-US" dirty="0"/>
              <a:t>スピーカーや</a:t>
            </a:r>
            <a:r>
              <a:rPr kumimoji="1" lang="en-US" altLang="ja-JP" dirty="0"/>
              <a:t>AI</a:t>
            </a:r>
            <a:r>
              <a:rPr kumimoji="1" lang="ja-JP" altLang="en-US" dirty="0"/>
              <a:t>アシスタント等を呼び出す際の合図で、有名どころでは「</a:t>
            </a:r>
            <a:r>
              <a:rPr kumimoji="1" lang="en-US" altLang="ja-JP" dirty="0" err="1"/>
              <a:t>ok,google</a:t>
            </a:r>
            <a:r>
              <a:rPr kumimoji="1" lang="ja-JP" altLang="en-US" dirty="0"/>
              <a:t>」や「</a:t>
            </a:r>
            <a:r>
              <a:rPr kumimoji="1" lang="en-US" altLang="ja-JP" dirty="0" err="1"/>
              <a:t>Hey,siri</a:t>
            </a:r>
            <a:r>
              <a:rPr kumimoji="1" lang="ja-JP" altLang="en-US" dirty="0"/>
              <a:t>」等があります。</a:t>
            </a:r>
            <a:endParaRPr kumimoji="1" lang="en-US" altLang="ja-JP" dirty="0"/>
          </a:p>
          <a:p>
            <a:r>
              <a:rPr kumimoji="1" lang="en-US" altLang="ja-JP" dirty="0"/>
              <a:t>YoSiE</a:t>
            </a:r>
            <a:r>
              <a:rPr kumimoji="1" lang="ja-JP" altLang="en-US" dirty="0"/>
              <a:t>のウェイクワードは★「ねぇ</a:t>
            </a:r>
            <a:r>
              <a:rPr kumimoji="1" lang="en-US" altLang="ja-JP" dirty="0"/>
              <a:t>YoSiE</a:t>
            </a:r>
            <a:r>
              <a:rPr kumimoji="1" lang="ja-JP" altLang="en-US" dirty="0"/>
              <a:t>」です。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15</a:t>
            </a:fld>
            <a:endParaRPr kumimoji="1" lang="ja-JP" altLang="en-US"/>
          </a:p>
        </p:txBody>
      </p:sp>
    </p:spTree>
    <p:extLst>
      <p:ext uri="{BB962C8B-B14F-4D97-AF65-F5344CB8AC3E}">
        <p14:creationId xmlns:p14="http://schemas.microsoft.com/office/powerpoint/2010/main" val="3618426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ウェイクワードの仕組みは、★まず語彙ファイルに「ねぇ」と「</a:t>
            </a:r>
            <a:r>
              <a:rPr kumimoji="1" lang="en-US" altLang="ja-JP" dirty="0"/>
              <a:t>YoSiE</a:t>
            </a:r>
            <a:r>
              <a:rPr kumimoji="1" lang="ja-JP" altLang="en-US" dirty="0"/>
              <a:t>」を追加し、★それを構文ファイルに追記します。</a:t>
            </a:r>
            <a:endParaRPr kumimoji="1" lang="en-US" altLang="ja-JP" dirty="0"/>
          </a:p>
          <a:p>
            <a:r>
              <a:rPr kumimoji="1" lang="ja-JP" altLang="en-US" dirty="0"/>
              <a:t>そして認識した文章に、「ねぇ</a:t>
            </a:r>
            <a:r>
              <a:rPr kumimoji="1" lang="en-US" altLang="ja-JP" dirty="0"/>
              <a:t>YoSiE</a:t>
            </a:r>
            <a:r>
              <a:rPr kumimoji="1" lang="ja-JP" altLang="en-US" dirty="0"/>
              <a:t>」が含まれているか否かを</a:t>
            </a:r>
            <a:r>
              <a:rPr kumimoji="1" lang="en-US" altLang="ja-JP" dirty="0"/>
              <a:t>IF</a:t>
            </a:r>
            <a:r>
              <a:rPr kumimoji="1" lang="ja-JP" altLang="en-US" dirty="0"/>
              <a:t>文で判断し、含まれていれば、テキスト分類を行うといった流れです。</a:t>
            </a:r>
            <a:endParaRPr kumimoji="1" lang="en-US" altLang="ja-JP" dirty="0"/>
          </a:p>
          <a:p>
            <a:r>
              <a:rPr kumimoji="1" lang="ja-JP" altLang="en-US" dirty="0"/>
              <a:t>それではここからテキスト分類の説明に移ります。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16</a:t>
            </a:fld>
            <a:endParaRPr kumimoji="1" lang="ja-JP" altLang="en-US"/>
          </a:p>
        </p:txBody>
      </p:sp>
    </p:spTree>
    <p:extLst>
      <p:ext uri="{BB962C8B-B14F-4D97-AF65-F5344CB8AC3E}">
        <p14:creationId xmlns:p14="http://schemas.microsoft.com/office/powerpoint/2010/main" val="2801718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まずテキスト分類の仕組みを説明します。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テキスト分類とは、機械学習を用いて入力されたテキストがどのクラスに分類されるか、確率を計算し、予測することです。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たとえば、「今日の天気は晴れ？」という文章を★右の</a:t>
            </a:r>
            <a:r>
              <a:rPr kumimoji="1" lang="en-US" altLang="ja-JP" dirty="0"/>
              <a:t>4</a:t>
            </a:r>
            <a:r>
              <a:rPr kumimoji="1" lang="ja-JP" altLang="en-US" dirty="0" err="1"/>
              <a:t>つの</a:t>
            </a:r>
            <a:r>
              <a:rPr kumimoji="1" lang="ja-JP" altLang="en-US" dirty="0"/>
              <a:t>クラスのうちのどれかを予測します。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確率を計算して★このようになった場合、★最も確率の高い天気クラスが予測結果として出力される、といった仕組みです。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これを、</a:t>
            </a:r>
            <a:r>
              <a:rPr lang="en-US" altLang="ja-JP" dirty="0"/>
              <a:t>fastText</a:t>
            </a:r>
            <a:r>
              <a:rPr lang="ja-JP" altLang="en-US" dirty="0"/>
              <a:t>を利用して行います。</a:t>
            </a:r>
            <a:endParaRPr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17</a:t>
            </a:fld>
            <a:endParaRPr kumimoji="1" lang="ja-JP" altLang="en-US"/>
          </a:p>
        </p:txBody>
      </p:sp>
    </p:spTree>
    <p:extLst>
      <p:ext uri="{BB962C8B-B14F-4D97-AF65-F5344CB8AC3E}">
        <p14:creationId xmlns:p14="http://schemas.microsoft.com/office/powerpoint/2010/main" val="32901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fastText</a:t>
            </a:r>
            <a:r>
              <a:rPr kumimoji="1" lang="ja-JP" altLang="en-US" dirty="0"/>
              <a:t>で使うトレーニングデータの作成方法について解説します。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これは試しに都道府県を地方ごとに分けてテキスト分類を試したものです。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いろいろなトレーニングデータの作成方法を模索していく中で、最も予測の精度が良かったのが、この作成方法でした。</a:t>
            </a:r>
            <a:endParaRPr kumimoji="1" lang="en-US" altLang="ja-JP" dirty="0"/>
          </a:p>
          <a:p>
            <a:r>
              <a:rPr kumimoji="1" lang="ja-JP" altLang="en-US" dirty="0"/>
              <a:t>このように、各クラスごとに、関連する単語をまとめて</a:t>
            </a:r>
            <a:r>
              <a:rPr kumimoji="1" lang="en-US" altLang="ja-JP" dirty="0"/>
              <a:t>1</a:t>
            </a:r>
            <a:r>
              <a:rPr kumimoji="1" lang="ja-JP" altLang="en-US" dirty="0"/>
              <a:t>行で記述する作成方法を、私たちは都道府県スタイルと呼んでいます。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18</a:t>
            </a:fld>
            <a:endParaRPr kumimoji="1" lang="ja-JP" altLang="en-US"/>
          </a:p>
        </p:txBody>
      </p:sp>
    </p:spTree>
    <p:extLst>
      <p:ext uri="{BB962C8B-B14F-4D97-AF65-F5344CB8AC3E}">
        <p14:creationId xmlns:p14="http://schemas.microsoft.com/office/powerpoint/2010/main" val="2677435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そしてその都道府県スタイルをもとに作り上げたのが、このトレーニングデータです。</a:t>
            </a:r>
            <a:endParaRPr kumimoji="1" lang="en-US" altLang="ja-JP" dirty="0"/>
          </a:p>
          <a:p>
            <a:r>
              <a:rPr kumimoji="1" lang="ja-JP" altLang="en-US" dirty="0"/>
              <a:t>天気予報、ニュース、日時、星座占いの</a:t>
            </a:r>
            <a:r>
              <a:rPr kumimoji="1" lang="en-US" altLang="ja-JP" dirty="0"/>
              <a:t>4</a:t>
            </a:r>
            <a:r>
              <a:rPr kumimoji="1" lang="ja-JP" altLang="en-US" dirty="0" err="1"/>
              <a:t>つの</a:t>
            </a:r>
            <a:r>
              <a:rPr kumimoji="1" lang="ja-JP" altLang="en-US" dirty="0"/>
              <a:t>クラスに、</a:t>
            </a:r>
            <a:endParaRPr kumimoji="1" lang="en-US" altLang="ja-JP" dirty="0"/>
          </a:p>
          <a:p>
            <a:r>
              <a:rPr kumimoji="1" lang="ja-JP" altLang="en-US" dirty="0"/>
              <a:t>それぞれ辞書ファイルに登録されたクラスに関連する単語を、まとめて</a:t>
            </a:r>
            <a:r>
              <a:rPr kumimoji="1" lang="en-US" altLang="ja-JP" dirty="0"/>
              <a:t>1</a:t>
            </a:r>
            <a:r>
              <a:rPr kumimoji="1" lang="ja-JP" altLang="en-US" dirty="0"/>
              <a:t>行で記述しています。</a:t>
            </a:r>
            <a:endParaRPr kumimoji="1" lang="en-US" altLang="ja-JP" dirty="0"/>
          </a:p>
          <a:p>
            <a:r>
              <a:rPr kumimoji="1" lang="ja-JP" altLang="en-US" dirty="0"/>
              <a:t>しかし、このままでは星座占いに関する予測の精度が以上に低く、原因を探りました。</a:t>
            </a:r>
            <a:endParaRPr kumimoji="1" lang="en-US" altLang="ja-JP" dirty="0"/>
          </a:p>
          <a:p>
            <a:r>
              <a:rPr kumimoji="1" lang="ja-JP" altLang="en-US" dirty="0"/>
              <a:t>その結果、★データの多い順にラベルを並べ替えると、精度が高くなることが分かりました。</a:t>
            </a:r>
            <a:endParaRPr kumimoji="1" lang="en-US" altLang="ja-JP" dirty="0"/>
          </a:p>
          <a:p>
            <a:r>
              <a:rPr kumimoji="1" lang="ja-JP" altLang="en-US" dirty="0"/>
              <a:t>また、このトレーニングデータを利用してテキスト分類するには、文章より、単語を渡した方が適しています。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19</a:t>
            </a:fld>
            <a:endParaRPr kumimoji="1" lang="ja-JP" altLang="en-US"/>
          </a:p>
        </p:txBody>
      </p:sp>
    </p:spTree>
    <p:extLst>
      <p:ext uri="{BB962C8B-B14F-4D97-AF65-F5344CB8AC3E}">
        <p14:creationId xmlns:p14="http://schemas.microsoft.com/office/powerpoint/2010/main" val="1131861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今回の発表の流れはこの通りです。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a:t>
            </a:fld>
            <a:endParaRPr kumimoji="1" lang="ja-JP" altLang="en-US"/>
          </a:p>
        </p:txBody>
      </p:sp>
    </p:spTree>
    <p:extLst>
      <p:ext uri="{BB962C8B-B14F-4D97-AF65-F5344CB8AC3E}">
        <p14:creationId xmlns:p14="http://schemas.microsoft.com/office/powerpoint/2010/main" val="655441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そこで、まず</a:t>
            </a:r>
            <a:r>
              <a:rPr kumimoji="1" lang="en-US" altLang="ja-JP" dirty="0"/>
              <a:t>MeCab</a:t>
            </a:r>
            <a:r>
              <a:rPr kumimoji="1" lang="ja-JP" altLang="en-US" dirty="0"/>
              <a:t>というライブラリを利用して、受け取った文章を品詞ごとに分解します。これを形態素解析といいます。</a:t>
            </a:r>
            <a:endParaRPr kumimoji="1" lang="en-US" altLang="ja-JP" dirty="0"/>
          </a:p>
          <a:p>
            <a:r>
              <a:rPr kumimoji="1" lang="ja-JP" altLang="en-US" dirty="0"/>
              <a:t>たとえば、★今日の天気は晴れ？という文章を形態素解析すると、★このように分解されます。</a:t>
            </a:r>
            <a:endParaRPr kumimoji="1" lang="en-US" altLang="ja-JP" dirty="0"/>
          </a:p>
          <a:p>
            <a:r>
              <a:rPr kumimoji="1" lang="en-US" altLang="ja-JP" dirty="0"/>
              <a:t>YoSiE</a:t>
            </a:r>
            <a:r>
              <a:rPr kumimoji="1" lang="ja-JP" altLang="en-US" dirty="0"/>
              <a:t>では、この分解した中から、★特定の名詞を抽出して、その名詞からクラスを予測するという流れです。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20</a:t>
            </a:fld>
            <a:endParaRPr kumimoji="1" lang="ja-JP" altLang="en-US"/>
          </a:p>
        </p:txBody>
      </p:sp>
    </p:spTree>
    <p:extLst>
      <p:ext uri="{BB962C8B-B14F-4D97-AF65-F5344CB8AC3E}">
        <p14:creationId xmlns:p14="http://schemas.microsoft.com/office/powerpoint/2010/main" val="1030338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fastText</a:t>
            </a:r>
            <a:r>
              <a:rPr lang="ja-JP" altLang="en-US" dirty="0"/>
              <a:t>がどのように確率を計算するかを簡単に説明します。</a:t>
            </a:r>
            <a:endParaRPr lang="en-US" altLang="ja-JP" dirty="0"/>
          </a:p>
          <a:p>
            <a:r>
              <a:rPr lang="en-US" altLang="ja-JP" dirty="0"/>
              <a:t>fastText</a:t>
            </a:r>
            <a:r>
              <a:rPr lang="ja-JP" altLang="en-US" dirty="0"/>
              <a:t>は、単語とクラスの関連性を</a:t>
            </a:r>
            <a:r>
              <a:rPr kumimoji="1" lang="en-US" altLang="ja-JP" sz="1200" b="0" i="0" kern="1200" dirty="0">
                <a:solidFill>
                  <a:schemeClr val="tx1"/>
                </a:solidFill>
                <a:effectLst/>
                <a:latin typeface="+mn-lt"/>
                <a:ea typeface="+mn-ea"/>
                <a:cs typeface="+mn-cs"/>
              </a:rPr>
              <a:t>0〜</a:t>
            </a:r>
            <a:r>
              <a:rPr kumimoji="1" lang="ja-JP" altLang="en-US" sz="1200" b="0" i="0" kern="1200" dirty="0">
                <a:solidFill>
                  <a:schemeClr val="tx1"/>
                </a:solidFill>
                <a:effectLst/>
                <a:latin typeface="+mn-lt"/>
                <a:ea typeface="+mn-ea"/>
                <a:cs typeface="+mn-cs"/>
              </a:rPr>
              <a:t>１の間の実数で</a:t>
            </a:r>
            <a:r>
              <a:rPr kumimoji="1" lang="ja-JP" altLang="en-US" dirty="0"/>
              <a:t>表現します。</a:t>
            </a:r>
            <a:endParaRPr kumimoji="1" lang="en-US" altLang="ja-JP" dirty="0"/>
          </a:p>
          <a:p>
            <a:r>
              <a:rPr kumimoji="1" lang="ja-JP" altLang="en-US" dirty="0"/>
              <a:t>例えば、先程のトレーニングデータの学習モデルを使用して、</a:t>
            </a:r>
            <a:endParaRPr kumimoji="1" lang="en-US" altLang="ja-JP" dirty="0"/>
          </a:p>
          <a:p>
            <a:r>
              <a:rPr kumimoji="1" lang="ja-JP" altLang="en-US" dirty="0"/>
              <a:t>「天気」、「晴れ」という名詞の、各</a:t>
            </a:r>
            <a:r>
              <a:rPr kumimoji="1" lang="ja-JP" altLang="en-US" sz="1200" b="0" i="0" kern="1200" dirty="0">
                <a:solidFill>
                  <a:schemeClr val="tx1"/>
                </a:solidFill>
                <a:effectLst/>
                <a:latin typeface="+mn-lt"/>
                <a:ea typeface="+mn-ea"/>
                <a:cs typeface="+mn-cs"/>
              </a:rPr>
              <a:t>クラスに対する関連の度合いを表すと、このようになります。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関連の度合いが高いのは、天気予報クラスなので、従って天気予報クラスの確率が高くなる、というわけです。</a:t>
            </a:r>
            <a:r>
              <a:rPr kumimoji="1" lang="en-US" altLang="ja-JP" sz="1200" b="0" i="0" kern="1200" dirty="0">
                <a:solidFill>
                  <a:schemeClr val="tx1"/>
                </a:solidFill>
                <a:effectLst/>
                <a:latin typeface="+mn-lt"/>
                <a:ea typeface="+mn-ea"/>
                <a:cs typeface="+mn-cs"/>
              </a:rPr>
              <a:t>※</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21</a:t>
            </a:fld>
            <a:endParaRPr kumimoji="1" lang="ja-JP" altLang="en-US"/>
          </a:p>
        </p:txBody>
      </p:sp>
    </p:spTree>
    <p:extLst>
      <p:ext uri="{BB962C8B-B14F-4D97-AF65-F5344CB8AC3E}">
        <p14:creationId xmlns:p14="http://schemas.microsoft.com/office/powerpoint/2010/main" val="11352838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これが、実際に形態素解析とテキスト分類を行っているファイルです。</a:t>
            </a:r>
            <a:endParaRPr kumimoji="1" lang="en-US" altLang="ja-JP" dirty="0"/>
          </a:p>
          <a:p>
            <a:r>
              <a:rPr kumimoji="1" lang="ja-JP" altLang="en-US" dirty="0"/>
              <a:t>まず</a:t>
            </a:r>
            <a:r>
              <a:rPr kumimoji="1" lang="en-US" altLang="ja-JP" dirty="0"/>
              <a:t>fastText</a:t>
            </a:r>
            <a:r>
              <a:rPr kumimoji="1" lang="ja-JP" altLang="en-US" dirty="0"/>
              <a:t>と</a:t>
            </a:r>
            <a:r>
              <a:rPr kumimoji="1" lang="en-US" altLang="ja-JP" dirty="0"/>
              <a:t>MeCab</a:t>
            </a:r>
            <a:r>
              <a:rPr kumimoji="1" lang="ja-JP" altLang="en-US" dirty="0"/>
              <a:t>を</a:t>
            </a:r>
            <a:r>
              <a:rPr kumimoji="1" lang="en-US" altLang="ja-JP" dirty="0"/>
              <a:t>import</a:t>
            </a:r>
            <a:r>
              <a:rPr kumimoji="1" lang="ja-JP" altLang="en-US" dirty="0"/>
              <a:t>し、</a:t>
            </a:r>
            <a:endParaRPr kumimoji="1" lang="en-US" altLang="ja-JP" dirty="0"/>
          </a:p>
          <a:p>
            <a:r>
              <a:rPr kumimoji="1" lang="ja-JP" altLang="en-US" dirty="0"/>
              <a:t>次に受け取った文章を</a:t>
            </a:r>
            <a:r>
              <a:rPr kumimoji="1" lang="en-US" altLang="ja-JP" dirty="0"/>
              <a:t>MeCab</a:t>
            </a:r>
            <a:r>
              <a:rPr kumimoji="1" lang="ja-JP" altLang="en-US" dirty="0"/>
              <a:t>で形態素解析し、品詞ごとに分解します。</a:t>
            </a:r>
            <a:endParaRPr kumimoji="1" lang="en-US" altLang="ja-JP" dirty="0"/>
          </a:p>
          <a:p>
            <a:r>
              <a:rPr kumimoji="1" lang="ja-JP" altLang="en-US" dirty="0"/>
              <a:t>その中から、特定の名詞を抽出し、その名詞からクラスを予測します。</a:t>
            </a:r>
            <a:endParaRPr kumimoji="1" lang="en-US" altLang="ja-JP" dirty="0"/>
          </a:p>
          <a:p>
            <a:r>
              <a:rPr kumimoji="1" lang="ja-JP" altLang="en-US" dirty="0"/>
              <a:t>そしてその予測結果に応じて、音声出力を行うといった流れです。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22</a:t>
            </a:fld>
            <a:endParaRPr kumimoji="1" lang="ja-JP" altLang="en-US"/>
          </a:p>
        </p:txBody>
      </p:sp>
    </p:spTree>
    <p:extLst>
      <p:ext uri="{BB962C8B-B14F-4D97-AF65-F5344CB8AC3E}">
        <p14:creationId xmlns:p14="http://schemas.microsoft.com/office/powerpoint/2010/main" val="6017428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次にデータ取得について説明していきます。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ここでは</a:t>
            </a:r>
            <a:r>
              <a:rPr kumimoji="1" lang="en-US" altLang="ja-JP" dirty="0"/>
              <a:t>YoSiE</a:t>
            </a:r>
            <a:r>
              <a:rPr kumimoji="1" lang="ja-JP" altLang="en-US" dirty="0"/>
              <a:t>が返答する内容を取得し、機能別にテキストファイルに保存しています。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天気・ニュース・占いの</a:t>
            </a:r>
            <a:r>
              <a:rPr kumimoji="1" lang="en-US" altLang="ja-JP" dirty="0"/>
              <a:t>3</a:t>
            </a:r>
            <a:r>
              <a:rPr kumimoji="1" lang="ja-JP" altLang="en-US" dirty="0"/>
              <a:t>つは、スクレイピングという、</a:t>
            </a:r>
            <a:r>
              <a:rPr kumimoji="1" lang="en-US" altLang="ja-JP" dirty="0"/>
              <a:t>Web</a:t>
            </a:r>
            <a:r>
              <a:rPr kumimoji="1" lang="ja-JP" altLang="en-US" dirty="0"/>
              <a:t>ページからテキストデータを抽出する技術を利用して取得しています。</a:t>
            </a:r>
            <a:endParaRPr kumimoji="1" lang="en-US" altLang="ja-JP" dirty="0"/>
          </a:p>
          <a:p>
            <a:r>
              <a:rPr kumimoji="1" lang="ja-JP" altLang="en-US" dirty="0"/>
              <a:t>このスクレイピングには、</a:t>
            </a:r>
            <a:r>
              <a:rPr kumimoji="1" lang="en-US" altLang="ja-JP" dirty="0"/>
              <a:t>Python</a:t>
            </a:r>
            <a:r>
              <a:rPr kumimoji="1" lang="ja-JP" altLang="en-US" dirty="0"/>
              <a:t>の</a:t>
            </a:r>
            <a:r>
              <a:rPr kumimoji="1" lang="en-US" altLang="ja-JP" dirty="0"/>
              <a:t>BeautifulSoup4</a:t>
            </a:r>
            <a:r>
              <a:rPr kumimoji="1" lang="ja-JP" altLang="en-US" dirty="0"/>
              <a:t>というライブラリを利用しています。</a:t>
            </a:r>
            <a:endParaRPr kumimoji="1" lang="en-US" altLang="ja-JP" dirty="0"/>
          </a:p>
          <a:p>
            <a:r>
              <a:rPr kumimoji="1" lang="ja-JP" altLang="en-US" dirty="0"/>
              <a:t>日時は、</a:t>
            </a:r>
            <a:r>
              <a:rPr kumimoji="1" lang="en-US" altLang="ja-JP" dirty="0"/>
              <a:t>Python</a:t>
            </a:r>
            <a:r>
              <a:rPr kumimoji="1" lang="ja-JP" altLang="en-US" dirty="0"/>
              <a:t>の</a:t>
            </a:r>
            <a:r>
              <a:rPr kumimoji="1" lang="en-US" altLang="ja-JP" dirty="0"/>
              <a:t>Datetime</a:t>
            </a:r>
            <a:r>
              <a:rPr kumimoji="1" lang="ja-JP" altLang="en-US" dirty="0"/>
              <a:t>モジュールを利用して取得しています。</a:t>
            </a:r>
            <a:endParaRPr kumimoji="1" lang="en-US" altLang="ja-JP" dirty="0"/>
          </a:p>
          <a:p>
            <a:r>
              <a:rPr kumimoji="1" lang="ja-JP" altLang="en-US" dirty="0"/>
              <a:t>以前は機能呼び出し時に毎回スクレイピングしていましたが、処理に時間がかかってしまうため、</a:t>
            </a:r>
            <a:endParaRPr kumimoji="1" lang="en-US" altLang="ja-JP" dirty="0"/>
          </a:p>
          <a:p>
            <a:r>
              <a:rPr kumimoji="1" lang="ja-JP" altLang="en-US" dirty="0"/>
              <a:t>★</a:t>
            </a:r>
            <a:r>
              <a:rPr kumimoji="1" lang="en-US" altLang="ja-JP" dirty="0"/>
              <a:t>YoSiE</a:t>
            </a:r>
            <a:r>
              <a:rPr kumimoji="1" lang="ja-JP" altLang="en-US" dirty="0"/>
              <a:t>を起動した際にまとめてスクレイピングすることで、機能呼び出し時の待ち時間を削減しました。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23</a:t>
            </a:fld>
            <a:endParaRPr kumimoji="1" lang="ja-JP" altLang="en-US"/>
          </a:p>
        </p:txBody>
      </p:sp>
    </p:spTree>
    <p:extLst>
      <p:ext uri="{BB962C8B-B14F-4D97-AF65-F5344CB8AC3E}">
        <p14:creationId xmlns:p14="http://schemas.microsoft.com/office/powerpoint/2010/main" val="7838719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ニュースと天気予報は一定時間で</a:t>
            </a:r>
            <a:r>
              <a:rPr kumimoji="1" lang="en-US" altLang="ja-JP" dirty="0"/>
              <a:t>Web</a:t>
            </a:r>
            <a:r>
              <a:rPr kumimoji="1" lang="ja-JP" altLang="en-US" dirty="0"/>
              <a:t>ページの内容が更新されるので、起動時のほか、定時にスクレイピングを実行するようにしました。</a:t>
            </a:r>
            <a:endParaRPr kumimoji="1" lang="en-US" altLang="ja-JP" dirty="0"/>
          </a:p>
          <a:p>
            <a:r>
              <a:rPr kumimoji="1" lang="ja-JP" altLang="en-US" dirty="0"/>
              <a:t>これは</a:t>
            </a:r>
            <a:r>
              <a:rPr kumimoji="1" lang="en-US" altLang="ja-JP" dirty="0"/>
              <a:t>5</a:t>
            </a:r>
            <a:r>
              <a:rPr kumimoji="1" lang="ja-JP" altLang="en-US" dirty="0"/>
              <a:t>分おきに時刻を取得して、定時になるとスクレイピングを実行するというものです。</a:t>
            </a:r>
            <a:endParaRPr kumimoji="1" lang="en-US" altLang="ja-JP" dirty="0"/>
          </a:p>
          <a:p>
            <a:r>
              <a:rPr kumimoji="1" lang="ja-JP" altLang="en-US" dirty="0"/>
              <a:t>こちらもクラスルームに挙げておきます。構造はとてもシンプルですので、様々な応用が利くと思います。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24</a:t>
            </a:fld>
            <a:endParaRPr kumimoji="1" lang="ja-JP" altLang="en-US"/>
          </a:p>
        </p:txBody>
      </p:sp>
    </p:spTree>
    <p:extLst>
      <p:ext uri="{BB962C8B-B14F-4D97-AF65-F5344CB8AC3E}">
        <p14:creationId xmlns:p14="http://schemas.microsoft.com/office/powerpoint/2010/main" val="3005514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最後の要素技術は</a:t>
            </a:r>
            <a:r>
              <a:rPr kumimoji="1" lang="en-US" altLang="ja-JP" dirty="0"/>
              <a:t>OpenJtalk</a:t>
            </a:r>
            <a:r>
              <a:rPr kumimoji="1" lang="ja-JP" altLang="en-US" dirty="0"/>
              <a:t>です。</a:t>
            </a:r>
            <a:endParaRPr kumimoji="1" lang="en-US" altLang="ja-JP" dirty="0"/>
          </a:p>
          <a:p>
            <a:r>
              <a:rPr kumimoji="1" lang="en-US" altLang="ja-JP" dirty="0" err="1"/>
              <a:t>OpenJTalk</a:t>
            </a:r>
            <a:r>
              <a:rPr kumimoji="1" lang="ja-JP" altLang="en-US" dirty="0"/>
              <a:t>は日本語用の音声合成システムのオープンソースソフトウェアで、</a:t>
            </a:r>
            <a:endParaRPr kumimoji="1" lang="en-US" altLang="ja-JP" dirty="0"/>
          </a:p>
          <a:p>
            <a:r>
              <a:rPr kumimoji="1" lang="ja-JP" altLang="en-US" dirty="0"/>
              <a:t>ボイスデータの声質や速度などのパラメータを設定することで、理想の音声を出力することができます。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これはテキストデータの内容から音声ファイルを作成するシェルスクリプトで、記述されている内容は★こちらです。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これを★起動時または定時のスクレイピング直後に実行して、あらかじめ各音声ファイルを作成して保存しています。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25</a:t>
            </a:fld>
            <a:endParaRPr kumimoji="1" lang="ja-JP" altLang="en-US"/>
          </a:p>
        </p:txBody>
      </p:sp>
    </p:spTree>
    <p:extLst>
      <p:ext uri="{BB962C8B-B14F-4D97-AF65-F5344CB8AC3E}">
        <p14:creationId xmlns:p14="http://schemas.microsoft.com/office/powerpoint/2010/main" val="9500385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そしてこちらが音声ファイルを再生するシェルスクリプトです。</a:t>
            </a:r>
            <a:endParaRPr kumimoji="1" lang="en-US" altLang="ja-JP" dirty="0"/>
          </a:p>
          <a:p>
            <a:r>
              <a:rPr kumimoji="1" lang="ja-JP" altLang="en-US" dirty="0"/>
              <a:t>音声ファイルの再生は、音声ファイルのサイズにかかわらずほぼノータイムで再生が始まります。</a:t>
            </a:r>
            <a:endParaRPr kumimoji="1" lang="en-US" altLang="ja-JP" dirty="0"/>
          </a:p>
          <a:p>
            <a:r>
              <a:rPr kumimoji="1" lang="ja-JP" altLang="en-US" dirty="0"/>
              <a:t>以前は作成と再生を一括で行っていましたが、現在は機能が呼び出された際に音声ファイルを再生するだけで済むので、</a:t>
            </a:r>
            <a:endParaRPr kumimoji="1" lang="en-US" altLang="ja-JP" dirty="0"/>
          </a:p>
          <a:p>
            <a:r>
              <a:rPr kumimoji="1" lang="ja-JP" altLang="en-US" dirty="0"/>
              <a:t>処理の待ち時間を大幅に削減できました。</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26</a:t>
            </a:fld>
            <a:endParaRPr kumimoji="1" lang="ja-JP" altLang="en-US"/>
          </a:p>
        </p:txBody>
      </p:sp>
    </p:spTree>
    <p:extLst>
      <p:ext uri="{BB962C8B-B14F-4D97-AF65-F5344CB8AC3E}">
        <p14:creationId xmlns:p14="http://schemas.microsoft.com/office/powerpoint/2010/main" val="1390197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ここから</a:t>
            </a:r>
            <a:r>
              <a:rPr kumimoji="1" lang="en-US" altLang="ja-JP" dirty="0"/>
              <a:t>YoSiE</a:t>
            </a:r>
            <a:r>
              <a:rPr kumimoji="1" lang="ja-JP" altLang="en-US" dirty="0"/>
              <a:t>の実行ファイルについて説明します。</a:t>
            </a:r>
            <a:endParaRPr kumimoji="1" lang="en-US" altLang="ja-JP" dirty="0"/>
          </a:p>
          <a:p>
            <a:r>
              <a:rPr kumimoji="1" lang="en-US" altLang="ja-JP" dirty="0"/>
              <a:t>YoSiE</a:t>
            </a:r>
            <a:r>
              <a:rPr kumimoji="1" lang="ja-JP" altLang="en-US" dirty="0"/>
              <a:t>の実行ファイルは主に</a:t>
            </a:r>
            <a:r>
              <a:rPr kumimoji="1" lang="en-US" altLang="ja-JP" dirty="0"/>
              <a:t>2</a:t>
            </a:r>
            <a:r>
              <a:rPr kumimoji="1" lang="ja-JP" altLang="en-US" dirty="0"/>
              <a:t>つあり、</a:t>
            </a:r>
            <a:r>
              <a:rPr kumimoji="1" lang="en-US" altLang="ja-JP" dirty="0"/>
              <a:t>yosie.sh</a:t>
            </a:r>
            <a:r>
              <a:rPr kumimoji="1" lang="ja-JP" altLang="en-US" dirty="0"/>
              <a:t>と</a:t>
            </a:r>
            <a:r>
              <a:rPr kumimoji="1" lang="en-US" altLang="ja-JP" dirty="0"/>
              <a:t>function.py</a:t>
            </a:r>
            <a:r>
              <a:rPr kumimoji="1" lang="ja-JP" altLang="en-US" dirty="0"/>
              <a:t>です。</a:t>
            </a:r>
            <a:endParaRPr kumimoji="1" lang="en-US" altLang="ja-JP" dirty="0"/>
          </a:p>
          <a:p>
            <a:r>
              <a:rPr kumimoji="1" lang="ja-JP" altLang="en-US" dirty="0"/>
              <a:t>まずはこの</a:t>
            </a:r>
            <a:r>
              <a:rPr kumimoji="1" lang="en-US" altLang="ja-JP" dirty="0"/>
              <a:t>yosie.sh</a:t>
            </a:r>
            <a:r>
              <a:rPr kumimoji="1" lang="ja-JP" altLang="en-US" dirty="0"/>
              <a:t>というシェルスクリプトを説明します。</a:t>
            </a:r>
            <a:endParaRPr kumimoji="1" lang="en-US" altLang="ja-JP" dirty="0"/>
          </a:p>
          <a:p>
            <a:r>
              <a:rPr kumimoji="1" lang="en-US" altLang="ja-JP" dirty="0"/>
              <a:t>yosie.sh</a:t>
            </a:r>
            <a:r>
              <a:rPr kumimoji="1" lang="ja-JP" altLang="en-US" dirty="0"/>
              <a:t>はご覧の通りですが、わかりづらいので簡単に表記します。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27</a:t>
            </a:fld>
            <a:endParaRPr kumimoji="1" lang="ja-JP" altLang="en-US"/>
          </a:p>
        </p:txBody>
      </p:sp>
    </p:spTree>
    <p:extLst>
      <p:ext uri="{BB962C8B-B14F-4D97-AF65-F5344CB8AC3E}">
        <p14:creationId xmlns:p14="http://schemas.microsoft.com/office/powerpoint/2010/main" val="4496043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このように、スクレイピングと音声ファイル作成、そして</a:t>
            </a:r>
            <a:r>
              <a:rPr kumimoji="1" lang="en-US" altLang="ja-JP" dirty="0"/>
              <a:t>function.py</a:t>
            </a:r>
            <a:r>
              <a:rPr kumimoji="1" lang="ja-JP" altLang="en-US" dirty="0"/>
              <a:t>の呼び出しが、主な内容です。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28</a:t>
            </a:fld>
            <a:endParaRPr kumimoji="1" lang="ja-JP" altLang="en-US"/>
          </a:p>
        </p:txBody>
      </p:sp>
    </p:spTree>
    <p:extLst>
      <p:ext uri="{BB962C8B-B14F-4D97-AF65-F5344CB8AC3E}">
        <p14:creationId xmlns:p14="http://schemas.microsoft.com/office/powerpoint/2010/main" val="40014335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次にこちらが</a:t>
            </a:r>
            <a:r>
              <a:rPr kumimoji="1" lang="en-US" altLang="ja-JP" dirty="0"/>
              <a:t>function.py</a:t>
            </a:r>
            <a:r>
              <a:rPr kumimoji="1" lang="ja-JP" altLang="en-US" dirty="0"/>
              <a:t>になります。</a:t>
            </a:r>
            <a:endParaRPr kumimoji="1" lang="en-US" altLang="ja-JP" dirty="0"/>
          </a:p>
          <a:p>
            <a:r>
              <a:rPr kumimoji="1" lang="ja-JP" altLang="en-US" dirty="0"/>
              <a:t>これは主に★音声認識・テキスト分類・音声出力までを行うプログラムで、行数も多く内容も複雑なため、</a:t>
            </a:r>
            <a:endParaRPr kumimoji="1" lang="en-US" altLang="ja-JP" dirty="0"/>
          </a:p>
          <a:p>
            <a:r>
              <a:rPr kumimoji="1" lang="ja-JP" altLang="en-US" dirty="0"/>
              <a:t>メイン関数の</a:t>
            </a:r>
            <a:r>
              <a:rPr kumimoji="1" lang="en-US" altLang="ja-JP" dirty="0"/>
              <a:t>run</a:t>
            </a:r>
            <a:r>
              <a:rPr kumimoji="1" lang="ja-JP" altLang="en-US" dirty="0"/>
              <a:t>関数について簡単に説明します。</a:t>
            </a:r>
            <a:endParaRPr kumimoji="1" lang="en-US" altLang="ja-JP" dirty="0"/>
          </a:p>
          <a:p>
            <a:r>
              <a:rPr kumimoji="1" lang="ja-JP" altLang="en-US" dirty="0"/>
              <a:t>★</a:t>
            </a:r>
            <a:r>
              <a:rPr kumimoji="1" lang="en-US" altLang="ja-JP" dirty="0"/>
              <a:t>run</a:t>
            </a:r>
            <a:r>
              <a:rPr kumimoji="1" lang="ja-JP" altLang="en-US" dirty="0"/>
              <a:t>関数は無限ループになっていて、</a:t>
            </a:r>
            <a:endParaRPr kumimoji="1" lang="en-US" altLang="ja-JP" dirty="0"/>
          </a:p>
          <a:p>
            <a:r>
              <a:rPr kumimoji="1" lang="ja-JP" altLang="en-US" dirty="0"/>
              <a:t>音声認識後にウェイクワードの識別をし、含まれていればテキスト分類で機能を予測、</a:t>
            </a:r>
            <a:endParaRPr kumimoji="1" lang="en-US" altLang="ja-JP" dirty="0"/>
          </a:p>
          <a:p>
            <a:r>
              <a:rPr kumimoji="1" lang="ja-JP" altLang="en-US" dirty="0"/>
              <a:t>そして予測した機能を実行するといった流れを繰り返しています。</a:t>
            </a:r>
            <a:endParaRPr kumimoji="1" lang="en-US" altLang="ja-JP" dirty="0"/>
          </a:p>
          <a:p>
            <a:r>
              <a:rPr kumimoji="1" lang="ja-JP" altLang="en-US" dirty="0"/>
              <a:t>この実行ファイル</a:t>
            </a:r>
            <a:r>
              <a:rPr kumimoji="1" lang="en-US" altLang="ja-JP" dirty="0"/>
              <a:t>2</a:t>
            </a:r>
            <a:r>
              <a:rPr kumimoji="1" lang="ja-JP" altLang="en-US" dirty="0"/>
              <a:t>つともクラスルームに挙げておくので、詳しく見たい方はそちらをご覧ください。</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29</a:t>
            </a:fld>
            <a:endParaRPr kumimoji="1" lang="ja-JP" altLang="en-US"/>
          </a:p>
        </p:txBody>
      </p:sp>
    </p:spTree>
    <p:extLst>
      <p:ext uri="{BB962C8B-B14F-4D97-AF65-F5344CB8AC3E}">
        <p14:creationId xmlns:p14="http://schemas.microsoft.com/office/powerpoint/2010/main" val="939948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まずはプロジェクトの全体像について説明します。</a:t>
            </a:r>
            <a:endParaRPr kumimoji="1" lang="en-US" altLang="ja-JP" dirty="0"/>
          </a:p>
          <a:p>
            <a:r>
              <a:rPr kumimoji="1" lang="ja-JP" altLang="en-US" dirty="0"/>
              <a:t>私たちが作っているのは</a:t>
            </a:r>
            <a:r>
              <a:rPr kumimoji="1" lang="en-US" altLang="ja-JP" dirty="0"/>
              <a:t>AI</a:t>
            </a:r>
            <a:r>
              <a:rPr kumimoji="1" lang="ja-JP" altLang="en-US" dirty="0"/>
              <a:t>スピーカーで、名前は、★“</a:t>
            </a:r>
            <a:r>
              <a:rPr kumimoji="1" lang="en-US" altLang="ja-JP" dirty="0"/>
              <a:t>YoSiE</a:t>
            </a:r>
            <a:r>
              <a:rPr kumimoji="1" lang="ja-JP" altLang="en-US" dirty="0"/>
              <a:t>”といいます。</a:t>
            </a:r>
            <a:endParaRPr kumimoji="1" lang="en-US" altLang="ja-JP" dirty="0"/>
          </a:p>
          <a:p>
            <a:r>
              <a:rPr kumimoji="1" lang="en-US" altLang="ja-JP" dirty="0"/>
              <a:t>YoSiE</a:t>
            </a:r>
            <a:r>
              <a:rPr kumimoji="1" lang="ja-JP" altLang="en-US" dirty="0"/>
              <a:t>の機能の例として、★「今日の天気は？」と問いかけると、★天気予報を読み上げてくれます。</a:t>
            </a:r>
            <a:endParaRPr kumimoji="1" lang="en-US" altLang="ja-JP" dirty="0"/>
          </a:p>
          <a:p>
            <a:r>
              <a:rPr kumimoji="1" lang="ja-JP" altLang="en-US" dirty="0"/>
              <a:t>実装されている機能は、★天気予報・ニュース・日時・星座占いの４つの読み上げです。</a:t>
            </a:r>
            <a:endParaRPr kumimoji="1" lang="en-US" altLang="ja-JP" dirty="0"/>
          </a:p>
          <a:p>
            <a:r>
              <a:rPr kumimoji="1" lang="ja-JP" altLang="en-US" dirty="0"/>
              <a:t>ハードウェアの本体には、★</a:t>
            </a:r>
            <a:r>
              <a:rPr kumimoji="1" lang="en-US" altLang="ja-JP" dirty="0"/>
              <a:t>Raspberry Pi</a:t>
            </a:r>
            <a:r>
              <a:rPr kumimoji="1" lang="ja-JP" altLang="en-US" dirty="0" err="1"/>
              <a:t>、</a:t>
            </a:r>
            <a:r>
              <a:rPr kumimoji="1" lang="ja-JP" altLang="en-US" dirty="0"/>
              <a:t>通称ラズパイを使用しています。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a:t>
            </a:fld>
            <a:endParaRPr kumimoji="1" lang="ja-JP" altLang="en-US"/>
          </a:p>
        </p:txBody>
      </p:sp>
    </p:spTree>
    <p:extLst>
      <p:ext uri="{BB962C8B-B14F-4D97-AF65-F5344CB8AC3E}">
        <p14:creationId xmlns:p14="http://schemas.microsoft.com/office/powerpoint/2010/main" val="3799800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それではこれからデモンストレーションを始めたいと思います。</a:t>
            </a:r>
            <a:endParaRPr kumimoji="1" lang="en-US" altLang="ja-JP" dirty="0"/>
          </a:p>
          <a:p>
            <a:r>
              <a:rPr kumimoji="1" lang="ja-JP" altLang="en-US" dirty="0"/>
              <a:t>ラズパイを立ち上げると、この</a:t>
            </a:r>
            <a:r>
              <a:rPr kumimoji="1" lang="en-US" altLang="ja-JP" dirty="0"/>
              <a:t>3</a:t>
            </a:r>
            <a:r>
              <a:rPr kumimoji="1" lang="ja-JP" altLang="en-US" dirty="0" err="1"/>
              <a:t>つの</a:t>
            </a:r>
            <a:r>
              <a:rPr kumimoji="1" lang="ja-JP" altLang="en-US" dirty="0"/>
              <a:t>プログラムが自動で起動します。</a:t>
            </a:r>
            <a:endParaRPr kumimoji="1" lang="en-US" altLang="ja-JP" dirty="0"/>
          </a:p>
          <a:p>
            <a:r>
              <a:rPr kumimoji="1" lang="ja-JP" altLang="en-US" dirty="0"/>
              <a:t>さて、それでは</a:t>
            </a:r>
            <a:r>
              <a:rPr kumimoji="1" lang="en-US" altLang="ja-JP" dirty="0" err="1"/>
              <a:t>YoSiE</a:t>
            </a:r>
            <a:r>
              <a:rPr kumimoji="1" lang="ja-JP" altLang="en-US" dirty="0"/>
              <a:t>に機能を実行してもらいましょう。</a:t>
            </a:r>
            <a:endParaRPr kumimoji="1" lang="en-US" altLang="ja-JP" dirty="0"/>
          </a:p>
          <a:p>
            <a:r>
              <a:rPr kumimoji="1" lang="en-US" altLang="ja-JP" dirty="0"/>
              <a:t>(</a:t>
            </a:r>
            <a:r>
              <a:rPr kumimoji="1" lang="ja-JP" altLang="en-US" dirty="0"/>
              <a:t>起動待ち時間は</a:t>
            </a:r>
            <a:r>
              <a:rPr kumimoji="1" lang="ja-JP" altLang="en-US" dirty="0" err="1"/>
              <a:t>無し</a:t>
            </a:r>
            <a:r>
              <a:rPr kumimoji="1" lang="ja-JP" altLang="en-US" dirty="0"/>
              <a:t>。スクレイピング・音声ファイル作成は先に済ませておく。</a:t>
            </a:r>
            <a:r>
              <a:rPr kumimoji="1" lang="en-US" altLang="ja-JP" dirty="0"/>
              <a:t>)※2</a:t>
            </a:r>
            <a:r>
              <a:rPr kumimoji="1" lang="ja-JP" altLang="en-US" dirty="0"/>
              <a:t>分くらい</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30</a:t>
            </a:fld>
            <a:endParaRPr kumimoji="1" lang="ja-JP" altLang="en-US"/>
          </a:p>
        </p:txBody>
      </p:sp>
    </p:spTree>
    <p:extLst>
      <p:ext uri="{BB962C8B-B14F-4D97-AF65-F5344CB8AC3E}">
        <p14:creationId xmlns:p14="http://schemas.microsoft.com/office/powerpoint/2010/main" val="20985702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a:t>
            </a:r>
            <a:r>
              <a:rPr kumimoji="1" lang="en-US" altLang="ja-JP" dirty="0"/>
              <a:t>YoSiE</a:t>
            </a:r>
            <a:r>
              <a:rPr kumimoji="1" lang="ja-JP" altLang="en-US" dirty="0"/>
              <a:t>の可能性についてです。</a:t>
            </a:r>
            <a:endParaRPr kumimoji="1" lang="en-US" altLang="ja-JP" dirty="0"/>
          </a:p>
          <a:p>
            <a:r>
              <a:rPr kumimoji="1" lang="en-US" altLang="ja-JP" dirty="0"/>
              <a:t>YoSiE</a:t>
            </a:r>
            <a:r>
              <a:rPr kumimoji="1" lang="ja-JP" altLang="en-US" dirty="0"/>
              <a:t>をさらに改良していくとすると、考えられる改善点はこのようになりました。</a:t>
            </a:r>
            <a:endParaRPr kumimoji="1" lang="en-US" altLang="ja-JP" dirty="0"/>
          </a:p>
          <a:p>
            <a:r>
              <a:rPr kumimoji="1" lang="ja-JP" altLang="en-US" dirty="0"/>
              <a:t>もし</a:t>
            </a:r>
            <a:r>
              <a:rPr kumimoji="1" lang="en-US" altLang="ja-JP" dirty="0"/>
              <a:t>YoSiE</a:t>
            </a:r>
            <a:r>
              <a:rPr kumimoji="1" lang="ja-JP" altLang="en-US" dirty="0"/>
              <a:t>を改良したい方は、是非いろいろとアップデートしてみてください。</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31</a:t>
            </a:fld>
            <a:endParaRPr kumimoji="1" lang="ja-JP" altLang="en-US"/>
          </a:p>
        </p:txBody>
      </p:sp>
    </p:spTree>
    <p:extLst>
      <p:ext uri="{BB962C8B-B14F-4D97-AF65-F5344CB8AC3E}">
        <p14:creationId xmlns:p14="http://schemas.microsoft.com/office/powerpoint/2010/main" val="32885149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次にこのプロジェクトのまとめです。</a:t>
            </a:r>
            <a:endParaRPr kumimoji="1" lang="en-US" altLang="ja-JP" dirty="0"/>
          </a:p>
          <a:p>
            <a:r>
              <a:rPr kumimoji="1" lang="ja-JP" altLang="en-US" dirty="0"/>
              <a:t>作成物は</a:t>
            </a:r>
            <a:r>
              <a:rPr kumimoji="1" lang="en-US" altLang="ja-JP" dirty="0"/>
              <a:t>YoSiE</a:t>
            </a:r>
            <a:r>
              <a:rPr kumimoji="1" lang="ja-JP" altLang="en-US" dirty="0"/>
              <a:t>という名前の</a:t>
            </a:r>
            <a:r>
              <a:rPr kumimoji="1" lang="en-US" altLang="ja-JP" dirty="0"/>
              <a:t>AI</a:t>
            </a:r>
            <a:r>
              <a:rPr kumimoji="1" lang="ja-JP" altLang="en-US" dirty="0"/>
              <a:t>スピーカーで、音声で問いかけると、音声で返答してくれます。</a:t>
            </a:r>
            <a:endParaRPr kumimoji="1" lang="en-US" altLang="ja-JP" dirty="0"/>
          </a:p>
          <a:p>
            <a:r>
              <a:rPr kumimoji="1" lang="ja-JP" altLang="en-US" dirty="0"/>
              <a:t>機能は、天気予報・ニュース・日時・星座占いの</a:t>
            </a:r>
            <a:r>
              <a:rPr kumimoji="1" lang="en-US" altLang="ja-JP" dirty="0"/>
              <a:t>4</a:t>
            </a:r>
            <a:r>
              <a:rPr kumimoji="1" lang="ja-JP" altLang="en-US" dirty="0"/>
              <a:t>種類の読み上げです。</a:t>
            </a:r>
            <a:endParaRPr kumimoji="1" lang="en-US" altLang="ja-JP" dirty="0"/>
          </a:p>
          <a:p>
            <a:r>
              <a:rPr kumimoji="1" lang="ja-JP" altLang="en-US" dirty="0"/>
              <a:t>このプロジェクトの要</a:t>
            </a:r>
            <a:r>
              <a:rPr kumimoji="1" lang="en-US" altLang="ja-JP" dirty="0"/>
              <a:t>(</a:t>
            </a:r>
            <a:r>
              <a:rPr kumimoji="1" lang="ja-JP" altLang="en-US" dirty="0"/>
              <a:t>かなめ</a:t>
            </a:r>
            <a:r>
              <a:rPr kumimoji="1" lang="en-US" altLang="ja-JP" dirty="0"/>
              <a:t>)</a:t>
            </a:r>
            <a:r>
              <a:rPr kumimoji="1" lang="ja-JP" altLang="en-US" dirty="0"/>
              <a:t>は、やはり</a:t>
            </a:r>
            <a:r>
              <a:rPr kumimoji="1" lang="en-US" altLang="ja-JP" dirty="0"/>
              <a:t>AI</a:t>
            </a:r>
            <a:r>
              <a:rPr kumimoji="1" lang="ja-JP" altLang="en-US" dirty="0"/>
              <a:t>部分である</a:t>
            </a:r>
            <a:r>
              <a:rPr kumimoji="1" lang="en-US" altLang="ja-JP" dirty="0"/>
              <a:t>fastText</a:t>
            </a:r>
            <a:r>
              <a:rPr kumimoji="1" lang="ja-JP" altLang="en-US" dirty="0"/>
              <a:t>によるテキスト分類です。</a:t>
            </a:r>
            <a:endParaRPr kumimoji="1" lang="en-US" altLang="ja-JP" dirty="0"/>
          </a:p>
          <a:p>
            <a:r>
              <a:rPr kumimoji="1" lang="ja-JP" altLang="en-US" dirty="0"/>
              <a:t>もし単語でテキスト分類を行いたい場合は、この方法が有効だと思われますので、興味のある方はさらに追及してみてください。</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32</a:t>
            </a:fld>
            <a:endParaRPr kumimoji="1" lang="ja-JP" altLang="en-US"/>
          </a:p>
        </p:txBody>
      </p:sp>
    </p:spTree>
    <p:extLst>
      <p:ext uri="{BB962C8B-B14F-4D97-AF65-F5344CB8AC3E}">
        <p14:creationId xmlns:p14="http://schemas.microsoft.com/office/powerpoint/2010/main" val="12955036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それでは最後にチームメンバーを紹介します。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33</a:t>
            </a:fld>
            <a:endParaRPr kumimoji="1" lang="ja-JP" altLang="en-US"/>
          </a:p>
        </p:txBody>
      </p:sp>
    </p:spTree>
    <p:extLst>
      <p:ext uri="{BB962C8B-B14F-4D97-AF65-F5344CB8AC3E}">
        <p14:creationId xmlns:p14="http://schemas.microsoft.com/office/powerpoint/2010/main" val="31539896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これで</a:t>
            </a:r>
            <a:r>
              <a:rPr kumimoji="1" lang="en-US" altLang="ja-JP" dirty="0"/>
              <a:t>AI</a:t>
            </a:r>
            <a:r>
              <a:rPr kumimoji="1" lang="ja-JP" altLang="en-US" dirty="0"/>
              <a:t>スピーカー開発の発表を終わります。</a:t>
            </a:r>
            <a:endParaRPr kumimoji="1" lang="en-US" altLang="ja-JP" dirty="0"/>
          </a:p>
          <a:p>
            <a:r>
              <a:rPr kumimoji="1" lang="ja-JP" altLang="en-US" dirty="0"/>
              <a:t>ご清聴ありがとうございました。</a:t>
            </a:r>
            <a:endParaRPr kumimoji="1" lang="en-US" altLang="ja-JP" dirty="0"/>
          </a:p>
          <a:p>
            <a:r>
              <a:rPr kumimoji="1" lang="ja-JP" altLang="en-US" dirty="0"/>
              <a:t>これから、質問対応に移ります。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35</a:t>
            </a:fld>
            <a:endParaRPr kumimoji="1" lang="ja-JP" altLang="en-US"/>
          </a:p>
        </p:txBody>
      </p:sp>
    </p:spTree>
    <p:extLst>
      <p:ext uri="{BB962C8B-B14F-4D97-AF65-F5344CB8AC3E}">
        <p14:creationId xmlns:p14="http://schemas.microsoft.com/office/powerpoint/2010/main" val="27726001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36</a:t>
            </a:fld>
            <a:endParaRPr kumimoji="1" lang="ja-JP" altLang="en-US"/>
          </a:p>
        </p:txBody>
      </p:sp>
    </p:spTree>
    <p:extLst>
      <p:ext uri="{BB962C8B-B14F-4D97-AF65-F5344CB8AC3E}">
        <p14:creationId xmlns:p14="http://schemas.microsoft.com/office/powerpoint/2010/main" val="2536235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YoSiE</a:t>
            </a:r>
            <a:r>
              <a:rPr kumimoji="1" lang="ja-JP" altLang="en-US" dirty="0"/>
              <a:t>の処理の流れを説明します。</a:t>
            </a:r>
            <a:endParaRPr kumimoji="1" lang="en-US" altLang="ja-JP" dirty="0"/>
          </a:p>
          <a:p>
            <a:r>
              <a:rPr kumimoji="1" lang="ja-JP" altLang="en-US" dirty="0"/>
              <a:t>ざっくりとした流れは、このようになっています。★</a:t>
            </a:r>
            <a:endParaRPr kumimoji="1" lang="en-US" altLang="ja-JP" dirty="0"/>
          </a:p>
          <a:p>
            <a:r>
              <a:rPr kumimoji="1" lang="ja-JP" altLang="en-US" dirty="0"/>
              <a:t>まずユーザが問いかけた内容を、音声認識で文字データに変換し、</a:t>
            </a:r>
            <a:endParaRPr kumimoji="1" lang="en-US" altLang="ja-JP" dirty="0"/>
          </a:p>
          <a:p>
            <a:r>
              <a:rPr kumimoji="1" lang="ja-JP" altLang="en-US" dirty="0"/>
              <a:t>テキスト分類で、その内容から要求している機能を予測します。</a:t>
            </a:r>
            <a:endParaRPr kumimoji="1" lang="en-US" altLang="ja-JP" dirty="0"/>
          </a:p>
          <a:p>
            <a:r>
              <a:rPr kumimoji="1" lang="ja-JP" altLang="en-US" dirty="0"/>
              <a:t>そして機能ごとに出力する内容をテキストデータとして取得し、</a:t>
            </a:r>
            <a:endParaRPr kumimoji="1" lang="en-US" altLang="ja-JP" dirty="0"/>
          </a:p>
          <a:p>
            <a:r>
              <a:rPr kumimoji="1" lang="ja-JP" altLang="en-US" dirty="0"/>
              <a:t>それを音声データに変換して出力します。</a:t>
            </a:r>
            <a:endParaRPr kumimoji="1" lang="en-US" altLang="ja-JP" dirty="0"/>
          </a:p>
          <a:p>
            <a:r>
              <a:rPr kumimoji="1" lang="ja-JP" altLang="en-US" dirty="0"/>
              <a:t>続いて、各処理に使用する要素技術を紹介していきます。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a:t>
            </a:fld>
            <a:endParaRPr kumimoji="1" lang="ja-JP" altLang="en-US"/>
          </a:p>
        </p:txBody>
      </p:sp>
    </p:spTree>
    <p:extLst>
      <p:ext uri="{BB962C8B-B14F-4D97-AF65-F5344CB8AC3E}">
        <p14:creationId xmlns:p14="http://schemas.microsoft.com/office/powerpoint/2010/main" val="2230633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音声認識には</a:t>
            </a:r>
            <a:r>
              <a:rPr kumimoji="1" lang="en-US" altLang="ja-JP" dirty="0"/>
              <a:t>Julius</a:t>
            </a:r>
          </a:p>
          <a:p>
            <a:r>
              <a:rPr kumimoji="1" lang="ja-JP" altLang="en-US" dirty="0"/>
              <a:t>テキスト分類には</a:t>
            </a:r>
            <a:r>
              <a:rPr kumimoji="1" lang="en-US" altLang="ja-JP" dirty="0"/>
              <a:t>fastText</a:t>
            </a:r>
          </a:p>
          <a:p>
            <a:r>
              <a:rPr kumimoji="1" lang="ja-JP" altLang="en-US" dirty="0"/>
              <a:t>データ取得にはスクレイピング・</a:t>
            </a:r>
            <a:r>
              <a:rPr kumimoji="1" lang="en-US" altLang="ja-JP" dirty="0"/>
              <a:t>Datetime</a:t>
            </a:r>
            <a:r>
              <a:rPr kumimoji="1" lang="ja-JP" altLang="en-US" dirty="0"/>
              <a:t>モジュール、</a:t>
            </a:r>
            <a:endParaRPr kumimoji="1" lang="en-US" altLang="ja-JP" dirty="0"/>
          </a:p>
          <a:p>
            <a:r>
              <a:rPr kumimoji="1" lang="ja-JP" altLang="en-US" dirty="0"/>
              <a:t>音声合成には</a:t>
            </a:r>
            <a:r>
              <a:rPr kumimoji="1" lang="en-US" altLang="ja-JP" dirty="0"/>
              <a:t>OpenJtalk</a:t>
            </a:r>
            <a:r>
              <a:rPr kumimoji="1" lang="ja-JP" altLang="en-US" dirty="0"/>
              <a:t>を使用しています。</a:t>
            </a:r>
            <a:endParaRPr kumimoji="1" lang="en-US" altLang="ja-JP" dirty="0"/>
          </a:p>
          <a:p>
            <a:r>
              <a:rPr kumimoji="1" lang="ja-JP" altLang="en-US" dirty="0"/>
              <a:t>次に、要素技術それぞれについての説明をします。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5</a:t>
            </a:fld>
            <a:endParaRPr kumimoji="1" lang="ja-JP" altLang="en-US"/>
          </a:p>
        </p:txBody>
      </p:sp>
    </p:spTree>
    <p:extLst>
      <p:ext uri="{BB962C8B-B14F-4D97-AF65-F5344CB8AC3E}">
        <p14:creationId xmlns:p14="http://schemas.microsoft.com/office/powerpoint/2010/main" val="85006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a:t>
            </a:r>
            <a:r>
              <a:rPr kumimoji="1" lang="en-US" altLang="ja-JP" dirty="0"/>
              <a:t>Julius</a:t>
            </a:r>
            <a:r>
              <a:rPr kumimoji="1" lang="ja-JP" altLang="en-US" dirty="0"/>
              <a:t>についてです。</a:t>
            </a:r>
            <a:endParaRPr kumimoji="1" lang="en-US" altLang="ja-JP" dirty="0"/>
          </a:p>
          <a:p>
            <a:r>
              <a:rPr kumimoji="1" lang="en-US" altLang="ja-JP" dirty="0"/>
              <a:t>Julius</a:t>
            </a:r>
            <a:r>
              <a:rPr kumimoji="1" lang="ja-JP" altLang="en-US" dirty="0"/>
              <a:t>は音声認識を行うオープンソースソフトウェアで、マイクから入力された音声を、テキストデータに変換してくれます。</a:t>
            </a:r>
            <a:endParaRPr kumimoji="1" lang="en-US" altLang="ja-JP" dirty="0"/>
          </a:p>
          <a:p>
            <a:r>
              <a:rPr kumimoji="1" lang="en-US" altLang="ja-JP" dirty="0"/>
              <a:t>YoSiE</a:t>
            </a:r>
            <a:r>
              <a:rPr kumimoji="1" lang="ja-JP" altLang="en-US" dirty="0"/>
              <a:t>では、★</a:t>
            </a:r>
            <a:r>
              <a:rPr kumimoji="1" lang="en-US" altLang="ja-JP" dirty="0"/>
              <a:t>Julius</a:t>
            </a:r>
            <a:r>
              <a:rPr kumimoji="1" lang="ja-JP" altLang="en-US" dirty="0"/>
              <a:t>を</a:t>
            </a:r>
            <a:r>
              <a:rPr kumimoji="1" lang="en-US" altLang="ja-JP" dirty="0"/>
              <a:t>Python</a:t>
            </a:r>
            <a:r>
              <a:rPr kumimoji="1" lang="ja-JP" altLang="en-US" dirty="0"/>
              <a:t>と連携させて利用しています。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6</a:t>
            </a:fld>
            <a:endParaRPr kumimoji="1" lang="ja-JP" altLang="en-US"/>
          </a:p>
        </p:txBody>
      </p:sp>
    </p:spTree>
    <p:extLst>
      <p:ext uri="{BB962C8B-B14F-4D97-AF65-F5344CB8AC3E}">
        <p14:creationId xmlns:p14="http://schemas.microsoft.com/office/powerpoint/2010/main" val="4007105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Julius</a:t>
            </a:r>
            <a:r>
              <a:rPr kumimoji="1" lang="ja-JP" altLang="en-US" dirty="0"/>
              <a:t>と</a:t>
            </a:r>
            <a:r>
              <a:rPr kumimoji="1" lang="en-US" altLang="ja-JP" dirty="0"/>
              <a:t>Python</a:t>
            </a:r>
            <a:r>
              <a:rPr kumimoji="1" lang="ja-JP" altLang="en-US" dirty="0"/>
              <a:t>の連携については、御覧の図の通りです。</a:t>
            </a:r>
            <a:endParaRPr kumimoji="1" lang="en-US" altLang="ja-JP" dirty="0"/>
          </a:p>
          <a:p>
            <a:r>
              <a:rPr kumimoji="1" lang="ja-JP" altLang="en-US" dirty="0"/>
              <a:t>まず</a:t>
            </a:r>
            <a:r>
              <a:rPr kumimoji="1" lang="en-US" altLang="ja-JP" dirty="0"/>
              <a:t>Julius</a:t>
            </a:r>
            <a:r>
              <a:rPr kumimoji="1" lang="ja-JP" altLang="en-US" dirty="0"/>
              <a:t>サーバを起動させておき、そのあとで</a:t>
            </a:r>
            <a:r>
              <a:rPr kumimoji="1" lang="en-US" altLang="ja-JP" dirty="0"/>
              <a:t>Python</a:t>
            </a:r>
            <a:r>
              <a:rPr kumimoji="1" lang="ja-JP" altLang="en-US" dirty="0"/>
              <a:t>プログラムを実行させます。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7</a:t>
            </a:fld>
            <a:endParaRPr kumimoji="1" lang="ja-JP" altLang="en-US"/>
          </a:p>
        </p:txBody>
      </p:sp>
    </p:spTree>
    <p:extLst>
      <p:ext uri="{BB962C8B-B14F-4D97-AF65-F5344CB8AC3E}">
        <p14:creationId xmlns:p14="http://schemas.microsoft.com/office/powerpoint/2010/main" val="3807156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a:t>
            </a:r>
            <a:r>
              <a:rPr kumimoji="1" lang="en-US" altLang="ja-JP" dirty="0"/>
              <a:t>Julius</a:t>
            </a:r>
            <a:r>
              <a:rPr kumimoji="1" lang="ja-JP" altLang="en-US" dirty="0"/>
              <a:t>の音声認識の仕組みについて説明します。</a:t>
            </a:r>
            <a:endParaRPr kumimoji="1" lang="en-US" altLang="ja-JP" dirty="0"/>
          </a:p>
          <a:p>
            <a:r>
              <a:rPr kumimoji="1" lang="ja-JP" altLang="en-US" dirty="0"/>
              <a:t>例として、雨と発声して、音声認識を行った結果、正しく雨と文字で出力してほしいとします。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8</a:t>
            </a:fld>
            <a:endParaRPr kumimoji="1" lang="ja-JP" altLang="en-US"/>
          </a:p>
        </p:txBody>
      </p:sp>
    </p:spTree>
    <p:extLst>
      <p:ext uri="{BB962C8B-B14F-4D97-AF65-F5344CB8AC3E}">
        <p14:creationId xmlns:p14="http://schemas.microsoft.com/office/powerpoint/2010/main" val="1626709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音声認識は、音声、音素、文字と順に変換することで行われます。</a:t>
            </a:r>
            <a:endParaRPr kumimoji="1" lang="en-US" altLang="ja-JP" dirty="0"/>
          </a:p>
          <a:p>
            <a:r>
              <a:rPr kumimoji="1" lang="ja-JP" altLang="en-US" dirty="0"/>
              <a:t>まず「あめ」とマイクに向かって発声します。</a:t>
            </a:r>
            <a:endParaRPr kumimoji="1" lang="en-US" altLang="ja-JP" dirty="0"/>
          </a:p>
          <a:p>
            <a:r>
              <a:rPr kumimoji="1" lang="en-US" altLang="ja-JP" dirty="0"/>
              <a:t>Julius</a:t>
            </a:r>
            <a:r>
              <a:rPr kumimoji="1" lang="ja-JP" altLang="en-US" dirty="0"/>
              <a:t>はマイクから音声を受け取ると、それを音素に変換します。</a:t>
            </a:r>
            <a:endParaRPr kumimoji="1" lang="en-US" altLang="ja-JP" dirty="0"/>
          </a:p>
          <a:p>
            <a:r>
              <a:rPr kumimoji="1" lang="ja-JP" altLang="en-US" dirty="0"/>
              <a:t>音素というのは、単語の発音を細分化したもので、“雨”をローマ字に分解すると“</a:t>
            </a:r>
            <a:r>
              <a:rPr kumimoji="1" lang="en-US" altLang="ja-JP" dirty="0"/>
              <a:t>ame</a:t>
            </a:r>
            <a:r>
              <a:rPr kumimoji="1" lang="ja-JP" altLang="en-US" dirty="0"/>
              <a:t>”となり、これが音素になります。</a:t>
            </a:r>
            <a:endParaRPr kumimoji="1" lang="en-US" altLang="ja-JP" dirty="0"/>
          </a:p>
          <a:p>
            <a:r>
              <a:rPr kumimoji="1" lang="ja-JP" altLang="en-US" dirty="0"/>
              <a:t>別の例として、”時間“という単語も、音素で表すとこのようになります。</a:t>
            </a:r>
            <a:r>
              <a:rPr kumimoji="1" lang="en-US" altLang="ja-JP" dirty="0"/>
              <a:t>※</a:t>
            </a:r>
          </a:p>
          <a:p>
            <a:endParaRPr kumimoji="1" lang="en-US" altLang="ja-JP" dirty="0"/>
          </a:p>
          <a:p>
            <a:r>
              <a:rPr kumimoji="1" lang="ja-JP" altLang="en-US" dirty="0"/>
              <a:t>こうして音素が</a:t>
            </a:r>
            <a:r>
              <a:rPr kumimoji="1" lang="en-US" altLang="ja-JP" dirty="0"/>
              <a:t>”ame”</a:t>
            </a:r>
            <a:r>
              <a:rPr kumimoji="1" lang="ja-JP" altLang="en-US" dirty="0"/>
              <a:t>となり、続いて、この音素を用いて音素ファイルというファイルから単語を検索します。</a:t>
            </a:r>
            <a:endParaRPr kumimoji="1" lang="en-US" altLang="ja-JP" dirty="0"/>
          </a:p>
          <a:p>
            <a:r>
              <a:rPr kumimoji="1" lang="ja-JP" altLang="en-US" dirty="0"/>
              <a:t>音素ファイルには、認識したい単語の単語とその音素が記述されています。</a:t>
            </a:r>
            <a:endParaRPr kumimoji="1" lang="en-US" altLang="ja-JP" dirty="0"/>
          </a:p>
          <a:p>
            <a:r>
              <a:rPr kumimoji="1" lang="ja-JP" altLang="en-US" dirty="0"/>
              <a:t>今回取得した音素は</a:t>
            </a:r>
            <a:r>
              <a:rPr kumimoji="1" lang="en-US" altLang="ja-JP" dirty="0"/>
              <a:t>”ame”</a:t>
            </a:r>
            <a:r>
              <a:rPr kumimoji="1" lang="ja-JP" altLang="en-US" dirty="0"/>
              <a:t>なので、音素ファイルの</a:t>
            </a:r>
            <a:r>
              <a:rPr kumimoji="1" lang="en-US" altLang="ja-JP" dirty="0"/>
              <a:t>”ame”</a:t>
            </a:r>
            <a:r>
              <a:rPr kumimoji="1" lang="ja-JP" altLang="en-US" dirty="0"/>
              <a:t>と合致し、それに対応している</a:t>
            </a:r>
            <a:r>
              <a:rPr kumimoji="1" lang="en-US" altLang="ja-JP" dirty="0"/>
              <a:t>”</a:t>
            </a:r>
            <a:r>
              <a:rPr kumimoji="1" lang="ja-JP" altLang="en-US" dirty="0"/>
              <a:t>雨“という単語が出力される、という流れです。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9</a:t>
            </a:fld>
            <a:endParaRPr kumimoji="1" lang="ja-JP" altLang="en-US"/>
          </a:p>
        </p:txBody>
      </p:sp>
    </p:spTree>
    <p:extLst>
      <p:ext uri="{BB962C8B-B14F-4D97-AF65-F5344CB8AC3E}">
        <p14:creationId xmlns:p14="http://schemas.microsoft.com/office/powerpoint/2010/main" val="3346812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EF8569-35E2-4767-98D5-7FA7F237E7B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29B574A-51FF-4920-A002-344537DA9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2644E09-D041-4D01-8F5F-066C864DCCFB}"/>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5" name="フッター プレースホルダー 4">
            <a:extLst>
              <a:ext uri="{FF2B5EF4-FFF2-40B4-BE49-F238E27FC236}">
                <a16:creationId xmlns:a16="http://schemas.microsoft.com/office/drawing/2014/main" id="{1FEAE391-CB33-4802-A288-8E19564572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4CF0C3-4136-4CFC-8B54-6AF04883AD44}"/>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9600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911080-C643-492B-A176-DCE6C380A54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D3E89B-5870-47DC-B023-6C881D297C9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2C88A1-19AB-4CD6-954C-3041EF6A2888}"/>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5" name="フッター プレースホルダー 4">
            <a:extLst>
              <a:ext uri="{FF2B5EF4-FFF2-40B4-BE49-F238E27FC236}">
                <a16:creationId xmlns:a16="http://schemas.microsoft.com/office/drawing/2014/main" id="{2E72F4A4-6208-4C91-85A0-E341BE88BD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9C69E2-4953-4838-AF5B-7D1BA394B856}"/>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52887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F72668D-5791-462E-B884-937BC332E03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48F446-DEE4-45C0-8D1A-FCD7F712972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E8888E-FFA3-4D34-8519-70D33BAD48F6}"/>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5" name="フッター プレースホルダー 4">
            <a:extLst>
              <a:ext uri="{FF2B5EF4-FFF2-40B4-BE49-F238E27FC236}">
                <a16:creationId xmlns:a16="http://schemas.microsoft.com/office/drawing/2014/main" id="{0AB3256A-852E-4440-84E1-ABDB42A2FC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408A9-5E2A-4B63-978D-1EB7350AE162}"/>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02859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7DE5C-3987-410B-9ECC-3D28B6EAFA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0DC615-5A9C-4EC1-8E50-8F7006D88EA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616DEE-A256-45FF-B3FB-F53FE1568A95}"/>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5" name="フッター プレースホルダー 4">
            <a:extLst>
              <a:ext uri="{FF2B5EF4-FFF2-40B4-BE49-F238E27FC236}">
                <a16:creationId xmlns:a16="http://schemas.microsoft.com/office/drawing/2014/main" id="{CFC5A0FC-1E73-4118-BC35-2BBFC603F7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824140-7782-4D01-8B27-E3AAB07FDE6B}"/>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63695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0C266-4B59-433A-8917-CF4113B2DC8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429EDD-7F11-4A69-8A6A-64A25F12FA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BB9A4FA-4EBF-4E6C-B274-2173B52D24E4}"/>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5" name="フッター プレースホルダー 4">
            <a:extLst>
              <a:ext uri="{FF2B5EF4-FFF2-40B4-BE49-F238E27FC236}">
                <a16:creationId xmlns:a16="http://schemas.microsoft.com/office/drawing/2014/main" id="{BFC264AD-AE7D-4B0E-988E-2B74E81955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4E833F-41EA-47A8-8E6F-2CC569DE889D}"/>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0818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FFDDC7-63ED-45BE-B3DC-8E726D23208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32A3BD-FCBE-49A3-B324-CC12984EA5C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8920A5D-8919-456D-8881-D3BA448080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41F6B0F-52C1-4390-8E2B-E00F74F12209}"/>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6" name="フッター プレースホルダー 5">
            <a:extLst>
              <a:ext uri="{FF2B5EF4-FFF2-40B4-BE49-F238E27FC236}">
                <a16:creationId xmlns:a16="http://schemas.microsoft.com/office/drawing/2014/main" id="{F7EE9D67-C00E-48EF-A543-D2BFD8E9754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A10BF1-C318-4C28-91ED-DD5E96D65DF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64343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DFFBE-1446-4DD5-9A74-80520A780EA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16CB48-43EF-4F16-9F76-DDA9CDD00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607D052-1762-415E-83F8-D38812D6E99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33CEF9-DF6D-4EA7-B65A-4D96DC55A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E1962E3-4A01-4309-AC28-F8CB13C5F5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5077810-9C68-4010-8FE9-161870187C00}"/>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8" name="フッター プレースホルダー 7">
            <a:extLst>
              <a:ext uri="{FF2B5EF4-FFF2-40B4-BE49-F238E27FC236}">
                <a16:creationId xmlns:a16="http://schemas.microsoft.com/office/drawing/2014/main" id="{379C3C37-0D3B-4327-8E34-CCE56DD3193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AA3FE22-C310-454F-B195-24F244ED2257}"/>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422214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A50976-5F15-4B59-A37B-DF992A41536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891C9EB-4188-4366-9A47-F470EE364FBA}"/>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4" name="フッター プレースホルダー 3">
            <a:extLst>
              <a:ext uri="{FF2B5EF4-FFF2-40B4-BE49-F238E27FC236}">
                <a16:creationId xmlns:a16="http://schemas.microsoft.com/office/drawing/2014/main" id="{795D34A1-C32F-4565-B074-0A865FF94CE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AD4F0B7-FD86-4004-AB9A-22A6728161B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6418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A7E52D-76F4-47EB-9BA7-80E67887AF76}"/>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3" name="フッター プレースホルダー 2">
            <a:extLst>
              <a:ext uri="{FF2B5EF4-FFF2-40B4-BE49-F238E27FC236}">
                <a16:creationId xmlns:a16="http://schemas.microsoft.com/office/drawing/2014/main" id="{09F5A8F3-2224-4569-A20C-68F9934ACAB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CF1655E-D75D-4E8B-A5C1-59C7E3035153}"/>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70899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1362A5-631D-4D7C-AA9F-BE9963AEFB7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456CFB-6DF3-4B34-8319-885943834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4B182C9-0370-4A82-BF44-B418A9ADF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340E881-3CB6-418B-9F58-F28BB167A5D8}"/>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6" name="フッター プレースホルダー 5">
            <a:extLst>
              <a:ext uri="{FF2B5EF4-FFF2-40B4-BE49-F238E27FC236}">
                <a16:creationId xmlns:a16="http://schemas.microsoft.com/office/drawing/2014/main" id="{1FB840E4-DAE5-4621-8726-EE4611911C7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0271A8-D330-4D1B-AB6F-DEB364BBF405}"/>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1073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97013-8A17-4A5B-92A0-5C610E0F4EA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56E12F3-7C1D-4234-8C68-CEDFB02F5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95E6F23-DA6F-4735-BEF0-F8DA82DB3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5B614F8-1E24-4E2B-887F-AABBF542F4E6}"/>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6" name="フッター プレースホルダー 5">
            <a:extLst>
              <a:ext uri="{FF2B5EF4-FFF2-40B4-BE49-F238E27FC236}">
                <a16:creationId xmlns:a16="http://schemas.microsoft.com/office/drawing/2014/main" id="{03463E85-A812-4620-B707-4BE18BFED83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34C94-8655-4360-BF90-C239FBF5C199}"/>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38850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0B97C"/>
            </a:gs>
            <a:gs pos="100000">
              <a:srgbClr val="F1BD83"/>
            </a:gs>
            <a:gs pos="81000">
              <a:srgbClr val="F0B97C"/>
            </a:gs>
            <a:gs pos="83000">
              <a:srgbClr val="FF0000"/>
            </a:gs>
            <a:gs pos="83000">
              <a:srgbClr val="F86446"/>
            </a:gs>
            <a:gs pos="83000">
              <a:srgbClr val="F1BD83"/>
            </a:gs>
            <a:gs pos="81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7B3583-B26B-4EF6-9E8E-9B7EE5ED1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91AB6A-9287-4D50-A959-9BCEA3DEE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2697FD-07D9-412C-B70F-DB1AC11B1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D219B-6862-4E6A-9F9E-C4C4759712F9}" type="datetimeFigureOut">
              <a:rPr kumimoji="1" lang="ja-JP" altLang="en-US" smtClean="0"/>
              <a:t>2022/1/24</a:t>
            </a:fld>
            <a:endParaRPr kumimoji="1" lang="ja-JP" altLang="en-US"/>
          </a:p>
        </p:txBody>
      </p:sp>
      <p:sp>
        <p:nvSpPr>
          <p:cNvPr id="5" name="フッター プレースホルダー 4">
            <a:extLst>
              <a:ext uri="{FF2B5EF4-FFF2-40B4-BE49-F238E27FC236}">
                <a16:creationId xmlns:a16="http://schemas.microsoft.com/office/drawing/2014/main" id="{59254061-74E6-4FA9-A8E9-F6EA48238B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C8D82AE-9681-4E59-B8F9-398E5D426E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72850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0B97C">
                <a:alpha val="97000"/>
              </a:srgbClr>
            </a:gs>
            <a:gs pos="100000">
              <a:srgbClr val="F1BD83"/>
            </a:gs>
            <a:gs pos="81000">
              <a:srgbClr val="F0B97C"/>
            </a:gs>
            <a:gs pos="83000">
              <a:srgbClr val="FF0000"/>
            </a:gs>
            <a:gs pos="83000">
              <a:srgbClr val="F86446"/>
            </a:gs>
            <a:gs pos="83000">
              <a:srgbClr val="F1BD83"/>
            </a:gs>
            <a:gs pos="81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021E3-43F4-4DC7-9572-60A9F86E43D5}"/>
              </a:ext>
            </a:extLst>
          </p:cNvPr>
          <p:cNvSpPr>
            <a:spLocks noGrp="1"/>
          </p:cNvSpPr>
          <p:nvPr>
            <p:ph type="ctrTitle"/>
          </p:nvPr>
        </p:nvSpPr>
        <p:spPr>
          <a:xfrm>
            <a:off x="1108364" y="1780672"/>
            <a:ext cx="10141528" cy="2387600"/>
          </a:xfrm>
        </p:spPr>
        <p:txBody>
          <a:bodyPr>
            <a:noAutofit/>
          </a:bodyPr>
          <a:lstStyle/>
          <a:p>
            <a:r>
              <a:rPr kumimoji="1" lang="en-US" altLang="ja-JP" sz="10000" b="1" dirty="0">
                <a:ln w="28575">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AI</a:t>
            </a:r>
            <a:r>
              <a:rPr kumimoji="1" lang="ja-JP" altLang="en-US" sz="10000" b="1" dirty="0">
                <a:ln w="28575">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スピーカー開発</a:t>
            </a:r>
          </a:p>
        </p:txBody>
      </p:sp>
      <p:sp>
        <p:nvSpPr>
          <p:cNvPr id="6" name="正方形/長方形 5">
            <a:extLst>
              <a:ext uri="{FF2B5EF4-FFF2-40B4-BE49-F238E27FC236}">
                <a16:creationId xmlns:a16="http://schemas.microsoft.com/office/drawing/2014/main" id="{7A10BDDA-4614-4400-80C3-2E00282809CA}"/>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2242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4B871-1C29-443D-B7CD-A4880E1EFD3C}"/>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a:p>
            <a:r>
              <a:rPr lang="ja-JP" altLang="en-US" sz="4800" dirty="0"/>
              <a:t>音素ファイル</a:t>
            </a:r>
            <a:endParaRPr lang="en-US" altLang="ja-JP" sz="4800" dirty="0"/>
          </a:p>
          <a:p>
            <a:r>
              <a:rPr kumimoji="1" lang="ja-JP" altLang="en-US" sz="4800" dirty="0"/>
              <a:t>語彙ファイル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3232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タイトル 1">
            <a:extLst>
              <a:ext uri="{FF2B5EF4-FFF2-40B4-BE49-F238E27FC236}">
                <a16:creationId xmlns:a16="http://schemas.microsoft.com/office/drawing/2014/main" id="{0FECCBAF-9901-4877-94E0-4E2CB0751C20}"/>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234823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lang="en-US" altLang="ja-JP" sz="4800" dirty="0"/>
          </a:p>
          <a:p>
            <a:r>
              <a:rPr lang="ja-JP" altLang="en-US" sz="4800" dirty="0"/>
              <a:t>音素ファイル</a:t>
            </a:r>
            <a:endParaRPr lang="en-US" altLang="ja-JP" sz="4800" dirty="0"/>
          </a:p>
          <a:p>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6" name="テキスト ボックス 5">
            <a:extLst>
              <a:ext uri="{FF2B5EF4-FFF2-40B4-BE49-F238E27FC236}">
                <a16:creationId xmlns:a16="http://schemas.microsoft.com/office/drawing/2014/main" id="{32E34680-8AAC-40CE-9FBD-4954061649B4}"/>
              </a:ext>
            </a:extLst>
          </p:cNvPr>
          <p:cNvSpPr txBox="1"/>
          <p:nvPr/>
        </p:nvSpPr>
        <p:spPr>
          <a:xfrm>
            <a:off x="5539407"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音素</a:t>
            </a:r>
            <a:r>
              <a:rPr kumimoji="1" lang="ja-JP" altLang="en-US" sz="3600" b="1" dirty="0"/>
              <a:t>ファイル</a:t>
            </a:r>
            <a:endParaRPr kumimoji="1" lang="en-US" altLang="ja-JP" sz="3600" b="1" dirty="0"/>
          </a:p>
          <a:p>
            <a:endParaRPr lang="en-US" altLang="ja-JP" sz="3600" dirty="0"/>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F473B5A9-B9F3-4E84-AACD-33D569EB844A}"/>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268162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kumimoji="1" lang="en-US" altLang="ja-JP" sz="4800" dirty="0"/>
          </a:p>
          <a:p>
            <a:endParaRPr lang="en-US" altLang="ja-JP" sz="4800" dirty="0"/>
          </a:p>
          <a:p>
            <a:r>
              <a:rPr kumimoji="1" lang="ja-JP" altLang="en-US" sz="4800" dirty="0"/>
              <a:t>語彙ファイル　</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7" name="テキスト ボックス 6">
            <a:extLst>
              <a:ext uri="{FF2B5EF4-FFF2-40B4-BE49-F238E27FC236}">
                <a16:creationId xmlns:a16="http://schemas.microsoft.com/office/drawing/2014/main" id="{50FE8108-EA6E-4C8A-98C1-E0D2B5825E10}"/>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b="1" dirty="0">
                <a:solidFill>
                  <a:srgbClr val="FF0000"/>
                </a:solidFill>
              </a:rPr>
              <a:t>% TENKI</a:t>
            </a:r>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6DE0BCF3-7C49-46E6-8B00-959ABF3691EC}"/>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8" name="テキスト ボックス 7">
            <a:extLst>
              <a:ext uri="{FF2B5EF4-FFF2-40B4-BE49-F238E27FC236}">
                <a16:creationId xmlns:a16="http://schemas.microsoft.com/office/drawing/2014/main" id="{E208B927-78FA-4882-9BEC-0C27D7D3E4D3}"/>
              </a:ext>
            </a:extLst>
          </p:cNvPr>
          <p:cNvSpPr txBox="1"/>
          <p:nvPr/>
        </p:nvSpPr>
        <p:spPr>
          <a:xfrm>
            <a:off x="5539407" y="1666876"/>
            <a:ext cx="4439479" cy="5078313"/>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b="1" dirty="0">
                <a:solidFill>
                  <a:srgbClr val="FF0000"/>
                </a:solidFill>
              </a:rPr>
              <a:t>% KYOU</a:t>
            </a:r>
          </a:p>
          <a:p>
            <a:r>
              <a:rPr kumimoji="1" lang="ja-JP" altLang="en-US" sz="3600" dirty="0"/>
              <a:t>今日</a:t>
            </a:r>
            <a:r>
              <a:rPr kumimoji="1" lang="en-US" altLang="ja-JP" sz="3600" dirty="0"/>
              <a:t>	</a:t>
            </a:r>
            <a:r>
              <a:rPr kumimoji="1" lang="en-US" altLang="ja-JP" sz="3600" dirty="0" err="1"/>
              <a:t>ky</a:t>
            </a:r>
            <a:r>
              <a:rPr kumimoji="1" lang="en-US" altLang="ja-JP" sz="3600" dirty="0"/>
              <a:t> o u</a:t>
            </a:r>
          </a:p>
          <a:p>
            <a:r>
              <a:rPr lang="en-US" altLang="ja-JP" sz="3600" b="1" dirty="0">
                <a:solidFill>
                  <a:srgbClr val="FF0000"/>
                </a:solidFill>
              </a:rPr>
              <a:t>% HA</a:t>
            </a:r>
          </a:p>
          <a:p>
            <a:r>
              <a:rPr lang="ja-JP" altLang="en-US" sz="3600" dirty="0"/>
              <a:t>は</a:t>
            </a:r>
            <a:r>
              <a:rPr lang="en-US" altLang="ja-JP" sz="3600" dirty="0"/>
              <a:t>		h a</a:t>
            </a:r>
          </a:p>
          <a:p>
            <a:r>
              <a:rPr lang="en-US" altLang="ja-JP" sz="3600" b="1" dirty="0">
                <a:solidFill>
                  <a:srgbClr val="FF0000"/>
                </a:solidFill>
              </a:rPr>
              <a:t>% TENKI</a:t>
            </a:r>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p:txBody>
      </p:sp>
    </p:spTree>
    <p:extLst>
      <p:ext uri="{BB962C8B-B14F-4D97-AF65-F5344CB8AC3E}">
        <p14:creationId xmlns:p14="http://schemas.microsoft.com/office/powerpoint/2010/main" val="55783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pPr marL="0" indent="0">
              <a:buNone/>
            </a:pPr>
            <a:endParaRPr lang="en-US" altLang="ja-JP" sz="4800" dirty="0"/>
          </a:p>
          <a:p>
            <a:pPr marL="0" indent="0">
              <a:buNone/>
            </a:pPr>
            <a:endParaRPr kumimoji="1" lang="en-US" altLang="ja-JP" sz="4800" dirty="0"/>
          </a:p>
          <a:p>
            <a:pPr marL="0" indent="0">
              <a:buNone/>
            </a:pPr>
            <a:r>
              <a:rPr kumimoji="1" lang="ja-JP" altLang="en-US" sz="4800" dirty="0"/>
              <a:t>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テキスト ボックス 7">
            <a:extLst>
              <a:ext uri="{FF2B5EF4-FFF2-40B4-BE49-F238E27FC236}">
                <a16:creationId xmlns:a16="http://schemas.microsoft.com/office/drawing/2014/main" id="{D4B2C473-8332-4387-9FF7-F6E06B271D89}"/>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文法</a:t>
            </a:r>
            <a:r>
              <a:rPr kumimoji="1" lang="ja-JP" altLang="en-US" sz="3600" b="1" dirty="0"/>
              <a:t>ファイル</a:t>
            </a:r>
            <a:endParaRPr kumimoji="1" lang="en-US" altLang="ja-JP" sz="3600" b="1" dirty="0"/>
          </a:p>
          <a:p>
            <a:r>
              <a:rPr lang="en-US" altLang="ja-JP" sz="3600" dirty="0"/>
              <a:t>S:KYOU HA TENKI</a:t>
            </a:r>
          </a:p>
          <a:p>
            <a:r>
              <a:rPr kumimoji="1" lang="ja-JP" altLang="en-US" sz="3600" dirty="0"/>
              <a:t>　 </a:t>
            </a:r>
            <a:r>
              <a:rPr lang="ja-JP" altLang="en-US" sz="3600" b="1" dirty="0"/>
              <a:t>今日　は    晴れ</a:t>
            </a:r>
            <a:endParaRPr lang="en-US" altLang="ja-JP" sz="3600" b="1" dirty="0"/>
          </a:p>
          <a:p>
            <a:r>
              <a:rPr lang="ja-JP" altLang="en-US" sz="3600" b="1" dirty="0"/>
              <a:t>　</a:t>
            </a:r>
            <a:r>
              <a:rPr lang="en-US" altLang="ja-JP" sz="3600" b="1" dirty="0"/>
              <a:t> </a:t>
            </a:r>
            <a:r>
              <a:rPr lang="ja-JP" altLang="en-US" sz="3600" b="1" dirty="0"/>
              <a:t>今日　は     雨</a:t>
            </a:r>
            <a:endParaRPr lang="en-US" altLang="ja-JP" sz="3600" b="1" dirty="0"/>
          </a:p>
          <a:p>
            <a:r>
              <a:rPr lang="ja-JP" altLang="en-US" sz="3600" b="1" dirty="0"/>
              <a:t>　 今日　は    曇り</a:t>
            </a:r>
            <a:endParaRPr lang="en-US" altLang="ja-JP" sz="3600" b="1" dirty="0"/>
          </a:p>
          <a:p>
            <a:endParaRPr kumimoji="1" lang="en-US" altLang="ja-JP" sz="3200" dirty="0"/>
          </a:p>
        </p:txBody>
      </p:sp>
      <p:sp>
        <p:nvSpPr>
          <p:cNvPr id="9" name="タイトル 1">
            <a:extLst>
              <a:ext uri="{FF2B5EF4-FFF2-40B4-BE49-F238E27FC236}">
                <a16:creationId xmlns:a16="http://schemas.microsoft.com/office/drawing/2014/main" id="{BB81A56E-A49F-4BB3-AFD8-9F08F8AEC046}"/>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66496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3" end="3"/>
                                            </p:txEl>
                                          </p:spTgt>
                                        </p:tgtEl>
                                        <p:attrNameLst>
                                          <p:attrName>style.visibility</p:attrName>
                                        </p:attrNameLst>
                                      </p:cBhvr>
                                      <p:to>
                                        <p:strVal val="visible"/>
                                      </p:to>
                                    </p:set>
                                    <p:animEffect transition="in" filter="fade">
                                      <p:cBhvr>
                                        <p:cTn id="10" dur="500"/>
                                        <p:tgtEl>
                                          <p:spTgt spid="8">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animEffect transition="in" filter="fade">
                                      <p:cBhvr>
                                        <p:cTn id="13"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0732E-7DA7-406F-85C0-863D6420038A}"/>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ウェイクワード</a:t>
            </a:r>
          </a:p>
        </p:txBody>
      </p:sp>
      <p:sp>
        <p:nvSpPr>
          <p:cNvPr id="4" name="正方形/長方形 3">
            <a:extLst>
              <a:ext uri="{FF2B5EF4-FFF2-40B4-BE49-F238E27FC236}">
                <a16:creationId xmlns:a16="http://schemas.microsoft.com/office/drawing/2014/main" id="{69845A7F-5CE8-4273-BF96-B117543FDBC7}"/>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88A385C2-E5A2-4003-9E76-544551CCC84E}"/>
              </a:ext>
            </a:extLst>
          </p:cNvPr>
          <p:cNvSpPr>
            <a:spLocks noGrp="1"/>
          </p:cNvSpPr>
          <p:nvPr>
            <p:ph idx="1"/>
          </p:nvPr>
        </p:nvSpPr>
        <p:spPr>
          <a:xfrm>
            <a:off x="838200" y="1825625"/>
            <a:ext cx="10515600" cy="4351338"/>
          </a:xfrm>
        </p:spPr>
        <p:txBody>
          <a:bodyPr/>
          <a:lstStyle/>
          <a:p>
            <a:pPr marL="0" indent="0">
              <a:buNone/>
            </a:pPr>
            <a:r>
              <a:rPr lang="ja-JP" altLang="en-US" sz="3600" b="1" dirty="0"/>
              <a:t>呼び出しの合図</a:t>
            </a:r>
            <a:endParaRPr lang="en-US" altLang="ja-JP" sz="3600" b="1" dirty="0"/>
          </a:p>
          <a:p>
            <a:pPr marL="0" indent="0">
              <a:buNone/>
            </a:pPr>
            <a:r>
              <a:rPr kumimoji="1" lang="ja-JP" altLang="en-US" dirty="0"/>
              <a:t>例：</a:t>
            </a:r>
            <a:r>
              <a:rPr kumimoji="1" lang="en-US" altLang="ja-JP" dirty="0"/>
              <a:t>OK, Google</a:t>
            </a:r>
            <a:r>
              <a:rPr kumimoji="1" lang="ja-JP" altLang="en-US" dirty="0"/>
              <a:t>　</a:t>
            </a:r>
            <a:r>
              <a:rPr kumimoji="1" lang="en-US" altLang="ja-JP" dirty="0"/>
              <a:t>Hey,Siri</a:t>
            </a:r>
            <a:r>
              <a:rPr lang="ja-JP" altLang="en-US" dirty="0"/>
              <a:t>等</a:t>
            </a:r>
            <a:endParaRPr lang="en-US" altLang="ja-JP" dirty="0"/>
          </a:p>
          <a:p>
            <a:pPr marL="0" indent="0">
              <a:buNone/>
            </a:pPr>
            <a:endParaRPr kumimoji="1" lang="en-US" altLang="ja-JP" dirty="0"/>
          </a:p>
        </p:txBody>
      </p:sp>
      <p:pic>
        <p:nvPicPr>
          <p:cNvPr id="6" name="図 5">
            <a:extLst>
              <a:ext uri="{FF2B5EF4-FFF2-40B4-BE49-F238E27FC236}">
                <a16:creationId xmlns:a16="http://schemas.microsoft.com/office/drawing/2014/main" id="{14BB52E9-6E26-4A66-85BC-514194CEADAD}"/>
              </a:ext>
            </a:extLst>
          </p:cNvPr>
          <p:cNvPicPr>
            <a:picLocks noChangeAspect="1"/>
          </p:cNvPicPr>
          <p:nvPr/>
        </p:nvPicPr>
        <p:blipFill>
          <a:blip r:embed="rId3">
            <a:duotone>
              <a:schemeClr val="accent6">
                <a:shade val="45000"/>
                <a:satMod val="135000"/>
              </a:schemeClr>
              <a:prstClr val="white"/>
            </a:duotone>
          </a:blip>
          <a:stretch>
            <a:fillRect/>
          </a:stretch>
        </p:blipFill>
        <p:spPr>
          <a:xfrm>
            <a:off x="2162534" y="3425853"/>
            <a:ext cx="3432147" cy="3432147"/>
          </a:xfrm>
          <a:prstGeom prst="rect">
            <a:avLst/>
          </a:prstGeom>
        </p:spPr>
      </p:pic>
      <p:sp>
        <p:nvSpPr>
          <p:cNvPr id="7" name="吹き出し: 円形 6">
            <a:extLst>
              <a:ext uri="{FF2B5EF4-FFF2-40B4-BE49-F238E27FC236}">
                <a16:creationId xmlns:a16="http://schemas.microsoft.com/office/drawing/2014/main" id="{A7458F90-F5F3-4D23-ADA6-2D22B64937F6}"/>
              </a:ext>
            </a:extLst>
          </p:cNvPr>
          <p:cNvSpPr/>
          <p:nvPr/>
        </p:nvSpPr>
        <p:spPr>
          <a:xfrm>
            <a:off x="5163823" y="2767633"/>
            <a:ext cx="4434038" cy="2377440"/>
          </a:xfrm>
          <a:prstGeom prst="wedgeEllipseCallout">
            <a:avLst>
              <a:gd name="adj1" fmla="val -63380"/>
              <a:gd name="adj2" fmla="val 298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a:solidFill>
                  <a:schemeClr val="tx1"/>
                </a:solidFill>
              </a:rPr>
              <a:t>ねぇ</a:t>
            </a:r>
            <a:r>
              <a:rPr lang="en-US" altLang="ja-JP" sz="4800" dirty="0">
                <a:solidFill>
                  <a:schemeClr val="tx1"/>
                </a:solidFill>
              </a:rPr>
              <a:t>YoSiE</a:t>
            </a:r>
            <a:endParaRPr kumimoji="1" lang="ja-JP" altLang="en-US" sz="4800" dirty="0">
              <a:solidFill>
                <a:schemeClr val="tx1"/>
              </a:solidFill>
            </a:endParaRPr>
          </a:p>
        </p:txBody>
      </p:sp>
    </p:spTree>
    <p:extLst>
      <p:ext uri="{BB962C8B-B14F-4D97-AF65-F5344CB8AC3E}">
        <p14:creationId xmlns:p14="http://schemas.microsoft.com/office/powerpoint/2010/main" val="52413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2" presetClass="entr" presetSubtype="8" fill="hold" grpId="0" nodeType="afterEffect">
                                  <p:stCondLst>
                                    <p:cond delay="25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BDC4CC63-E36D-4178-B2A9-7286DB10D461}"/>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ウェイクワード</a:t>
            </a:r>
          </a:p>
        </p:txBody>
      </p:sp>
      <p:sp>
        <p:nvSpPr>
          <p:cNvPr id="6" name="テキスト ボックス 5">
            <a:extLst>
              <a:ext uri="{FF2B5EF4-FFF2-40B4-BE49-F238E27FC236}">
                <a16:creationId xmlns:a16="http://schemas.microsoft.com/office/drawing/2014/main" id="{DA97028B-4C9B-4EF7-8419-A24D43B4CF84}"/>
              </a:ext>
            </a:extLst>
          </p:cNvPr>
          <p:cNvSpPr txBox="1"/>
          <p:nvPr/>
        </p:nvSpPr>
        <p:spPr>
          <a:xfrm>
            <a:off x="509427" y="1903271"/>
            <a:ext cx="4439479" cy="2862322"/>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dirty="0"/>
              <a:t>% NEE</a:t>
            </a:r>
          </a:p>
          <a:p>
            <a:r>
              <a:rPr lang="ja-JP" altLang="en-US" sz="3600" dirty="0"/>
              <a:t>ねぇ</a:t>
            </a:r>
            <a:r>
              <a:rPr lang="en-US" altLang="ja-JP" sz="3600" dirty="0"/>
              <a:t>	n e</a:t>
            </a:r>
          </a:p>
          <a:p>
            <a:r>
              <a:rPr lang="en-US" altLang="ja-JP" sz="3600" dirty="0"/>
              <a:t>% YOSIE</a:t>
            </a:r>
          </a:p>
          <a:p>
            <a:r>
              <a:rPr lang="ja-JP" altLang="en-US" sz="3600" dirty="0"/>
              <a:t>よしえ</a:t>
            </a:r>
            <a:r>
              <a:rPr lang="en-US" altLang="ja-JP" sz="3600" dirty="0"/>
              <a:t>	y o </a:t>
            </a:r>
            <a:r>
              <a:rPr lang="en-US" altLang="ja-JP" sz="3600" dirty="0" err="1"/>
              <a:t>sh</a:t>
            </a:r>
            <a:r>
              <a:rPr lang="en-US" altLang="ja-JP" sz="3600" dirty="0"/>
              <a:t> </a:t>
            </a:r>
            <a:r>
              <a:rPr lang="en-US" altLang="ja-JP" sz="3600" dirty="0" err="1"/>
              <a:t>i</a:t>
            </a:r>
            <a:r>
              <a:rPr lang="en-US" altLang="ja-JP" sz="3600" dirty="0"/>
              <a:t> e</a:t>
            </a:r>
          </a:p>
        </p:txBody>
      </p:sp>
      <p:sp>
        <p:nvSpPr>
          <p:cNvPr id="7" name="コンテンツ プレースホルダー 6">
            <a:extLst>
              <a:ext uri="{FF2B5EF4-FFF2-40B4-BE49-F238E27FC236}">
                <a16:creationId xmlns:a16="http://schemas.microsoft.com/office/drawing/2014/main" id="{87139F3E-CA51-4C1E-9C50-BC0D5A490514}"/>
              </a:ext>
            </a:extLst>
          </p:cNvPr>
          <p:cNvSpPr txBox="1">
            <a:spLocks noGrp="1"/>
          </p:cNvSpPr>
          <p:nvPr>
            <p:ph idx="1"/>
          </p:nvPr>
        </p:nvSpPr>
        <p:spPr>
          <a:xfrm>
            <a:off x="4948906" y="1903271"/>
            <a:ext cx="6774951" cy="3674532"/>
          </a:xfrm>
          <a:prstGeom prst="rect">
            <a:avLst/>
          </a:prstGeom>
          <a:solidFill>
            <a:schemeClr val="bg1"/>
          </a:solidFill>
          <a:ln>
            <a:solidFill>
              <a:schemeClr val="tx1"/>
            </a:solidFill>
          </a:ln>
        </p:spPr>
        <p:txBody>
          <a:bodyPr wrap="square" rtlCol="0">
            <a:spAutoFit/>
          </a:bodyPr>
          <a:lstStyle/>
          <a:p>
            <a:pPr marL="0" indent="0">
              <a:buNone/>
            </a:pPr>
            <a:r>
              <a:rPr lang="ja-JP" altLang="en-US" sz="3600" b="1" dirty="0"/>
              <a:t>文法</a:t>
            </a:r>
            <a:r>
              <a:rPr kumimoji="1" lang="ja-JP" altLang="en-US" sz="3600" b="1" dirty="0"/>
              <a:t>ファイル</a:t>
            </a:r>
            <a:endParaRPr kumimoji="1" lang="en-US" altLang="ja-JP" sz="3600" b="1" dirty="0"/>
          </a:p>
          <a:p>
            <a:pPr marL="0" indent="0">
              <a:buNone/>
            </a:pPr>
            <a:r>
              <a:rPr lang="en-US" altLang="ja-JP" sz="3600" dirty="0"/>
              <a:t>S:NEE YOSIE KYOU HA TENKI</a:t>
            </a:r>
          </a:p>
          <a:p>
            <a:pPr marL="0" indent="0">
              <a:buNone/>
            </a:pPr>
            <a:r>
              <a:rPr kumimoji="1" lang="ja-JP" altLang="en-US" sz="3600" b="1" dirty="0"/>
              <a:t>　ねぇ </a:t>
            </a:r>
            <a:r>
              <a:rPr kumimoji="1" lang="en-US" altLang="ja-JP" sz="3600" b="1" dirty="0"/>
              <a:t>YoSiE</a:t>
            </a:r>
            <a:r>
              <a:rPr kumimoji="1" lang="ja-JP" altLang="en-US" sz="3600" b="1" dirty="0"/>
              <a:t>  </a:t>
            </a:r>
            <a:r>
              <a:rPr lang="ja-JP" altLang="en-US" sz="3600" b="1" dirty="0"/>
              <a:t>今日　は    晴れ</a:t>
            </a:r>
            <a:endParaRPr lang="en-US" altLang="ja-JP" sz="3600" b="1" dirty="0"/>
          </a:p>
          <a:p>
            <a:pPr marL="0" indent="0">
              <a:buNone/>
            </a:pPr>
            <a:r>
              <a:rPr lang="ja-JP" altLang="en-US" sz="3600" b="1" dirty="0"/>
              <a:t>　ねぇ </a:t>
            </a:r>
            <a:r>
              <a:rPr lang="en-US" altLang="ja-JP" sz="3600" b="1" dirty="0"/>
              <a:t>YoSiE</a:t>
            </a:r>
            <a:r>
              <a:rPr lang="ja-JP" altLang="en-US" sz="3600" b="1" dirty="0"/>
              <a:t> </a:t>
            </a:r>
            <a:r>
              <a:rPr lang="en-US" altLang="ja-JP" sz="3600" b="1" dirty="0"/>
              <a:t> </a:t>
            </a:r>
            <a:r>
              <a:rPr lang="ja-JP" altLang="en-US" sz="3600" b="1" dirty="0"/>
              <a:t>今日　は     雨</a:t>
            </a:r>
            <a:endParaRPr lang="en-US" altLang="ja-JP" sz="3600" b="1" dirty="0"/>
          </a:p>
          <a:p>
            <a:pPr marL="0" indent="0">
              <a:buNone/>
            </a:pPr>
            <a:r>
              <a:rPr lang="ja-JP" altLang="en-US" sz="3600" b="1" dirty="0"/>
              <a:t>　ねぇ </a:t>
            </a:r>
            <a:r>
              <a:rPr lang="en-US" altLang="ja-JP" sz="3600" b="1" dirty="0"/>
              <a:t>YoSiE</a:t>
            </a:r>
            <a:r>
              <a:rPr lang="ja-JP" altLang="en-US" sz="3600" b="1" dirty="0"/>
              <a:t>  今日　は    曇り</a:t>
            </a:r>
            <a:endParaRPr lang="en-US" altLang="ja-JP" sz="3600" b="1" dirty="0"/>
          </a:p>
          <a:p>
            <a:endParaRPr kumimoji="1" lang="en-US" altLang="ja-JP" sz="3200" dirty="0"/>
          </a:p>
        </p:txBody>
      </p:sp>
    </p:spTree>
    <p:extLst>
      <p:ext uri="{BB962C8B-B14F-4D97-AF65-F5344CB8AC3E}">
        <p14:creationId xmlns:p14="http://schemas.microsoft.com/office/powerpoint/2010/main" val="260603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bg/>
                                          </p:spTgt>
                                        </p:tgtEl>
                                        <p:attrNameLst>
                                          <p:attrName>style.visibility</p:attrName>
                                        </p:attrNameLst>
                                      </p:cBhvr>
                                      <p:to>
                                        <p:strVal val="visible"/>
                                      </p:to>
                                    </p:set>
                                    <p:animEffect transition="in" filter="fade">
                                      <p:cBhvr>
                                        <p:cTn id="12" dur="500"/>
                                        <p:tgtEl>
                                          <p:spTgt spid="7">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500"/>
                                        <p:tgtEl>
                                          <p:spTgt spid="7">
                                            <p:txEl>
                                              <p:pRg st="1" end="1"/>
                                            </p:txEl>
                                          </p:spTgt>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fade">
                                      <p:cBhvr>
                                        <p:cTn id="25" dur="500"/>
                                        <p:tgtEl>
                                          <p:spTgt spid="7">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688B5-67DA-428A-92E6-3D3B28BFC143}"/>
              </a:ext>
            </a:extLst>
          </p:cNvPr>
          <p:cNvSpPr>
            <a:spLocks noGrp="1"/>
          </p:cNvSpPr>
          <p:nvPr>
            <p:ph type="title"/>
          </p:nvPr>
        </p:nvSpPr>
        <p:spPr>
          <a:xfrm>
            <a:off x="1064883" y="256400"/>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テキスト分類の仕組み</a:t>
            </a:r>
          </a:p>
        </p:txBody>
      </p:sp>
      <p:sp>
        <p:nvSpPr>
          <p:cNvPr id="4" name="四角形: 角を丸くする 3">
            <a:extLst>
              <a:ext uri="{FF2B5EF4-FFF2-40B4-BE49-F238E27FC236}">
                <a16:creationId xmlns:a16="http://schemas.microsoft.com/office/drawing/2014/main" id="{1CE21ED2-A856-4A83-B0E1-294BFD7DD0EE}"/>
              </a:ext>
            </a:extLst>
          </p:cNvPr>
          <p:cNvSpPr/>
          <p:nvPr/>
        </p:nvSpPr>
        <p:spPr>
          <a:xfrm>
            <a:off x="7537709" y="1838363"/>
            <a:ext cx="3338272" cy="4278400"/>
          </a:xfrm>
          <a:prstGeom prst="round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5" name="矢印: 右 4">
            <a:extLst>
              <a:ext uri="{FF2B5EF4-FFF2-40B4-BE49-F238E27FC236}">
                <a16:creationId xmlns:a16="http://schemas.microsoft.com/office/drawing/2014/main" id="{398B1E61-D02F-4339-AE9D-DAFA878E4677}"/>
              </a:ext>
            </a:extLst>
          </p:cNvPr>
          <p:cNvSpPr/>
          <p:nvPr/>
        </p:nvSpPr>
        <p:spPr>
          <a:xfrm>
            <a:off x="3821538" y="3172264"/>
            <a:ext cx="659391" cy="118028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6" name="正方形/長方形 5">
            <a:extLst>
              <a:ext uri="{FF2B5EF4-FFF2-40B4-BE49-F238E27FC236}">
                <a16:creationId xmlns:a16="http://schemas.microsoft.com/office/drawing/2014/main" id="{43893570-9DDF-4732-91A5-A78F0DE9F338}"/>
              </a:ext>
            </a:extLst>
          </p:cNvPr>
          <p:cNvSpPr/>
          <p:nvPr/>
        </p:nvSpPr>
        <p:spPr>
          <a:xfrm>
            <a:off x="8722927" y="2275620"/>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3200" b="1" dirty="0">
                <a:solidFill>
                  <a:schemeClr val="tx1"/>
                </a:solidFill>
              </a:rPr>
              <a:t>天気</a:t>
            </a:r>
          </a:p>
        </p:txBody>
      </p:sp>
      <p:sp>
        <p:nvSpPr>
          <p:cNvPr id="7" name="正方形/長方形 6">
            <a:extLst>
              <a:ext uri="{FF2B5EF4-FFF2-40B4-BE49-F238E27FC236}">
                <a16:creationId xmlns:a16="http://schemas.microsoft.com/office/drawing/2014/main" id="{2DAA47D9-2662-49E8-9BB8-3192B601101A}"/>
              </a:ext>
            </a:extLst>
          </p:cNvPr>
          <p:cNvSpPr/>
          <p:nvPr/>
        </p:nvSpPr>
        <p:spPr>
          <a:xfrm>
            <a:off x="8722927" y="5047933"/>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3200" b="1" dirty="0">
                <a:solidFill>
                  <a:schemeClr val="tx1"/>
                </a:solidFill>
              </a:rPr>
              <a:t>占い</a:t>
            </a:r>
            <a:endParaRPr kumimoji="1" lang="ja-JP" altLang="en-US" sz="3200" b="1" dirty="0">
              <a:solidFill>
                <a:schemeClr val="tx1"/>
              </a:solidFill>
            </a:endParaRPr>
          </a:p>
        </p:txBody>
      </p:sp>
      <p:sp>
        <p:nvSpPr>
          <p:cNvPr id="8" name="正方形/長方形 7">
            <a:extLst>
              <a:ext uri="{FF2B5EF4-FFF2-40B4-BE49-F238E27FC236}">
                <a16:creationId xmlns:a16="http://schemas.microsoft.com/office/drawing/2014/main" id="{E5888A83-501F-49BC-B453-24475FCBCADB}"/>
              </a:ext>
            </a:extLst>
          </p:cNvPr>
          <p:cNvSpPr/>
          <p:nvPr/>
        </p:nvSpPr>
        <p:spPr>
          <a:xfrm>
            <a:off x="8722927" y="3201594"/>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3200" b="1" dirty="0">
                <a:solidFill>
                  <a:schemeClr val="tx1"/>
                </a:solidFill>
              </a:rPr>
              <a:t>ニュース</a:t>
            </a:r>
          </a:p>
        </p:txBody>
      </p:sp>
      <p:sp>
        <p:nvSpPr>
          <p:cNvPr id="9" name="テキスト ボックス 8">
            <a:extLst>
              <a:ext uri="{FF2B5EF4-FFF2-40B4-BE49-F238E27FC236}">
                <a16:creationId xmlns:a16="http://schemas.microsoft.com/office/drawing/2014/main" id="{DA060166-9A87-4E09-B96C-3C817E252ECC}"/>
              </a:ext>
            </a:extLst>
          </p:cNvPr>
          <p:cNvSpPr txBox="1"/>
          <p:nvPr/>
        </p:nvSpPr>
        <p:spPr>
          <a:xfrm>
            <a:off x="7437027" y="2336498"/>
            <a:ext cx="1544613" cy="646331"/>
          </a:xfrm>
          <a:prstGeom prst="rect">
            <a:avLst/>
          </a:prstGeom>
          <a:noFill/>
        </p:spPr>
        <p:txBody>
          <a:bodyPr wrap="square" rtlCol="0">
            <a:spAutoFit/>
          </a:bodyPr>
          <a:lstStyle/>
          <a:p>
            <a:pPr algn="ctr"/>
            <a:r>
              <a:rPr lang="en-US" altLang="ja-JP" sz="3600" b="1" dirty="0"/>
              <a:t>74</a:t>
            </a:r>
            <a:r>
              <a:rPr kumimoji="1" lang="ja-JP" altLang="en-US" sz="3600" b="1" dirty="0"/>
              <a:t>％</a:t>
            </a:r>
            <a:endParaRPr kumimoji="1" lang="en-US" altLang="ja-JP" sz="3600" b="1" dirty="0"/>
          </a:p>
        </p:txBody>
      </p:sp>
      <p:sp>
        <p:nvSpPr>
          <p:cNvPr id="10" name="テキスト ボックス 9">
            <a:extLst>
              <a:ext uri="{FF2B5EF4-FFF2-40B4-BE49-F238E27FC236}">
                <a16:creationId xmlns:a16="http://schemas.microsoft.com/office/drawing/2014/main" id="{6A182953-4C95-4950-B7C1-D7876F657BF4}"/>
              </a:ext>
            </a:extLst>
          </p:cNvPr>
          <p:cNvSpPr txBox="1"/>
          <p:nvPr/>
        </p:nvSpPr>
        <p:spPr>
          <a:xfrm>
            <a:off x="7468158" y="3285573"/>
            <a:ext cx="1391666" cy="584775"/>
          </a:xfrm>
          <a:prstGeom prst="rect">
            <a:avLst/>
          </a:prstGeom>
          <a:noFill/>
        </p:spPr>
        <p:txBody>
          <a:bodyPr wrap="square" rtlCol="0">
            <a:spAutoFit/>
          </a:bodyPr>
          <a:lstStyle/>
          <a:p>
            <a:pPr algn="ctr"/>
            <a:r>
              <a:rPr kumimoji="1" lang="en-US" altLang="ja-JP" sz="3200" b="1" dirty="0"/>
              <a:t>14</a:t>
            </a:r>
            <a:r>
              <a:rPr kumimoji="1" lang="ja-JP" altLang="en-US" sz="3200" b="1" dirty="0"/>
              <a:t>％</a:t>
            </a:r>
            <a:endParaRPr kumimoji="1" lang="en-US" altLang="ja-JP" sz="3200" b="1" dirty="0"/>
          </a:p>
        </p:txBody>
      </p:sp>
      <p:sp>
        <p:nvSpPr>
          <p:cNvPr id="11" name="テキスト ボックス 10">
            <a:extLst>
              <a:ext uri="{FF2B5EF4-FFF2-40B4-BE49-F238E27FC236}">
                <a16:creationId xmlns:a16="http://schemas.microsoft.com/office/drawing/2014/main" id="{6A4A6BA3-5DEA-4707-A2AD-B6F975186E4E}"/>
              </a:ext>
            </a:extLst>
          </p:cNvPr>
          <p:cNvSpPr txBox="1"/>
          <p:nvPr/>
        </p:nvSpPr>
        <p:spPr>
          <a:xfrm>
            <a:off x="7468158" y="5125526"/>
            <a:ext cx="1391666" cy="584775"/>
          </a:xfrm>
          <a:prstGeom prst="rect">
            <a:avLst/>
          </a:prstGeom>
          <a:noFill/>
        </p:spPr>
        <p:txBody>
          <a:bodyPr wrap="square" rtlCol="0">
            <a:spAutoFit/>
          </a:bodyPr>
          <a:lstStyle/>
          <a:p>
            <a:pPr algn="ctr"/>
            <a:r>
              <a:rPr kumimoji="1" lang="en-US" altLang="ja-JP" sz="3200" b="1" dirty="0"/>
              <a:t>4</a:t>
            </a:r>
            <a:r>
              <a:rPr kumimoji="1" lang="ja-JP" altLang="en-US" sz="3200" b="1" dirty="0"/>
              <a:t>％</a:t>
            </a:r>
            <a:endParaRPr kumimoji="1" lang="en-US" altLang="ja-JP" sz="3200" b="1" dirty="0"/>
          </a:p>
        </p:txBody>
      </p:sp>
      <p:sp>
        <p:nvSpPr>
          <p:cNvPr id="12" name="楕円 11">
            <a:extLst>
              <a:ext uri="{FF2B5EF4-FFF2-40B4-BE49-F238E27FC236}">
                <a16:creationId xmlns:a16="http://schemas.microsoft.com/office/drawing/2014/main" id="{091CD439-B376-4770-ACE5-D0313AA16066}"/>
              </a:ext>
            </a:extLst>
          </p:cNvPr>
          <p:cNvSpPr/>
          <p:nvPr/>
        </p:nvSpPr>
        <p:spPr>
          <a:xfrm>
            <a:off x="7549559" y="1838363"/>
            <a:ext cx="3321896" cy="1472096"/>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4" name="四角形: 角を丸くする 13">
            <a:extLst>
              <a:ext uri="{FF2B5EF4-FFF2-40B4-BE49-F238E27FC236}">
                <a16:creationId xmlns:a16="http://schemas.microsoft.com/office/drawing/2014/main" id="{A6ECA9CC-2438-4F07-8FEF-F3B519E14B22}"/>
              </a:ext>
            </a:extLst>
          </p:cNvPr>
          <p:cNvSpPr/>
          <p:nvPr/>
        </p:nvSpPr>
        <p:spPr>
          <a:xfrm>
            <a:off x="344245" y="2912376"/>
            <a:ext cx="3405693" cy="1700064"/>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600" b="1" dirty="0">
                <a:solidFill>
                  <a:schemeClr val="tx1"/>
                </a:solidFill>
              </a:rPr>
              <a:t>「今日の天気</a:t>
            </a:r>
            <a:endParaRPr lang="en-US" altLang="ja-JP" sz="3600" b="1" dirty="0">
              <a:solidFill>
                <a:schemeClr val="tx1"/>
              </a:solidFill>
            </a:endParaRPr>
          </a:p>
          <a:p>
            <a:r>
              <a:rPr lang="ja-JP" altLang="en-US" sz="3600" b="1" dirty="0">
                <a:solidFill>
                  <a:schemeClr val="tx1"/>
                </a:solidFill>
              </a:rPr>
              <a:t>　 は晴れ？」</a:t>
            </a:r>
          </a:p>
        </p:txBody>
      </p:sp>
      <p:sp>
        <p:nvSpPr>
          <p:cNvPr id="15" name="四角形: 角を丸くする 14">
            <a:extLst>
              <a:ext uri="{FF2B5EF4-FFF2-40B4-BE49-F238E27FC236}">
                <a16:creationId xmlns:a16="http://schemas.microsoft.com/office/drawing/2014/main" id="{A4BDD202-A858-4936-8036-BD130C999D30}"/>
              </a:ext>
            </a:extLst>
          </p:cNvPr>
          <p:cNvSpPr/>
          <p:nvPr/>
        </p:nvSpPr>
        <p:spPr>
          <a:xfrm>
            <a:off x="4546894" y="2912376"/>
            <a:ext cx="2038182" cy="1700064"/>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tx1"/>
                </a:solidFill>
              </a:rPr>
              <a:t>確率を計算</a:t>
            </a:r>
          </a:p>
        </p:txBody>
      </p:sp>
      <p:sp>
        <p:nvSpPr>
          <p:cNvPr id="16" name="矢印: 右 15">
            <a:extLst>
              <a:ext uri="{FF2B5EF4-FFF2-40B4-BE49-F238E27FC236}">
                <a16:creationId xmlns:a16="http://schemas.microsoft.com/office/drawing/2014/main" id="{3631F3A3-7066-4B4F-B58B-6D346A0E24AB}"/>
              </a:ext>
            </a:extLst>
          </p:cNvPr>
          <p:cNvSpPr/>
          <p:nvPr/>
        </p:nvSpPr>
        <p:spPr>
          <a:xfrm>
            <a:off x="6685758" y="3201594"/>
            <a:ext cx="751269" cy="118028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rgbClr val="FF0000"/>
              </a:solidFill>
            </a:endParaRPr>
          </a:p>
        </p:txBody>
      </p:sp>
      <p:sp>
        <p:nvSpPr>
          <p:cNvPr id="17" name="正方形/長方形 16">
            <a:extLst>
              <a:ext uri="{FF2B5EF4-FFF2-40B4-BE49-F238E27FC236}">
                <a16:creationId xmlns:a16="http://schemas.microsoft.com/office/drawing/2014/main" id="{F2776CD0-CFEA-4AE0-AF49-8D5000104E3C}"/>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09CE4FDE-26CD-49CE-ACF3-C42A18814540}"/>
              </a:ext>
            </a:extLst>
          </p:cNvPr>
          <p:cNvSpPr/>
          <p:nvPr/>
        </p:nvSpPr>
        <p:spPr>
          <a:xfrm>
            <a:off x="8722927" y="4092543"/>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3200" b="1" dirty="0">
                <a:solidFill>
                  <a:schemeClr val="tx1"/>
                </a:solidFill>
              </a:rPr>
              <a:t>日時</a:t>
            </a:r>
          </a:p>
        </p:txBody>
      </p:sp>
      <p:sp>
        <p:nvSpPr>
          <p:cNvPr id="19" name="テキスト ボックス 18">
            <a:extLst>
              <a:ext uri="{FF2B5EF4-FFF2-40B4-BE49-F238E27FC236}">
                <a16:creationId xmlns:a16="http://schemas.microsoft.com/office/drawing/2014/main" id="{51398B75-CA67-4FFF-8616-C60022212A9F}"/>
              </a:ext>
            </a:extLst>
          </p:cNvPr>
          <p:cNvSpPr txBox="1"/>
          <p:nvPr/>
        </p:nvSpPr>
        <p:spPr>
          <a:xfrm>
            <a:off x="7468158" y="4174723"/>
            <a:ext cx="1391666" cy="584775"/>
          </a:xfrm>
          <a:prstGeom prst="rect">
            <a:avLst/>
          </a:prstGeom>
          <a:noFill/>
        </p:spPr>
        <p:txBody>
          <a:bodyPr wrap="square" rtlCol="0">
            <a:spAutoFit/>
          </a:bodyPr>
          <a:lstStyle/>
          <a:p>
            <a:pPr algn="ctr"/>
            <a:r>
              <a:rPr lang="en-US" altLang="ja-JP" sz="3200" b="1" dirty="0"/>
              <a:t>8</a:t>
            </a:r>
            <a:r>
              <a:rPr kumimoji="1" lang="ja-JP" altLang="en-US" sz="3200" b="1" dirty="0"/>
              <a:t>％</a:t>
            </a:r>
            <a:endParaRPr kumimoji="1" lang="en-US" altLang="ja-JP" sz="3200" b="1" dirty="0"/>
          </a:p>
        </p:txBody>
      </p:sp>
    </p:spTree>
    <p:extLst>
      <p:ext uri="{BB962C8B-B14F-4D97-AF65-F5344CB8AC3E}">
        <p14:creationId xmlns:p14="http://schemas.microsoft.com/office/powerpoint/2010/main" val="373095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anim calcmode="lin" valueType="num">
                                      <p:cBhvr>
                                        <p:cTn id="18" dur="500" fill="hold"/>
                                        <p:tgtEl>
                                          <p:spTgt spid="8"/>
                                        </p:tgtEl>
                                        <p:attrNameLst>
                                          <p:attrName>ppt_x</p:attrName>
                                        </p:attrNameLst>
                                      </p:cBhvr>
                                      <p:tavLst>
                                        <p:tav tm="0">
                                          <p:val>
                                            <p:strVal val="#ppt_x"/>
                                          </p:val>
                                        </p:tav>
                                        <p:tav tm="100000">
                                          <p:val>
                                            <p:strVal val="#ppt_x"/>
                                          </p:val>
                                        </p:tav>
                                      </p:tavLst>
                                    </p:anim>
                                    <p:anim calcmode="lin" valueType="num">
                                      <p:cBhvr>
                                        <p:cTn id="19" dur="5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anim calcmode="lin" valueType="num">
                                      <p:cBhvr>
                                        <p:cTn id="23" dur="500" fill="hold"/>
                                        <p:tgtEl>
                                          <p:spTgt spid="18"/>
                                        </p:tgtEl>
                                        <p:attrNameLst>
                                          <p:attrName>ppt_x</p:attrName>
                                        </p:attrNameLst>
                                      </p:cBhvr>
                                      <p:tavLst>
                                        <p:tav tm="0">
                                          <p:val>
                                            <p:strVal val="#ppt_x"/>
                                          </p:val>
                                        </p:tav>
                                        <p:tav tm="100000">
                                          <p:val>
                                            <p:strVal val="#ppt_x"/>
                                          </p:val>
                                        </p:tav>
                                      </p:tavLst>
                                    </p:anim>
                                    <p:anim calcmode="lin" valueType="num">
                                      <p:cBhvr>
                                        <p:cTn id="24"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p:cTn id="44" dur="500" fill="hold"/>
                                        <p:tgtEl>
                                          <p:spTgt spid="19"/>
                                        </p:tgtEl>
                                        <p:attrNameLst>
                                          <p:attrName>ppt_w</p:attrName>
                                        </p:attrNameLst>
                                      </p:cBhvr>
                                      <p:tavLst>
                                        <p:tav tm="0">
                                          <p:val>
                                            <p:fltVal val="0"/>
                                          </p:val>
                                        </p:tav>
                                        <p:tav tm="100000">
                                          <p:val>
                                            <p:strVal val="#ppt_w"/>
                                          </p:val>
                                        </p:tav>
                                      </p:tavLst>
                                    </p:anim>
                                    <p:anim calcmode="lin" valueType="num">
                                      <p:cBhvr>
                                        <p:cTn id="45" dur="500" fill="hold"/>
                                        <p:tgtEl>
                                          <p:spTgt spid="19"/>
                                        </p:tgtEl>
                                        <p:attrNameLst>
                                          <p:attrName>ppt_h</p:attrName>
                                        </p:attrNameLst>
                                      </p:cBhvr>
                                      <p:tavLst>
                                        <p:tav tm="0">
                                          <p:val>
                                            <p:fltVal val="0"/>
                                          </p:val>
                                        </p:tav>
                                        <p:tav tm="100000">
                                          <p:val>
                                            <p:strVal val="#ppt_h"/>
                                          </p:val>
                                        </p:tav>
                                      </p:tavLst>
                                    </p:anim>
                                    <p:animEffect transition="in" filter="fade">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heel(1)">
                                      <p:cBhvr>
                                        <p:cTn id="5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P spid="11" grpId="0"/>
      <p:bldP spid="12" grpId="0" animBg="1"/>
      <p:bldP spid="18" grpId="0" animBg="1"/>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68A6A1-7128-4CCD-A936-BF8B5C69CCD3}"/>
              </a:ext>
            </a:extLst>
          </p:cNvPr>
          <p:cNvSpPr>
            <a:spLocks noGrp="1"/>
          </p:cNvSpPr>
          <p:nvPr>
            <p:ph type="title"/>
          </p:nvPr>
        </p:nvSpPr>
        <p:spPr/>
        <p:txBody>
          <a:bodyPr/>
          <a:lstStyle/>
          <a:p>
            <a:r>
              <a:rPr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トレーニングデータ</a:t>
            </a:r>
          </a:p>
        </p:txBody>
      </p:sp>
      <p:pic>
        <p:nvPicPr>
          <p:cNvPr id="9" name="コンテンツ プレースホルダー 8">
            <a:extLst>
              <a:ext uri="{FF2B5EF4-FFF2-40B4-BE49-F238E27FC236}">
                <a16:creationId xmlns:a16="http://schemas.microsoft.com/office/drawing/2014/main" id="{095E7271-AD2C-44FF-A748-DBF81AAEAA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5291" y="2297700"/>
            <a:ext cx="11761418" cy="2662754"/>
          </a:xfrm>
        </p:spPr>
      </p:pic>
      <p:sp>
        <p:nvSpPr>
          <p:cNvPr id="7" name="正方形/長方形 6">
            <a:extLst>
              <a:ext uri="{FF2B5EF4-FFF2-40B4-BE49-F238E27FC236}">
                <a16:creationId xmlns:a16="http://schemas.microsoft.com/office/drawing/2014/main" id="{5ED424F2-25E8-4DDA-9A7F-B0AD26A7C0EE}"/>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32520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835D59-C712-40CE-B18B-4716DD9850D0}"/>
              </a:ext>
            </a:extLst>
          </p:cNvPr>
          <p:cNvSpPr>
            <a:spLocks noGrp="1"/>
          </p:cNvSpPr>
          <p:nvPr>
            <p:ph type="title"/>
          </p:nvPr>
        </p:nvSpPr>
        <p:spPr/>
        <p:txBody>
          <a:bodyPr/>
          <a:lstStyle/>
          <a:p>
            <a:r>
              <a:rPr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トレーニングデータ</a:t>
            </a:r>
          </a:p>
        </p:txBody>
      </p:sp>
      <p:pic>
        <p:nvPicPr>
          <p:cNvPr id="7" name="図 6">
            <a:extLst>
              <a:ext uri="{FF2B5EF4-FFF2-40B4-BE49-F238E27FC236}">
                <a16:creationId xmlns:a16="http://schemas.microsoft.com/office/drawing/2014/main" id="{C13F1E02-9285-4AEF-AA29-0936016C8A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040" y="1932317"/>
            <a:ext cx="11186652" cy="2499262"/>
          </a:xfrm>
          <a:prstGeom prst="rect">
            <a:avLst/>
          </a:prstGeom>
        </p:spPr>
      </p:pic>
      <p:pic>
        <p:nvPicPr>
          <p:cNvPr id="5" name="コンテンツ プレースホルダー 4">
            <a:extLst>
              <a:ext uri="{FF2B5EF4-FFF2-40B4-BE49-F238E27FC236}">
                <a16:creationId xmlns:a16="http://schemas.microsoft.com/office/drawing/2014/main" id="{DD110393-78F5-49DE-8A71-6FF622F657D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31040" y="1932317"/>
            <a:ext cx="11149097" cy="2499262"/>
          </a:xfrm>
        </p:spPr>
      </p:pic>
      <p:sp>
        <p:nvSpPr>
          <p:cNvPr id="6" name="テキスト ボックス 5">
            <a:extLst>
              <a:ext uri="{FF2B5EF4-FFF2-40B4-BE49-F238E27FC236}">
                <a16:creationId xmlns:a16="http://schemas.microsoft.com/office/drawing/2014/main" id="{E2A09F66-F3EC-4C6E-93D4-178BC240618B}"/>
              </a:ext>
            </a:extLst>
          </p:cNvPr>
          <p:cNvSpPr txBox="1"/>
          <p:nvPr/>
        </p:nvSpPr>
        <p:spPr>
          <a:xfrm>
            <a:off x="739923" y="4940240"/>
            <a:ext cx="5081533" cy="584775"/>
          </a:xfrm>
          <a:prstGeom prst="rect">
            <a:avLst/>
          </a:prstGeom>
          <a:noFill/>
        </p:spPr>
        <p:txBody>
          <a:bodyPr wrap="square" rtlCol="0">
            <a:spAutoFit/>
          </a:bodyPr>
          <a:lstStyle/>
          <a:p>
            <a:pPr algn="ctr"/>
            <a:r>
              <a:rPr lang="ja-JP" altLang="en-US" sz="3200" b="1" dirty="0"/>
              <a:t>単語の多いラベル順に変更</a:t>
            </a:r>
            <a:endParaRPr kumimoji="1" lang="ja-JP" altLang="en-US" sz="3200" b="1" dirty="0"/>
          </a:p>
        </p:txBody>
      </p:sp>
      <p:sp>
        <p:nvSpPr>
          <p:cNvPr id="8" name="矢印: 下 7">
            <a:extLst>
              <a:ext uri="{FF2B5EF4-FFF2-40B4-BE49-F238E27FC236}">
                <a16:creationId xmlns:a16="http://schemas.microsoft.com/office/drawing/2014/main" id="{85D70622-8707-4B49-9552-2624650AFC32}"/>
              </a:ext>
            </a:extLst>
          </p:cNvPr>
          <p:cNvSpPr/>
          <p:nvPr/>
        </p:nvSpPr>
        <p:spPr>
          <a:xfrm rot="16200000">
            <a:off x="5992693" y="4729932"/>
            <a:ext cx="731520" cy="85864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星: 16 pt 9">
            <a:extLst>
              <a:ext uri="{FF2B5EF4-FFF2-40B4-BE49-F238E27FC236}">
                <a16:creationId xmlns:a16="http://schemas.microsoft.com/office/drawing/2014/main" id="{247D08FD-12DE-4BC7-B745-8259196E2757}"/>
              </a:ext>
            </a:extLst>
          </p:cNvPr>
          <p:cNvSpPr/>
          <p:nvPr/>
        </p:nvSpPr>
        <p:spPr>
          <a:xfrm>
            <a:off x="7086600" y="4183418"/>
            <a:ext cx="4267200" cy="1951671"/>
          </a:xfrm>
          <a:prstGeom prst="star16">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dirty="0"/>
          </a:p>
          <a:p>
            <a:pPr algn="ctr"/>
            <a:endParaRPr kumimoji="1" lang="ja-JP" altLang="en-US" dirty="0"/>
          </a:p>
        </p:txBody>
      </p:sp>
      <p:sp>
        <p:nvSpPr>
          <p:cNvPr id="11" name="正方形/長方形 10">
            <a:extLst>
              <a:ext uri="{FF2B5EF4-FFF2-40B4-BE49-F238E27FC236}">
                <a16:creationId xmlns:a16="http://schemas.microsoft.com/office/drawing/2014/main" id="{55B86289-2D54-4FBB-B51B-78B722A5B733}"/>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9AE8A376-0BCB-4612-9E2F-C6C9744DC099}"/>
              </a:ext>
            </a:extLst>
          </p:cNvPr>
          <p:cNvSpPr txBox="1"/>
          <p:nvPr/>
        </p:nvSpPr>
        <p:spPr>
          <a:xfrm>
            <a:off x="7743152" y="4866865"/>
            <a:ext cx="3108960" cy="584775"/>
          </a:xfrm>
          <a:prstGeom prst="rect">
            <a:avLst/>
          </a:prstGeom>
          <a:noFill/>
        </p:spPr>
        <p:txBody>
          <a:bodyPr wrap="square" rtlCol="0">
            <a:spAutoFit/>
          </a:bodyPr>
          <a:lstStyle/>
          <a:p>
            <a:r>
              <a:rPr lang="ja-JP" altLang="en-US" sz="3200" b="1" dirty="0">
                <a:solidFill>
                  <a:schemeClr val="bg1"/>
                </a:solidFill>
              </a:rPr>
              <a:t>精度が上がった</a:t>
            </a:r>
          </a:p>
        </p:txBody>
      </p:sp>
    </p:spTree>
    <p:extLst>
      <p:ext uri="{BB962C8B-B14F-4D97-AF65-F5344CB8AC3E}">
        <p14:creationId xmlns:p14="http://schemas.microsoft.com/office/powerpoint/2010/main" val="20242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25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250"/>
                                        <p:tgtEl>
                                          <p:spTgt spid="8"/>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0" grpId="0"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F6976D-0A2B-4C02-A474-9B958A9E3C4E}"/>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目次</a:t>
            </a:r>
          </a:p>
        </p:txBody>
      </p:sp>
      <p:sp>
        <p:nvSpPr>
          <p:cNvPr id="3" name="コンテンツ プレースホルダー 2">
            <a:extLst>
              <a:ext uri="{FF2B5EF4-FFF2-40B4-BE49-F238E27FC236}">
                <a16:creationId xmlns:a16="http://schemas.microsoft.com/office/drawing/2014/main" id="{A10267D8-EA5F-4CC5-840A-BAB7DC8AA33A}"/>
              </a:ext>
            </a:extLst>
          </p:cNvPr>
          <p:cNvSpPr>
            <a:spLocks noGrp="1"/>
          </p:cNvSpPr>
          <p:nvPr>
            <p:ph idx="1"/>
          </p:nvPr>
        </p:nvSpPr>
        <p:spPr>
          <a:xfrm>
            <a:off x="838199" y="1825625"/>
            <a:ext cx="10874829" cy="4351338"/>
          </a:xfrm>
        </p:spPr>
        <p:txBody>
          <a:bodyPr>
            <a:normAutofit/>
          </a:bodyPr>
          <a:lstStyle/>
          <a:p>
            <a:r>
              <a:rPr kumimoji="1" lang="ja-JP" altLang="en-US" sz="3200" dirty="0"/>
              <a:t>プロジェクトの全体像</a:t>
            </a:r>
            <a:endParaRPr kumimoji="1" lang="en-US" altLang="ja-JP" sz="3200" dirty="0"/>
          </a:p>
          <a:p>
            <a:r>
              <a:rPr lang="ja-JP" altLang="en-US" sz="3200" dirty="0"/>
              <a:t>処理の流れ</a:t>
            </a:r>
            <a:endParaRPr lang="en-US" altLang="ja-JP" sz="3200" dirty="0"/>
          </a:p>
          <a:p>
            <a:r>
              <a:rPr lang="ja-JP" altLang="en-US" sz="3200" dirty="0"/>
              <a:t>要素技術</a:t>
            </a:r>
            <a:r>
              <a:rPr lang="en-US" altLang="ja-JP" sz="3200" dirty="0"/>
              <a:t>(</a:t>
            </a:r>
            <a:r>
              <a:rPr lang="en-US" altLang="ja-JP" sz="3200" b="1" dirty="0"/>
              <a:t>Julius, fastText, </a:t>
            </a:r>
            <a:r>
              <a:rPr lang="ja-JP" altLang="en-US" sz="3200" b="1" dirty="0"/>
              <a:t>スクレイピング</a:t>
            </a:r>
            <a:r>
              <a:rPr lang="en-US" altLang="ja-JP" sz="3200" b="1" dirty="0"/>
              <a:t>, </a:t>
            </a:r>
            <a:r>
              <a:rPr lang="en-US" altLang="ja-JP" sz="3200" b="1" dirty="0" err="1"/>
              <a:t>OpenJTalk</a:t>
            </a:r>
            <a:r>
              <a:rPr lang="en-US" altLang="ja-JP" sz="3200" dirty="0"/>
              <a:t>)</a:t>
            </a:r>
          </a:p>
          <a:p>
            <a:r>
              <a:rPr lang="ja-JP" altLang="en-US" sz="3200" dirty="0"/>
              <a:t>実行ファイル</a:t>
            </a:r>
            <a:endParaRPr lang="en-US" altLang="ja-JP" sz="3200" dirty="0"/>
          </a:p>
          <a:p>
            <a:r>
              <a:rPr lang="ja-JP" altLang="en-US" dirty="0"/>
              <a:t>デモンストレーション</a:t>
            </a:r>
            <a:endParaRPr lang="en-US" altLang="ja-JP" dirty="0"/>
          </a:p>
          <a:p>
            <a:r>
              <a:rPr lang="ja-JP" altLang="en-US" dirty="0"/>
              <a:t>まとめ</a:t>
            </a:r>
            <a:endParaRPr lang="en-US" altLang="ja-JP" dirty="0"/>
          </a:p>
          <a:p>
            <a:r>
              <a:rPr lang="ja-JP" altLang="en-US" dirty="0"/>
              <a:t>メンバー紹介</a:t>
            </a:r>
            <a:endParaRPr lang="en-US" altLang="ja-JP" dirty="0"/>
          </a:p>
          <a:p>
            <a:endParaRPr lang="en-US" altLang="ja-JP" dirty="0"/>
          </a:p>
          <a:p>
            <a:endParaRPr kumimoji="1" lang="ja-JP" altLang="en-US" sz="3200" dirty="0"/>
          </a:p>
        </p:txBody>
      </p:sp>
      <p:sp>
        <p:nvSpPr>
          <p:cNvPr id="4" name="正方形/長方形 3">
            <a:extLst>
              <a:ext uri="{FF2B5EF4-FFF2-40B4-BE49-F238E27FC236}">
                <a16:creationId xmlns:a16="http://schemas.microsoft.com/office/drawing/2014/main" id="{D2273D95-41BC-48FE-B5C6-D9E5369628A7}"/>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04740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6FE0B1-4BFF-4176-A1F1-239F5362B12B}"/>
              </a:ext>
            </a:extLst>
          </p:cNvPr>
          <p:cNvSpPr>
            <a:spLocks noGrp="1"/>
          </p:cNvSpPr>
          <p:nvPr>
            <p:ph type="title"/>
          </p:nvPr>
        </p:nvSpPr>
        <p:spPr/>
        <p:txBody>
          <a:bodyPr/>
          <a:lstStyle/>
          <a:p>
            <a:r>
              <a:rPr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形態素解析</a:t>
            </a:r>
          </a:p>
        </p:txBody>
      </p:sp>
      <p:sp>
        <p:nvSpPr>
          <p:cNvPr id="7" name="テキスト ボックス 6">
            <a:extLst>
              <a:ext uri="{FF2B5EF4-FFF2-40B4-BE49-F238E27FC236}">
                <a16:creationId xmlns:a16="http://schemas.microsoft.com/office/drawing/2014/main" id="{3B6D4E08-7846-48D2-8EB4-036F9DD54DD6}"/>
              </a:ext>
            </a:extLst>
          </p:cNvPr>
          <p:cNvSpPr txBox="1"/>
          <p:nvPr/>
        </p:nvSpPr>
        <p:spPr>
          <a:xfrm>
            <a:off x="6673509" y="2200067"/>
            <a:ext cx="4346844" cy="646331"/>
          </a:xfrm>
          <a:prstGeom prst="rect">
            <a:avLst/>
          </a:prstGeom>
          <a:solidFill>
            <a:schemeClr val="accent6">
              <a:lumMod val="60000"/>
              <a:lumOff val="40000"/>
            </a:schemeClr>
          </a:solidFill>
          <a:ln w="28575">
            <a:solidFill>
              <a:schemeClr val="tx1"/>
            </a:solidFill>
          </a:ln>
        </p:spPr>
        <p:txBody>
          <a:bodyPr wrap="square" rtlCol="0" anchor="ctr">
            <a:spAutoFit/>
          </a:bodyPr>
          <a:lstStyle/>
          <a:p>
            <a:pPr algn="ctr"/>
            <a:r>
              <a:rPr kumimoji="1" lang="ja-JP" altLang="en-US" sz="3600" b="1" dirty="0"/>
              <a:t>今日の天気は晴れ？</a:t>
            </a:r>
          </a:p>
        </p:txBody>
      </p:sp>
      <p:sp>
        <p:nvSpPr>
          <p:cNvPr id="8" name="正方形/長方形 7">
            <a:extLst>
              <a:ext uri="{FF2B5EF4-FFF2-40B4-BE49-F238E27FC236}">
                <a16:creationId xmlns:a16="http://schemas.microsoft.com/office/drawing/2014/main" id="{B0165A2F-05E3-4E42-9A56-4C61E154374A}"/>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下 15">
            <a:extLst>
              <a:ext uri="{FF2B5EF4-FFF2-40B4-BE49-F238E27FC236}">
                <a16:creationId xmlns:a16="http://schemas.microsoft.com/office/drawing/2014/main" id="{3E4E05FA-108B-4CC4-ABDA-B7DDE2B1ED6F}"/>
              </a:ext>
            </a:extLst>
          </p:cNvPr>
          <p:cNvSpPr/>
          <p:nvPr/>
        </p:nvSpPr>
        <p:spPr>
          <a:xfrm>
            <a:off x="2612556" y="3219534"/>
            <a:ext cx="1017252" cy="437275"/>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7" name="矢印: 下 16">
            <a:extLst>
              <a:ext uri="{FF2B5EF4-FFF2-40B4-BE49-F238E27FC236}">
                <a16:creationId xmlns:a16="http://schemas.microsoft.com/office/drawing/2014/main" id="{1689636E-389F-4290-8215-D4D1DCF557EC}"/>
              </a:ext>
            </a:extLst>
          </p:cNvPr>
          <p:cNvSpPr/>
          <p:nvPr/>
        </p:nvSpPr>
        <p:spPr>
          <a:xfrm>
            <a:off x="8517415" y="2895679"/>
            <a:ext cx="722787" cy="5894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 name="グループ化 4">
            <a:extLst>
              <a:ext uri="{FF2B5EF4-FFF2-40B4-BE49-F238E27FC236}">
                <a16:creationId xmlns:a16="http://schemas.microsoft.com/office/drawing/2014/main" id="{B3F5ED9E-4B79-45B4-A1CF-67262D6892A0}"/>
              </a:ext>
            </a:extLst>
          </p:cNvPr>
          <p:cNvGrpSpPr/>
          <p:nvPr/>
        </p:nvGrpSpPr>
        <p:grpSpPr>
          <a:xfrm>
            <a:off x="5926616" y="3534388"/>
            <a:ext cx="5840629" cy="654785"/>
            <a:chOff x="4896051" y="3174540"/>
            <a:chExt cx="5840629" cy="654785"/>
          </a:xfrm>
          <a:solidFill>
            <a:schemeClr val="accent6">
              <a:lumMod val="60000"/>
              <a:lumOff val="40000"/>
            </a:schemeClr>
          </a:solidFill>
        </p:grpSpPr>
        <p:sp>
          <p:nvSpPr>
            <p:cNvPr id="9" name="テキスト ボックス 8">
              <a:extLst>
                <a:ext uri="{FF2B5EF4-FFF2-40B4-BE49-F238E27FC236}">
                  <a16:creationId xmlns:a16="http://schemas.microsoft.com/office/drawing/2014/main" id="{F15FDB01-3E81-4075-9124-AAB03408076E}"/>
                </a:ext>
              </a:extLst>
            </p:cNvPr>
            <p:cNvSpPr txBox="1"/>
            <p:nvPr/>
          </p:nvSpPr>
          <p:spPr>
            <a:xfrm>
              <a:off x="6349288" y="3174541"/>
              <a:ext cx="691414" cy="646331"/>
            </a:xfrm>
            <a:prstGeom prst="rect">
              <a:avLst/>
            </a:prstGeom>
            <a:grpFill/>
            <a:ln w="28575">
              <a:solidFill>
                <a:schemeClr val="tx1"/>
              </a:solidFill>
            </a:ln>
          </p:spPr>
          <p:txBody>
            <a:bodyPr wrap="square" rtlCol="0" anchor="ctr">
              <a:spAutoFit/>
            </a:bodyPr>
            <a:lstStyle/>
            <a:p>
              <a:pPr algn="ctr"/>
              <a:r>
                <a:rPr kumimoji="1" lang="ja-JP" altLang="en-US" sz="3600" b="1" dirty="0"/>
                <a:t>の</a:t>
              </a:r>
            </a:p>
          </p:txBody>
        </p:sp>
        <p:sp>
          <p:nvSpPr>
            <p:cNvPr id="10" name="テキスト ボックス 9">
              <a:extLst>
                <a:ext uri="{FF2B5EF4-FFF2-40B4-BE49-F238E27FC236}">
                  <a16:creationId xmlns:a16="http://schemas.microsoft.com/office/drawing/2014/main" id="{91E30613-7689-4E72-A2CC-C9CDF39D9D85}"/>
                </a:ext>
              </a:extLst>
            </p:cNvPr>
            <p:cNvSpPr txBox="1"/>
            <p:nvPr/>
          </p:nvSpPr>
          <p:spPr>
            <a:xfrm>
              <a:off x="4896051" y="3182994"/>
              <a:ext cx="1199949" cy="646331"/>
            </a:xfrm>
            <a:prstGeom prst="rect">
              <a:avLst/>
            </a:prstGeom>
            <a:grpFill/>
            <a:ln w="28575">
              <a:solidFill>
                <a:schemeClr val="tx1"/>
              </a:solidFill>
            </a:ln>
          </p:spPr>
          <p:txBody>
            <a:bodyPr wrap="square" rtlCol="0" anchor="ctr">
              <a:spAutoFit/>
            </a:bodyPr>
            <a:lstStyle/>
            <a:p>
              <a:pPr algn="ctr"/>
              <a:r>
                <a:rPr kumimoji="1" lang="ja-JP" altLang="en-US" sz="3600" b="1" dirty="0"/>
                <a:t>今日</a:t>
              </a:r>
            </a:p>
          </p:txBody>
        </p:sp>
        <p:sp>
          <p:nvSpPr>
            <p:cNvPr id="11" name="テキスト ボックス 10">
              <a:extLst>
                <a:ext uri="{FF2B5EF4-FFF2-40B4-BE49-F238E27FC236}">
                  <a16:creationId xmlns:a16="http://schemas.microsoft.com/office/drawing/2014/main" id="{75883EB0-4C8F-4120-9D79-86EAB30062C3}"/>
                </a:ext>
              </a:extLst>
            </p:cNvPr>
            <p:cNvSpPr txBox="1"/>
            <p:nvPr/>
          </p:nvSpPr>
          <p:spPr>
            <a:xfrm>
              <a:off x="7293990" y="3182195"/>
              <a:ext cx="1108508" cy="646331"/>
            </a:xfrm>
            <a:prstGeom prst="rect">
              <a:avLst/>
            </a:prstGeom>
            <a:grpFill/>
            <a:ln w="28575">
              <a:solidFill>
                <a:schemeClr val="tx1"/>
              </a:solidFill>
            </a:ln>
          </p:spPr>
          <p:txBody>
            <a:bodyPr wrap="square" rtlCol="0" anchor="ctr">
              <a:spAutoFit/>
            </a:bodyPr>
            <a:lstStyle/>
            <a:p>
              <a:pPr algn="ctr"/>
              <a:r>
                <a:rPr kumimoji="1" lang="ja-JP" altLang="en-US" sz="3600" b="1" dirty="0"/>
                <a:t>天気</a:t>
              </a:r>
            </a:p>
          </p:txBody>
        </p:sp>
        <p:sp>
          <p:nvSpPr>
            <p:cNvPr id="12" name="テキスト ボックス 11">
              <a:extLst>
                <a:ext uri="{FF2B5EF4-FFF2-40B4-BE49-F238E27FC236}">
                  <a16:creationId xmlns:a16="http://schemas.microsoft.com/office/drawing/2014/main" id="{3C41563F-3FD8-4DF9-8426-DFAE604061D2}"/>
                </a:ext>
              </a:extLst>
            </p:cNvPr>
            <p:cNvSpPr txBox="1"/>
            <p:nvPr/>
          </p:nvSpPr>
          <p:spPr>
            <a:xfrm>
              <a:off x="8655786" y="3182195"/>
              <a:ext cx="722787" cy="646331"/>
            </a:xfrm>
            <a:prstGeom prst="rect">
              <a:avLst/>
            </a:prstGeom>
            <a:grpFill/>
            <a:ln w="28575">
              <a:solidFill>
                <a:schemeClr val="tx1"/>
              </a:solidFill>
            </a:ln>
          </p:spPr>
          <p:txBody>
            <a:bodyPr wrap="square" rtlCol="0" anchor="ctr">
              <a:spAutoFit/>
            </a:bodyPr>
            <a:lstStyle/>
            <a:p>
              <a:pPr algn="ctr"/>
              <a:r>
                <a:rPr kumimoji="1" lang="ja-JP" altLang="en-US" sz="3600" b="1" dirty="0"/>
                <a:t>は</a:t>
              </a:r>
            </a:p>
          </p:txBody>
        </p:sp>
        <p:sp>
          <p:nvSpPr>
            <p:cNvPr id="4" name="正方形/長方形 3">
              <a:extLst>
                <a:ext uri="{FF2B5EF4-FFF2-40B4-BE49-F238E27FC236}">
                  <a16:creationId xmlns:a16="http://schemas.microsoft.com/office/drawing/2014/main" id="{313BCD9B-F1A6-4578-A07A-206FFC212F33}"/>
                </a:ext>
              </a:extLst>
            </p:cNvPr>
            <p:cNvSpPr/>
            <p:nvPr/>
          </p:nvSpPr>
          <p:spPr>
            <a:xfrm>
              <a:off x="9628684" y="3174540"/>
              <a:ext cx="1107996" cy="646331"/>
            </a:xfrm>
            <a:prstGeom prst="rect">
              <a:avLst/>
            </a:prstGeom>
            <a:grpFill/>
            <a:ln w="28575">
              <a:solidFill>
                <a:schemeClr val="tx1"/>
              </a:solidFill>
            </a:ln>
          </p:spPr>
          <p:txBody>
            <a:bodyPr wrap="none">
              <a:spAutoFit/>
            </a:bodyPr>
            <a:lstStyle/>
            <a:p>
              <a:pPr algn="ctr"/>
              <a:r>
                <a:rPr lang="ja-JP" altLang="en-US" sz="3600" b="1" dirty="0"/>
                <a:t>晴れ</a:t>
              </a:r>
            </a:p>
          </p:txBody>
        </p:sp>
      </p:grpSp>
      <p:grpSp>
        <p:nvGrpSpPr>
          <p:cNvPr id="6" name="グループ化 5">
            <a:extLst>
              <a:ext uri="{FF2B5EF4-FFF2-40B4-BE49-F238E27FC236}">
                <a16:creationId xmlns:a16="http://schemas.microsoft.com/office/drawing/2014/main" id="{0CB8D953-7A9B-4686-9BA8-1E61F92EA993}"/>
              </a:ext>
            </a:extLst>
          </p:cNvPr>
          <p:cNvGrpSpPr/>
          <p:nvPr/>
        </p:nvGrpSpPr>
        <p:grpSpPr>
          <a:xfrm>
            <a:off x="7602089" y="4876365"/>
            <a:ext cx="2489683" cy="646331"/>
            <a:chOff x="6656883" y="4534388"/>
            <a:chExt cx="2489683" cy="646331"/>
          </a:xfrm>
          <a:solidFill>
            <a:schemeClr val="accent6">
              <a:lumMod val="60000"/>
              <a:lumOff val="40000"/>
            </a:schemeClr>
          </a:solidFill>
        </p:grpSpPr>
        <p:sp>
          <p:nvSpPr>
            <p:cNvPr id="15" name="テキスト ボックス 14">
              <a:extLst>
                <a:ext uri="{FF2B5EF4-FFF2-40B4-BE49-F238E27FC236}">
                  <a16:creationId xmlns:a16="http://schemas.microsoft.com/office/drawing/2014/main" id="{1ECF6D5E-10A1-42AE-A809-74960981400A}"/>
                </a:ext>
              </a:extLst>
            </p:cNvPr>
            <p:cNvSpPr txBox="1"/>
            <p:nvPr/>
          </p:nvSpPr>
          <p:spPr>
            <a:xfrm>
              <a:off x="6656883" y="4534388"/>
              <a:ext cx="1108508" cy="646331"/>
            </a:xfrm>
            <a:prstGeom prst="rect">
              <a:avLst/>
            </a:prstGeom>
            <a:grpFill/>
            <a:ln w="28575">
              <a:solidFill>
                <a:schemeClr val="tx1"/>
              </a:solidFill>
            </a:ln>
          </p:spPr>
          <p:txBody>
            <a:bodyPr wrap="square" rtlCol="0" anchor="ctr">
              <a:spAutoFit/>
            </a:bodyPr>
            <a:lstStyle/>
            <a:p>
              <a:pPr algn="ctr"/>
              <a:r>
                <a:rPr kumimoji="1" lang="ja-JP" altLang="en-US" sz="3600" b="1" dirty="0"/>
                <a:t>天気</a:t>
              </a:r>
            </a:p>
          </p:txBody>
        </p:sp>
        <p:sp>
          <p:nvSpPr>
            <p:cNvPr id="18" name="正方形/長方形 17">
              <a:extLst>
                <a:ext uri="{FF2B5EF4-FFF2-40B4-BE49-F238E27FC236}">
                  <a16:creationId xmlns:a16="http://schemas.microsoft.com/office/drawing/2014/main" id="{2B83E3C4-8D7C-423F-A6DC-6A8E21A69F88}"/>
                </a:ext>
              </a:extLst>
            </p:cNvPr>
            <p:cNvSpPr/>
            <p:nvPr/>
          </p:nvSpPr>
          <p:spPr>
            <a:xfrm>
              <a:off x="8038570" y="4534388"/>
              <a:ext cx="1107996" cy="646331"/>
            </a:xfrm>
            <a:prstGeom prst="rect">
              <a:avLst/>
            </a:prstGeom>
            <a:grpFill/>
            <a:ln w="28575">
              <a:solidFill>
                <a:schemeClr val="tx1"/>
              </a:solidFill>
            </a:ln>
          </p:spPr>
          <p:txBody>
            <a:bodyPr wrap="none">
              <a:spAutoFit/>
            </a:bodyPr>
            <a:lstStyle/>
            <a:p>
              <a:pPr algn="ctr"/>
              <a:r>
                <a:rPr lang="ja-JP" altLang="en-US" sz="3600" b="1" dirty="0"/>
                <a:t>晴れ</a:t>
              </a:r>
            </a:p>
          </p:txBody>
        </p:sp>
      </p:grpSp>
      <p:sp>
        <p:nvSpPr>
          <p:cNvPr id="19" name="テキスト ボックス 18">
            <a:extLst>
              <a:ext uri="{FF2B5EF4-FFF2-40B4-BE49-F238E27FC236}">
                <a16:creationId xmlns:a16="http://schemas.microsoft.com/office/drawing/2014/main" id="{186EDB9B-7C63-4891-BDC9-64546AE41450}"/>
              </a:ext>
            </a:extLst>
          </p:cNvPr>
          <p:cNvSpPr txBox="1"/>
          <p:nvPr/>
        </p:nvSpPr>
        <p:spPr>
          <a:xfrm>
            <a:off x="1020232" y="1906565"/>
            <a:ext cx="4906384" cy="1200329"/>
          </a:xfrm>
          <a:prstGeom prst="rect">
            <a:avLst/>
          </a:prstGeom>
          <a:noFill/>
        </p:spPr>
        <p:txBody>
          <a:bodyPr wrap="square" rtlCol="0">
            <a:spAutoFit/>
          </a:bodyPr>
          <a:lstStyle/>
          <a:p>
            <a:r>
              <a:rPr lang="ja-JP" altLang="en-US" sz="3600" b="1" dirty="0"/>
              <a:t>形態素解析</a:t>
            </a:r>
            <a:r>
              <a:rPr lang="en-US" altLang="ja-JP" sz="3600" b="1" dirty="0"/>
              <a:t>(MeCab)</a:t>
            </a:r>
          </a:p>
          <a:p>
            <a:pPr lvl="1"/>
            <a:r>
              <a:rPr lang="ja-JP" altLang="en-US" sz="3600" b="1" dirty="0"/>
              <a:t>品詞ごとに分解</a:t>
            </a:r>
            <a:endParaRPr lang="en-US" altLang="ja-JP" sz="3600" b="1" dirty="0"/>
          </a:p>
        </p:txBody>
      </p:sp>
      <p:sp>
        <p:nvSpPr>
          <p:cNvPr id="20" name="テキスト ボックス 19">
            <a:extLst>
              <a:ext uri="{FF2B5EF4-FFF2-40B4-BE49-F238E27FC236}">
                <a16:creationId xmlns:a16="http://schemas.microsoft.com/office/drawing/2014/main" id="{AFCA21B3-EABA-4F4F-BA21-2A7E22524A44}"/>
              </a:ext>
            </a:extLst>
          </p:cNvPr>
          <p:cNvSpPr txBox="1"/>
          <p:nvPr/>
        </p:nvSpPr>
        <p:spPr>
          <a:xfrm>
            <a:off x="1007584" y="3728961"/>
            <a:ext cx="5088416" cy="646331"/>
          </a:xfrm>
          <a:prstGeom prst="rect">
            <a:avLst/>
          </a:prstGeom>
          <a:noFill/>
        </p:spPr>
        <p:txBody>
          <a:bodyPr wrap="square" rtlCol="0">
            <a:spAutoFit/>
          </a:bodyPr>
          <a:lstStyle/>
          <a:p>
            <a:r>
              <a:rPr lang="en-US" altLang="ja-JP" sz="3600" b="1" dirty="0"/>
              <a:t>MeCab</a:t>
            </a:r>
            <a:r>
              <a:rPr lang="ja-JP" altLang="en-US" sz="3600" b="1" dirty="0"/>
              <a:t>で名詞を抽出</a:t>
            </a:r>
            <a:endParaRPr lang="en-US" altLang="ja-JP" sz="3600" b="1" dirty="0"/>
          </a:p>
        </p:txBody>
      </p:sp>
      <p:sp>
        <p:nvSpPr>
          <p:cNvPr id="21" name="テキスト ボックス 20">
            <a:extLst>
              <a:ext uri="{FF2B5EF4-FFF2-40B4-BE49-F238E27FC236}">
                <a16:creationId xmlns:a16="http://schemas.microsoft.com/office/drawing/2014/main" id="{148C6BB0-EFE3-4D7B-BDEE-D83E69F5475A}"/>
              </a:ext>
            </a:extLst>
          </p:cNvPr>
          <p:cNvSpPr txBox="1"/>
          <p:nvPr/>
        </p:nvSpPr>
        <p:spPr>
          <a:xfrm>
            <a:off x="1613446" y="4997359"/>
            <a:ext cx="3528325" cy="646331"/>
          </a:xfrm>
          <a:prstGeom prst="rect">
            <a:avLst/>
          </a:prstGeom>
          <a:noFill/>
        </p:spPr>
        <p:txBody>
          <a:bodyPr wrap="square" rtlCol="0">
            <a:spAutoFit/>
          </a:bodyPr>
          <a:lstStyle/>
          <a:p>
            <a:r>
              <a:rPr lang="ja-JP" altLang="en-US" sz="3600" b="1" dirty="0"/>
              <a:t>名詞から予測</a:t>
            </a:r>
          </a:p>
        </p:txBody>
      </p:sp>
      <p:sp>
        <p:nvSpPr>
          <p:cNvPr id="24" name="矢印: 下 23">
            <a:extLst>
              <a:ext uri="{FF2B5EF4-FFF2-40B4-BE49-F238E27FC236}">
                <a16:creationId xmlns:a16="http://schemas.microsoft.com/office/drawing/2014/main" id="{70CBA1D0-2F36-4CDC-A063-B022876DFCCF}"/>
              </a:ext>
            </a:extLst>
          </p:cNvPr>
          <p:cNvSpPr/>
          <p:nvPr/>
        </p:nvSpPr>
        <p:spPr>
          <a:xfrm>
            <a:off x="8517415" y="4248990"/>
            <a:ext cx="722787" cy="5894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下 24">
            <a:extLst>
              <a:ext uri="{FF2B5EF4-FFF2-40B4-BE49-F238E27FC236}">
                <a16:creationId xmlns:a16="http://schemas.microsoft.com/office/drawing/2014/main" id="{1DEA7D75-2E09-41E0-B65D-7306055526AB}"/>
              </a:ext>
            </a:extLst>
          </p:cNvPr>
          <p:cNvSpPr/>
          <p:nvPr/>
        </p:nvSpPr>
        <p:spPr>
          <a:xfrm>
            <a:off x="2612556" y="4375292"/>
            <a:ext cx="1017252" cy="448833"/>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Tree>
    <p:extLst>
      <p:ext uri="{BB962C8B-B14F-4D97-AF65-F5344CB8AC3E}">
        <p14:creationId xmlns:p14="http://schemas.microsoft.com/office/powerpoint/2010/main" val="250308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up)">
                                      <p:cBhvr>
                                        <p:cTn id="21" dur="500"/>
                                        <p:tgtEl>
                                          <p:spTgt spid="24"/>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C23348-6095-43B3-AD99-75833F7A7549}"/>
              </a:ext>
            </a:extLst>
          </p:cNvPr>
          <p:cNvSpPr>
            <a:spLocks noGrp="1"/>
          </p:cNvSpPr>
          <p:nvPr>
            <p:ph type="title"/>
          </p:nvPr>
        </p:nvSpPr>
        <p:spPr>
          <a:xfrm>
            <a:off x="838200" y="365125"/>
            <a:ext cx="10515600" cy="1325563"/>
          </a:xfrm>
        </p:spPr>
        <p:txBody>
          <a:bodyPr/>
          <a:lstStyle/>
          <a:p>
            <a:r>
              <a:rPr lang="en-US" altLang="ja-JP"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fastText</a:t>
            </a:r>
            <a:endParaRPr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endParaRPr>
          </a:p>
        </p:txBody>
      </p:sp>
      <p:sp>
        <p:nvSpPr>
          <p:cNvPr id="8" name="テキスト ボックス 7">
            <a:extLst>
              <a:ext uri="{FF2B5EF4-FFF2-40B4-BE49-F238E27FC236}">
                <a16:creationId xmlns:a16="http://schemas.microsoft.com/office/drawing/2014/main" id="{E1BA6016-03A7-4B4C-BC64-ACC036B703B2}"/>
              </a:ext>
            </a:extLst>
          </p:cNvPr>
          <p:cNvSpPr txBox="1"/>
          <p:nvPr/>
        </p:nvSpPr>
        <p:spPr>
          <a:xfrm>
            <a:off x="393370" y="3118693"/>
            <a:ext cx="1758797" cy="830997"/>
          </a:xfrm>
          <a:prstGeom prst="rect">
            <a:avLst/>
          </a:prstGeom>
          <a:noFill/>
        </p:spPr>
        <p:txBody>
          <a:bodyPr wrap="square" rtlCol="0">
            <a:spAutoFit/>
          </a:bodyPr>
          <a:lstStyle/>
          <a:p>
            <a:pPr algn="ctr"/>
            <a:r>
              <a:rPr lang="ja-JP" altLang="en-US" sz="4800" b="1" dirty="0"/>
              <a:t>天気</a:t>
            </a:r>
            <a:endParaRPr kumimoji="1" lang="ja-JP" altLang="en-US" sz="4800" b="1" dirty="0"/>
          </a:p>
        </p:txBody>
      </p:sp>
      <p:sp>
        <p:nvSpPr>
          <p:cNvPr id="10" name="テキスト ボックス 9">
            <a:extLst>
              <a:ext uri="{FF2B5EF4-FFF2-40B4-BE49-F238E27FC236}">
                <a16:creationId xmlns:a16="http://schemas.microsoft.com/office/drawing/2014/main" id="{B8A335E2-60A8-4426-9876-7390B8891A82}"/>
              </a:ext>
            </a:extLst>
          </p:cNvPr>
          <p:cNvSpPr txBox="1"/>
          <p:nvPr/>
        </p:nvSpPr>
        <p:spPr>
          <a:xfrm>
            <a:off x="2152167" y="3016251"/>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0.99</a:t>
            </a:r>
            <a:endParaRPr kumimoji="1" lang="ja-JP" altLang="en-US" sz="6000" b="1" dirty="0"/>
          </a:p>
        </p:txBody>
      </p:sp>
      <p:sp>
        <p:nvSpPr>
          <p:cNvPr id="16" name="テキスト ボックス 15">
            <a:extLst>
              <a:ext uri="{FF2B5EF4-FFF2-40B4-BE49-F238E27FC236}">
                <a16:creationId xmlns:a16="http://schemas.microsoft.com/office/drawing/2014/main" id="{9CAA7924-610B-46FC-A18B-B4F310C69C12}"/>
              </a:ext>
            </a:extLst>
          </p:cNvPr>
          <p:cNvSpPr txBox="1"/>
          <p:nvPr/>
        </p:nvSpPr>
        <p:spPr>
          <a:xfrm>
            <a:off x="6718846" y="3006322"/>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0.24</a:t>
            </a:r>
            <a:endParaRPr kumimoji="1" lang="ja-JP" altLang="en-US" sz="6000" b="1" dirty="0"/>
          </a:p>
        </p:txBody>
      </p:sp>
      <p:sp>
        <p:nvSpPr>
          <p:cNvPr id="17" name="テキスト ボックス 16">
            <a:extLst>
              <a:ext uri="{FF2B5EF4-FFF2-40B4-BE49-F238E27FC236}">
                <a16:creationId xmlns:a16="http://schemas.microsoft.com/office/drawing/2014/main" id="{66C7503C-5480-4FB0-A7B5-634BA5874855}"/>
              </a:ext>
            </a:extLst>
          </p:cNvPr>
          <p:cNvSpPr txBox="1"/>
          <p:nvPr/>
        </p:nvSpPr>
        <p:spPr>
          <a:xfrm>
            <a:off x="4436981" y="3016251"/>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0.31</a:t>
            </a:r>
            <a:endParaRPr kumimoji="1" lang="ja-JP" altLang="en-US" sz="6000" b="1" dirty="0"/>
          </a:p>
        </p:txBody>
      </p:sp>
      <p:sp>
        <p:nvSpPr>
          <p:cNvPr id="18" name="テキスト ボックス 17">
            <a:extLst>
              <a:ext uri="{FF2B5EF4-FFF2-40B4-BE49-F238E27FC236}">
                <a16:creationId xmlns:a16="http://schemas.microsoft.com/office/drawing/2014/main" id="{796EA1A6-32BF-4C87-927C-F036683A763D}"/>
              </a:ext>
            </a:extLst>
          </p:cNvPr>
          <p:cNvSpPr txBox="1"/>
          <p:nvPr/>
        </p:nvSpPr>
        <p:spPr>
          <a:xfrm>
            <a:off x="2152167"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0.99</a:t>
            </a:r>
            <a:endParaRPr kumimoji="1" lang="ja-JP" altLang="en-US" sz="6000" b="1" dirty="0"/>
          </a:p>
        </p:txBody>
      </p:sp>
      <p:sp>
        <p:nvSpPr>
          <p:cNvPr id="22" name="テキスト ボックス 21">
            <a:extLst>
              <a:ext uri="{FF2B5EF4-FFF2-40B4-BE49-F238E27FC236}">
                <a16:creationId xmlns:a16="http://schemas.microsoft.com/office/drawing/2014/main" id="{DC8FCA3B-1BDB-4753-BDAD-648AA04A8269}"/>
              </a:ext>
            </a:extLst>
          </p:cNvPr>
          <p:cNvSpPr txBox="1"/>
          <p:nvPr/>
        </p:nvSpPr>
        <p:spPr>
          <a:xfrm>
            <a:off x="4436981"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0.28</a:t>
            </a:r>
            <a:endParaRPr kumimoji="1" lang="ja-JP" altLang="en-US" sz="6000" b="1" dirty="0"/>
          </a:p>
        </p:txBody>
      </p:sp>
      <p:sp>
        <p:nvSpPr>
          <p:cNvPr id="23" name="テキスト ボックス 22">
            <a:extLst>
              <a:ext uri="{FF2B5EF4-FFF2-40B4-BE49-F238E27FC236}">
                <a16:creationId xmlns:a16="http://schemas.microsoft.com/office/drawing/2014/main" id="{656DF483-C6CE-45F2-ADE9-32F22B3A7618}"/>
              </a:ext>
            </a:extLst>
          </p:cNvPr>
          <p:cNvSpPr txBox="1"/>
          <p:nvPr/>
        </p:nvSpPr>
        <p:spPr>
          <a:xfrm>
            <a:off x="6718846"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0.12</a:t>
            </a:r>
            <a:endParaRPr kumimoji="1" lang="ja-JP" altLang="en-US" sz="6000" b="1" dirty="0"/>
          </a:p>
        </p:txBody>
      </p:sp>
      <p:sp>
        <p:nvSpPr>
          <p:cNvPr id="24" name="テキスト ボックス 23">
            <a:extLst>
              <a:ext uri="{FF2B5EF4-FFF2-40B4-BE49-F238E27FC236}">
                <a16:creationId xmlns:a16="http://schemas.microsoft.com/office/drawing/2014/main" id="{520665A6-1EE2-4001-8095-8001586E2927}"/>
              </a:ext>
            </a:extLst>
          </p:cNvPr>
          <p:cNvSpPr txBox="1"/>
          <p:nvPr/>
        </p:nvSpPr>
        <p:spPr>
          <a:xfrm>
            <a:off x="393370" y="4185370"/>
            <a:ext cx="1758797" cy="830997"/>
          </a:xfrm>
          <a:prstGeom prst="rect">
            <a:avLst/>
          </a:prstGeom>
          <a:noFill/>
        </p:spPr>
        <p:txBody>
          <a:bodyPr wrap="square" rtlCol="0">
            <a:spAutoFit/>
          </a:bodyPr>
          <a:lstStyle/>
          <a:p>
            <a:pPr algn="ctr"/>
            <a:r>
              <a:rPr kumimoji="1" lang="ja-JP" altLang="en-US" sz="4800" b="1" dirty="0"/>
              <a:t>晴れ</a:t>
            </a:r>
          </a:p>
        </p:txBody>
      </p:sp>
      <p:sp>
        <p:nvSpPr>
          <p:cNvPr id="29" name="正方形/長方形 28">
            <a:extLst>
              <a:ext uri="{FF2B5EF4-FFF2-40B4-BE49-F238E27FC236}">
                <a16:creationId xmlns:a16="http://schemas.microsoft.com/office/drawing/2014/main" id="{2678E8EF-BCE8-498D-B6AA-B0F3558170C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F277C3AC-506E-4483-BD22-68CF333ED73D}"/>
              </a:ext>
            </a:extLst>
          </p:cNvPr>
          <p:cNvSpPr txBox="1"/>
          <p:nvPr/>
        </p:nvSpPr>
        <p:spPr>
          <a:xfrm>
            <a:off x="2033343" y="2200425"/>
            <a:ext cx="2239005" cy="707886"/>
          </a:xfrm>
          <a:prstGeom prst="rect">
            <a:avLst/>
          </a:prstGeom>
          <a:noFill/>
        </p:spPr>
        <p:txBody>
          <a:bodyPr wrap="square" rtlCol="0">
            <a:spAutoFit/>
          </a:bodyPr>
          <a:lstStyle/>
          <a:p>
            <a:r>
              <a:rPr kumimoji="1" lang="ja-JP" altLang="en-US" sz="4000" b="1" dirty="0"/>
              <a:t>天気予報</a:t>
            </a:r>
          </a:p>
        </p:txBody>
      </p:sp>
      <p:sp>
        <p:nvSpPr>
          <p:cNvPr id="31" name="テキスト ボックス 30">
            <a:extLst>
              <a:ext uri="{FF2B5EF4-FFF2-40B4-BE49-F238E27FC236}">
                <a16:creationId xmlns:a16="http://schemas.microsoft.com/office/drawing/2014/main" id="{F0787A29-01FB-4782-B8C4-A4FFBDEB0BD9}"/>
              </a:ext>
            </a:extLst>
          </p:cNvPr>
          <p:cNvSpPr txBox="1"/>
          <p:nvPr/>
        </p:nvSpPr>
        <p:spPr>
          <a:xfrm>
            <a:off x="4293364" y="2233494"/>
            <a:ext cx="2288592" cy="707886"/>
          </a:xfrm>
          <a:prstGeom prst="rect">
            <a:avLst/>
          </a:prstGeom>
          <a:noFill/>
        </p:spPr>
        <p:txBody>
          <a:bodyPr wrap="square" rtlCol="0">
            <a:spAutoFit/>
          </a:bodyPr>
          <a:lstStyle/>
          <a:p>
            <a:r>
              <a:rPr lang="ja-JP" altLang="en-US" sz="4000" b="1" dirty="0"/>
              <a:t>ニュース</a:t>
            </a:r>
            <a:endParaRPr kumimoji="1" lang="ja-JP" altLang="en-US" sz="4000" b="1" dirty="0"/>
          </a:p>
        </p:txBody>
      </p:sp>
      <p:sp>
        <p:nvSpPr>
          <p:cNvPr id="32" name="テキスト ボックス 31">
            <a:extLst>
              <a:ext uri="{FF2B5EF4-FFF2-40B4-BE49-F238E27FC236}">
                <a16:creationId xmlns:a16="http://schemas.microsoft.com/office/drawing/2014/main" id="{11C393C1-A354-440B-84BC-CDACAFBACC97}"/>
              </a:ext>
            </a:extLst>
          </p:cNvPr>
          <p:cNvSpPr txBox="1"/>
          <p:nvPr/>
        </p:nvSpPr>
        <p:spPr>
          <a:xfrm>
            <a:off x="8659424" y="2194340"/>
            <a:ext cx="2683932" cy="707886"/>
          </a:xfrm>
          <a:prstGeom prst="rect">
            <a:avLst/>
          </a:prstGeom>
          <a:noFill/>
        </p:spPr>
        <p:txBody>
          <a:bodyPr wrap="square" rtlCol="0">
            <a:spAutoFit/>
          </a:bodyPr>
          <a:lstStyle/>
          <a:p>
            <a:pPr algn="ctr"/>
            <a:r>
              <a:rPr kumimoji="1" lang="ja-JP" altLang="en-US" sz="4000" b="1" dirty="0"/>
              <a:t>星座占い</a:t>
            </a:r>
          </a:p>
        </p:txBody>
      </p:sp>
      <p:sp>
        <p:nvSpPr>
          <p:cNvPr id="35" name="テキスト ボックス 34">
            <a:extLst>
              <a:ext uri="{FF2B5EF4-FFF2-40B4-BE49-F238E27FC236}">
                <a16:creationId xmlns:a16="http://schemas.microsoft.com/office/drawing/2014/main" id="{6096E5BC-64B7-4363-AE82-7DF949DD4A64}"/>
              </a:ext>
            </a:extLst>
          </p:cNvPr>
          <p:cNvSpPr txBox="1"/>
          <p:nvPr/>
        </p:nvSpPr>
        <p:spPr>
          <a:xfrm>
            <a:off x="9000711" y="3006322"/>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0.24</a:t>
            </a:r>
            <a:endParaRPr kumimoji="1" lang="ja-JP" altLang="en-US" sz="6000" b="1" dirty="0"/>
          </a:p>
        </p:txBody>
      </p:sp>
      <p:sp>
        <p:nvSpPr>
          <p:cNvPr id="36" name="テキスト ボックス 35">
            <a:extLst>
              <a:ext uri="{FF2B5EF4-FFF2-40B4-BE49-F238E27FC236}">
                <a16:creationId xmlns:a16="http://schemas.microsoft.com/office/drawing/2014/main" id="{B333DE7D-F400-485C-822A-7E3E31E95F29}"/>
              </a:ext>
            </a:extLst>
          </p:cNvPr>
          <p:cNvSpPr txBox="1"/>
          <p:nvPr/>
        </p:nvSpPr>
        <p:spPr>
          <a:xfrm>
            <a:off x="9000711"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0.12</a:t>
            </a:r>
            <a:endParaRPr kumimoji="1" lang="ja-JP" altLang="en-US" sz="6000" b="1" dirty="0"/>
          </a:p>
        </p:txBody>
      </p:sp>
      <p:sp>
        <p:nvSpPr>
          <p:cNvPr id="38" name="テキスト ボックス 37">
            <a:extLst>
              <a:ext uri="{FF2B5EF4-FFF2-40B4-BE49-F238E27FC236}">
                <a16:creationId xmlns:a16="http://schemas.microsoft.com/office/drawing/2014/main" id="{0CEE0ABE-1F3D-4FC0-8974-E7DBADB842BE}"/>
              </a:ext>
            </a:extLst>
          </p:cNvPr>
          <p:cNvSpPr txBox="1"/>
          <p:nvPr/>
        </p:nvSpPr>
        <p:spPr>
          <a:xfrm>
            <a:off x="7066073" y="2200425"/>
            <a:ext cx="2288592" cy="707886"/>
          </a:xfrm>
          <a:prstGeom prst="rect">
            <a:avLst/>
          </a:prstGeom>
          <a:noFill/>
        </p:spPr>
        <p:txBody>
          <a:bodyPr wrap="square" rtlCol="0">
            <a:spAutoFit/>
          </a:bodyPr>
          <a:lstStyle/>
          <a:p>
            <a:r>
              <a:rPr lang="ja-JP" altLang="en-US" sz="4000" b="1" dirty="0"/>
              <a:t>日時</a:t>
            </a:r>
            <a:endParaRPr kumimoji="1" lang="ja-JP" altLang="en-US" sz="4000" b="1" dirty="0"/>
          </a:p>
        </p:txBody>
      </p:sp>
    </p:spTree>
    <p:extLst>
      <p:ext uri="{BB962C8B-B14F-4D97-AF65-F5344CB8AC3E}">
        <p14:creationId xmlns:p14="http://schemas.microsoft.com/office/powerpoint/2010/main" val="1108593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コンテンツ プレースホルダー 11">
            <a:extLst>
              <a:ext uri="{FF2B5EF4-FFF2-40B4-BE49-F238E27FC236}">
                <a16:creationId xmlns:a16="http://schemas.microsoft.com/office/drawing/2014/main" id="{D5820059-324C-40DC-BD33-63F659696C2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593908"/>
            <a:ext cx="8480218" cy="5208174"/>
          </a:xfrm>
        </p:spPr>
      </p:pic>
      <p:sp>
        <p:nvSpPr>
          <p:cNvPr id="2" name="タイトル 1">
            <a:extLst>
              <a:ext uri="{FF2B5EF4-FFF2-40B4-BE49-F238E27FC236}">
                <a16:creationId xmlns:a16="http://schemas.microsoft.com/office/drawing/2014/main" id="{870F805A-B54C-4A5F-BC55-EC7F30EE0188}"/>
              </a:ext>
            </a:extLst>
          </p:cNvPr>
          <p:cNvSpPr>
            <a:spLocks noGrp="1"/>
          </p:cNvSpPr>
          <p:nvPr>
            <p:ph type="title"/>
          </p:nvPr>
        </p:nvSpPr>
        <p:spPr/>
        <p:txBody>
          <a:bodyPr/>
          <a:lstStyle/>
          <a:p>
            <a:r>
              <a:rPr lang="en-US" altLang="ja-JP"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predict.py</a:t>
            </a:r>
            <a:endParaRPr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endParaRPr>
          </a:p>
        </p:txBody>
      </p:sp>
      <p:sp>
        <p:nvSpPr>
          <p:cNvPr id="6" name="正方形/長方形 5">
            <a:extLst>
              <a:ext uri="{FF2B5EF4-FFF2-40B4-BE49-F238E27FC236}">
                <a16:creationId xmlns:a16="http://schemas.microsoft.com/office/drawing/2014/main" id="{3D85D4EC-A6D8-4912-BAB1-369C760D6DC1}"/>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a:extLst>
              <a:ext uri="{FF2B5EF4-FFF2-40B4-BE49-F238E27FC236}">
                <a16:creationId xmlns:a16="http://schemas.microsoft.com/office/drawing/2014/main" id="{C20835E3-63A2-48A2-9D48-C6D75E3FC5AE}"/>
              </a:ext>
            </a:extLst>
          </p:cNvPr>
          <p:cNvGrpSpPr/>
          <p:nvPr/>
        </p:nvGrpSpPr>
        <p:grpSpPr>
          <a:xfrm>
            <a:off x="1282501" y="1772801"/>
            <a:ext cx="6480354" cy="461665"/>
            <a:chOff x="1282501" y="1772801"/>
            <a:chExt cx="6480354" cy="461665"/>
          </a:xfrm>
        </p:grpSpPr>
        <p:sp>
          <p:nvSpPr>
            <p:cNvPr id="8" name="正方形/長方形 7">
              <a:extLst>
                <a:ext uri="{FF2B5EF4-FFF2-40B4-BE49-F238E27FC236}">
                  <a16:creationId xmlns:a16="http://schemas.microsoft.com/office/drawing/2014/main" id="{A65C41CD-914D-46B4-A2C1-B973A31344D1}"/>
                </a:ext>
              </a:extLst>
            </p:cNvPr>
            <p:cNvSpPr/>
            <p:nvPr/>
          </p:nvSpPr>
          <p:spPr>
            <a:xfrm>
              <a:off x="1282501" y="1809186"/>
              <a:ext cx="1799924" cy="3888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BBF8D273-AC8A-40E2-B393-E0314F7581A0}"/>
                </a:ext>
              </a:extLst>
            </p:cNvPr>
            <p:cNvSpPr txBox="1"/>
            <p:nvPr/>
          </p:nvSpPr>
          <p:spPr>
            <a:xfrm>
              <a:off x="3714165" y="1772801"/>
              <a:ext cx="4048690" cy="461665"/>
            </a:xfrm>
            <a:prstGeom prst="rect">
              <a:avLst/>
            </a:prstGeom>
            <a:solidFill>
              <a:schemeClr val="bg1"/>
            </a:solidFill>
            <a:ln w="38100">
              <a:solidFill>
                <a:srgbClr val="FF0000"/>
              </a:solidFill>
            </a:ln>
          </p:spPr>
          <p:txBody>
            <a:bodyPr wrap="square" rtlCol="0">
              <a:spAutoFit/>
            </a:bodyPr>
            <a:lstStyle/>
            <a:p>
              <a:r>
                <a:rPr kumimoji="1" lang="en-US" altLang="ja-JP" sz="2400" b="1" dirty="0"/>
                <a:t>fastText</a:t>
              </a:r>
              <a:r>
                <a:rPr kumimoji="1" lang="ja-JP" altLang="en-US" sz="2400" b="1" dirty="0"/>
                <a:t>と</a:t>
              </a:r>
              <a:r>
                <a:rPr kumimoji="1" lang="en-US" altLang="ja-JP" sz="2400" b="1" dirty="0"/>
                <a:t>MeCab</a:t>
              </a:r>
              <a:r>
                <a:rPr kumimoji="1" lang="ja-JP" altLang="en-US" sz="2400" b="1" dirty="0"/>
                <a:t>を</a:t>
              </a:r>
              <a:r>
                <a:rPr kumimoji="1" lang="en-US" altLang="ja-JP" sz="2400" b="1" dirty="0"/>
                <a:t>import</a:t>
              </a:r>
              <a:endParaRPr kumimoji="1" lang="ja-JP" altLang="en-US" sz="2400" b="1" dirty="0"/>
            </a:p>
          </p:txBody>
        </p:sp>
        <p:cxnSp>
          <p:nvCxnSpPr>
            <p:cNvPr id="23" name="直線コネクタ 22">
              <a:extLst>
                <a:ext uri="{FF2B5EF4-FFF2-40B4-BE49-F238E27FC236}">
                  <a16:creationId xmlns:a16="http://schemas.microsoft.com/office/drawing/2014/main" id="{04551CEB-F58B-43F0-AAE0-A56B1ADB1AAA}"/>
                </a:ext>
              </a:extLst>
            </p:cNvPr>
            <p:cNvCxnSpPr>
              <a:cxnSpLocks/>
              <a:stCxn id="13" idx="1"/>
              <a:endCxn id="8" idx="3"/>
            </p:cNvCxnSpPr>
            <p:nvPr/>
          </p:nvCxnSpPr>
          <p:spPr>
            <a:xfrm flipH="1">
              <a:off x="3082425" y="2003634"/>
              <a:ext cx="6317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EF43B244-F021-43AD-9C3C-1871CBE35306}"/>
              </a:ext>
            </a:extLst>
          </p:cNvPr>
          <p:cNvGrpSpPr/>
          <p:nvPr/>
        </p:nvGrpSpPr>
        <p:grpSpPr>
          <a:xfrm>
            <a:off x="1364782" y="2409403"/>
            <a:ext cx="6754684" cy="676871"/>
            <a:chOff x="1364782" y="2409403"/>
            <a:chExt cx="6754684" cy="676871"/>
          </a:xfrm>
        </p:grpSpPr>
        <p:sp>
          <p:nvSpPr>
            <p:cNvPr id="9" name="正方形/長方形 8">
              <a:extLst>
                <a:ext uri="{FF2B5EF4-FFF2-40B4-BE49-F238E27FC236}">
                  <a16:creationId xmlns:a16="http://schemas.microsoft.com/office/drawing/2014/main" id="{0CE431B2-BCC6-481E-A402-C400128183D4}"/>
                </a:ext>
              </a:extLst>
            </p:cNvPr>
            <p:cNvSpPr/>
            <p:nvPr/>
          </p:nvSpPr>
          <p:spPr>
            <a:xfrm>
              <a:off x="1364782" y="2409403"/>
              <a:ext cx="3080086" cy="6768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78DD10E0-C154-4EB8-B67D-3C8BE76387F5}"/>
                </a:ext>
              </a:extLst>
            </p:cNvPr>
            <p:cNvSpPr txBox="1"/>
            <p:nvPr/>
          </p:nvSpPr>
          <p:spPr>
            <a:xfrm>
              <a:off x="4979887" y="2583635"/>
              <a:ext cx="3139579" cy="461665"/>
            </a:xfrm>
            <a:prstGeom prst="rect">
              <a:avLst/>
            </a:prstGeom>
            <a:solidFill>
              <a:schemeClr val="bg1"/>
            </a:solidFill>
            <a:ln w="38100">
              <a:solidFill>
                <a:srgbClr val="FF0000"/>
              </a:solidFill>
            </a:ln>
          </p:spPr>
          <p:txBody>
            <a:bodyPr wrap="square" rtlCol="0">
              <a:spAutoFit/>
            </a:bodyPr>
            <a:lstStyle/>
            <a:p>
              <a:r>
                <a:rPr kumimoji="1" lang="en-US" altLang="ja-JP" sz="2400" b="1" dirty="0"/>
                <a:t>MeCab</a:t>
              </a:r>
              <a:r>
                <a:rPr kumimoji="1" lang="ja-JP" altLang="en-US" sz="2400" b="1" dirty="0"/>
                <a:t>で形態素解析</a:t>
              </a:r>
            </a:p>
          </p:txBody>
        </p:sp>
        <p:cxnSp>
          <p:nvCxnSpPr>
            <p:cNvPr id="24" name="直線コネクタ 23">
              <a:extLst>
                <a:ext uri="{FF2B5EF4-FFF2-40B4-BE49-F238E27FC236}">
                  <a16:creationId xmlns:a16="http://schemas.microsoft.com/office/drawing/2014/main" id="{FC08593E-5B76-4E0F-8C63-5C3B67BDB7BE}"/>
                </a:ext>
              </a:extLst>
            </p:cNvPr>
            <p:cNvCxnSpPr>
              <a:cxnSpLocks/>
            </p:cNvCxnSpPr>
            <p:nvPr/>
          </p:nvCxnSpPr>
          <p:spPr>
            <a:xfrm flipH="1">
              <a:off x="4433513" y="2768301"/>
              <a:ext cx="54637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048C8B25-EDE5-4F64-971B-AE9C0E549996}"/>
              </a:ext>
            </a:extLst>
          </p:cNvPr>
          <p:cNvGrpSpPr/>
          <p:nvPr/>
        </p:nvGrpSpPr>
        <p:grpSpPr>
          <a:xfrm>
            <a:off x="1287176" y="3310350"/>
            <a:ext cx="11025590" cy="2111383"/>
            <a:chOff x="1287176" y="3310350"/>
            <a:chExt cx="11025590" cy="2111383"/>
          </a:xfrm>
        </p:grpSpPr>
        <p:sp>
          <p:nvSpPr>
            <p:cNvPr id="11" name="正方形/長方形 10">
              <a:extLst>
                <a:ext uri="{FF2B5EF4-FFF2-40B4-BE49-F238E27FC236}">
                  <a16:creationId xmlns:a16="http://schemas.microsoft.com/office/drawing/2014/main" id="{8EFC927D-9345-40F0-A269-18862696A4D4}"/>
                </a:ext>
              </a:extLst>
            </p:cNvPr>
            <p:cNvSpPr/>
            <p:nvPr/>
          </p:nvSpPr>
          <p:spPr>
            <a:xfrm>
              <a:off x="1287176" y="3310350"/>
              <a:ext cx="7926407" cy="21113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EAB3391C-9D02-4582-B567-551C8654E868}"/>
                </a:ext>
              </a:extLst>
            </p:cNvPr>
            <p:cNvSpPr txBox="1"/>
            <p:nvPr/>
          </p:nvSpPr>
          <p:spPr>
            <a:xfrm>
              <a:off x="9759958" y="3911454"/>
              <a:ext cx="2552808" cy="1200329"/>
            </a:xfrm>
            <a:prstGeom prst="rect">
              <a:avLst/>
            </a:prstGeom>
            <a:solidFill>
              <a:schemeClr val="bg1"/>
            </a:solidFill>
            <a:ln w="38100">
              <a:solidFill>
                <a:srgbClr val="FF0000"/>
              </a:solidFill>
            </a:ln>
          </p:spPr>
          <p:txBody>
            <a:bodyPr wrap="square" rtlCol="0">
              <a:spAutoFit/>
            </a:bodyPr>
            <a:lstStyle/>
            <a:p>
              <a:r>
                <a:rPr kumimoji="1" lang="ja-JP" altLang="en-US" sz="2400" b="1" dirty="0"/>
                <a:t>文章の中から</a:t>
              </a:r>
              <a:endParaRPr kumimoji="1" lang="en-US" altLang="ja-JP" sz="2400" b="1" dirty="0"/>
            </a:p>
            <a:p>
              <a:r>
                <a:rPr kumimoji="1" lang="ja-JP" altLang="en-US" sz="2400" b="1" dirty="0"/>
                <a:t>必要な名詞を抽出</a:t>
              </a:r>
              <a:endParaRPr kumimoji="1" lang="en-US" altLang="ja-JP" sz="2400" b="1" dirty="0"/>
            </a:p>
          </p:txBody>
        </p:sp>
        <p:cxnSp>
          <p:nvCxnSpPr>
            <p:cNvPr id="25" name="直線コネクタ 24">
              <a:extLst>
                <a:ext uri="{FF2B5EF4-FFF2-40B4-BE49-F238E27FC236}">
                  <a16:creationId xmlns:a16="http://schemas.microsoft.com/office/drawing/2014/main" id="{109ACC8D-7B28-4AD7-BD55-372243E80751}"/>
                </a:ext>
              </a:extLst>
            </p:cNvPr>
            <p:cNvCxnSpPr>
              <a:cxnSpLocks/>
            </p:cNvCxnSpPr>
            <p:nvPr/>
          </p:nvCxnSpPr>
          <p:spPr>
            <a:xfrm flipH="1">
              <a:off x="9201598" y="4250030"/>
              <a:ext cx="54637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04406236-7F71-42AC-8BDD-0B5D7DC4BFED}"/>
              </a:ext>
            </a:extLst>
          </p:cNvPr>
          <p:cNvGrpSpPr/>
          <p:nvPr/>
        </p:nvGrpSpPr>
        <p:grpSpPr>
          <a:xfrm>
            <a:off x="1492508" y="5657550"/>
            <a:ext cx="8554087" cy="1037057"/>
            <a:chOff x="1492508" y="5657550"/>
            <a:chExt cx="8554087" cy="1037057"/>
          </a:xfrm>
        </p:grpSpPr>
        <p:sp>
          <p:nvSpPr>
            <p:cNvPr id="10" name="正方形/長方形 9">
              <a:extLst>
                <a:ext uri="{FF2B5EF4-FFF2-40B4-BE49-F238E27FC236}">
                  <a16:creationId xmlns:a16="http://schemas.microsoft.com/office/drawing/2014/main" id="{05EC3179-A05E-4A09-8C05-9AFC1E06AAC0}"/>
                </a:ext>
              </a:extLst>
            </p:cNvPr>
            <p:cNvSpPr/>
            <p:nvPr/>
          </p:nvSpPr>
          <p:spPr>
            <a:xfrm>
              <a:off x="1492508" y="5657550"/>
              <a:ext cx="3420002" cy="10370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1B60ED53-5A12-4F2C-B686-4A2ED4F991AC}"/>
                </a:ext>
              </a:extLst>
            </p:cNvPr>
            <p:cNvSpPr txBox="1"/>
            <p:nvPr/>
          </p:nvSpPr>
          <p:spPr>
            <a:xfrm>
              <a:off x="5448064" y="5964533"/>
              <a:ext cx="4598531" cy="461665"/>
            </a:xfrm>
            <a:prstGeom prst="rect">
              <a:avLst/>
            </a:prstGeom>
            <a:solidFill>
              <a:schemeClr val="bg1"/>
            </a:solidFill>
            <a:ln w="38100">
              <a:solidFill>
                <a:srgbClr val="FF0000"/>
              </a:solidFill>
            </a:ln>
          </p:spPr>
          <p:txBody>
            <a:bodyPr wrap="square" rtlCol="0">
              <a:spAutoFit/>
            </a:bodyPr>
            <a:lstStyle/>
            <a:p>
              <a:r>
                <a:rPr kumimoji="1" lang="ja-JP" altLang="en-US" sz="2400" b="1" dirty="0"/>
                <a:t>抽出した</a:t>
              </a:r>
              <a:r>
                <a:rPr lang="ja-JP" altLang="en-US" sz="2400" b="1" dirty="0"/>
                <a:t>名詞からクラスを予測</a:t>
              </a:r>
              <a:endParaRPr kumimoji="1" lang="ja-JP" altLang="en-US" sz="2400" b="1" dirty="0"/>
            </a:p>
          </p:txBody>
        </p:sp>
        <p:cxnSp>
          <p:nvCxnSpPr>
            <p:cNvPr id="26" name="直線コネクタ 25">
              <a:extLst>
                <a:ext uri="{FF2B5EF4-FFF2-40B4-BE49-F238E27FC236}">
                  <a16:creationId xmlns:a16="http://schemas.microsoft.com/office/drawing/2014/main" id="{B9B6ACFE-9829-4F19-BEAF-919493E887D9}"/>
                </a:ext>
              </a:extLst>
            </p:cNvPr>
            <p:cNvCxnSpPr/>
            <p:nvPr/>
          </p:nvCxnSpPr>
          <p:spPr>
            <a:xfrm flipH="1">
              <a:off x="4901690" y="6176077"/>
              <a:ext cx="54637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4005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anim calcmode="lin" valueType="num">
                                      <p:cBhvr>
                                        <p:cTn id="8" dur="500" fill="hold"/>
                                        <p:tgtEl>
                                          <p:spTgt spid="18"/>
                                        </p:tgtEl>
                                        <p:attrNameLst>
                                          <p:attrName>ppt_x</p:attrName>
                                        </p:attrNameLst>
                                      </p:cBhvr>
                                      <p:tavLst>
                                        <p:tav tm="0">
                                          <p:val>
                                            <p:strVal val="#ppt_x"/>
                                          </p:val>
                                        </p:tav>
                                        <p:tav tm="100000">
                                          <p:val>
                                            <p:strVal val="#ppt_x"/>
                                          </p:val>
                                        </p:tav>
                                      </p:tavLst>
                                    </p:anim>
                                    <p:anim calcmode="lin" valueType="num">
                                      <p:cBhvr>
                                        <p:cTn id="9"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anim calcmode="lin" valueType="num">
                                      <p:cBhvr>
                                        <p:cTn id="15" dur="500" fill="hold"/>
                                        <p:tgtEl>
                                          <p:spTgt spid="19"/>
                                        </p:tgtEl>
                                        <p:attrNameLst>
                                          <p:attrName>ppt_x</p:attrName>
                                        </p:attrNameLst>
                                      </p:cBhvr>
                                      <p:tavLst>
                                        <p:tav tm="0">
                                          <p:val>
                                            <p:strVal val="#ppt_x"/>
                                          </p:val>
                                        </p:tav>
                                        <p:tav tm="100000">
                                          <p:val>
                                            <p:strVal val="#ppt_x"/>
                                          </p:val>
                                        </p:tav>
                                      </p:tavLst>
                                    </p:anim>
                                    <p:anim calcmode="lin" valueType="num">
                                      <p:cBhvr>
                                        <p:cTn id="16"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anim calcmode="lin" valueType="num">
                                      <p:cBhvr>
                                        <p:cTn id="22" dur="500" fill="hold"/>
                                        <p:tgtEl>
                                          <p:spTgt spid="20"/>
                                        </p:tgtEl>
                                        <p:attrNameLst>
                                          <p:attrName>ppt_x</p:attrName>
                                        </p:attrNameLst>
                                      </p:cBhvr>
                                      <p:tavLst>
                                        <p:tav tm="0">
                                          <p:val>
                                            <p:strVal val="#ppt_x"/>
                                          </p:val>
                                        </p:tav>
                                        <p:tav tm="100000">
                                          <p:val>
                                            <p:strVal val="#ppt_x"/>
                                          </p:val>
                                        </p:tav>
                                      </p:tavLst>
                                    </p:anim>
                                    <p:anim calcmode="lin" valueType="num">
                                      <p:cBhvr>
                                        <p:cTn id="23"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anim calcmode="lin" valueType="num">
                                      <p:cBhvr>
                                        <p:cTn id="29" dur="500" fill="hold"/>
                                        <p:tgtEl>
                                          <p:spTgt spid="21"/>
                                        </p:tgtEl>
                                        <p:attrNameLst>
                                          <p:attrName>ppt_x</p:attrName>
                                        </p:attrNameLst>
                                      </p:cBhvr>
                                      <p:tavLst>
                                        <p:tav tm="0">
                                          <p:val>
                                            <p:strVal val="#ppt_x"/>
                                          </p:val>
                                        </p:tav>
                                        <p:tav tm="100000">
                                          <p:val>
                                            <p:strVal val="#ppt_x"/>
                                          </p:val>
                                        </p:tav>
                                      </p:tavLst>
                                    </p:anim>
                                    <p:anim calcmode="lin" valueType="num">
                                      <p:cBhvr>
                                        <p:cTn id="30"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A43A5C1C-CD2F-46A6-BDBE-D4A7B86F23A3}"/>
              </a:ext>
            </a:extLst>
          </p:cNvPr>
          <p:cNvSpPr/>
          <p:nvPr/>
        </p:nvSpPr>
        <p:spPr>
          <a:xfrm>
            <a:off x="1400784" y="5009745"/>
            <a:ext cx="6624536" cy="4790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2E06782-F764-4458-86E7-0558F2580076}"/>
              </a:ext>
            </a:extLst>
          </p:cNvPr>
          <p:cNvSpPr/>
          <p:nvPr/>
        </p:nvSpPr>
        <p:spPr>
          <a:xfrm>
            <a:off x="1400783" y="2598764"/>
            <a:ext cx="6624536" cy="18871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239366D-FD02-4D32-AA25-FA5687E2E9A8}"/>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データ取得</a:t>
            </a:r>
          </a:p>
        </p:txBody>
      </p:sp>
      <p:sp>
        <p:nvSpPr>
          <p:cNvPr id="3" name="コンテンツ プレースホルダー 2">
            <a:extLst>
              <a:ext uri="{FF2B5EF4-FFF2-40B4-BE49-F238E27FC236}">
                <a16:creationId xmlns:a16="http://schemas.microsoft.com/office/drawing/2014/main" id="{2714D079-74EA-42AF-9886-A31DAA6C24C9}"/>
              </a:ext>
            </a:extLst>
          </p:cNvPr>
          <p:cNvSpPr>
            <a:spLocks noGrp="1"/>
          </p:cNvSpPr>
          <p:nvPr>
            <p:ph idx="1"/>
          </p:nvPr>
        </p:nvSpPr>
        <p:spPr>
          <a:xfrm>
            <a:off x="838200" y="1690688"/>
            <a:ext cx="10515600" cy="4351338"/>
          </a:xfrm>
        </p:spPr>
        <p:txBody>
          <a:bodyPr>
            <a:normAutofit/>
          </a:bodyPr>
          <a:lstStyle/>
          <a:p>
            <a:r>
              <a:rPr kumimoji="1" lang="ja-JP" altLang="en-US" sz="3200" dirty="0"/>
              <a:t>スクレイピング</a:t>
            </a:r>
            <a:r>
              <a:rPr kumimoji="1" lang="en-US" altLang="ja-JP" sz="3200" dirty="0"/>
              <a:t>(</a:t>
            </a:r>
            <a:r>
              <a:rPr kumimoji="1" lang="en-US" altLang="ja-JP" sz="3200" b="1" dirty="0"/>
              <a:t>BeautifulSoup4</a:t>
            </a:r>
            <a:r>
              <a:rPr kumimoji="1" lang="en-US" altLang="ja-JP" sz="3200" dirty="0"/>
              <a:t>)</a:t>
            </a:r>
          </a:p>
          <a:p>
            <a:pPr lvl="1"/>
            <a:r>
              <a:rPr kumimoji="1" lang="en-US" altLang="ja-JP" sz="2800" dirty="0"/>
              <a:t>Web</a:t>
            </a:r>
            <a:r>
              <a:rPr kumimoji="1" lang="ja-JP" altLang="en-US" sz="2800" dirty="0"/>
              <a:t>ページからテキストデータを取得</a:t>
            </a:r>
            <a:endParaRPr kumimoji="1" lang="en-US" altLang="ja-JP" sz="2800" dirty="0"/>
          </a:p>
          <a:p>
            <a:pPr marL="457200" lvl="1" indent="0">
              <a:buNone/>
            </a:pPr>
            <a:r>
              <a:rPr lang="ja-JP" altLang="en-US" sz="3200" b="1" dirty="0"/>
              <a:t> 天気予報</a:t>
            </a:r>
            <a:endParaRPr lang="en-US" altLang="ja-JP" sz="3200" b="1" dirty="0"/>
          </a:p>
          <a:p>
            <a:pPr lvl="1"/>
            <a:endParaRPr lang="en-US" altLang="ja-JP" sz="700" b="1" dirty="0"/>
          </a:p>
          <a:p>
            <a:pPr marL="457200" lvl="1" indent="0">
              <a:buNone/>
            </a:pPr>
            <a:r>
              <a:rPr kumimoji="1" lang="ja-JP" altLang="en-US" sz="3200" b="1" dirty="0"/>
              <a:t> ニュース</a:t>
            </a:r>
            <a:endParaRPr kumimoji="1" lang="en-US" altLang="ja-JP" sz="3200" b="1" dirty="0"/>
          </a:p>
          <a:p>
            <a:pPr lvl="1"/>
            <a:endParaRPr kumimoji="1" lang="en-US" altLang="ja-JP" sz="700" b="1" dirty="0"/>
          </a:p>
          <a:p>
            <a:pPr marL="457200" lvl="1" indent="0">
              <a:buNone/>
            </a:pPr>
            <a:r>
              <a:rPr kumimoji="1" lang="ja-JP" altLang="en-US" sz="3200" b="1" dirty="0"/>
              <a:t> 星座占い</a:t>
            </a:r>
            <a:endParaRPr kumimoji="1" lang="en-US" altLang="ja-JP" sz="2800" b="1" dirty="0"/>
          </a:p>
          <a:p>
            <a:r>
              <a:rPr kumimoji="1" lang="ja-JP" altLang="en-US" sz="3200" dirty="0"/>
              <a:t>時刻取得</a:t>
            </a:r>
            <a:r>
              <a:rPr kumimoji="1" lang="en-US" altLang="ja-JP" sz="3200" dirty="0"/>
              <a:t>(</a:t>
            </a:r>
            <a:r>
              <a:rPr kumimoji="1" lang="en-US" altLang="ja-JP" sz="3200" b="1" dirty="0"/>
              <a:t>Datetime</a:t>
            </a:r>
            <a:r>
              <a:rPr kumimoji="1" lang="ja-JP" altLang="en-US" sz="3200" b="1" dirty="0"/>
              <a:t>モジュール</a:t>
            </a:r>
            <a:r>
              <a:rPr kumimoji="1" lang="en-US" altLang="ja-JP" sz="3200" dirty="0"/>
              <a:t>)</a:t>
            </a:r>
            <a:endParaRPr lang="en-US" altLang="ja-JP" sz="700" b="1" dirty="0"/>
          </a:p>
          <a:p>
            <a:pPr marL="457200" lvl="1" indent="0">
              <a:buNone/>
            </a:pPr>
            <a:r>
              <a:rPr lang="ja-JP" altLang="en-US" sz="3200" b="1" dirty="0"/>
              <a:t> 日 時</a:t>
            </a:r>
            <a:endParaRPr kumimoji="1" lang="ja-JP" altLang="en-US" sz="3200" b="1" dirty="0"/>
          </a:p>
        </p:txBody>
      </p:sp>
      <p:sp>
        <p:nvSpPr>
          <p:cNvPr id="4" name="矢印: 右 3">
            <a:extLst>
              <a:ext uri="{FF2B5EF4-FFF2-40B4-BE49-F238E27FC236}">
                <a16:creationId xmlns:a16="http://schemas.microsoft.com/office/drawing/2014/main" id="{34769FBF-812B-4857-BA1F-FD2F39C92F5A}"/>
              </a:ext>
            </a:extLst>
          </p:cNvPr>
          <p:cNvSpPr/>
          <p:nvPr/>
        </p:nvSpPr>
        <p:spPr>
          <a:xfrm>
            <a:off x="3564611" y="2716898"/>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右 4">
            <a:extLst>
              <a:ext uri="{FF2B5EF4-FFF2-40B4-BE49-F238E27FC236}">
                <a16:creationId xmlns:a16="http://schemas.microsoft.com/office/drawing/2014/main" id="{8C48FF94-A834-4C8D-9421-16336A8B819A}"/>
              </a:ext>
            </a:extLst>
          </p:cNvPr>
          <p:cNvSpPr/>
          <p:nvPr/>
        </p:nvSpPr>
        <p:spPr>
          <a:xfrm>
            <a:off x="3564611" y="3380342"/>
            <a:ext cx="1270860" cy="32401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776E5C8A-27D9-41C7-82C1-FE63AED0AEF4}"/>
              </a:ext>
            </a:extLst>
          </p:cNvPr>
          <p:cNvSpPr/>
          <p:nvPr/>
        </p:nvSpPr>
        <p:spPr>
          <a:xfrm>
            <a:off x="3564611" y="4019097"/>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D3E589E6-C4D5-4230-8D9E-C763BE431DC1}"/>
              </a:ext>
            </a:extLst>
          </p:cNvPr>
          <p:cNvSpPr/>
          <p:nvPr/>
        </p:nvSpPr>
        <p:spPr>
          <a:xfrm>
            <a:off x="3564611" y="5115331"/>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B1C1048-BCB0-4766-9795-230CC3FCB278}"/>
              </a:ext>
            </a:extLst>
          </p:cNvPr>
          <p:cNvSpPr txBox="1"/>
          <p:nvPr/>
        </p:nvSpPr>
        <p:spPr>
          <a:xfrm>
            <a:off x="5190641" y="2520906"/>
            <a:ext cx="3338591" cy="3185487"/>
          </a:xfrm>
          <a:prstGeom prst="rect">
            <a:avLst/>
          </a:prstGeom>
          <a:noFill/>
        </p:spPr>
        <p:txBody>
          <a:bodyPr wrap="square" rtlCol="0">
            <a:spAutoFit/>
          </a:bodyPr>
          <a:lstStyle/>
          <a:p>
            <a:r>
              <a:rPr kumimoji="1" lang="en-US" altLang="ja-JP" sz="3600" b="1" dirty="0"/>
              <a:t>weather</a:t>
            </a:r>
            <a:r>
              <a:rPr lang="en-US" altLang="ja-JP" sz="3600" b="1" dirty="0"/>
              <a:t>.txt</a:t>
            </a:r>
          </a:p>
          <a:p>
            <a:endParaRPr lang="en-US" altLang="ja-JP" sz="700" b="1" dirty="0"/>
          </a:p>
          <a:p>
            <a:r>
              <a:rPr lang="en-US" altLang="ja-JP" sz="3600" b="1" dirty="0"/>
              <a:t>n</a:t>
            </a:r>
            <a:r>
              <a:rPr kumimoji="1" lang="en-US" altLang="ja-JP" sz="3600" b="1" dirty="0"/>
              <a:t>ews.txt</a:t>
            </a:r>
          </a:p>
          <a:p>
            <a:endParaRPr kumimoji="1" lang="en-US" altLang="ja-JP" sz="700" b="1" dirty="0"/>
          </a:p>
          <a:p>
            <a:r>
              <a:rPr lang="en-US" altLang="ja-JP" sz="3600" b="1" dirty="0"/>
              <a:t>fortune.txt</a:t>
            </a:r>
          </a:p>
          <a:p>
            <a:endParaRPr lang="en-US" altLang="ja-JP" sz="3600" b="1" dirty="0"/>
          </a:p>
          <a:p>
            <a:r>
              <a:rPr lang="en-US" altLang="ja-JP" sz="3600" b="1" dirty="0"/>
              <a:t>d</a:t>
            </a:r>
            <a:r>
              <a:rPr kumimoji="1" lang="en-US" altLang="ja-JP" sz="3600" b="1" dirty="0"/>
              <a:t>ay.txt</a:t>
            </a:r>
            <a:endParaRPr kumimoji="1" lang="ja-JP" altLang="en-US" sz="3600" b="1" dirty="0"/>
          </a:p>
        </p:txBody>
      </p:sp>
      <p:sp>
        <p:nvSpPr>
          <p:cNvPr id="10" name="正方形/長方形 9">
            <a:extLst>
              <a:ext uri="{FF2B5EF4-FFF2-40B4-BE49-F238E27FC236}">
                <a16:creationId xmlns:a16="http://schemas.microsoft.com/office/drawing/2014/main" id="{DA2BCC13-84D3-434E-A145-3C01043EC3E6}"/>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A9BDBF8-7549-43C3-BCF4-7E7D8751E4BD}"/>
              </a:ext>
            </a:extLst>
          </p:cNvPr>
          <p:cNvSpPr txBox="1"/>
          <p:nvPr/>
        </p:nvSpPr>
        <p:spPr>
          <a:xfrm>
            <a:off x="2644435" y="6063771"/>
            <a:ext cx="6059837"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起動時に実行</a:t>
            </a:r>
          </a:p>
        </p:txBody>
      </p:sp>
    </p:spTree>
    <p:extLst>
      <p:ext uri="{BB962C8B-B14F-4D97-AF65-F5344CB8AC3E}">
        <p14:creationId xmlns:p14="http://schemas.microsoft.com/office/powerpoint/2010/main" val="270513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39366D-FD02-4D32-AA25-FA5687E2E9A8}"/>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データ取得　定時実行</a:t>
            </a:r>
          </a:p>
        </p:txBody>
      </p:sp>
      <p:sp>
        <p:nvSpPr>
          <p:cNvPr id="4" name="正方形/長方形 3">
            <a:extLst>
              <a:ext uri="{FF2B5EF4-FFF2-40B4-BE49-F238E27FC236}">
                <a16:creationId xmlns:a16="http://schemas.microsoft.com/office/drawing/2014/main" id="{9CEB8C61-C32D-41E2-841B-399EE256AABF}"/>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7866203A-416E-4E77-ACCB-03EE9A263FEE}"/>
              </a:ext>
            </a:extLst>
          </p:cNvPr>
          <p:cNvPicPr>
            <a:picLocks noChangeAspect="1"/>
          </p:cNvPicPr>
          <p:nvPr/>
        </p:nvPicPr>
        <p:blipFill>
          <a:blip r:embed="rId3"/>
          <a:stretch>
            <a:fillRect/>
          </a:stretch>
        </p:blipFill>
        <p:spPr>
          <a:xfrm>
            <a:off x="838200" y="1325563"/>
            <a:ext cx="5989320" cy="5167312"/>
          </a:xfrm>
          <a:prstGeom prst="rect">
            <a:avLst/>
          </a:prstGeom>
        </p:spPr>
      </p:pic>
      <p:sp>
        <p:nvSpPr>
          <p:cNvPr id="9" name="テキスト ボックス 8">
            <a:extLst>
              <a:ext uri="{FF2B5EF4-FFF2-40B4-BE49-F238E27FC236}">
                <a16:creationId xmlns:a16="http://schemas.microsoft.com/office/drawing/2014/main" id="{A9959C1E-4A09-4ECA-BB49-97652CC68532}"/>
              </a:ext>
            </a:extLst>
          </p:cNvPr>
          <p:cNvSpPr txBox="1"/>
          <p:nvPr/>
        </p:nvSpPr>
        <p:spPr>
          <a:xfrm>
            <a:off x="5864352" y="3196407"/>
            <a:ext cx="6156960" cy="2554545"/>
          </a:xfrm>
          <a:prstGeom prst="rect">
            <a:avLst/>
          </a:prstGeom>
          <a:solidFill>
            <a:schemeClr val="accent6">
              <a:lumMod val="40000"/>
              <a:lumOff val="60000"/>
            </a:schemeClr>
          </a:solidFill>
          <a:ln>
            <a:solidFill>
              <a:schemeClr val="tx1"/>
            </a:solidFill>
          </a:ln>
        </p:spPr>
        <p:txBody>
          <a:bodyPr wrap="square" rtlCol="0">
            <a:spAutoFit/>
          </a:bodyPr>
          <a:lstStyle/>
          <a:p>
            <a:r>
              <a:rPr lang="en-US" altLang="ja-JP" sz="3200" b="1" dirty="0"/>
              <a:t>5</a:t>
            </a:r>
            <a:r>
              <a:rPr lang="ja-JP" altLang="en-US" sz="3200" b="1" dirty="0"/>
              <a:t>分おきに時刻を取得</a:t>
            </a:r>
            <a:endParaRPr lang="en-US" altLang="ja-JP" sz="3200" b="1" dirty="0"/>
          </a:p>
          <a:p>
            <a:r>
              <a:rPr kumimoji="1" lang="ja-JP" altLang="en-US" sz="3200" b="1" dirty="0"/>
              <a:t>時</a:t>
            </a:r>
            <a:r>
              <a:rPr kumimoji="1" lang="en-US" altLang="ja-JP" sz="3200" b="1" dirty="0"/>
              <a:t>(hour)</a:t>
            </a:r>
            <a:r>
              <a:rPr kumimoji="1" lang="ja-JP" altLang="en-US" sz="3200" b="1" dirty="0"/>
              <a:t>が変わったタイミングでスクレイピング</a:t>
            </a:r>
            <a:endParaRPr kumimoji="1" lang="en-US" altLang="ja-JP" sz="3200" b="1" dirty="0"/>
          </a:p>
          <a:p>
            <a:r>
              <a:rPr kumimoji="1" lang="ja-JP" altLang="en-US" sz="3200" b="1" dirty="0"/>
              <a:t>　ニュース→毎時</a:t>
            </a:r>
            <a:endParaRPr kumimoji="1" lang="en-US" altLang="ja-JP" sz="3200" b="1" dirty="0"/>
          </a:p>
          <a:p>
            <a:r>
              <a:rPr lang="ja-JP" altLang="en-US" sz="3200" b="1" dirty="0"/>
              <a:t>　天気→定刻</a:t>
            </a:r>
            <a:endParaRPr kumimoji="1" lang="ja-JP" altLang="en-US" sz="3200" b="1" dirty="0"/>
          </a:p>
        </p:txBody>
      </p:sp>
    </p:spTree>
    <p:extLst>
      <p:ext uri="{BB962C8B-B14F-4D97-AF65-F5344CB8AC3E}">
        <p14:creationId xmlns:p14="http://schemas.microsoft.com/office/powerpoint/2010/main" val="1347989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FDF28-DE91-4559-964D-FBBF51F99738}"/>
              </a:ext>
            </a:extLst>
          </p:cNvPr>
          <p:cNvSpPr>
            <a:spLocks noGrp="1"/>
          </p:cNvSpPr>
          <p:nvPr>
            <p:ph type="title"/>
          </p:nvPr>
        </p:nvSpPr>
        <p:spPr/>
        <p:txBody>
          <a:bodyPr/>
          <a:lstStyle/>
          <a:p>
            <a:r>
              <a:rPr kumimoji="1" lang="en-US" altLang="ja-JP" b="1" dirty="0" err="1">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OpenJTalk</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7739CC25-5B0B-4F49-AA2A-71E2700494BC}"/>
              </a:ext>
            </a:extLst>
          </p:cNvPr>
          <p:cNvSpPr>
            <a:spLocks noGrp="1"/>
          </p:cNvSpPr>
          <p:nvPr>
            <p:ph idx="1"/>
          </p:nvPr>
        </p:nvSpPr>
        <p:spPr/>
        <p:txBody>
          <a:bodyPr/>
          <a:lstStyle/>
          <a:p>
            <a:pPr marL="0" indent="0">
              <a:buNone/>
            </a:pPr>
            <a:r>
              <a:rPr lang="ja-JP" altLang="en-US" b="1" dirty="0"/>
              <a:t>音声ファイル　作成</a:t>
            </a:r>
            <a:endParaRPr kumimoji="1" lang="en-US" altLang="ja-JP" b="1" dirty="0"/>
          </a:p>
        </p:txBody>
      </p:sp>
      <p:sp>
        <p:nvSpPr>
          <p:cNvPr id="7" name="テキスト ボックス 6">
            <a:extLst>
              <a:ext uri="{FF2B5EF4-FFF2-40B4-BE49-F238E27FC236}">
                <a16:creationId xmlns:a16="http://schemas.microsoft.com/office/drawing/2014/main" id="{BC9E286B-F5E8-4C8B-AC3F-63529E259B69}"/>
              </a:ext>
            </a:extLst>
          </p:cNvPr>
          <p:cNvSpPr txBox="1"/>
          <p:nvPr/>
        </p:nvSpPr>
        <p:spPr>
          <a:xfrm>
            <a:off x="2854551" y="5975280"/>
            <a:ext cx="5947474"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スクレイピング直後に実行</a:t>
            </a:r>
          </a:p>
        </p:txBody>
      </p:sp>
      <p:sp>
        <p:nvSpPr>
          <p:cNvPr id="6" name="正方形/長方形 5">
            <a:extLst>
              <a:ext uri="{FF2B5EF4-FFF2-40B4-BE49-F238E27FC236}">
                <a16:creationId xmlns:a16="http://schemas.microsoft.com/office/drawing/2014/main" id="{402AECB5-4ABC-4E92-8BBE-67490A269199}"/>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58E97B88-CB6B-406A-8C92-A2E21FDE0F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357" y="2320330"/>
            <a:ext cx="8843863" cy="3511724"/>
          </a:xfrm>
          <a:prstGeom prst="rect">
            <a:avLst/>
          </a:prstGeom>
        </p:spPr>
      </p:pic>
      <p:sp>
        <p:nvSpPr>
          <p:cNvPr id="13" name="テキスト ボックス 12">
            <a:extLst>
              <a:ext uri="{FF2B5EF4-FFF2-40B4-BE49-F238E27FC236}">
                <a16:creationId xmlns:a16="http://schemas.microsoft.com/office/drawing/2014/main" id="{6B1E1D2B-270A-47DB-96DE-C409418A6A61}"/>
              </a:ext>
            </a:extLst>
          </p:cNvPr>
          <p:cNvSpPr txBox="1"/>
          <p:nvPr/>
        </p:nvSpPr>
        <p:spPr>
          <a:xfrm>
            <a:off x="7567460" y="3040179"/>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ボイスデータ</a:t>
            </a:r>
          </a:p>
        </p:txBody>
      </p:sp>
      <p:sp>
        <p:nvSpPr>
          <p:cNvPr id="14" name="テキスト ボックス 13">
            <a:extLst>
              <a:ext uri="{FF2B5EF4-FFF2-40B4-BE49-F238E27FC236}">
                <a16:creationId xmlns:a16="http://schemas.microsoft.com/office/drawing/2014/main" id="{71E10211-6985-4E06-9D38-B94528930F44}"/>
              </a:ext>
            </a:extLst>
          </p:cNvPr>
          <p:cNvSpPr txBox="1"/>
          <p:nvPr/>
        </p:nvSpPr>
        <p:spPr>
          <a:xfrm>
            <a:off x="6994566" y="3413900"/>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辞書データ</a:t>
            </a:r>
          </a:p>
        </p:txBody>
      </p:sp>
      <p:sp>
        <p:nvSpPr>
          <p:cNvPr id="15" name="テキスト ボックス 14">
            <a:extLst>
              <a:ext uri="{FF2B5EF4-FFF2-40B4-BE49-F238E27FC236}">
                <a16:creationId xmlns:a16="http://schemas.microsoft.com/office/drawing/2014/main" id="{641533C1-1AE6-4E47-8BD5-E7054C7FAFB3}"/>
              </a:ext>
            </a:extLst>
          </p:cNvPr>
          <p:cNvSpPr txBox="1"/>
          <p:nvPr/>
        </p:nvSpPr>
        <p:spPr>
          <a:xfrm>
            <a:off x="2417228" y="3754784"/>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スピーチ速度</a:t>
            </a:r>
          </a:p>
        </p:txBody>
      </p:sp>
      <p:sp>
        <p:nvSpPr>
          <p:cNvPr id="18" name="テキスト ボックス 17">
            <a:extLst>
              <a:ext uri="{FF2B5EF4-FFF2-40B4-BE49-F238E27FC236}">
                <a16:creationId xmlns:a16="http://schemas.microsoft.com/office/drawing/2014/main" id="{FBF5BFC6-BE69-4904-9D1F-EE85AC8CEB0A}"/>
              </a:ext>
            </a:extLst>
          </p:cNvPr>
          <p:cNvSpPr txBox="1"/>
          <p:nvPr/>
        </p:nvSpPr>
        <p:spPr>
          <a:xfrm>
            <a:off x="2590046" y="4124722"/>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声の高さ</a:t>
            </a:r>
          </a:p>
        </p:txBody>
      </p:sp>
      <p:sp>
        <p:nvSpPr>
          <p:cNvPr id="19" name="テキスト ボックス 18">
            <a:extLst>
              <a:ext uri="{FF2B5EF4-FFF2-40B4-BE49-F238E27FC236}">
                <a16:creationId xmlns:a16="http://schemas.microsoft.com/office/drawing/2014/main" id="{D0393F5C-D838-4B26-98F9-EB35254AD39D}"/>
              </a:ext>
            </a:extLst>
          </p:cNvPr>
          <p:cNvSpPr txBox="1"/>
          <p:nvPr/>
        </p:nvSpPr>
        <p:spPr>
          <a:xfrm>
            <a:off x="5168043" y="4507470"/>
            <a:ext cx="5167255" cy="369332"/>
          </a:xfrm>
          <a:prstGeom prst="rect">
            <a:avLst/>
          </a:prstGeom>
          <a:solidFill>
            <a:schemeClr val="bg1"/>
          </a:solidFill>
          <a:ln>
            <a:solidFill>
              <a:schemeClr val="tx1"/>
            </a:solidFill>
          </a:ln>
        </p:spPr>
        <p:txBody>
          <a:bodyPr wrap="square" rtlCol="0">
            <a:spAutoFit/>
          </a:bodyPr>
          <a:lstStyle/>
          <a:p>
            <a:pPr algn="ctr"/>
            <a:r>
              <a:rPr kumimoji="1" lang="ja-JP" altLang="en-US" b="1" dirty="0"/>
              <a:t>音声ファイル名　元となるテキストファイル名</a:t>
            </a:r>
          </a:p>
        </p:txBody>
      </p:sp>
      <p:sp>
        <p:nvSpPr>
          <p:cNvPr id="20" name="テキスト ボックス 19">
            <a:extLst>
              <a:ext uri="{FF2B5EF4-FFF2-40B4-BE49-F238E27FC236}">
                <a16:creationId xmlns:a16="http://schemas.microsoft.com/office/drawing/2014/main" id="{87527948-9068-4829-9489-66E279D3C0C4}"/>
              </a:ext>
            </a:extLst>
          </p:cNvPr>
          <p:cNvSpPr txBox="1"/>
          <p:nvPr/>
        </p:nvSpPr>
        <p:spPr>
          <a:xfrm>
            <a:off x="5168044" y="5175965"/>
            <a:ext cx="2159718" cy="369332"/>
          </a:xfrm>
          <a:prstGeom prst="rect">
            <a:avLst/>
          </a:prstGeom>
          <a:solidFill>
            <a:schemeClr val="bg1"/>
          </a:solidFill>
          <a:ln>
            <a:solidFill>
              <a:schemeClr val="tx1"/>
            </a:solidFill>
          </a:ln>
        </p:spPr>
        <p:txBody>
          <a:bodyPr wrap="square" rtlCol="0">
            <a:spAutoFit/>
          </a:bodyPr>
          <a:lstStyle/>
          <a:p>
            <a:pPr algn="ctr"/>
            <a:r>
              <a:rPr lang="ja-JP" altLang="en-US" b="1" dirty="0"/>
              <a:t>音声ファイル作成</a:t>
            </a:r>
            <a:endParaRPr kumimoji="1" lang="ja-JP" altLang="en-US" b="1" dirty="0"/>
          </a:p>
        </p:txBody>
      </p:sp>
    </p:spTree>
    <p:extLst>
      <p:ext uri="{BB962C8B-B14F-4D97-AF65-F5344CB8AC3E}">
        <p14:creationId xmlns:p14="http://schemas.microsoft.com/office/powerpoint/2010/main" val="41021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4" grpId="0" animBg="1"/>
      <p:bldP spid="15" grpId="0" animBg="1"/>
      <p:bldP spid="18" grpId="0" animBg="1"/>
      <p:bldP spid="19" grpId="0" animBg="1"/>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739CC25-5B0B-4F49-AA2A-71E2700494BC}"/>
              </a:ext>
            </a:extLst>
          </p:cNvPr>
          <p:cNvSpPr>
            <a:spLocks noGrp="1"/>
          </p:cNvSpPr>
          <p:nvPr>
            <p:ph idx="1"/>
          </p:nvPr>
        </p:nvSpPr>
        <p:spPr/>
        <p:txBody>
          <a:bodyPr/>
          <a:lstStyle/>
          <a:p>
            <a:pPr marL="0" indent="0">
              <a:buNone/>
            </a:pPr>
            <a:r>
              <a:rPr lang="ja-JP" altLang="en-US" b="1" dirty="0"/>
              <a:t>音声ファイル　再生</a:t>
            </a:r>
            <a:endParaRPr kumimoji="1" lang="en-US" altLang="ja-JP" b="1" dirty="0"/>
          </a:p>
        </p:txBody>
      </p:sp>
      <p:sp>
        <p:nvSpPr>
          <p:cNvPr id="7" name="正方形/長方形 6">
            <a:extLst>
              <a:ext uri="{FF2B5EF4-FFF2-40B4-BE49-F238E27FC236}">
                <a16:creationId xmlns:a16="http://schemas.microsoft.com/office/drawing/2014/main" id="{80E5E537-424F-41E6-BF88-40216A9BFFBC}"/>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8FE4D83-0EAE-4555-B09C-721AF5A8AB31}"/>
              </a:ext>
            </a:extLst>
          </p:cNvPr>
          <p:cNvSpPr txBox="1"/>
          <p:nvPr/>
        </p:nvSpPr>
        <p:spPr>
          <a:xfrm>
            <a:off x="2801359" y="4833768"/>
            <a:ext cx="6351519"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音声出力時に実行</a:t>
            </a:r>
          </a:p>
        </p:txBody>
      </p:sp>
      <p:pic>
        <p:nvPicPr>
          <p:cNvPr id="5" name="図 4">
            <a:extLst>
              <a:ext uri="{FF2B5EF4-FFF2-40B4-BE49-F238E27FC236}">
                <a16:creationId xmlns:a16="http://schemas.microsoft.com/office/drawing/2014/main" id="{595E32AE-E799-4396-82CD-6C7514C868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485893"/>
            <a:ext cx="9850225" cy="1886213"/>
          </a:xfrm>
          <a:prstGeom prst="rect">
            <a:avLst/>
          </a:prstGeom>
        </p:spPr>
      </p:pic>
      <p:sp>
        <p:nvSpPr>
          <p:cNvPr id="12" name="テキスト ボックス 11">
            <a:extLst>
              <a:ext uri="{FF2B5EF4-FFF2-40B4-BE49-F238E27FC236}">
                <a16:creationId xmlns:a16="http://schemas.microsoft.com/office/drawing/2014/main" id="{8A16DC70-E491-45A4-9590-877CDE9AE5AC}"/>
              </a:ext>
            </a:extLst>
          </p:cNvPr>
          <p:cNvSpPr txBox="1"/>
          <p:nvPr/>
        </p:nvSpPr>
        <p:spPr>
          <a:xfrm>
            <a:off x="6194168" y="3428998"/>
            <a:ext cx="2958710" cy="461665"/>
          </a:xfrm>
          <a:prstGeom prst="rect">
            <a:avLst/>
          </a:prstGeom>
          <a:solidFill>
            <a:schemeClr val="bg1"/>
          </a:solidFill>
          <a:ln>
            <a:solidFill>
              <a:schemeClr val="tx1"/>
            </a:solidFill>
          </a:ln>
        </p:spPr>
        <p:txBody>
          <a:bodyPr wrap="square" rtlCol="0">
            <a:spAutoFit/>
          </a:bodyPr>
          <a:lstStyle/>
          <a:p>
            <a:pPr algn="ctr"/>
            <a:r>
              <a:rPr lang="ja-JP" altLang="en-US" sz="2400" b="1" dirty="0"/>
              <a:t>音声ファイル再生</a:t>
            </a:r>
            <a:endParaRPr kumimoji="1" lang="ja-JP" altLang="en-US" sz="2400" b="1" dirty="0"/>
          </a:p>
        </p:txBody>
      </p:sp>
      <p:sp>
        <p:nvSpPr>
          <p:cNvPr id="10" name="タイトル 1">
            <a:extLst>
              <a:ext uri="{FF2B5EF4-FFF2-40B4-BE49-F238E27FC236}">
                <a16:creationId xmlns:a16="http://schemas.microsoft.com/office/drawing/2014/main" id="{2D18EBD9-9AB6-4252-B4D4-092E08AC2FC5}"/>
              </a:ext>
            </a:extLst>
          </p:cNvPr>
          <p:cNvSpPr>
            <a:spLocks noGrp="1"/>
          </p:cNvSpPr>
          <p:nvPr>
            <p:ph type="title"/>
          </p:nvPr>
        </p:nvSpPr>
        <p:spPr>
          <a:xfrm>
            <a:off x="838200" y="365125"/>
            <a:ext cx="10515600" cy="1325563"/>
          </a:xfrm>
        </p:spPr>
        <p:txBody>
          <a:bodyPr/>
          <a:lstStyle/>
          <a:p>
            <a:r>
              <a:rPr kumimoji="1" lang="en-US" altLang="ja-JP" b="1" dirty="0" err="1">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OpenJTalk</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778558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4EB109-BC34-41EC-A9D0-C442E52A8779}"/>
              </a:ext>
            </a:extLst>
          </p:cNvPr>
          <p:cNvSpPr>
            <a:spLocks noGrp="1"/>
          </p:cNvSpPr>
          <p:nvPr>
            <p:ph type="title"/>
          </p:nvPr>
        </p:nvSpPr>
        <p:spPr>
          <a:xfrm>
            <a:off x="111017" y="120843"/>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.sh</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6" name="正方形/長方形 5">
            <a:extLst>
              <a:ext uri="{FF2B5EF4-FFF2-40B4-BE49-F238E27FC236}">
                <a16:creationId xmlns:a16="http://schemas.microsoft.com/office/drawing/2014/main" id="{103D16E7-5412-4AFE-B05C-94152D5237D5}"/>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a:extLst>
              <a:ext uri="{FF2B5EF4-FFF2-40B4-BE49-F238E27FC236}">
                <a16:creationId xmlns:a16="http://schemas.microsoft.com/office/drawing/2014/main" id="{F4DAD570-8F70-49DA-80A9-1AD5DEA608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0560" y="1612163"/>
            <a:ext cx="7926057" cy="5124994"/>
          </a:xfrm>
          <a:prstGeom prst="rect">
            <a:avLst/>
          </a:prstGeom>
        </p:spPr>
      </p:pic>
    </p:spTree>
    <p:extLst>
      <p:ext uri="{BB962C8B-B14F-4D97-AF65-F5344CB8AC3E}">
        <p14:creationId xmlns:p14="http://schemas.microsoft.com/office/powerpoint/2010/main" val="3683524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103D16E7-5412-4AFE-B05C-94152D5237D5}"/>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1633C2C-8170-499D-A45D-3A108B23CF77}"/>
              </a:ext>
            </a:extLst>
          </p:cNvPr>
          <p:cNvSpPr txBox="1"/>
          <p:nvPr/>
        </p:nvSpPr>
        <p:spPr>
          <a:xfrm>
            <a:off x="2700559" y="1612163"/>
            <a:ext cx="7926058" cy="5077287"/>
          </a:xfrm>
          <a:prstGeom prst="rect">
            <a:avLst/>
          </a:prstGeom>
          <a:solidFill>
            <a:schemeClr val="bg1"/>
          </a:solidFill>
          <a:ln>
            <a:solidFill>
              <a:schemeClr val="tx1"/>
            </a:solidFill>
          </a:ln>
        </p:spPr>
        <p:txBody>
          <a:bodyPr wrap="square" rtlCol="0">
            <a:spAutoFit/>
          </a:bodyPr>
          <a:lstStyle/>
          <a:p>
            <a:pPr>
              <a:spcAft>
                <a:spcPts val="220"/>
              </a:spcAft>
            </a:pPr>
            <a:r>
              <a:rPr lang="en-US" altLang="ja-JP" sz="1970" b="1" dirty="0"/>
              <a:t>#!/bin/bash</a:t>
            </a:r>
          </a:p>
          <a:p>
            <a:pPr>
              <a:spcAft>
                <a:spcPts val="220"/>
              </a:spcAft>
            </a:pPr>
            <a:r>
              <a:rPr lang="ja-JP" altLang="en-US" sz="1970" b="1" dirty="0"/>
              <a:t>環境変数指定</a:t>
            </a:r>
            <a:endParaRPr lang="en-US" altLang="ja-JP" sz="1970" b="1" dirty="0"/>
          </a:p>
          <a:p>
            <a:pPr>
              <a:spcAft>
                <a:spcPts val="220"/>
              </a:spcAft>
            </a:pPr>
            <a:r>
              <a:rPr lang="ja-JP" altLang="en-US" sz="1970" b="1" dirty="0"/>
              <a:t>ディレクトリ移動</a:t>
            </a:r>
            <a:endParaRPr lang="en-US" altLang="ja-JP" sz="1970" b="1" dirty="0"/>
          </a:p>
          <a:p>
            <a:pPr>
              <a:spcAft>
                <a:spcPts val="220"/>
              </a:spcAft>
            </a:pPr>
            <a:r>
              <a:rPr lang="ja-JP" altLang="en-US" sz="1970" b="1" dirty="0"/>
              <a:t>音声メッセージ：「起動中です</a:t>
            </a:r>
            <a:r>
              <a:rPr lang="en-US" altLang="ja-JP" sz="1970" b="1" dirty="0"/>
              <a:t>……</a:t>
            </a:r>
            <a:r>
              <a:rPr lang="ja-JP" altLang="en-US" sz="1970" b="1" dirty="0"/>
              <a:t>」</a:t>
            </a:r>
            <a:endParaRPr lang="en-US" altLang="ja-JP" sz="1970" b="1" dirty="0"/>
          </a:p>
          <a:p>
            <a:pPr>
              <a:spcAft>
                <a:spcPts val="220"/>
              </a:spcAft>
            </a:pPr>
            <a:endParaRPr lang="en-US" altLang="ja-JP" sz="1970" b="1" dirty="0"/>
          </a:p>
          <a:p>
            <a:pPr>
              <a:spcAft>
                <a:spcPts val="220"/>
              </a:spcAft>
            </a:pPr>
            <a:r>
              <a:rPr lang="ja-JP" altLang="en-US" sz="4000" b="1" dirty="0">
                <a:solidFill>
                  <a:srgbClr val="FF0000"/>
                </a:solidFill>
              </a:rPr>
              <a:t>各 スクレイピング</a:t>
            </a:r>
            <a:endParaRPr lang="en-US" altLang="ja-JP" sz="4000" b="1" dirty="0">
              <a:solidFill>
                <a:srgbClr val="FF0000"/>
              </a:solidFill>
            </a:endParaRPr>
          </a:p>
          <a:p>
            <a:pPr>
              <a:spcAft>
                <a:spcPts val="220"/>
              </a:spcAft>
            </a:pPr>
            <a:r>
              <a:rPr lang="en-US" altLang="ja-JP" sz="3600" b="1" dirty="0"/>
              <a:t>		  </a:t>
            </a:r>
            <a:r>
              <a:rPr lang="ja-JP" altLang="en-US" sz="3600" b="1" dirty="0"/>
              <a:t>＆</a:t>
            </a:r>
            <a:endParaRPr lang="en-US" altLang="ja-JP" sz="3600" b="1" dirty="0"/>
          </a:p>
          <a:p>
            <a:pPr>
              <a:spcAft>
                <a:spcPts val="220"/>
              </a:spcAft>
            </a:pPr>
            <a:r>
              <a:rPr lang="ja-JP" altLang="en-US" sz="4000" b="1" dirty="0">
                <a:solidFill>
                  <a:srgbClr val="FF0000"/>
                </a:solidFill>
              </a:rPr>
              <a:t>各 音声ファイル作成</a:t>
            </a:r>
            <a:endParaRPr lang="en-US" altLang="ja-JP" sz="4000" b="1" dirty="0">
              <a:solidFill>
                <a:srgbClr val="FF0000"/>
              </a:solidFill>
            </a:endParaRPr>
          </a:p>
          <a:p>
            <a:pPr>
              <a:spcAft>
                <a:spcPts val="220"/>
              </a:spcAft>
            </a:pPr>
            <a:endParaRPr lang="en-US" altLang="ja-JP" sz="1970" b="1" dirty="0"/>
          </a:p>
          <a:p>
            <a:pPr>
              <a:spcAft>
                <a:spcPts val="220"/>
              </a:spcAft>
            </a:pPr>
            <a:r>
              <a:rPr lang="ja-JP" altLang="en-US" sz="1970" b="1" dirty="0"/>
              <a:t>マイクのミュートを解除</a:t>
            </a:r>
            <a:endParaRPr lang="en-US" altLang="ja-JP" sz="1970" b="1" dirty="0"/>
          </a:p>
          <a:p>
            <a:pPr>
              <a:spcAft>
                <a:spcPts val="220"/>
              </a:spcAft>
            </a:pPr>
            <a:r>
              <a:rPr lang="ja-JP" altLang="en-US" sz="1970" b="1" dirty="0"/>
              <a:t>音声メッセージ：「起動しました</a:t>
            </a:r>
            <a:r>
              <a:rPr lang="en-US" altLang="ja-JP" sz="1970" b="1" dirty="0"/>
              <a:t>……</a:t>
            </a:r>
            <a:r>
              <a:rPr lang="ja-JP" altLang="en-US" sz="1970" b="1" dirty="0"/>
              <a:t>」</a:t>
            </a:r>
            <a:endParaRPr lang="en-US" altLang="ja-JP" sz="1970" b="1" dirty="0"/>
          </a:p>
          <a:p>
            <a:pPr>
              <a:spcAft>
                <a:spcPts val="220"/>
              </a:spcAft>
            </a:pPr>
            <a:r>
              <a:rPr lang="en-US" altLang="ja-JP" sz="3200" b="1" dirty="0">
                <a:solidFill>
                  <a:srgbClr val="FF0000"/>
                </a:solidFill>
              </a:rPr>
              <a:t>function.py</a:t>
            </a:r>
            <a:r>
              <a:rPr lang="ja-JP" altLang="en-US" sz="3200" b="1" dirty="0">
                <a:solidFill>
                  <a:srgbClr val="FF0000"/>
                </a:solidFill>
              </a:rPr>
              <a:t>起動</a:t>
            </a:r>
            <a:endParaRPr lang="en-US" altLang="ja-JP" sz="3200" b="1" dirty="0">
              <a:solidFill>
                <a:srgbClr val="FF0000"/>
              </a:solidFill>
            </a:endParaRPr>
          </a:p>
        </p:txBody>
      </p:sp>
      <p:sp>
        <p:nvSpPr>
          <p:cNvPr id="9" name="タイトル 1">
            <a:extLst>
              <a:ext uri="{FF2B5EF4-FFF2-40B4-BE49-F238E27FC236}">
                <a16:creationId xmlns:a16="http://schemas.microsoft.com/office/drawing/2014/main" id="{6A048B77-516C-4DB2-8DD9-2E8EFE6B9461}"/>
              </a:ext>
            </a:extLst>
          </p:cNvPr>
          <p:cNvSpPr>
            <a:spLocks noGrp="1"/>
          </p:cNvSpPr>
          <p:nvPr>
            <p:ph type="title"/>
          </p:nvPr>
        </p:nvSpPr>
        <p:spPr>
          <a:xfrm>
            <a:off x="111017" y="132819"/>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.sh</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384165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38BE16-C520-4F8D-B63B-F4701AA70E20}"/>
              </a:ext>
            </a:extLst>
          </p:cNvPr>
          <p:cNvSpPr>
            <a:spLocks noGrp="1"/>
          </p:cNvSpPr>
          <p:nvPr>
            <p:ph type="title"/>
          </p:nvPr>
        </p:nvSpPr>
        <p:spPr>
          <a:xfrm>
            <a:off x="108642" y="82081"/>
            <a:ext cx="10515600" cy="1325563"/>
          </a:xfrm>
        </p:spPr>
        <p:txBody>
          <a:bodyPr/>
          <a:lstStyle/>
          <a:p>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function.py</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6" name="正方形/長方形 5">
            <a:extLst>
              <a:ext uri="{FF2B5EF4-FFF2-40B4-BE49-F238E27FC236}">
                <a16:creationId xmlns:a16="http://schemas.microsoft.com/office/drawing/2014/main" id="{72D269D7-9E13-445C-9445-282A995429A2}"/>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C7B734DD-DC99-40F8-96C0-9073456876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0132" y="82081"/>
            <a:ext cx="3392620" cy="6709954"/>
          </a:xfrm>
          <a:prstGeom prst="rect">
            <a:avLst/>
          </a:prstGeom>
        </p:spPr>
      </p:pic>
      <p:sp>
        <p:nvSpPr>
          <p:cNvPr id="3" name="テキスト ボックス 2">
            <a:extLst>
              <a:ext uri="{FF2B5EF4-FFF2-40B4-BE49-F238E27FC236}">
                <a16:creationId xmlns:a16="http://schemas.microsoft.com/office/drawing/2014/main" id="{5C00DCC4-9D7B-4065-ABB5-1FEC19AB50A0}"/>
              </a:ext>
            </a:extLst>
          </p:cNvPr>
          <p:cNvSpPr txBox="1"/>
          <p:nvPr/>
        </p:nvSpPr>
        <p:spPr>
          <a:xfrm>
            <a:off x="172766" y="1341830"/>
            <a:ext cx="3171364" cy="156966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3200" dirty="0"/>
              <a:t>音声認識</a:t>
            </a:r>
            <a:endParaRPr kumimoji="1" lang="en-US" altLang="ja-JP" sz="3200" dirty="0"/>
          </a:p>
          <a:p>
            <a:pPr marL="285750" indent="-285750">
              <a:buFont typeface="Arial" panose="020B0604020202020204" pitchFamily="34" charset="0"/>
              <a:buChar char="•"/>
            </a:pPr>
            <a:r>
              <a:rPr lang="ja-JP" altLang="en-US" sz="3200" dirty="0"/>
              <a:t>テキスト分類</a:t>
            </a:r>
            <a:endParaRPr lang="en-US" altLang="ja-JP" sz="3200" dirty="0"/>
          </a:p>
          <a:p>
            <a:pPr marL="285750" indent="-285750">
              <a:buFont typeface="Arial" panose="020B0604020202020204" pitchFamily="34" charset="0"/>
              <a:buChar char="•"/>
            </a:pPr>
            <a:r>
              <a:rPr kumimoji="1" lang="ja-JP" altLang="en-US" sz="3200" dirty="0"/>
              <a:t>音声出力</a:t>
            </a:r>
          </a:p>
        </p:txBody>
      </p:sp>
      <p:sp>
        <p:nvSpPr>
          <p:cNvPr id="4" name="テキスト ボックス 3">
            <a:extLst>
              <a:ext uri="{FF2B5EF4-FFF2-40B4-BE49-F238E27FC236}">
                <a16:creationId xmlns:a16="http://schemas.microsoft.com/office/drawing/2014/main" id="{00326840-190B-4B82-A71C-8F7456D44753}"/>
              </a:ext>
            </a:extLst>
          </p:cNvPr>
          <p:cNvSpPr txBox="1"/>
          <p:nvPr/>
        </p:nvSpPr>
        <p:spPr>
          <a:xfrm>
            <a:off x="7503703" y="1744499"/>
            <a:ext cx="4008727" cy="5047536"/>
          </a:xfrm>
          <a:prstGeom prst="rect">
            <a:avLst/>
          </a:prstGeom>
          <a:solidFill>
            <a:schemeClr val="bg1"/>
          </a:solidFill>
          <a:ln w="28575">
            <a:solidFill>
              <a:srgbClr val="FF0000"/>
            </a:solidFill>
          </a:ln>
        </p:spPr>
        <p:txBody>
          <a:bodyPr wrap="square" rtlCol="0">
            <a:spAutoFit/>
          </a:bodyPr>
          <a:lstStyle/>
          <a:p>
            <a:r>
              <a:rPr kumimoji="1" lang="en-US" altLang="ja-JP" sz="3200" b="1" dirty="0">
                <a:solidFill>
                  <a:srgbClr val="FF0000"/>
                </a:solidFill>
              </a:rPr>
              <a:t>run</a:t>
            </a:r>
            <a:r>
              <a:rPr kumimoji="1" lang="ja-JP" altLang="en-US" sz="3200" b="1" dirty="0">
                <a:solidFill>
                  <a:srgbClr val="FF0000"/>
                </a:solidFill>
              </a:rPr>
              <a:t>関数</a:t>
            </a:r>
            <a:endParaRPr kumimoji="1" lang="en-US" altLang="ja-JP" sz="3200" b="1" dirty="0">
              <a:solidFill>
                <a:srgbClr val="FF0000"/>
              </a:solidFill>
            </a:endParaRPr>
          </a:p>
          <a:p>
            <a:r>
              <a:rPr kumimoji="1" lang="ja-JP" altLang="en-US" sz="2800" b="1" dirty="0">
                <a:solidFill>
                  <a:schemeClr val="accent6">
                    <a:lumMod val="75000"/>
                  </a:schemeClr>
                </a:solidFill>
              </a:rPr>
              <a:t>　無限ループ</a:t>
            </a:r>
            <a:endParaRPr kumimoji="1" lang="en-US" altLang="ja-JP" sz="2800" b="1" dirty="0">
              <a:solidFill>
                <a:schemeClr val="accent6">
                  <a:lumMod val="75000"/>
                </a:schemeClr>
              </a:solidFill>
            </a:endParaRPr>
          </a:p>
          <a:p>
            <a:r>
              <a:rPr kumimoji="1" lang="ja-JP" altLang="en-US" sz="2400" b="1" dirty="0">
                <a:solidFill>
                  <a:srgbClr val="FF0000"/>
                </a:solidFill>
              </a:rPr>
              <a:t>　　 </a:t>
            </a:r>
            <a:r>
              <a:rPr kumimoji="1" lang="en-US" altLang="ja-JP" sz="2400" b="1" dirty="0"/>
              <a:t>Julius</a:t>
            </a:r>
            <a:r>
              <a:rPr kumimoji="1" lang="ja-JP" altLang="en-US" sz="2400" b="1" dirty="0"/>
              <a:t>で音声認識</a:t>
            </a:r>
            <a:endParaRPr kumimoji="1" lang="en-US" altLang="ja-JP" sz="2400" b="1" dirty="0"/>
          </a:p>
          <a:p>
            <a:r>
              <a:rPr lang="ja-JP" altLang="en-US" sz="2400" b="1" dirty="0"/>
              <a:t>　　 ウェイクワードの識別</a:t>
            </a:r>
            <a:endParaRPr lang="en-US" altLang="ja-JP" sz="2400" b="1" dirty="0"/>
          </a:p>
          <a:p>
            <a:r>
              <a:rPr kumimoji="1" lang="ja-JP" altLang="en-US" sz="2400" b="1" dirty="0"/>
              <a:t>　　 テキスト分類</a:t>
            </a:r>
            <a:endParaRPr kumimoji="1" lang="en-US" altLang="ja-JP" sz="2400" b="1" dirty="0"/>
          </a:p>
          <a:p>
            <a:r>
              <a:rPr lang="ja-JP" altLang="en-US" sz="2400" b="1" dirty="0"/>
              <a:t>　　 </a:t>
            </a:r>
            <a:r>
              <a:rPr lang="ja-JP" altLang="en-US" sz="2400" b="1" dirty="0">
                <a:solidFill>
                  <a:schemeClr val="accent5">
                    <a:lumMod val="75000"/>
                  </a:schemeClr>
                </a:solidFill>
              </a:rPr>
              <a:t>マイクミュート</a:t>
            </a:r>
            <a:endParaRPr kumimoji="1" lang="en-US" altLang="ja-JP" sz="2400" b="1" dirty="0">
              <a:solidFill>
                <a:schemeClr val="accent5">
                  <a:lumMod val="75000"/>
                </a:schemeClr>
              </a:solidFill>
            </a:endParaRPr>
          </a:p>
          <a:p>
            <a:r>
              <a:rPr kumimoji="1" lang="ja-JP" altLang="en-US" sz="2800" b="1" dirty="0"/>
              <a:t>　　</a:t>
            </a:r>
            <a:r>
              <a:rPr kumimoji="1" lang="en-US" altLang="ja-JP" sz="2800" b="1" dirty="0">
                <a:solidFill>
                  <a:schemeClr val="accent6">
                    <a:lumMod val="75000"/>
                  </a:schemeClr>
                </a:solidFill>
              </a:rPr>
              <a:t>if</a:t>
            </a:r>
            <a:r>
              <a:rPr lang="ja-JP" altLang="en-US" sz="2800" b="1" dirty="0">
                <a:solidFill>
                  <a:schemeClr val="accent6">
                    <a:lumMod val="75000"/>
                  </a:schemeClr>
                </a:solidFill>
              </a:rPr>
              <a:t>文</a:t>
            </a:r>
            <a:endParaRPr lang="en-US" altLang="ja-JP" sz="2800" b="1" dirty="0">
              <a:solidFill>
                <a:schemeClr val="accent6">
                  <a:lumMod val="75000"/>
                </a:schemeClr>
              </a:solidFill>
            </a:endParaRPr>
          </a:p>
          <a:p>
            <a:r>
              <a:rPr lang="ja-JP" altLang="en-US" sz="2400" b="1" dirty="0">
                <a:solidFill>
                  <a:schemeClr val="accent6">
                    <a:lumMod val="75000"/>
                  </a:schemeClr>
                </a:solidFill>
              </a:rPr>
              <a:t>　　 　</a:t>
            </a:r>
            <a:r>
              <a:rPr lang="ja-JP" altLang="en-US" sz="2400" b="1" dirty="0"/>
              <a:t>天気予報 読み上げ</a:t>
            </a:r>
            <a:endParaRPr lang="en-US" altLang="ja-JP" sz="2400" b="1" dirty="0"/>
          </a:p>
          <a:p>
            <a:r>
              <a:rPr lang="ja-JP" altLang="en-US" sz="2400" b="1" dirty="0"/>
              <a:t>　　 　ニュース 読み上げ</a:t>
            </a:r>
            <a:endParaRPr lang="en-US" altLang="ja-JP" sz="2400" b="1" dirty="0"/>
          </a:p>
          <a:p>
            <a:r>
              <a:rPr lang="ja-JP" altLang="en-US" sz="2400" b="1" dirty="0"/>
              <a:t>　　　 　日時　 読み上げ</a:t>
            </a:r>
            <a:endParaRPr lang="en-US" altLang="ja-JP" sz="2400" b="1" dirty="0"/>
          </a:p>
          <a:p>
            <a:r>
              <a:rPr lang="ja-JP" altLang="en-US" sz="2400" b="1" dirty="0"/>
              <a:t>　　　 星座占い 読み上げ</a:t>
            </a:r>
            <a:endParaRPr lang="en-US" altLang="ja-JP" sz="2400" b="1" dirty="0"/>
          </a:p>
          <a:p>
            <a:r>
              <a:rPr lang="ja-JP" altLang="en-US" sz="2400" b="1" dirty="0"/>
              <a:t>　　 </a:t>
            </a:r>
            <a:r>
              <a:rPr lang="ja-JP" altLang="en-US" sz="2400" b="1" dirty="0">
                <a:solidFill>
                  <a:schemeClr val="accent5">
                    <a:lumMod val="75000"/>
                  </a:schemeClr>
                </a:solidFill>
              </a:rPr>
              <a:t>ミュート解除</a:t>
            </a:r>
            <a:endParaRPr lang="en-US" altLang="ja-JP" sz="2400" b="1" dirty="0">
              <a:solidFill>
                <a:schemeClr val="accent5">
                  <a:lumMod val="75000"/>
                </a:schemeClr>
              </a:solidFill>
            </a:endParaRPr>
          </a:p>
          <a:p>
            <a:r>
              <a:rPr kumimoji="1" lang="ja-JP" altLang="en-US" b="1" dirty="0">
                <a:solidFill>
                  <a:schemeClr val="accent6">
                    <a:lumMod val="75000"/>
                  </a:schemeClr>
                </a:solidFill>
              </a:rPr>
              <a:t>　　</a:t>
            </a:r>
          </a:p>
        </p:txBody>
      </p:sp>
      <p:cxnSp>
        <p:nvCxnSpPr>
          <p:cNvPr id="7" name="直線矢印コネクタ 6">
            <a:extLst>
              <a:ext uri="{FF2B5EF4-FFF2-40B4-BE49-F238E27FC236}">
                <a16:creationId xmlns:a16="http://schemas.microsoft.com/office/drawing/2014/main" id="{E38E3209-614D-4B64-AA88-CB9E37EF2B32}"/>
              </a:ext>
            </a:extLst>
          </p:cNvPr>
          <p:cNvCxnSpPr>
            <a:cxnSpLocks/>
          </p:cNvCxnSpPr>
          <p:nvPr/>
        </p:nvCxnSpPr>
        <p:spPr>
          <a:xfrm>
            <a:off x="8126859" y="2702103"/>
            <a:ext cx="0" cy="3678148"/>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43523B19-D965-418C-B71F-0539860A8F68}"/>
              </a:ext>
            </a:extLst>
          </p:cNvPr>
          <p:cNvSpPr/>
          <p:nvPr/>
        </p:nvSpPr>
        <p:spPr>
          <a:xfrm>
            <a:off x="3962386" y="1880171"/>
            <a:ext cx="2537717" cy="46028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下 10">
            <a:extLst>
              <a:ext uri="{FF2B5EF4-FFF2-40B4-BE49-F238E27FC236}">
                <a16:creationId xmlns:a16="http://schemas.microsoft.com/office/drawing/2014/main" id="{C6232084-3E86-44E1-830C-BA4EA6995421}"/>
              </a:ext>
            </a:extLst>
          </p:cNvPr>
          <p:cNvSpPr/>
          <p:nvPr/>
        </p:nvSpPr>
        <p:spPr>
          <a:xfrm rot="16200000">
            <a:off x="6544636" y="3606229"/>
            <a:ext cx="934949" cy="89385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4541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750"/>
                                        <p:tgtEl>
                                          <p:spTgt spid="10"/>
                                        </p:tgtEl>
                                      </p:cBhvr>
                                    </p:animEffect>
                                  </p:childTnLst>
                                </p:cTn>
                              </p:par>
                            </p:childTnLst>
                          </p:cTn>
                        </p:par>
                        <p:par>
                          <p:cTn id="13" fill="hold">
                            <p:stCondLst>
                              <p:cond delay="750"/>
                            </p:stCondLst>
                            <p:childTnLst>
                              <p:par>
                                <p:cTn id="14" presetID="2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par>
                          <p:cTn id="17" fill="hold">
                            <p:stCondLst>
                              <p:cond delay="125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1750"/>
                            </p:stCondLst>
                            <p:childTnLst>
                              <p:par>
                                <p:cTn id="22" presetID="16" presetClass="entr" presetSubtype="42"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outHorizont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グラフィックス 7" descr="男の人">
            <a:extLst>
              <a:ext uri="{FF2B5EF4-FFF2-40B4-BE49-F238E27FC236}">
                <a16:creationId xmlns:a16="http://schemas.microsoft.com/office/drawing/2014/main" id="{7F80E498-C49B-4EA1-84BF-216E367B10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51707" y="2700311"/>
            <a:ext cx="2908789" cy="2908789"/>
          </a:xfrm>
          <a:prstGeom prst="rect">
            <a:avLst/>
          </a:prstGeom>
        </p:spPr>
      </p:pic>
      <p:sp>
        <p:nvSpPr>
          <p:cNvPr id="2" name="タイトル 1">
            <a:extLst>
              <a:ext uri="{FF2B5EF4-FFF2-40B4-BE49-F238E27FC236}">
                <a16:creationId xmlns:a16="http://schemas.microsoft.com/office/drawing/2014/main" id="{2B502C30-09A1-472A-A0F0-34C540F15F4C}"/>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プロジェクトの全体像</a:t>
            </a:r>
          </a:p>
        </p:txBody>
      </p:sp>
      <p:pic>
        <p:nvPicPr>
          <p:cNvPr id="4" name="コンテンツ プレースホルダー 4">
            <a:extLst>
              <a:ext uri="{FF2B5EF4-FFF2-40B4-BE49-F238E27FC236}">
                <a16:creationId xmlns:a16="http://schemas.microsoft.com/office/drawing/2014/main" id="{CBE1694E-BB45-4A52-B03B-EC1E75A875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8245" y="2252803"/>
            <a:ext cx="870033" cy="1797607"/>
          </a:xfrm>
          <a:prstGeom prst="rect">
            <a:avLst/>
          </a:prstGeom>
        </p:spPr>
      </p:pic>
      <p:sp>
        <p:nvSpPr>
          <p:cNvPr id="5" name="吹き出し: 円形 4">
            <a:extLst>
              <a:ext uri="{FF2B5EF4-FFF2-40B4-BE49-F238E27FC236}">
                <a16:creationId xmlns:a16="http://schemas.microsoft.com/office/drawing/2014/main" id="{5E744A7D-ADBD-4B20-B662-F8F4529C7320}"/>
              </a:ext>
            </a:extLst>
          </p:cNvPr>
          <p:cNvSpPr/>
          <p:nvPr/>
        </p:nvSpPr>
        <p:spPr>
          <a:xfrm>
            <a:off x="2815182" y="1731235"/>
            <a:ext cx="3743740" cy="858630"/>
          </a:xfrm>
          <a:prstGeom prst="wedgeEllipseCallout">
            <a:avLst>
              <a:gd name="adj1" fmla="val -18037"/>
              <a:gd name="adj2" fmla="val 718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今日の天気は？</a:t>
            </a:r>
            <a:r>
              <a:rPr kumimoji="1" lang="ja-JP" altLang="en-US" sz="2400" dirty="0"/>
              <a:t>？</a:t>
            </a:r>
          </a:p>
        </p:txBody>
      </p:sp>
      <p:sp>
        <p:nvSpPr>
          <p:cNvPr id="6" name="テキスト ボックス 5">
            <a:extLst>
              <a:ext uri="{FF2B5EF4-FFF2-40B4-BE49-F238E27FC236}">
                <a16:creationId xmlns:a16="http://schemas.microsoft.com/office/drawing/2014/main" id="{DFF45BAB-E0BA-4FF0-9501-7005A3610461}"/>
              </a:ext>
            </a:extLst>
          </p:cNvPr>
          <p:cNvSpPr txBox="1"/>
          <p:nvPr/>
        </p:nvSpPr>
        <p:spPr>
          <a:xfrm>
            <a:off x="2998947" y="5497846"/>
            <a:ext cx="1688105"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USER</a:t>
            </a:r>
            <a:endParaRPr kumimoji="1" lang="ja-JP" altLang="en-US" sz="2800" b="1" dirty="0"/>
          </a:p>
        </p:txBody>
      </p:sp>
      <p:sp>
        <p:nvSpPr>
          <p:cNvPr id="7" name="吹き出し: 円形 6">
            <a:extLst>
              <a:ext uri="{FF2B5EF4-FFF2-40B4-BE49-F238E27FC236}">
                <a16:creationId xmlns:a16="http://schemas.microsoft.com/office/drawing/2014/main" id="{720B7E70-347E-4342-8661-1D7BB35F1D07}"/>
              </a:ext>
            </a:extLst>
          </p:cNvPr>
          <p:cNvSpPr/>
          <p:nvPr/>
        </p:nvSpPr>
        <p:spPr>
          <a:xfrm>
            <a:off x="7307858" y="1753392"/>
            <a:ext cx="3743740" cy="1081625"/>
          </a:xfrm>
          <a:prstGeom prst="wedgeEllipseCallout">
            <a:avLst>
              <a:gd name="adj1" fmla="val -41068"/>
              <a:gd name="adj2" fmla="val 5957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solidFill>
              </a:rPr>
              <a:t>今日の神奈川県の</a:t>
            </a:r>
            <a:endParaRPr lang="en-US" altLang="ja-JP" sz="2400" b="1" dirty="0">
              <a:solidFill>
                <a:schemeClr val="tx1"/>
              </a:solidFill>
            </a:endParaRPr>
          </a:p>
          <a:p>
            <a:pPr algn="ctr"/>
            <a:r>
              <a:rPr lang="ja-JP" altLang="en-US" sz="2400" b="1" dirty="0">
                <a:solidFill>
                  <a:schemeClr val="tx1"/>
                </a:solidFill>
              </a:rPr>
              <a:t>天気は</a:t>
            </a:r>
            <a:r>
              <a:rPr lang="en-US" altLang="ja-JP" sz="2400" b="1" dirty="0">
                <a:solidFill>
                  <a:schemeClr val="tx1"/>
                </a:solidFill>
              </a:rPr>
              <a:t>…</a:t>
            </a:r>
            <a:endParaRPr kumimoji="1" lang="ja-JP" altLang="en-US" sz="2400" dirty="0">
              <a:solidFill>
                <a:schemeClr val="tx1"/>
              </a:solidFill>
            </a:endParaRPr>
          </a:p>
        </p:txBody>
      </p:sp>
      <p:pic>
        <p:nvPicPr>
          <p:cNvPr id="9" name="図 8">
            <a:extLst>
              <a:ext uri="{FF2B5EF4-FFF2-40B4-BE49-F238E27FC236}">
                <a16:creationId xmlns:a16="http://schemas.microsoft.com/office/drawing/2014/main" id="{85587E59-6B8F-437E-A070-E2E6786B28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8658" y="3811492"/>
            <a:ext cx="3257306" cy="1797608"/>
          </a:xfrm>
          <a:prstGeom prst="rect">
            <a:avLst/>
          </a:prstGeom>
        </p:spPr>
      </p:pic>
      <p:cxnSp>
        <p:nvCxnSpPr>
          <p:cNvPr id="10" name="直線コネクタ 9">
            <a:extLst>
              <a:ext uri="{FF2B5EF4-FFF2-40B4-BE49-F238E27FC236}">
                <a16:creationId xmlns:a16="http://schemas.microsoft.com/office/drawing/2014/main" id="{03924760-79E8-44D3-9D79-27D796EE839B}"/>
              </a:ext>
            </a:extLst>
          </p:cNvPr>
          <p:cNvCxnSpPr>
            <a:cxnSpLocks/>
          </p:cNvCxnSpPr>
          <p:nvPr/>
        </p:nvCxnSpPr>
        <p:spPr>
          <a:xfrm flipV="1">
            <a:off x="4164473" y="2850852"/>
            <a:ext cx="198970" cy="8916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図 10">
            <a:extLst>
              <a:ext uri="{FF2B5EF4-FFF2-40B4-BE49-F238E27FC236}">
                <a16:creationId xmlns:a16="http://schemas.microsoft.com/office/drawing/2014/main" id="{FFA40EC0-D5B6-45DE-9DBE-3A4B0837CCE7}"/>
              </a:ext>
            </a:extLst>
          </p:cNvPr>
          <p:cNvPicPr>
            <a:picLocks noChangeAspect="1"/>
          </p:cNvPicPr>
          <p:nvPr/>
        </p:nvPicPr>
        <p:blipFill>
          <a:blip r:embed="rId7"/>
          <a:stretch>
            <a:fillRect/>
          </a:stretch>
        </p:blipFill>
        <p:spPr>
          <a:xfrm rot="1287409">
            <a:off x="4182784" y="2992753"/>
            <a:ext cx="243861" cy="146317"/>
          </a:xfrm>
          <a:prstGeom prst="rect">
            <a:avLst/>
          </a:prstGeom>
        </p:spPr>
      </p:pic>
      <p:pic>
        <p:nvPicPr>
          <p:cNvPr id="12" name="図 11">
            <a:extLst>
              <a:ext uri="{FF2B5EF4-FFF2-40B4-BE49-F238E27FC236}">
                <a16:creationId xmlns:a16="http://schemas.microsoft.com/office/drawing/2014/main" id="{8F91B7D0-6DBE-43D6-B934-B1322878874C}"/>
              </a:ext>
            </a:extLst>
          </p:cNvPr>
          <p:cNvPicPr>
            <a:picLocks noChangeAspect="1"/>
          </p:cNvPicPr>
          <p:nvPr/>
        </p:nvPicPr>
        <p:blipFill>
          <a:blip r:embed="rId7"/>
          <a:stretch>
            <a:fillRect/>
          </a:stretch>
        </p:blipFill>
        <p:spPr>
          <a:xfrm rot="3383590">
            <a:off x="4142028" y="3154023"/>
            <a:ext cx="243861" cy="146317"/>
          </a:xfrm>
          <a:prstGeom prst="rect">
            <a:avLst/>
          </a:prstGeom>
        </p:spPr>
      </p:pic>
      <p:pic>
        <p:nvPicPr>
          <p:cNvPr id="13" name="図 12">
            <a:extLst>
              <a:ext uri="{FF2B5EF4-FFF2-40B4-BE49-F238E27FC236}">
                <a16:creationId xmlns:a16="http://schemas.microsoft.com/office/drawing/2014/main" id="{BF4EED85-BBAA-4BFF-B021-A698746BEFA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9327" y="2949275"/>
            <a:ext cx="3611032" cy="1998136"/>
          </a:xfrm>
          <a:prstGeom prst="rect">
            <a:avLst/>
          </a:prstGeom>
          <a:ln w="19050">
            <a:solidFill>
              <a:schemeClr val="tx1"/>
            </a:solidFill>
          </a:ln>
        </p:spPr>
      </p:pic>
      <p:sp>
        <p:nvSpPr>
          <p:cNvPr id="14" name="テキスト ボックス 13">
            <a:extLst>
              <a:ext uri="{FF2B5EF4-FFF2-40B4-BE49-F238E27FC236}">
                <a16:creationId xmlns:a16="http://schemas.microsoft.com/office/drawing/2014/main" id="{084CBD79-6C9D-4FDD-ABEA-DF0EB644F826}"/>
              </a:ext>
            </a:extLst>
          </p:cNvPr>
          <p:cNvSpPr txBox="1"/>
          <p:nvPr/>
        </p:nvSpPr>
        <p:spPr>
          <a:xfrm>
            <a:off x="7809327" y="4947410"/>
            <a:ext cx="3611032" cy="400110"/>
          </a:xfrm>
          <a:prstGeom prst="rect">
            <a:avLst/>
          </a:prstGeom>
          <a:solidFill>
            <a:schemeClr val="bg1"/>
          </a:solidFill>
          <a:ln>
            <a:solidFill>
              <a:schemeClr val="tx1"/>
            </a:solidFill>
          </a:ln>
        </p:spPr>
        <p:txBody>
          <a:bodyPr wrap="square" rtlCol="0">
            <a:spAutoFit/>
          </a:bodyPr>
          <a:lstStyle/>
          <a:p>
            <a:pPr algn="ctr"/>
            <a:r>
              <a:rPr kumimoji="1" lang="en-US" altLang="ja-JP" sz="2000" b="1" dirty="0"/>
              <a:t>Raspberry Pi</a:t>
            </a:r>
            <a:endParaRPr kumimoji="1" lang="ja-JP" altLang="en-US" sz="2000" b="1" dirty="0"/>
          </a:p>
        </p:txBody>
      </p:sp>
      <p:sp>
        <p:nvSpPr>
          <p:cNvPr id="15" name="テキスト ボックス 14">
            <a:extLst>
              <a:ext uri="{FF2B5EF4-FFF2-40B4-BE49-F238E27FC236}">
                <a16:creationId xmlns:a16="http://schemas.microsoft.com/office/drawing/2014/main" id="{0AB38828-A43B-4FB2-AEC8-6808386CF73B}"/>
              </a:ext>
            </a:extLst>
          </p:cNvPr>
          <p:cNvSpPr txBox="1"/>
          <p:nvPr/>
        </p:nvSpPr>
        <p:spPr>
          <a:xfrm>
            <a:off x="6190464" y="5497846"/>
            <a:ext cx="1934817"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YoSiE</a:t>
            </a:r>
            <a:endParaRPr kumimoji="1" lang="ja-JP" altLang="en-US" sz="4000" b="1" dirty="0"/>
          </a:p>
        </p:txBody>
      </p:sp>
      <p:sp>
        <p:nvSpPr>
          <p:cNvPr id="16" name="テキスト ボックス 15">
            <a:extLst>
              <a:ext uri="{FF2B5EF4-FFF2-40B4-BE49-F238E27FC236}">
                <a16:creationId xmlns:a16="http://schemas.microsoft.com/office/drawing/2014/main" id="{FC5140E5-FCD2-4650-A2AF-137231D243CE}"/>
              </a:ext>
            </a:extLst>
          </p:cNvPr>
          <p:cNvSpPr txBox="1"/>
          <p:nvPr/>
        </p:nvSpPr>
        <p:spPr>
          <a:xfrm>
            <a:off x="7881563" y="2700311"/>
            <a:ext cx="3466560" cy="3046988"/>
          </a:xfrm>
          <a:prstGeom prst="rect">
            <a:avLst/>
          </a:prstGeom>
          <a:solidFill>
            <a:schemeClr val="bg1"/>
          </a:solidFill>
          <a:ln w="19050">
            <a:solidFill>
              <a:schemeClr val="tx1"/>
            </a:solidFill>
          </a:ln>
        </p:spPr>
        <p:txBody>
          <a:bodyPr wrap="square" rtlCol="0">
            <a:spAutoFit/>
          </a:bodyPr>
          <a:lstStyle/>
          <a:p>
            <a:r>
              <a:rPr kumimoji="1" lang="ja-JP" altLang="en-US" sz="4800" b="1" dirty="0"/>
              <a:t>・天気予報</a:t>
            </a:r>
            <a:endParaRPr kumimoji="1" lang="en-US" altLang="ja-JP" sz="4800" b="1" dirty="0"/>
          </a:p>
          <a:p>
            <a:r>
              <a:rPr lang="ja-JP" altLang="en-US" sz="4800" b="1" dirty="0"/>
              <a:t>・ニュース</a:t>
            </a:r>
            <a:endParaRPr lang="en-US" altLang="ja-JP" sz="4800" b="1" dirty="0"/>
          </a:p>
          <a:p>
            <a:r>
              <a:rPr kumimoji="1" lang="ja-JP" altLang="en-US" sz="4800" b="1" dirty="0"/>
              <a:t>・日時</a:t>
            </a:r>
            <a:endParaRPr kumimoji="1" lang="en-US" altLang="ja-JP" sz="4800" b="1" dirty="0"/>
          </a:p>
          <a:p>
            <a:r>
              <a:rPr lang="ja-JP" altLang="en-US" sz="4800" b="1" dirty="0"/>
              <a:t>・星座占い</a:t>
            </a:r>
            <a:endParaRPr kumimoji="1" lang="ja-JP" altLang="en-US" sz="4800" b="1" dirty="0"/>
          </a:p>
        </p:txBody>
      </p:sp>
      <p:sp>
        <p:nvSpPr>
          <p:cNvPr id="17" name="正方形/長方形 16">
            <a:extLst>
              <a:ext uri="{FF2B5EF4-FFF2-40B4-BE49-F238E27FC236}">
                <a16:creationId xmlns:a16="http://schemas.microsoft.com/office/drawing/2014/main" id="{E29876F0-C6D0-4374-AA7E-B4350AA7831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40000"/>
                  <a:lumOff val="60000"/>
                </a:schemeClr>
              </a:solidFill>
            </a:endParaRPr>
          </a:p>
        </p:txBody>
      </p:sp>
    </p:spTree>
    <p:extLst>
      <p:ext uri="{BB962C8B-B14F-4D97-AF65-F5344CB8AC3E}">
        <p14:creationId xmlns:p14="http://schemas.microsoft.com/office/powerpoint/2010/main" val="181858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250" fill="hold"/>
                                        <p:tgtEl>
                                          <p:spTgt spid="15"/>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25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 presetClass="exit" presetSubtype="0" fill="hold" grpId="1" nodeType="withEffect">
                                  <p:stCondLst>
                                    <p:cond delay="0"/>
                                  </p:stCondLst>
                                  <p:childTnLst>
                                    <p:set>
                                      <p:cBhvr>
                                        <p:cTn id="32" dur="1" fill="hold">
                                          <p:stCondLst>
                                            <p:cond delay="0"/>
                                          </p:stCondLst>
                                        </p:cTn>
                                        <p:tgtEl>
                                          <p:spTgt spid="16"/>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4" grpId="0" animBg="1"/>
      <p:bldP spid="15" grpId="0" animBg="1"/>
      <p:bldP spid="16" grpId="0" animBg="1"/>
      <p:bldP spid="16"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70E98B-0A74-4B12-B07B-D42B679B06E8}"/>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デモンストレーション</a:t>
            </a:r>
          </a:p>
        </p:txBody>
      </p:sp>
      <p:sp>
        <p:nvSpPr>
          <p:cNvPr id="3" name="コンテンツ プレースホルダー 2">
            <a:extLst>
              <a:ext uri="{FF2B5EF4-FFF2-40B4-BE49-F238E27FC236}">
                <a16:creationId xmlns:a16="http://schemas.microsoft.com/office/drawing/2014/main" id="{ADAF44FF-D452-498A-BE2A-5D1E9DFCCCF8}"/>
              </a:ext>
            </a:extLst>
          </p:cNvPr>
          <p:cNvSpPr>
            <a:spLocks noGrp="1"/>
          </p:cNvSpPr>
          <p:nvPr>
            <p:ph idx="1"/>
          </p:nvPr>
        </p:nvSpPr>
        <p:spPr/>
        <p:txBody>
          <a:bodyPr>
            <a:normAutofit/>
          </a:bodyPr>
          <a:lstStyle/>
          <a:p>
            <a:pPr marL="0" indent="0">
              <a:buNone/>
            </a:pPr>
            <a:r>
              <a:rPr kumimoji="1" lang="ja-JP" altLang="en-US" sz="4000" b="1" dirty="0"/>
              <a:t>自動起動</a:t>
            </a:r>
            <a:endParaRPr kumimoji="1" lang="en-US" altLang="ja-JP" sz="4000" b="1" dirty="0"/>
          </a:p>
          <a:p>
            <a:r>
              <a:rPr lang="en-US" altLang="ja-JP" sz="4000" dirty="0"/>
              <a:t>yosie.sh</a:t>
            </a:r>
          </a:p>
          <a:p>
            <a:r>
              <a:rPr kumimoji="1" lang="en-US" altLang="ja-JP" sz="4000" dirty="0"/>
              <a:t>Julius</a:t>
            </a:r>
            <a:r>
              <a:rPr kumimoji="1" lang="ja-JP" altLang="en-US" sz="4000" dirty="0"/>
              <a:t>サーバ</a:t>
            </a:r>
            <a:endParaRPr kumimoji="1" lang="en-US" altLang="ja-JP" sz="4000" dirty="0"/>
          </a:p>
          <a:p>
            <a:r>
              <a:rPr kumimoji="1" lang="en-US" altLang="ja-JP" sz="4000" dirty="0"/>
              <a:t>cron</a:t>
            </a:r>
            <a:r>
              <a:rPr lang="en-US" altLang="ja-JP" sz="4000" dirty="0"/>
              <a:t>.py(</a:t>
            </a:r>
            <a:r>
              <a:rPr lang="ja-JP" altLang="en-US" sz="4000" dirty="0"/>
              <a:t>定時スクレイピング</a:t>
            </a:r>
            <a:r>
              <a:rPr lang="en-US" altLang="ja-JP" sz="4000" dirty="0"/>
              <a:t>)</a:t>
            </a:r>
            <a:endParaRPr kumimoji="1" lang="en-US" altLang="ja-JP" sz="4000" dirty="0"/>
          </a:p>
        </p:txBody>
      </p:sp>
      <p:sp>
        <p:nvSpPr>
          <p:cNvPr id="4" name="正方形/長方形 3">
            <a:extLst>
              <a:ext uri="{FF2B5EF4-FFF2-40B4-BE49-F238E27FC236}">
                <a16:creationId xmlns:a16="http://schemas.microsoft.com/office/drawing/2014/main" id="{1B7D28CA-D17D-4A9A-BCF2-107DF8FD760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5018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3B901B-C015-40EF-B4CD-3F5F25F44EC0}"/>
              </a:ext>
            </a:extLst>
          </p:cNvPr>
          <p:cNvSpPr>
            <a:spLocks noGrp="1"/>
          </p:cNvSpPr>
          <p:nvPr>
            <p:ph type="title"/>
          </p:nvPr>
        </p:nvSpPr>
        <p:spPr/>
        <p:txBody>
          <a:bodyPr/>
          <a:lstStyle/>
          <a:p>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の可能性</a:t>
            </a:r>
          </a:p>
        </p:txBody>
      </p:sp>
      <p:sp>
        <p:nvSpPr>
          <p:cNvPr id="3" name="コンテンツ プレースホルダー 2">
            <a:extLst>
              <a:ext uri="{FF2B5EF4-FFF2-40B4-BE49-F238E27FC236}">
                <a16:creationId xmlns:a16="http://schemas.microsoft.com/office/drawing/2014/main" id="{1E815E2C-35DE-441F-860D-34AECE6DA488}"/>
              </a:ext>
            </a:extLst>
          </p:cNvPr>
          <p:cNvSpPr>
            <a:spLocks noGrp="1"/>
          </p:cNvSpPr>
          <p:nvPr>
            <p:ph idx="1"/>
          </p:nvPr>
        </p:nvSpPr>
        <p:spPr>
          <a:xfrm>
            <a:off x="838200" y="1790790"/>
            <a:ext cx="10515600" cy="4351338"/>
          </a:xfrm>
          <a:solidFill>
            <a:srgbClr val="F0B97C"/>
          </a:solidFill>
          <a:ln>
            <a:noFill/>
          </a:ln>
        </p:spPr>
        <p:txBody>
          <a:bodyPr/>
          <a:lstStyle/>
          <a:p>
            <a:r>
              <a:rPr kumimoji="1" lang="ja-JP" altLang="en-US" sz="3200" b="1" dirty="0"/>
              <a:t>音声認識の向上</a:t>
            </a:r>
            <a:endParaRPr kumimoji="1" lang="en-US" altLang="ja-JP" sz="3200" b="1" dirty="0"/>
          </a:p>
          <a:p>
            <a:pPr lvl="1"/>
            <a:r>
              <a:rPr lang="ja-JP" altLang="en-US" sz="2800" dirty="0"/>
              <a:t>辞書ファイルの追加</a:t>
            </a:r>
            <a:endParaRPr lang="en-US" altLang="ja-JP" sz="2800" dirty="0"/>
          </a:p>
          <a:p>
            <a:pPr lvl="1"/>
            <a:r>
              <a:rPr kumimoji="1" lang="ja-JP" altLang="en-US" sz="2800" dirty="0"/>
              <a:t>他の音声認識システムの利用　等</a:t>
            </a:r>
            <a:endParaRPr kumimoji="1" lang="en-US" altLang="ja-JP" sz="2800" dirty="0"/>
          </a:p>
          <a:p>
            <a:r>
              <a:rPr lang="ja-JP" altLang="en-US" sz="3200" b="1" dirty="0"/>
              <a:t>機能の追加</a:t>
            </a:r>
            <a:endParaRPr lang="en-US" altLang="ja-JP" sz="3200" b="1" dirty="0"/>
          </a:p>
          <a:p>
            <a:pPr lvl="1"/>
            <a:r>
              <a:rPr lang="ja-JP" altLang="en-US" sz="2800" dirty="0"/>
              <a:t>写真撮影</a:t>
            </a:r>
            <a:endParaRPr lang="en-US" altLang="ja-JP" sz="2800" dirty="0"/>
          </a:p>
          <a:p>
            <a:pPr lvl="1"/>
            <a:r>
              <a:rPr lang="en-US" altLang="ja-JP" sz="2800" dirty="0"/>
              <a:t>YSE</a:t>
            </a:r>
            <a:r>
              <a:rPr lang="ja-JP" altLang="en-US" sz="2800" dirty="0"/>
              <a:t>内線搭載</a:t>
            </a:r>
            <a:r>
              <a:rPr lang="en-US" altLang="ja-JP" sz="2800" dirty="0"/>
              <a:t>	</a:t>
            </a:r>
            <a:r>
              <a:rPr lang="ja-JP" altLang="en-US" sz="2800" dirty="0"/>
              <a:t>等</a:t>
            </a:r>
            <a:endParaRPr lang="en-US" altLang="ja-JP" sz="2800" dirty="0"/>
          </a:p>
          <a:p>
            <a:r>
              <a:rPr lang="ja-JP" altLang="en-US" sz="3200" b="1" dirty="0"/>
              <a:t>既存機能の改良</a:t>
            </a:r>
            <a:endParaRPr lang="en-US" altLang="ja-JP" sz="3200" b="1" dirty="0"/>
          </a:p>
          <a:p>
            <a:pPr lvl="1"/>
            <a:r>
              <a:rPr lang="ja-JP" altLang="en-US" sz="2800" dirty="0"/>
              <a:t>星座別占い読み上げ</a:t>
            </a:r>
            <a:endParaRPr lang="en-US" altLang="ja-JP" sz="2800" dirty="0"/>
          </a:p>
          <a:p>
            <a:pPr lvl="1"/>
            <a:r>
              <a:rPr lang="ja-JP" altLang="en-US" sz="2800" dirty="0"/>
              <a:t>ニュース記事の増量　等</a:t>
            </a:r>
            <a:endParaRPr lang="en-US" altLang="ja-JP" sz="2800" dirty="0"/>
          </a:p>
          <a:p>
            <a:pPr lvl="1"/>
            <a:endParaRPr kumimoji="1" lang="en-US" altLang="ja-JP" dirty="0"/>
          </a:p>
          <a:p>
            <a:pPr lvl="1"/>
            <a:endParaRPr kumimoji="1" lang="ja-JP" altLang="en-US" dirty="0"/>
          </a:p>
        </p:txBody>
      </p:sp>
      <p:sp>
        <p:nvSpPr>
          <p:cNvPr id="4" name="正方形/長方形 3">
            <a:extLst>
              <a:ext uri="{FF2B5EF4-FFF2-40B4-BE49-F238E27FC236}">
                <a16:creationId xmlns:a16="http://schemas.microsoft.com/office/drawing/2014/main" id="{17FF1CE0-3AF1-43EA-9228-6FC16111F44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61338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CA8915-FB85-4BA5-A8D7-C244E846FAA7}"/>
              </a:ext>
            </a:extLst>
          </p:cNvPr>
          <p:cNvSpPr>
            <a:spLocks noGrp="1"/>
          </p:cNvSpPr>
          <p:nvPr>
            <p:ph type="title"/>
          </p:nvPr>
        </p:nvSpPr>
        <p:spPr/>
        <p:txBody>
          <a:bodyPr/>
          <a:lstStyle/>
          <a:p>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まとめ</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0D714BC0-892C-4AC4-8E05-C63CD9131467}"/>
              </a:ext>
            </a:extLst>
          </p:cNvPr>
          <p:cNvSpPr>
            <a:spLocks noGrp="1"/>
          </p:cNvSpPr>
          <p:nvPr>
            <p:ph idx="1"/>
          </p:nvPr>
        </p:nvSpPr>
        <p:spPr/>
        <p:txBody>
          <a:bodyPr>
            <a:normAutofit/>
          </a:bodyPr>
          <a:lstStyle/>
          <a:p>
            <a:r>
              <a:rPr kumimoji="1" lang="en-US" altLang="ja-JP" sz="3600" dirty="0"/>
              <a:t>AI</a:t>
            </a:r>
            <a:r>
              <a:rPr kumimoji="1" lang="ja-JP" altLang="en-US" sz="3600" dirty="0"/>
              <a:t>スピーカー</a:t>
            </a:r>
            <a:endParaRPr kumimoji="1" lang="en-US" altLang="ja-JP" sz="3600" dirty="0"/>
          </a:p>
          <a:p>
            <a:r>
              <a:rPr kumimoji="1" lang="ja-JP" altLang="en-US" sz="3600" dirty="0"/>
              <a:t>音声で問いかけ→音声で返答</a:t>
            </a:r>
            <a:endParaRPr kumimoji="1" lang="en-US" altLang="ja-JP" sz="3600" dirty="0"/>
          </a:p>
          <a:p>
            <a:pPr marL="0" indent="0">
              <a:buNone/>
            </a:pPr>
            <a:r>
              <a:rPr lang="ja-JP" altLang="en-US" sz="3600" dirty="0"/>
              <a:t>★</a:t>
            </a:r>
            <a:r>
              <a:rPr lang="en-US" altLang="ja-JP" sz="3600" dirty="0"/>
              <a:t>AI</a:t>
            </a:r>
            <a:r>
              <a:rPr lang="ja-JP" altLang="en-US" sz="3600" dirty="0"/>
              <a:t>（テキスト分類）</a:t>
            </a:r>
            <a:endParaRPr lang="en-US" altLang="ja-JP" sz="3600" dirty="0"/>
          </a:p>
          <a:p>
            <a:pPr lvl="1">
              <a:buClr>
                <a:schemeClr val="tx1"/>
              </a:buClr>
            </a:pPr>
            <a:r>
              <a:rPr kumimoji="1" lang="en-US" altLang="ja-JP" sz="3200" b="1" dirty="0">
                <a:solidFill>
                  <a:srgbClr val="FF0000"/>
                </a:solidFill>
              </a:rPr>
              <a:t>fastText</a:t>
            </a:r>
          </a:p>
          <a:p>
            <a:pPr lvl="1"/>
            <a:r>
              <a:rPr kumimoji="1" lang="ja-JP" altLang="en-US" sz="3200" dirty="0"/>
              <a:t>問いかけの中の名詞から機能を予測</a:t>
            </a:r>
          </a:p>
        </p:txBody>
      </p:sp>
      <p:sp>
        <p:nvSpPr>
          <p:cNvPr id="4" name="正方形/長方形 3">
            <a:extLst>
              <a:ext uri="{FF2B5EF4-FFF2-40B4-BE49-F238E27FC236}">
                <a16:creationId xmlns:a16="http://schemas.microsoft.com/office/drawing/2014/main" id="{F3010222-8670-431C-9223-D210EBDB663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021490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E2F86B-64F9-4EFF-BA57-7C707F7AF077}"/>
              </a:ext>
            </a:extLst>
          </p:cNvPr>
          <p:cNvSpPr>
            <a:spLocks noGrp="1"/>
          </p:cNvSpPr>
          <p:nvPr>
            <p:ph type="title"/>
          </p:nvPr>
        </p:nvSpPr>
        <p:spPr/>
        <p:txBody>
          <a:bodyPr/>
          <a:lstStyle/>
          <a:p>
            <a:r>
              <a:rPr kumimoji="1" lang="ja-JP" altLang="en-US" dirty="0">
                <a:latin typeface="HGP行書体" panose="03000600000000000000" pitchFamily="66" charset="-128"/>
                <a:ea typeface="HGP行書体" panose="03000600000000000000" pitchFamily="66" charset="-128"/>
              </a:rPr>
              <a:t>チームメンバー</a:t>
            </a:r>
          </a:p>
        </p:txBody>
      </p:sp>
      <p:sp>
        <p:nvSpPr>
          <p:cNvPr id="3" name="コンテンツ プレースホルダー 2">
            <a:extLst>
              <a:ext uri="{FF2B5EF4-FFF2-40B4-BE49-F238E27FC236}">
                <a16:creationId xmlns:a16="http://schemas.microsoft.com/office/drawing/2014/main" id="{3F0CDD7C-542F-41C4-8D3A-BB7DDD344587}"/>
              </a:ext>
            </a:extLst>
          </p:cNvPr>
          <p:cNvSpPr>
            <a:spLocks noGrp="1"/>
          </p:cNvSpPr>
          <p:nvPr>
            <p:ph idx="1"/>
          </p:nvPr>
        </p:nvSpPr>
        <p:spPr>
          <a:xfrm>
            <a:off x="838200" y="1825625"/>
            <a:ext cx="4865483" cy="4351338"/>
          </a:xfrm>
        </p:spPr>
        <p:txBody>
          <a:bodyPr/>
          <a:lstStyle/>
          <a:p>
            <a:r>
              <a:rPr kumimoji="1" lang="ja-JP" altLang="en-US" dirty="0">
                <a:latin typeface="HG教科書体" panose="02020609000000000000" pitchFamily="17" charset="-128"/>
                <a:ea typeface="HG教科書体" panose="02020609000000000000" pitchFamily="17" charset="-128"/>
              </a:rPr>
              <a:t>山田晃生</a:t>
            </a:r>
            <a:r>
              <a:rPr kumimoji="1" lang="en-US" altLang="ja-JP" dirty="0">
                <a:latin typeface="HG教科書体" panose="02020609000000000000" pitchFamily="17" charset="-128"/>
                <a:ea typeface="HG教科書体" panose="02020609000000000000" pitchFamily="17" charset="-128"/>
              </a:rPr>
              <a:t>(2001</a:t>
            </a:r>
            <a:r>
              <a:rPr kumimoji="1" lang="ja-JP" altLang="en-US" dirty="0">
                <a:latin typeface="HG教科書体" panose="02020609000000000000" pitchFamily="17" charset="-128"/>
                <a:ea typeface="HG教科書体" panose="02020609000000000000" pitchFamily="17" charset="-128"/>
              </a:rPr>
              <a:t>～</a:t>
            </a:r>
            <a:r>
              <a:rPr kumimoji="1" lang="en-US" altLang="ja-JP" dirty="0">
                <a:latin typeface="HG教科書体" panose="02020609000000000000" pitchFamily="17" charset="-128"/>
                <a:ea typeface="HG教科書体" panose="02020609000000000000" pitchFamily="17" charset="-128"/>
              </a:rPr>
              <a:t>)</a:t>
            </a:r>
          </a:p>
          <a:p>
            <a:r>
              <a:rPr lang="ja-JP" altLang="en-US" dirty="0">
                <a:latin typeface="HG教科書体" panose="02020609000000000000" pitchFamily="17" charset="-128"/>
                <a:ea typeface="HG教科書体" panose="02020609000000000000" pitchFamily="17" charset="-128"/>
              </a:rPr>
              <a:t>主に</a:t>
            </a:r>
            <a:r>
              <a:rPr lang="en-US" altLang="ja-JP" dirty="0">
                <a:latin typeface="HG教科書体" panose="02020609000000000000" pitchFamily="17" charset="-128"/>
                <a:ea typeface="HG教科書体" panose="02020609000000000000" pitchFamily="17" charset="-128"/>
              </a:rPr>
              <a:t>fastText, </a:t>
            </a:r>
            <a:r>
              <a:rPr lang="ja-JP" altLang="en-US" dirty="0">
                <a:latin typeface="HG教科書体" panose="02020609000000000000" pitchFamily="17" charset="-128"/>
                <a:ea typeface="HG教科書体" panose="02020609000000000000" pitchFamily="17" charset="-128"/>
              </a:rPr>
              <a:t>トレーニングデータ作成に携わった。</a:t>
            </a:r>
            <a:endParaRPr lang="en-US" altLang="ja-JP" dirty="0">
              <a:latin typeface="HG教科書体" panose="02020609000000000000" pitchFamily="17" charset="-128"/>
              <a:ea typeface="HG教科書体" panose="02020609000000000000" pitchFamily="17" charset="-128"/>
            </a:endParaRPr>
          </a:p>
          <a:p>
            <a:r>
              <a:rPr lang="ja-JP" altLang="en-US" dirty="0">
                <a:latin typeface="HG教科書体" panose="02020609000000000000" pitchFamily="17" charset="-128"/>
                <a:ea typeface="HG教科書体" panose="02020609000000000000" pitchFamily="17" charset="-128"/>
              </a:rPr>
              <a:t>　</a:t>
            </a:r>
            <a:endParaRPr lang="en-US" altLang="ja-JP" dirty="0">
              <a:latin typeface="HG教科書体" panose="02020609000000000000" pitchFamily="17" charset="-128"/>
              <a:ea typeface="HG教科書体" panose="02020609000000000000" pitchFamily="17" charset="-128"/>
            </a:endParaRPr>
          </a:p>
          <a:p>
            <a:r>
              <a:rPr lang="ja-JP" altLang="en-US" dirty="0"/>
              <a:t>　</a:t>
            </a:r>
            <a:endParaRPr lang="en-US" altLang="ja-JP" dirty="0"/>
          </a:p>
          <a:p>
            <a:r>
              <a:rPr lang="ja-JP" altLang="en-US" dirty="0"/>
              <a:t>　</a:t>
            </a:r>
            <a:endParaRPr lang="en-US" altLang="ja-JP" dirty="0"/>
          </a:p>
          <a:p>
            <a:pPr marL="0" indent="0">
              <a:buNone/>
            </a:pPr>
            <a:endParaRPr lang="en-US" altLang="ja-JP" dirty="0"/>
          </a:p>
        </p:txBody>
      </p:sp>
      <p:sp>
        <p:nvSpPr>
          <p:cNvPr id="4" name="正方形/長方形 3">
            <a:extLst>
              <a:ext uri="{FF2B5EF4-FFF2-40B4-BE49-F238E27FC236}">
                <a16:creationId xmlns:a16="http://schemas.microsoft.com/office/drawing/2014/main" id="{C91C756F-15E3-4B18-84A0-A6F1D7EB569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409CF840-BBE0-4AEC-85C0-E710B50AE2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9845" y="1027906"/>
            <a:ext cx="3045637" cy="392365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671712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E2F86B-64F9-4EFF-BA57-7C707F7AF077}"/>
              </a:ext>
            </a:extLst>
          </p:cNvPr>
          <p:cNvSpPr>
            <a:spLocks noGrp="1"/>
          </p:cNvSpPr>
          <p:nvPr>
            <p:ph type="title"/>
          </p:nvPr>
        </p:nvSpPr>
        <p:spPr/>
        <p:txBody>
          <a:bodyPr/>
          <a:lstStyle/>
          <a:p>
            <a:r>
              <a:rPr kumimoji="1" lang="ja-JP" altLang="en-US" dirty="0"/>
              <a:t>チームメンバー</a:t>
            </a:r>
          </a:p>
        </p:txBody>
      </p:sp>
      <p:sp>
        <p:nvSpPr>
          <p:cNvPr id="3" name="コンテンツ プレースホルダー 2">
            <a:extLst>
              <a:ext uri="{FF2B5EF4-FFF2-40B4-BE49-F238E27FC236}">
                <a16:creationId xmlns:a16="http://schemas.microsoft.com/office/drawing/2014/main" id="{3F0CDD7C-542F-41C4-8D3A-BB7DDD344587}"/>
              </a:ext>
            </a:extLst>
          </p:cNvPr>
          <p:cNvSpPr>
            <a:spLocks noGrp="1"/>
          </p:cNvSpPr>
          <p:nvPr>
            <p:ph idx="1"/>
          </p:nvPr>
        </p:nvSpPr>
        <p:spPr/>
        <p:txBody>
          <a:bodyPr/>
          <a:lstStyle/>
          <a:p>
            <a:r>
              <a:rPr kumimoji="1" lang="ja-JP" altLang="en-US" dirty="0"/>
              <a:t>力石鈴之佑</a:t>
            </a:r>
            <a:endParaRPr kumimoji="1" lang="en-US" altLang="ja-JP" dirty="0"/>
          </a:p>
        </p:txBody>
      </p:sp>
      <p:sp>
        <p:nvSpPr>
          <p:cNvPr id="4" name="正方形/長方形 3">
            <a:extLst>
              <a:ext uri="{FF2B5EF4-FFF2-40B4-BE49-F238E27FC236}">
                <a16:creationId xmlns:a16="http://schemas.microsoft.com/office/drawing/2014/main" id="{20CF5F62-5F75-4B74-8A03-BA4C99F2037B}"/>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CA3CEDC5-D880-4098-BDA7-999941AAE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7017" y="1027906"/>
            <a:ext cx="3143919" cy="372306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6000552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4D39EC-5E82-4640-93A2-83BC7D77C59D}"/>
              </a:ext>
            </a:extLst>
          </p:cNvPr>
          <p:cNvSpPr>
            <a:spLocks noGrp="1"/>
          </p:cNvSpPr>
          <p:nvPr>
            <p:ph type="title"/>
          </p:nvPr>
        </p:nvSpPr>
        <p:spPr>
          <a:xfrm>
            <a:off x="111544" y="2149451"/>
            <a:ext cx="12579035" cy="2559098"/>
          </a:xfrm>
        </p:spPr>
        <p:txBody>
          <a:bodyPr>
            <a:normAutofit/>
          </a:bodyPr>
          <a:lstStyle/>
          <a:p>
            <a:r>
              <a:rPr kumimoji="1" lang="ja-JP" altLang="en-US" sz="6600" b="1" dirty="0">
                <a:ln w="28575">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ご清聴ありがとうございました</a:t>
            </a:r>
          </a:p>
        </p:txBody>
      </p:sp>
      <p:sp>
        <p:nvSpPr>
          <p:cNvPr id="3" name="正方形/長方形 2">
            <a:extLst>
              <a:ext uri="{FF2B5EF4-FFF2-40B4-BE49-F238E27FC236}">
                <a16:creationId xmlns:a16="http://schemas.microsoft.com/office/drawing/2014/main" id="{ED931E24-1A9E-4A8A-B365-A65C5DBC5F3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61622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47F99B-2F99-425D-85F8-66E655B66740}"/>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名前の由来</a:t>
            </a:r>
          </a:p>
        </p:txBody>
      </p:sp>
      <p:sp>
        <p:nvSpPr>
          <p:cNvPr id="3" name="コンテンツ プレースホルダー 2">
            <a:extLst>
              <a:ext uri="{FF2B5EF4-FFF2-40B4-BE49-F238E27FC236}">
                <a16:creationId xmlns:a16="http://schemas.microsoft.com/office/drawing/2014/main" id="{A94CFC5C-9E98-40B1-B6C6-5BBCE3910AD0}"/>
              </a:ext>
            </a:extLst>
          </p:cNvPr>
          <p:cNvSpPr>
            <a:spLocks noGrp="1"/>
          </p:cNvSpPr>
          <p:nvPr>
            <p:ph idx="1"/>
          </p:nvPr>
        </p:nvSpPr>
        <p:spPr/>
        <p:txBody>
          <a:bodyPr>
            <a:normAutofit/>
          </a:bodyPr>
          <a:lstStyle/>
          <a:p>
            <a:pPr marL="514350" indent="-514350">
              <a:buFont typeface="+mj-lt"/>
              <a:buAutoNum type="arabicPeriod"/>
            </a:pPr>
            <a:r>
              <a:rPr lang="ja-JP" altLang="en-US" sz="3200" dirty="0"/>
              <a:t>横浜システム工学院専門学校</a:t>
            </a:r>
            <a:endParaRPr lang="en-US" altLang="ja-JP" sz="3200" dirty="0"/>
          </a:p>
          <a:p>
            <a:pPr marL="514350" indent="-514350">
              <a:buFont typeface="+mj-lt"/>
              <a:buAutoNum type="arabicPeriod"/>
            </a:pPr>
            <a:r>
              <a:rPr kumimoji="1" lang="en-US" altLang="ja-JP" sz="3200" dirty="0"/>
              <a:t>YOKOHAMA SYSTEM ENGINEERING SCHOOL</a:t>
            </a:r>
          </a:p>
          <a:p>
            <a:pPr marL="514350" indent="-514350">
              <a:buFont typeface="+mj-lt"/>
              <a:buAutoNum type="arabicPeriod"/>
            </a:pPr>
            <a:r>
              <a:rPr lang="en-US" altLang="ja-JP" sz="3200" dirty="0"/>
              <a:t>YSE</a:t>
            </a:r>
          </a:p>
          <a:p>
            <a:pPr marL="514350" indent="-514350">
              <a:buFont typeface="+mj-lt"/>
              <a:buAutoNum type="arabicPeriod"/>
            </a:pPr>
            <a:r>
              <a:rPr kumimoji="1" lang="en-US" altLang="ja-JP" sz="5400" dirty="0"/>
              <a:t>YoSiE</a:t>
            </a:r>
            <a:endParaRPr kumimoji="1" lang="ja-JP" altLang="en-US" sz="5400" dirty="0"/>
          </a:p>
        </p:txBody>
      </p:sp>
      <p:sp>
        <p:nvSpPr>
          <p:cNvPr id="4" name="正方形/長方形 3">
            <a:extLst>
              <a:ext uri="{FF2B5EF4-FFF2-40B4-BE49-F238E27FC236}">
                <a16:creationId xmlns:a16="http://schemas.microsoft.com/office/drawing/2014/main" id="{2B15071E-CFA0-4981-A43E-F559A360FA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49130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4B871-1C29-443D-B7CD-A4880E1EFD3C}"/>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a:p>
            <a:r>
              <a:rPr lang="ja-JP" altLang="en-US" sz="4800" dirty="0"/>
              <a:t>音素ファイル</a:t>
            </a:r>
            <a:endParaRPr lang="en-US" altLang="ja-JP" sz="4800" dirty="0"/>
          </a:p>
          <a:p>
            <a:r>
              <a:rPr kumimoji="1" lang="ja-JP" altLang="en-US" sz="4800" dirty="0"/>
              <a:t>語彙ファイル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4434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タイトル 1">
            <a:extLst>
              <a:ext uri="{FF2B5EF4-FFF2-40B4-BE49-F238E27FC236}">
                <a16:creationId xmlns:a16="http://schemas.microsoft.com/office/drawing/2014/main" id="{0FECCBAF-9901-4877-94E0-4E2CB0751C20}"/>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494419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lang="en-US" altLang="ja-JP" sz="4800" dirty="0"/>
          </a:p>
          <a:p>
            <a:r>
              <a:rPr lang="ja-JP" altLang="en-US" sz="4800" dirty="0"/>
              <a:t>音素ファイル</a:t>
            </a:r>
            <a:endParaRPr lang="en-US" altLang="ja-JP" sz="4800" dirty="0"/>
          </a:p>
          <a:p>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6" name="テキスト ボックス 5">
            <a:extLst>
              <a:ext uri="{FF2B5EF4-FFF2-40B4-BE49-F238E27FC236}">
                <a16:creationId xmlns:a16="http://schemas.microsoft.com/office/drawing/2014/main" id="{32E34680-8AAC-40CE-9FBD-4954061649B4}"/>
              </a:ext>
            </a:extLst>
          </p:cNvPr>
          <p:cNvSpPr txBox="1"/>
          <p:nvPr/>
        </p:nvSpPr>
        <p:spPr>
          <a:xfrm>
            <a:off x="5539407"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音素</a:t>
            </a:r>
            <a:r>
              <a:rPr kumimoji="1" lang="ja-JP" altLang="en-US" sz="3600" b="1" dirty="0"/>
              <a:t>ファイル</a:t>
            </a:r>
            <a:endParaRPr kumimoji="1" lang="en-US" altLang="ja-JP" sz="3600" b="1" dirty="0"/>
          </a:p>
          <a:p>
            <a:endParaRPr lang="en-US" altLang="ja-JP" sz="3600" dirty="0"/>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F473B5A9-B9F3-4E84-AACD-33D569EB844A}"/>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91297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41CC32-F408-4DD0-8B57-748D2BA366DF}"/>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処理の流れ</a:t>
            </a:r>
          </a:p>
        </p:txBody>
      </p:sp>
      <p:grpSp>
        <p:nvGrpSpPr>
          <p:cNvPr id="3" name="グループ化 2">
            <a:extLst>
              <a:ext uri="{FF2B5EF4-FFF2-40B4-BE49-F238E27FC236}">
                <a16:creationId xmlns:a16="http://schemas.microsoft.com/office/drawing/2014/main" id="{C1FE9123-BE36-434D-B006-B0F4AEB2151D}"/>
              </a:ext>
            </a:extLst>
          </p:cNvPr>
          <p:cNvGrpSpPr/>
          <p:nvPr/>
        </p:nvGrpSpPr>
        <p:grpSpPr>
          <a:xfrm>
            <a:off x="365418" y="2392997"/>
            <a:ext cx="11338905" cy="1737360"/>
            <a:chOff x="365418" y="2392997"/>
            <a:chExt cx="11338905" cy="1737360"/>
          </a:xfrm>
        </p:grpSpPr>
        <p:sp>
          <p:nvSpPr>
            <p:cNvPr id="6" name="四角形: 角を丸くする 5">
              <a:extLst>
                <a:ext uri="{FF2B5EF4-FFF2-40B4-BE49-F238E27FC236}">
                  <a16:creationId xmlns:a16="http://schemas.microsoft.com/office/drawing/2014/main" id="{498BA43A-0851-4B4D-8C59-F6EE8AA9BA95}"/>
                </a:ext>
              </a:extLst>
            </p:cNvPr>
            <p:cNvSpPr/>
            <p:nvPr/>
          </p:nvSpPr>
          <p:spPr>
            <a:xfrm>
              <a:off x="365418"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音声認識</a:t>
              </a:r>
            </a:p>
          </p:txBody>
        </p:sp>
        <p:sp>
          <p:nvSpPr>
            <p:cNvPr id="7" name="四角形: 角を丸くする 6">
              <a:extLst>
                <a:ext uri="{FF2B5EF4-FFF2-40B4-BE49-F238E27FC236}">
                  <a16:creationId xmlns:a16="http://schemas.microsoft.com/office/drawing/2014/main" id="{DFE46414-B145-414E-9180-1CFF408BE607}"/>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テキスト分類</a:t>
              </a:r>
            </a:p>
          </p:txBody>
        </p:sp>
        <p:sp>
          <p:nvSpPr>
            <p:cNvPr id="8" name="四角形: 角を丸くする 7">
              <a:extLst>
                <a:ext uri="{FF2B5EF4-FFF2-40B4-BE49-F238E27FC236}">
                  <a16:creationId xmlns:a16="http://schemas.microsoft.com/office/drawing/2014/main" id="{F6ECECBF-8D35-46E1-BBF0-ECC550F7A622}"/>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データ</a:t>
              </a:r>
              <a:endParaRPr kumimoji="1" lang="en-US" altLang="ja-JP" sz="4400" b="1" dirty="0"/>
            </a:p>
            <a:p>
              <a:pPr algn="ctr"/>
              <a:r>
                <a:rPr kumimoji="1" lang="ja-JP" altLang="en-US" sz="4400" b="1" dirty="0"/>
                <a:t>取得</a:t>
              </a:r>
            </a:p>
          </p:txBody>
        </p:sp>
        <p:sp>
          <p:nvSpPr>
            <p:cNvPr id="9" name="四角形: 角を丸くする 8">
              <a:extLst>
                <a:ext uri="{FF2B5EF4-FFF2-40B4-BE49-F238E27FC236}">
                  <a16:creationId xmlns:a16="http://schemas.microsoft.com/office/drawing/2014/main" id="{5A9694B0-F6A7-47D2-ABC6-D069EAB97396}"/>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音声合成</a:t>
              </a:r>
            </a:p>
          </p:txBody>
        </p:sp>
      </p:grpSp>
      <p:sp>
        <p:nvSpPr>
          <p:cNvPr id="10" name="矢印: 右 9">
            <a:extLst>
              <a:ext uri="{FF2B5EF4-FFF2-40B4-BE49-F238E27FC236}">
                <a16:creationId xmlns:a16="http://schemas.microsoft.com/office/drawing/2014/main" id="{3F893249-F968-46CE-BA68-1261516EED97}"/>
              </a:ext>
            </a:extLst>
          </p:cNvPr>
          <p:cNvSpPr/>
          <p:nvPr/>
        </p:nvSpPr>
        <p:spPr>
          <a:xfrm>
            <a:off x="441958" y="4481511"/>
            <a:ext cx="11308083" cy="70230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905A35F-3E8C-4E41-8921-4AA6993AF579}"/>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405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750"/>
                                        <p:tgtEl>
                                          <p:spTgt spid="10"/>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kumimoji="1" lang="en-US" altLang="ja-JP" sz="4800" dirty="0"/>
          </a:p>
          <a:p>
            <a:endParaRPr lang="en-US" altLang="ja-JP" sz="4800" dirty="0"/>
          </a:p>
          <a:p>
            <a:r>
              <a:rPr kumimoji="1" lang="ja-JP" altLang="en-US" sz="4800" dirty="0"/>
              <a:t>語彙ファイル　</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7" name="テキスト ボックス 6">
            <a:extLst>
              <a:ext uri="{FF2B5EF4-FFF2-40B4-BE49-F238E27FC236}">
                <a16:creationId xmlns:a16="http://schemas.microsoft.com/office/drawing/2014/main" id="{50FE8108-EA6E-4C8A-98C1-E0D2B5825E10}"/>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dirty="0"/>
              <a:t>% TENKI</a:t>
            </a:r>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6DE0BCF3-7C49-46E6-8B00-959ABF3691EC}"/>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137609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pPr marL="0" indent="0">
              <a:buNone/>
            </a:pPr>
            <a:endParaRPr lang="en-US" altLang="ja-JP" sz="4800" dirty="0"/>
          </a:p>
          <a:p>
            <a:pPr marL="0" indent="0">
              <a:buNone/>
            </a:pPr>
            <a:endParaRPr kumimoji="1" lang="en-US" altLang="ja-JP" sz="4800" dirty="0"/>
          </a:p>
          <a:p>
            <a:pPr marL="0" indent="0">
              <a:buNone/>
            </a:pPr>
            <a:r>
              <a:rPr kumimoji="1" lang="ja-JP" altLang="en-US" sz="4800" dirty="0"/>
              <a:t>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テキスト ボックス 7">
            <a:extLst>
              <a:ext uri="{FF2B5EF4-FFF2-40B4-BE49-F238E27FC236}">
                <a16:creationId xmlns:a16="http://schemas.microsoft.com/office/drawing/2014/main" id="{D4B2C473-8332-4387-9FF7-F6E06B271D89}"/>
              </a:ext>
            </a:extLst>
          </p:cNvPr>
          <p:cNvSpPr txBox="1"/>
          <p:nvPr/>
        </p:nvSpPr>
        <p:spPr>
          <a:xfrm>
            <a:off x="5539407" y="1751617"/>
            <a:ext cx="4439479" cy="3416320"/>
          </a:xfrm>
          <a:prstGeom prst="rect">
            <a:avLst/>
          </a:prstGeom>
          <a:solidFill>
            <a:schemeClr val="bg1"/>
          </a:solidFill>
          <a:ln>
            <a:solidFill>
              <a:schemeClr val="tx1"/>
            </a:solidFill>
          </a:ln>
        </p:spPr>
        <p:txBody>
          <a:bodyPr wrap="square" rtlCol="0">
            <a:spAutoFit/>
          </a:bodyPr>
          <a:lstStyle/>
          <a:p>
            <a:r>
              <a:rPr lang="ja-JP" altLang="en-US" sz="3600" b="1" dirty="0"/>
              <a:t>文法</a:t>
            </a:r>
            <a:r>
              <a:rPr kumimoji="1" lang="ja-JP" altLang="en-US" sz="3600" b="1" dirty="0"/>
              <a:t>ファイル</a:t>
            </a:r>
            <a:endParaRPr kumimoji="1" lang="en-US" altLang="ja-JP" sz="3600" b="1" dirty="0"/>
          </a:p>
          <a:p>
            <a:r>
              <a:rPr lang="en-US" altLang="ja-JP" sz="3600" dirty="0"/>
              <a:t>S:KYOU NO TENKI</a:t>
            </a:r>
          </a:p>
          <a:p>
            <a:r>
              <a:rPr kumimoji="1" lang="ja-JP" altLang="en-US" sz="3600" dirty="0"/>
              <a:t>　 </a:t>
            </a:r>
            <a:r>
              <a:rPr lang="ja-JP" altLang="en-US" sz="3600" dirty="0"/>
              <a:t>今日　の    晴れ</a:t>
            </a:r>
            <a:endParaRPr lang="en-US" altLang="ja-JP" sz="3600" dirty="0"/>
          </a:p>
          <a:p>
            <a:r>
              <a:rPr kumimoji="1" lang="en-US" altLang="ja-JP" sz="3600" dirty="0"/>
              <a:t>		</a:t>
            </a:r>
            <a:r>
              <a:rPr lang="ja-JP" altLang="en-US" sz="3600" dirty="0"/>
              <a:t>　      雨</a:t>
            </a:r>
            <a:endParaRPr lang="en-US" altLang="ja-JP" sz="3600" dirty="0"/>
          </a:p>
          <a:p>
            <a:r>
              <a:rPr kumimoji="1" lang="en-US" altLang="ja-JP" sz="3600" dirty="0"/>
              <a:t>		</a:t>
            </a:r>
            <a:r>
              <a:rPr kumimoji="1" lang="ja-JP" altLang="en-US" sz="3600" dirty="0"/>
              <a:t>　</a:t>
            </a:r>
            <a:r>
              <a:rPr lang="ja-JP" altLang="en-US" sz="3600" dirty="0"/>
              <a:t>     曇り</a:t>
            </a:r>
            <a:endParaRPr lang="en-US" altLang="ja-JP" sz="3200" dirty="0"/>
          </a:p>
          <a:p>
            <a:endParaRPr lang="en-US" altLang="ja-JP" sz="3600" dirty="0"/>
          </a:p>
        </p:txBody>
      </p:sp>
      <p:sp>
        <p:nvSpPr>
          <p:cNvPr id="9" name="タイトル 1">
            <a:extLst>
              <a:ext uri="{FF2B5EF4-FFF2-40B4-BE49-F238E27FC236}">
                <a16:creationId xmlns:a16="http://schemas.microsoft.com/office/drawing/2014/main" id="{BB81A56E-A49F-4BB3-AFD8-9F08F8AEC046}"/>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423784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5F33CD-F13B-4102-B3C0-27D2368E4CC1}"/>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モデル作成</a:t>
            </a:r>
          </a:p>
        </p:txBody>
      </p:sp>
      <p:pic>
        <p:nvPicPr>
          <p:cNvPr id="5" name="コンテンツ プレースホルダー 4">
            <a:extLst>
              <a:ext uri="{FF2B5EF4-FFF2-40B4-BE49-F238E27FC236}">
                <a16:creationId xmlns:a16="http://schemas.microsoft.com/office/drawing/2014/main" id="{E9776B38-819B-46BF-8EB1-1F715BBE9E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638" y="2184600"/>
            <a:ext cx="11784723" cy="2215277"/>
          </a:xfrm>
        </p:spPr>
      </p:pic>
    </p:spTree>
    <p:extLst>
      <p:ext uri="{BB962C8B-B14F-4D97-AF65-F5344CB8AC3E}">
        <p14:creationId xmlns:p14="http://schemas.microsoft.com/office/powerpoint/2010/main" val="768900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2B419B-6E52-4C41-B5AB-6BF2D48F9AC6}"/>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要素技術</a:t>
            </a:r>
          </a:p>
        </p:txBody>
      </p:sp>
      <p:sp>
        <p:nvSpPr>
          <p:cNvPr id="4" name="四角形: 角を丸くする 3">
            <a:extLst>
              <a:ext uri="{FF2B5EF4-FFF2-40B4-BE49-F238E27FC236}">
                <a16:creationId xmlns:a16="http://schemas.microsoft.com/office/drawing/2014/main" id="{F4F47535-73A9-455B-AE52-8537879D375E}"/>
              </a:ext>
            </a:extLst>
          </p:cNvPr>
          <p:cNvSpPr/>
          <p:nvPr/>
        </p:nvSpPr>
        <p:spPr>
          <a:xfrm>
            <a:off x="396240"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音声認識</a:t>
            </a:r>
          </a:p>
        </p:txBody>
      </p:sp>
      <p:sp>
        <p:nvSpPr>
          <p:cNvPr id="5" name="四角形: 角を丸くする 4">
            <a:extLst>
              <a:ext uri="{FF2B5EF4-FFF2-40B4-BE49-F238E27FC236}">
                <a16:creationId xmlns:a16="http://schemas.microsoft.com/office/drawing/2014/main" id="{57E686E8-F042-4E7E-B2E5-6E8FE830DBA1}"/>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テキスト分類</a:t>
            </a:r>
          </a:p>
        </p:txBody>
      </p:sp>
      <p:sp>
        <p:nvSpPr>
          <p:cNvPr id="6" name="四角形: 角を丸くする 5">
            <a:extLst>
              <a:ext uri="{FF2B5EF4-FFF2-40B4-BE49-F238E27FC236}">
                <a16:creationId xmlns:a16="http://schemas.microsoft.com/office/drawing/2014/main" id="{DE682287-EEB5-4309-8FC6-60D331D0E563}"/>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データ</a:t>
            </a:r>
            <a:endParaRPr kumimoji="1" lang="en-US" altLang="ja-JP" sz="4400" b="1" dirty="0"/>
          </a:p>
          <a:p>
            <a:pPr algn="ctr"/>
            <a:r>
              <a:rPr kumimoji="1" lang="ja-JP" altLang="en-US" sz="4400" b="1" dirty="0"/>
              <a:t>取得</a:t>
            </a:r>
          </a:p>
        </p:txBody>
      </p:sp>
      <p:sp>
        <p:nvSpPr>
          <p:cNvPr id="7" name="四角形: 角を丸くする 6">
            <a:extLst>
              <a:ext uri="{FF2B5EF4-FFF2-40B4-BE49-F238E27FC236}">
                <a16:creationId xmlns:a16="http://schemas.microsoft.com/office/drawing/2014/main" id="{D99EEDE4-F0E5-40CF-B3A4-67407DB66D34}"/>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音声合成</a:t>
            </a:r>
          </a:p>
        </p:txBody>
      </p:sp>
      <p:sp>
        <p:nvSpPr>
          <p:cNvPr id="8" name="矢印: 右 7">
            <a:extLst>
              <a:ext uri="{FF2B5EF4-FFF2-40B4-BE49-F238E27FC236}">
                <a16:creationId xmlns:a16="http://schemas.microsoft.com/office/drawing/2014/main" id="{4756C268-2785-4BAB-832F-65D5FF12D8E8}"/>
              </a:ext>
            </a:extLst>
          </p:cNvPr>
          <p:cNvSpPr/>
          <p:nvPr/>
        </p:nvSpPr>
        <p:spPr>
          <a:xfrm>
            <a:off x="441958" y="4481511"/>
            <a:ext cx="11308083" cy="70230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id="{2B7E9FBE-F349-4365-BAF6-E0177D8C219F}"/>
              </a:ext>
            </a:extLst>
          </p:cNvPr>
          <p:cNvSpPr/>
          <p:nvPr/>
        </p:nvSpPr>
        <p:spPr>
          <a:xfrm>
            <a:off x="396240"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b="1" dirty="0"/>
              <a:t>Julius</a:t>
            </a:r>
            <a:endParaRPr kumimoji="1" lang="ja-JP" altLang="en-US" sz="4800" b="1" dirty="0"/>
          </a:p>
        </p:txBody>
      </p:sp>
      <p:sp>
        <p:nvSpPr>
          <p:cNvPr id="10" name="四角形: 角を丸くする 9">
            <a:extLst>
              <a:ext uri="{FF2B5EF4-FFF2-40B4-BE49-F238E27FC236}">
                <a16:creationId xmlns:a16="http://schemas.microsoft.com/office/drawing/2014/main" id="{785E5EDB-BE1F-4985-A031-A8B16BD4F0DB}"/>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b="1" dirty="0"/>
              <a:t>fastText</a:t>
            </a:r>
            <a:endParaRPr kumimoji="1" lang="ja-JP" altLang="en-US" sz="4400" b="1" dirty="0"/>
          </a:p>
        </p:txBody>
      </p:sp>
      <p:sp>
        <p:nvSpPr>
          <p:cNvPr id="11" name="四角形: 角を丸くする 10">
            <a:extLst>
              <a:ext uri="{FF2B5EF4-FFF2-40B4-BE49-F238E27FC236}">
                <a16:creationId xmlns:a16="http://schemas.microsoft.com/office/drawing/2014/main" id="{CCF2C705-AF62-465F-BAAD-50BDB90D3D64}"/>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b="1" dirty="0"/>
              <a:t>スクレイピング等</a:t>
            </a:r>
            <a:endParaRPr kumimoji="1" lang="ja-JP" altLang="en-US" sz="4000" b="1" dirty="0"/>
          </a:p>
        </p:txBody>
      </p:sp>
      <p:sp>
        <p:nvSpPr>
          <p:cNvPr id="12" name="四角形: 角を丸くする 11">
            <a:extLst>
              <a:ext uri="{FF2B5EF4-FFF2-40B4-BE49-F238E27FC236}">
                <a16:creationId xmlns:a16="http://schemas.microsoft.com/office/drawing/2014/main" id="{4390E608-46C0-4AB1-9349-EAC68C09284E}"/>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err="1"/>
              <a:t>OpenJTalk</a:t>
            </a:r>
            <a:endParaRPr kumimoji="1" lang="ja-JP" altLang="en-US" sz="3200" b="1" dirty="0"/>
          </a:p>
        </p:txBody>
      </p:sp>
      <p:sp>
        <p:nvSpPr>
          <p:cNvPr id="13" name="正方形/長方形 12">
            <a:extLst>
              <a:ext uri="{FF2B5EF4-FFF2-40B4-BE49-F238E27FC236}">
                <a16:creationId xmlns:a16="http://schemas.microsoft.com/office/drawing/2014/main" id="{A43085D8-1E8E-45D9-9E41-E977531E402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735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00D77D-1F18-4410-8374-29755AB5C0E2}"/>
              </a:ext>
            </a:extLst>
          </p:cNvPr>
          <p:cNvSpPr>
            <a:spLocks noGrp="1"/>
          </p:cNvSpPr>
          <p:nvPr>
            <p:ph type="title"/>
          </p:nvPr>
        </p:nvSpPr>
        <p:spPr/>
        <p:txBody>
          <a:bodyPr/>
          <a:lstStyle/>
          <a:p>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Julius</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D7258BBA-415D-41D8-B861-A5BCA5B0A329}"/>
              </a:ext>
            </a:extLst>
          </p:cNvPr>
          <p:cNvSpPr>
            <a:spLocks noGrp="1"/>
          </p:cNvSpPr>
          <p:nvPr>
            <p:ph idx="1"/>
          </p:nvPr>
        </p:nvSpPr>
        <p:spPr>
          <a:xfrm>
            <a:off x="838200" y="1825625"/>
            <a:ext cx="10515600" cy="4351338"/>
          </a:xfrm>
        </p:spPr>
        <p:txBody>
          <a:bodyPr/>
          <a:lstStyle/>
          <a:p>
            <a:r>
              <a:rPr lang="ja-JP" altLang="en-US" dirty="0"/>
              <a:t>音声認識</a:t>
            </a:r>
            <a:r>
              <a:rPr lang="en-US" altLang="ja-JP" dirty="0"/>
              <a:t>OSS(</a:t>
            </a:r>
            <a:r>
              <a:rPr lang="ja-JP" altLang="en-US" dirty="0"/>
              <a:t>オープンソースソフトウェア</a:t>
            </a:r>
            <a:r>
              <a:rPr lang="en-US" altLang="ja-JP" dirty="0"/>
              <a:t>)</a:t>
            </a:r>
          </a:p>
          <a:p>
            <a:r>
              <a:rPr lang="ja-JP" altLang="en-US" dirty="0"/>
              <a:t>音声をテキストに変換</a:t>
            </a:r>
            <a:endParaRPr lang="en-US" altLang="ja-JP" dirty="0"/>
          </a:p>
          <a:p>
            <a:pPr marL="0" indent="0">
              <a:buNone/>
            </a:pPr>
            <a:endParaRPr kumimoji="1" lang="ja-JP" altLang="en-US" dirty="0"/>
          </a:p>
        </p:txBody>
      </p:sp>
      <p:sp>
        <p:nvSpPr>
          <p:cNvPr id="4" name="正方形/長方形 3">
            <a:extLst>
              <a:ext uri="{FF2B5EF4-FFF2-40B4-BE49-F238E27FC236}">
                <a16:creationId xmlns:a16="http://schemas.microsoft.com/office/drawing/2014/main" id="{31292F67-BFB0-494E-A9D2-8BFF0843E47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244B55E-1A64-4D7A-8231-2B5D21500D24}"/>
              </a:ext>
            </a:extLst>
          </p:cNvPr>
          <p:cNvSpPr txBox="1"/>
          <p:nvPr/>
        </p:nvSpPr>
        <p:spPr>
          <a:xfrm>
            <a:off x="838201" y="3491719"/>
            <a:ext cx="4369105" cy="1862048"/>
          </a:xfrm>
          <a:prstGeom prst="rect">
            <a:avLst/>
          </a:prstGeom>
          <a:noFill/>
          <a:ln>
            <a:noFill/>
          </a:ln>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w="28575">
                  <a:solidFill>
                    <a:schemeClr val="accent6">
                      <a:lumMod val="50000"/>
                    </a:schemeClr>
                  </a:solidFill>
                </a:ln>
                <a:solidFill>
                  <a:schemeClr val="accent6">
                    <a:lumMod val="60000"/>
                    <a:lumOff val="40000"/>
                  </a:schemeClr>
                </a:solidFill>
              </a:rPr>
              <a:t>Julius</a:t>
            </a:r>
          </a:p>
        </p:txBody>
      </p:sp>
      <p:sp>
        <p:nvSpPr>
          <p:cNvPr id="7" name="テキスト ボックス 6">
            <a:extLst>
              <a:ext uri="{FF2B5EF4-FFF2-40B4-BE49-F238E27FC236}">
                <a16:creationId xmlns:a16="http://schemas.microsoft.com/office/drawing/2014/main" id="{3B8C2A0D-A46E-4310-BC08-464ACAF8549D}"/>
              </a:ext>
            </a:extLst>
          </p:cNvPr>
          <p:cNvSpPr txBox="1"/>
          <p:nvPr/>
        </p:nvSpPr>
        <p:spPr>
          <a:xfrm>
            <a:off x="6053523" y="3491719"/>
            <a:ext cx="5300277" cy="1862048"/>
          </a:xfrm>
          <a:prstGeom prst="rect">
            <a:avLst/>
          </a:prstGeom>
          <a:noFill/>
          <a:ln>
            <a:noFill/>
          </a:ln>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w="28575">
                  <a:solidFill>
                    <a:schemeClr val="accent6">
                      <a:lumMod val="50000"/>
                    </a:schemeClr>
                  </a:solidFill>
                </a:ln>
                <a:solidFill>
                  <a:schemeClr val="accent6">
                    <a:lumMod val="60000"/>
                    <a:lumOff val="40000"/>
                  </a:schemeClr>
                </a:solidFill>
              </a:rPr>
              <a:t>Python</a:t>
            </a:r>
            <a:endParaRPr kumimoji="1" lang="ja-JP" altLang="en-US" sz="11500" b="1" dirty="0">
              <a:ln w="28575">
                <a:solidFill>
                  <a:schemeClr val="accent6">
                    <a:lumMod val="50000"/>
                  </a:schemeClr>
                </a:solidFill>
              </a:ln>
              <a:solidFill>
                <a:schemeClr val="accent6">
                  <a:lumMod val="60000"/>
                  <a:lumOff val="40000"/>
                </a:schemeClr>
              </a:solidFill>
            </a:endParaRPr>
          </a:p>
        </p:txBody>
      </p:sp>
      <p:pic>
        <p:nvPicPr>
          <p:cNvPr id="8" name="グラフィックス 7" descr="リンク">
            <a:extLst>
              <a:ext uri="{FF2B5EF4-FFF2-40B4-BE49-F238E27FC236}">
                <a16:creationId xmlns:a16="http://schemas.microsoft.com/office/drawing/2014/main" id="{73289AD7-780F-4D4E-8BD8-7530CA74AC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8073206">
            <a:off x="4892743" y="3720039"/>
            <a:ext cx="1405408" cy="140540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1779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0-#ppt_w/2"/>
                                          </p:val>
                                        </p:tav>
                                        <p:tav tm="100000">
                                          <p:val>
                                            <p:strVal val="#ppt_x"/>
                                          </p:val>
                                        </p:tav>
                                      </p:tavLst>
                                    </p:anim>
                                    <p:anim calcmode="lin" valueType="num">
                                      <p:cBhvr additive="base">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250" fill="hold"/>
                                        <p:tgtEl>
                                          <p:spTgt spid="7"/>
                                        </p:tgtEl>
                                        <p:attrNameLst>
                                          <p:attrName>ppt_x</p:attrName>
                                        </p:attrNameLst>
                                      </p:cBhvr>
                                      <p:tavLst>
                                        <p:tav tm="0">
                                          <p:val>
                                            <p:strVal val="1+#ppt_w/2"/>
                                          </p:val>
                                        </p:tav>
                                        <p:tav tm="100000">
                                          <p:val>
                                            <p:strVal val="#ppt_x"/>
                                          </p:val>
                                        </p:tav>
                                      </p:tavLst>
                                    </p:anim>
                                    <p:anim calcmode="lin" valueType="num">
                                      <p:cBhvr additive="base">
                                        <p:cTn id="14" dur="25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E1BEE8-EA21-4DBE-944C-F48A59884AD4}"/>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74080E35-9D7D-4F60-8F54-52B50D5DA797}"/>
              </a:ext>
            </a:extLst>
          </p:cNvPr>
          <p:cNvSpPr/>
          <p:nvPr/>
        </p:nvSpPr>
        <p:spPr>
          <a:xfrm>
            <a:off x="3176904" y="3063788"/>
            <a:ext cx="5838191" cy="7304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accent6">
                    <a:lumMod val="50000"/>
                  </a:schemeClr>
                </a:solidFill>
              </a:rPr>
              <a:t>Julius</a:t>
            </a:r>
            <a:r>
              <a:rPr kumimoji="1" lang="ja-JP" altLang="en-US" sz="2800" b="1" dirty="0">
                <a:solidFill>
                  <a:schemeClr val="accent6">
                    <a:lumMod val="50000"/>
                  </a:schemeClr>
                </a:solidFill>
              </a:rPr>
              <a:t>サーバと接続</a:t>
            </a:r>
            <a:r>
              <a:rPr kumimoji="1" lang="en-US" altLang="ja-JP" sz="2800" b="1" dirty="0">
                <a:solidFill>
                  <a:schemeClr val="accent6">
                    <a:lumMod val="50000"/>
                  </a:schemeClr>
                </a:solidFill>
              </a:rPr>
              <a:t>(socket</a:t>
            </a:r>
            <a:r>
              <a:rPr kumimoji="1" lang="ja-JP" altLang="en-US" sz="2800" b="1" dirty="0">
                <a:solidFill>
                  <a:schemeClr val="accent6">
                    <a:lumMod val="50000"/>
                  </a:schemeClr>
                </a:solidFill>
              </a:rPr>
              <a:t>通信</a:t>
            </a:r>
            <a:r>
              <a:rPr kumimoji="1" lang="en-US" altLang="ja-JP" sz="2800" b="1" dirty="0">
                <a:solidFill>
                  <a:schemeClr val="accent6">
                    <a:lumMod val="50000"/>
                  </a:schemeClr>
                </a:solidFill>
              </a:rPr>
              <a:t>)</a:t>
            </a:r>
          </a:p>
        </p:txBody>
      </p:sp>
      <p:sp>
        <p:nvSpPr>
          <p:cNvPr id="9" name="正方形/長方形 8">
            <a:extLst>
              <a:ext uri="{FF2B5EF4-FFF2-40B4-BE49-F238E27FC236}">
                <a16:creationId xmlns:a16="http://schemas.microsoft.com/office/drawing/2014/main" id="{D1575FBF-2BCF-4226-9757-505A37D67A65}"/>
              </a:ext>
            </a:extLst>
          </p:cNvPr>
          <p:cNvSpPr/>
          <p:nvPr/>
        </p:nvSpPr>
        <p:spPr>
          <a:xfrm>
            <a:off x="3160682" y="4229836"/>
            <a:ext cx="5838190"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accent6">
                    <a:lumMod val="50000"/>
                  </a:schemeClr>
                </a:solidFill>
              </a:rPr>
              <a:t>音声認識</a:t>
            </a:r>
            <a:endParaRPr kumimoji="1" lang="en-US" altLang="ja-JP" sz="2800" b="1" dirty="0">
              <a:solidFill>
                <a:schemeClr val="accent6">
                  <a:lumMod val="50000"/>
                </a:schemeClr>
              </a:solidFill>
            </a:endParaRPr>
          </a:p>
        </p:txBody>
      </p:sp>
      <p:sp>
        <p:nvSpPr>
          <p:cNvPr id="10" name="正方形/長方形 9">
            <a:extLst>
              <a:ext uri="{FF2B5EF4-FFF2-40B4-BE49-F238E27FC236}">
                <a16:creationId xmlns:a16="http://schemas.microsoft.com/office/drawing/2014/main" id="{9C00F658-A53E-46C1-B8AA-6DEB59A17AC4}"/>
              </a:ext>
            </a:extLst>
          </p:cNvPr>
          <p:cNvSpPr/>
          <p:nvPr/>
        </p:nvSpPr>
        <p:spPr>
          <a:xfrm>
            <a:off x="3160682" y="5383191"/>
            <a:ext cx="5830078"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a:solidFill>
                  <a:schemeClr val="accent6">
                    <a:lumMod val="50000"/>
                  </a:schemeClr>
                </a:solidFill>
              </a:rPr>
              <a:t>サーバからデータを取得</a:t>
            </a:r>
            <a:endParaRPr lang="ja-JP" altLang="en-US" sz="2800" b="1" dirty="0">
              <a:solidFill>
                <a:schemeClr val="accent6">
                  <a:lumMod val="50000"/>
                </a:schemeClr>
              </a:solidFill>
            </a:endParaRPr>
          </a:p>
        </p:txBody>
      </p:sp>
      <p:cxnSp>
        <p:nvCxnSpPr>
          <p:cNvPr id="13" name="直線矢印コネクタ 12">
            <a:extLst>
              <a:ext uri="{FF2B5EF4-FFF2-40B4-BE49-F238E27FC236}">
                <a16:creationId xmlns:a16="http://schemas.microsoft.com/office/drawing/2014/main" id="{863D539B-DE0C-4589-B512-A43519BB23AD}"/>
              </a:ext>
            </a:extLst>
          </p:cNvPr>
          <p:cNvCxnSpPr>
            <a:cxnSpLocks/>
            <a:stCxn id="8" idx="2"/>
            <a:endCxn id="9" idx="0"/>
          </p:cNvCxnSpPr>
          <p:nvPr/>
        </p:nvCxnSpPr>
        <p:spPr>
          <a:xfrm flipH="1">
            <a:off x="6079777" y="3794212"/>
            <a:ext cx="16223" cy="435624"/>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F815D4FC-9874-4B0B-A573-A6C1A12E0799}"/>
              </a:ext>
            </a:extLst>
          </p:cNvPr>
          <p:cNvCxnSpPr>
            <a:cxnSpLocks/>
            <a:stCxn id="20" idx="2"/>
            <a:endCxn id="8" idx="0"/>
          </p:cNvCxnSpPr>
          <p:nvPr/>
        </p:nvCxnSpPr>
        <p:spPr>
          <a:xfrm>
            <a:off x="6084748" y="2220091"/>
            <a:ext cx="11252" cy="843697"/>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520EC643-11B6-4758-ADD1-92FBBA747172}"/>
              </a:ext>
            </a:extLst>
          </p:cNvPr>
          <p:cNvCxnSpPr>
            <a:cxnSpLocks/>
            <a:stCxn id="9" idx="2"/>
            <a:endCxn id="10" idx="0"/>
          </p:cNvCxnSpPr>
          <p:nvPr/>
        </p:nvCxnSpPr>
        <p:spPr>
          <a:xfrm flipH="1">
            <a:off x="6075721" y="4996095"/>
            <a:ext cx="4056" cy="387096"/>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タイトル 6">
            <a:extLst>
              <a:ext uri="{FF2B5EF4-FFF2-40B4-BE49-F238E27FC236}">
                <a16:creationId xmlns:a16="http://schemas.microsoft.com/office/drawing/2014/main" id="{16236DA4-53A3-44AB-81AD-3B882D2DCE55}"/>
              </a:ext>
            </a:extLst>
          </p:cNvPr>
          <p:cNvSpPr>
            <a:spLocks noGrp="1"/>
          </p:cNvSpPr>
          <p:nvPr>
            <p:ph type="title"/>
          </p:nvPr>
        </p:nvSpPr>
        <p:spPr>
          <a:xfrm>
            <a:off x="838200" y="359129"/>
            <a:ext cx="10515600" cy="1325563"/>
          </a:xfrm>
        </p:spPr>
        <p:txBody>
          <a:bodyPr>
            <a:normAutofit/>
          </a:bodyPr>
          <a:lstStyle/>
          <a:p>
            <a:r>
              <a:rPr lang="en-US" altLang="ja-JP"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Python</a:t>
            </a:r>
            <a:r>
              <a:rPr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との連携</a:t>
            </a:r>
          </a:p>
        </p:txBody>
      </p:sp>
      <p:sp>
        <p:nvSpPr>
          <p:cNvPr id="20" name="正方形/長方形 19">
            <a:extLst>
              <a:ext uri="{FF2B5EF4-FFF2-40B4-BE49-F238E27FC236}">
                <a16:creationId xmlns:a16="http://schemas.microsoft.com/office/drawing/2014/main" id="{FB8B81E6-7CF0-4CD1-9227-7CCB13E84C75}"/>
              </a:ext>
            </a:extLst>
          </p:cNvPr>
          <p:cNvSpPr/>
          <p:nvPr/>
        </p:nvSpPr>
        <p:spPr>
          <a:xfrm>
            <a:off x="3169709" y="1453832"/>
            <a:ext cx="5830078"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accent6">
                    <a:lumMod val="50000"/>
                  </a:schemeClr>
                </a:solidFill>
              </a:rPr>
              <a:t>Julius</a:t>
            </a:r>
            <a:r>
              <a:rPr kumimoji="1" lang="ja-JP" altLang="en-US" sz="2800" b="1" dirty="0">
                <a:solidFill>
                  <a:schemeClr val="accent6">
                    <a:lumMod val="50000"/>
                  </a:schemeClr>
                </a:solidFill>
              </a:rPr>
              <a:t>サーバを起動</a:t>
            </a:r>
          </a:p>
        </p:txBody>
      </p:sp>
      <p:sp>
        <p:nvSpPr>
          <p:cNvPr id="30" name="正方形/長方形 29">
            <a:extLst>
              <a:ext uri="{FF2B5EF4-FFF2-40B4-BE49-F238E27FC236}">
                <a16:creationId xmlns:a16="http://schemas.microsoft.com/office/drawing/2014/main" id="{6E1CA5D4-A51E-457C-BE26-313D0CEFB033}"/>
              </a:ext>
            </a:extLst>
          </p:cNvPr>
          <p:cNvSpPr/>
          <p:nvPr/>
        </p:nvSpPr>
        <p:spPr>
          <a:xfrm>
            <a:off x="2549857" y="2650210"/>
            <a:ext cx="7051728" cy="3848661"/>
          </a:xfrm>
          <a:prstGeom prst="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sp>
        <p:nvSpPr>
          <p:cNvPr id="31" name="テキスト ボックス 30">
            <a:extLst>
              <a:ext uri="{FF2B5EF4-FFF2-40B4-BE49-F238E27FC236}">
                <a16:creationId xmlns:a16="http://schemas.microsoft.com/office/drawing/2014/main" id="{CBFCCCBF-CED3-422B-A79A-D3076B600230}"/>
              </a:ext>
            </a:extLst>
          </p:cNvPr>
          <p:cNvSpPr txBox="1"/>
          <p:nvPr/>
        </p:nvSpPr>
        <p:spPr>
          <a:xfrm>
            <a:off x="3160682" y="2388600"/>
            <a:ext cx="1875313" cy="523220"/>
          </a:xfrm>
          <a:prstGeom prst="rect">
            <a:avLst/>
          </a:prstGeom>
          <a:solidFill>
            <a:schemeClr val="bg1"/>
          </a:solidFill>
          <a:ln w="57150">
            <a:solidFill>
              <a:schemeClr val="accent6">
                <a:lumMod val="75000"/>
              </a:schemeClr>
            </a:solidFill>
          </a:ln>
        </p:spPr>
        <p:txBody>
          <a:bodyPr wrap="square" rtlCol="0">
            <a:spAutoFit/>
          </a:bodyPr>
          <a:lstStyle/>
          <a:p>
            <a:pPr algn="ctr"/>
            <a:r>
              <a:rPr kumimoji="1" lang="en-US" altLang="ja-JP" sz="2800" b="1" dirty="0"/>
              <a:t>Python</a:t>
            </a:r>
            <a:endParaRPr kumimoji="1" lang="ja-JP" altLang="en-US" sz="2800" b="1" dirty="0"/>
          </a:p>
        </p:txBody>
      </p:sp>
    </p:spTree>
    <p:extLst>
      <p:ext uri="{BB962C8B-B14F-4D97-AF65-F5344CB8AC3E}">
        <p14:creationId xmlns:p14="http://schemas.microsoft.com/office/powerpoint/2010/main" val="179088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353FE7-9F4B-431E-B559-2B3E5BAE9F28}"/>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音声認識</a:t>
            </a:r>
          </a:p>
        </p:txBody>
      </p:sp>
      <p:sp>
        <p:nvSpPr>
          <p:cNvPr id="3" name="コンテンツ プレースホルダー 2">
            <a:extLst>
              <a:ext uri="{FF2B5EF4-FFF2-40B4-BE49-F238E27FC236}">
                <a16:creationId xmlns:a16="http://schemas.microsoft.com/office/drawing/2014/main" id="{269621C4-66AD-4DC5-BA66-4E2D562D2547}"/>
              </a:ext>
            </a:extLst>
          </p:cNvPr>
          <p:cNvSpPr>
            <a:spLocks noGrp="1"/>
          </p:cNvSpPr>
          <p:nvPr>
            <p:ph idx="1"/>
          </p:nvPr>
        </p:nvSpPr>
        <p:spPr>
          <a:xfrm>
            <a:off x="539015" y="1825625"/>
            <a:ext cx="10814785" cy="4351338"/>
          </a:xfrm>
        </p:spPr>
        <p:txBody>
          <a:bodyPr>
            <a:normAutofit/>
          </a:bodyPr>
          <a:lstStyle/>
          <a:p>
            <a:pPr marL="0" indent="0">
              <a:buNone/>
            </a:pPr>
            <a:r>
              <a:rPr lang="ja-JP" altLang="en-US" sz="4000" b="1" u="sng" dirty="0"/>
              <a:t>音声認識の流れ</a:t>
            </a:r>
            <a:endParaRPr lang="en-US" altLang="ja-JP" sz="4000" b="1" u="sng" dirty="0"/>
          </a:p>
          <a:p>
            <a:pPr marL="0" indent="0">
              <a:buNone/>
            </a:pPr>
            <a:endParaRPr lang="en-US" altLang="ja-JP" sz="3600" dirty="0"/>
          </a:p>
          <a:p>
            <a:pPr marL="0" indent="0">
              <a:buNone/>
            </a:pPr>
            <a:r>
              <a:rPr lang="ja-JP" altLang="en-US" sz="4800" dirty="0"/>
              <a:t>「</a:t>
            </a:r>
            <a:r>
              <a:rPr lang="ja-JP" altLang="en-US" sz="4800" b="1" dirty="0">
                <a:ln>
                  <a:solidFill>
                    <a:sysClr val="windowText" lastClr="000000"/>
                  </a:solidFill>
                </a:ln>
                <a:solidFill>
                  <a:srgbClr val="FF0000"/>
                </a:solidFill>
              </a:rPr>
              <a:t>雨</a:t>
            </a:r>
            <a:r>
              <a:rPr lang="en-US" altLang="ja-JP" sz="4800" b="1" dirty="0">
                <a:ln>
                  <a:solidFill>
                    <a:sysClr val="windowText" lastClr="000000"/>
                  </a:solidFill>
                </a:ln>
                <a:solidFill>
                  <a:srgbClr val="FF0000"/>
                </a:solidFill>
              </a:rPr>
              <a:t>(</a:t>
            </a:r>
            <a:r>
              <a:rPr lang="ja-JP" altLang="en-US" sz="4800" b="1" dirty="0">
                <a:ln>
                  <a:solidFill>
                    <a:sysClr val="windowText" lastClr="000000"/>
                  </a:solidFill>
                </a:ln>
                <a:solidFill>
                  <a:srgbClr val="FF0000"/>
                </a:solidFill>
              </a:rPr>
              <a:t>あめ</a:t>
            </a:r>
            <a:r>
              <a:rPr lang="en-US" altLang="ja-JP" sz="4800" b="1" dirty="0">
                <a:ln>
                  <a:solidFill>
                    <a:sysClr val="windowText" lastClr="000000"/>
                  </a:solidFill>
                </a:ln>
                <a:solidFill>
                  <a:srgbClr val="FF0000"/>
                </a:solidFill>
              </a:rPr>
              <a:t>)</a:t>
            </a:r>
            <a:r>
              <a:rPr lang="ja-JP" altLang="en-US" sz="4800" dirty="0"/>
              <a:t>」と発声して、</a:t>
            </a:r>
            <a:endParaRPr lang="en-US" altLang="ja-JP" sz="4800" dirty="0"/>
          </a:p>
          <a:p>
            <a:pPr marL="0" indent="0">
              <a:buNone/>
            </a:pPr>
            <a:r>
              <a:rPr lang="en-US" altLang="ja-JP" sz="4800" dirty="0"/>
              <a:t>  </a:t>
            </a:r>
            <a:r>
              <a:rPr lang="ja-JP" altLang="en-US" sz="4800" dirty="0"/>
              <a:t>“</a:t>
            </a:r>
            <a:r>
              <a:rPr lang="ja-JP" altLang="en-US" sz="4800" b="1" dirty="0">
                <a:ln>
                  <a:solidFill>
                    <a:sysClr val="windowText" lastClr="000000"/>
                  </a:solidFill>
                </a:ln>
                <a:solidFill>
                  <a:srgbClr val="FF0000"/>
                </a:solidFill>
              </a:rPr>
              <a:t>雨</a:t>
            </a:r>
            <a:r>
              <a:rPr lang="ja-JP" altLang="en-US" sz="4800" dirty="0"/>
              <a:t>” と文字出力してほしい</a:t>
            </a:r>
            <a:endParaRPr kumimoji="1" lang="ja-JP" altLang="en-US" sz="4800" dirty="0"/>
          </a:p>
        </p:txBody>
      </p:sp>
      <p:sp>
        <p:nvSpPr>
          <p:cNvPr id="4" name="正方形/長方形 3">
            <a:extLst>
              <a:ext uri="{FF2B5EF4-FFF2-40B4-BE49-F238E27FC236}">
                <a16:creationId xmlns:a16="http://schemas.microsoft.com/office/drawing/2014/main" id="{0AA5D799-1F2E-4C4D-9DDF-9AA6630E560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70560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6736C6-CE05-4D73-907A-DE1B89EFF8DC}"/>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音声認識</a:t>
            </a:r>
          </a:p>
        </p:txBody>
      </p:sp>
      <p:sp>
        <p:nvSpPr>
          <p:cNvPr id="4" name="正方形/長方形 3">
            <a:extLst>
              <a:ext uri="{FF2B5EF4-FFF2-40B4-BE49-F238E27FC236}">
                <a16:creationId xmlns:a16="http://schemas.microsoft.com/office/drawing/2014/main" id="{8734286A-0A91-4B50-9445-81C9D7BD89E8}"/>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5" name="図表 4">
            <a:extLst>
              <a:ext uri="{FF2B5EF4-FFF2-40B4-BE49-F238E27FC236}">
                <a16:creationId xmlns:a16="http://schemas.microsoft.com/office/drawing/2014/main" id="{7B4FA33A-0130-4C11-BD35-05E5E83974C3}"/>
              </a:ext>
            </a:extLst>
          </p:cNvPr>
          <p:cNvGraphicFramePr/>
          <p:nvPr>
            <p:extLst>
              <p:ext uri="{D42A27DB-BD31-4B8C-83A1-F6EECF244321}">
                <p14:modId xmlns:p14="http://schemas.microsoft.com/office/powerpoint/2010/main" val="591152087"/>
              </p:ext>
            </p:extLst>
          </p:nvPr>
        </p:nvGraphicFramePr>
        <p:xfrm>
          <a:off x="-7001" y="1618808"/>
          <a:ext cx="3819376" cy="50503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吹き出し: 四角形 5">
            <a:extLst>
              <a:ext uri="{FF2B5EF4-FFF2-40B4-BE49-F238E27FC236}">
                <a16:creationId xmlns:a16="http://schemas.microsoft.com/office/drawing/2014/main" id="{EC2D7201-72EE-404E-BD3A-0C1A06897109}"/>
              </a:ext>
            </a:extLst>
          </p:cNvPr>
          <p:cNvSpPr/>
          <p:nvPr/>
        </p:nvSpPr>
        <p:spPr>
          <a:xfrm>
            <a:off x="4281025" y="934278"/>
            <a:ext cx="5090962" cy="2782957"/>
          </a:xfrm>
          <a:prstGeom prst="wedgeRectCallout">
            <a:avLst>
              <a:gd name="adj1" fmla="val -83635"/>
              <a:gd name="adj2" fmla="val 280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 name="グループ化 2">
            <a:extLst>
              <a:ext uri="{FF2B5EF4-FFF2-40B4-BE49-F238E27FC236}">
                <a16:creationId xmlns:a16="http://schemas.microsoft.com/office/drawing/2014/main" id="{5A7D1760-D2E1-4100-BD37-4AED46BC1B26}"/>
              </a:ext>
            </a:extLst>
          </p:cNvPr>
          <p:cNvGrpSpPr/>
          <p:nvPr/>
        </p:nvGrpSpPr>
        <p:grpSpPr>
          <a:xfrm>
            <a:off x="4417760" y="2675190"/>
            <a:ext cx="4818146" cy="702707"/>
            <a:chOff x="4417760" y="2675190"/>
            <a:chExt cx="4818146" cy="702707"/>
          </a:xfrm>
        </p:grpSpPr>
        <p:sp>
          <p:nvSpPr>
            <p:cNvPr id="21" name="四角形: 角を丸くする 20">
              <a:extLst>
                <a:ext uri="{FF2B5EF4-FFF2-40B4-BE49-F238E27FC236}">
                  <a16:creationId xmlns:a16="http://schemas.microsoft.com/office/drawing/2014/main" id="{BAA8180E-787F-4896-8E97-7EC4A49D0F05}"/>
                </a:ext>
              </a:extLst>
            </p:cNvPr>
            <p:cNvSpPr/>
            <p:nvPr/>
          </p:nvSpPr>
          <p:spPr>
            <a:xfrm>
              <a:off x="7725158" y="2689631"/>
              <a:ext cx="1510748" cy="688265"/>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b="1" dirty="0" err="1">
                  <a:solidFill>
                    <a:schemeClr val="tx1"/>
                  </a:solidFill>
                </a:rPr>
                <a:t>jikaN</a:t>
              </a:r>
              <a:endParaRPr kumimoji="1" lang="en-US" altLang="ja-JP" sz="3200" b="1" dirty="0">
                <a:solidFill>
                  <a:schemeClr val="tx1"/>
                </a:solidFill>
              </a:endParaRPr>
            </a:p>
          </p:txBody>
        </p:sp>
        <p:sp>
          <p:nvSpPr>
            <p:cNvPr id="22" name="四角形: 角を丸くする 21">
              <a:extLst>
                <a:ext uri="{FF2B5EF4-FFF2-40B4-BE49-F238E27FC236}">
                  <a16:creationId xmlns:a16="http://schemas.microsoft.com/office/drawing/2014/main" id="{EDC4E367-E64F-4B7A-B3EF-53D5D66DB72C}"/>
                </a:ext>
              </a:extLst>
            </p:cNvPr>
            <p:cNvSpPr/>
            <p:nvPr/>
          </p:nvSpPr>
          <p:spPr>
            <a:xfrm>
              <a:off x="6071786" y="2689632"/>
              <a:ext cx="1510748" cy="688265"/>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solidFill>
                    <a:schemeClr val="tx1"/>
                  </a:solidFill>
                </a:rPr>
                <a:t>じかん</a:t>
              </a:r>
            </a:p>
          </p:txBody>
        </p:sp>
        <p:sp>
          <p:nvSpPr>
            <p:cNvPr id="23" name="四角形: 角を丸くする 22">
              <a:extLst>
                <a:ext uri="{FF2B5EF4-FFF2-40B4-BE49-F238E27FC236}">
                  <a16:creationId xmlns:a16="http://schemas.microsoft.com/office/drawing/2014/main" id="{16F93167-60FB-497D-9DE7-D09B7AA5FF38}"/>
                </a:ext>
              </a:extLst>
            </p:cNvPr>
            <p:cNvSpPr/>
            <p:nvPr/>
          </p:nvSpPr>
          <p:spPr>
            <a:xfrm>
              <a:off x="4417760" y="2675190"/>
              <a:ext cx="1510748" cy="688265"/>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solidFill>
                    <a:schemeClr val="tx1"/>
                  </a:solidFill>
                </a:rPr>
                <a:t>時間</a:t>
              </a:r>
              <a:endParaRPr kumimoji="1" lang="ja-JP" altLang="en-US" sz="3200" b="1" dirty="0">
                <a:solidFill>
                  <a:schemeClr val="tx1"/>
                </a:solidFill>
              </a:endParaRPr>
            </a:p>
          </p:txBody>
        </p:sp>
        <p:sp>
          <p:nvSpPr>
            <p:cNvPr id="25" name="矢印: 右 24">
              <a:extLst>
                <a:ext uri="{FF2B5EF4-FFF2-40B4-BE49-F238E27FC236}">
                  <a16:creationId xmlns:a16="http://schemas.microsoft.com/office/drawing/2014/main" id="{A09748F9-9A4D-4921-94F2-BB0AF43FE653}"/>
                </a:ext>
              </a:extLst>
            </p:cNvPr>
            <p:cNvSpPr/>
            <p:nvPr/>
          </p:nvSpPr>
          <p:spPr>
            <a:xfrm>
              <a:off x="7444613" y="2794296"/>
              <a:ext cx="461986" cy="3550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solidFill>
                  <a:schemeClr val="tx1"/>
                </a:solidFill>
              </a:endParaRPr>
            </a:p>
          </p:txBody>
        </p:sp>
        <p:sp>
          <p:nvSpPr>
            <p:cNvPr id="26" name="矢印: 右 25">
              <a:extLst>
                <a:ext uri="{FF2B5EF4-FFF2-40B4-BE49-F238E27FC236}">
                  <a16:creationId xmlns:a16="http://schemas.microsoft.com/office/drawing/2014/main" id="{898890FC-9D02-407B-8E68-649705E94406}"/>
                </a:ext>
              </a:extLst>
            </p:cNvPr>
            <p:cNvSpPr/>
            <p:nvPr/>
          </p:nvSpPr>
          <p:spPr>
            <a:xfrm>
              <a:off x="5744042" y="2784704"/>
              <a:ext cx="461986" cy="3550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solidFill>
                  <a:schemeClr val="tx1"/>
                </a:solidFill>
              </a:endParaRPr>
            </a:p>
          </p:txBody>
        </p:sp>
      </p:grpSp>
      <p:grpSp>
        <p:nvGrpSpPr>
          <p:cNvPr id="7" name="グループ化 6">
            <a:extLst>
              <a:ext uri="{FF2B5EF4-FFF2-40B4-BE49-F238E27FC236}">
                <a16:creationId xmlns:a16="http://schemas.microsoft.com/office/drawing/2014/main" id="{A366FD54-DA9A-4371-9504-A1C8BF401D8B}"/>
              </a:ext>
            </a:extLst>
          </p:cNvPr>
          <p:cNvGrpSpPr/>
          <p:nvPr/>
        </p:nvGrpSpPr>
        <p:grpSpPr>
          <a:xfrm>
            <a:off x="4417760" y="1071149"/>
            <a:ext cx="4818146" cy="1304838"/>
            <a:chOff x="4417760" y="1071149"/>
            <a:chExt cx="4818146" cy="1304838"/>
          </a:xfrm>
        </p:grpSpPr>
        <p:sp>
          <p:nvSpPr>
            <p:cNvPr id="18" name="四角形: 角を丸くする 17">
              <a:extLst>
                <a:ext uri="{FF2B5EF4-FFF2-40B4-BE49-F238E27FC236}">
                  <a16:creationId xmlns:a16="http://schemas.microsoft.com/office/drawing/2014/main" id="{F1AEF80B-D4E7-4CC2-BD95-4902BD9E6801}"/>
                </a:ext>
              </a:extLst>
            </p:cNvPr>
            <p:cNvSpPr/>
            <p:nvPr/>
          </p:nvSpPr>
          <p:spPr>
            <a:xfrm>
              <a:off x="7725158" y="1085590"/>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400" b="1" dirty="0">
                  <a:solidFill>
                    <a:schemeClr val="tx1"/>
                  </a:solidFill>
                </a:rPr>
                <a:t>ame</a:t>
              </a:r>
              <a:endParaRPr kumimoji="1" lang="en-US" altLang="ja-JP" sz="4400" b="1" dirty="0">
                <a:solidFill>
                  <a:schemeClr val="tx1"/>
                </a:solidFill>
              </a:endParaRPr>
            </a:p>
          </p:txBody>
        </p:sp>
        <p:sp>
          <p:nvSpPr>
            <p:cNvPr id="19" name="四角形: 角を丸くする 18">
              <a:extLst>
                <a:ext uri="{FF2B5EF4-FFF2-40B4-BE49-F238E27FC236}">
                  <a16:creationId xmlns:a16="http://schemas.microsoft.com/office/drawing/2014/main" id="{62FF5AD1-0D66-485C-BB2E-78D29D9CB17E}"/>
                </a:ext>
              </a:extLst>
            </p:cNvPr>
            <p:cNvSpPr/>
            <p:nvPr/>
          </p:nvSpPr>
          <p:spPr>
            <a:xfrm>
              <a:off x="6071786" y="1085591"/>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solidFill>
                    <a:schemeClr val="tx1"/>
                  </a:solidFill>
                </a:rPr>
                <a:t>あめ</a:t>
              </a:r>
            </a:p>
          </p:txBody>
        </p:sp>
        <p:sp>
          <p:nvSpPr>
            <p:cNvPr id="20" name="四角形: 角を丸くする 19">
              <a:extLst>
                <a:ext uri="{FF2B5EF4-FFF2-40B4-BE49-F238E27FC236}">
                  <a16:creationId xmlns:a16="http://schemas.microsoft.com/office/drawing/2014/main" id="{05A05781-3E47-4CBB-9F65-64689200C8E8}"/>
                </a:ext>
              </a:extLst>
            </p:cNvPr>
            <p:cNvSpPr/>
            <p:nvPr/>
          </p:nvSpPr>
          <p:spPr>
            <a:xfrm>
              <a:off x="4417760" y="1071149"/>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solidFill>
                    <a:schemeClr val="tx1"/>
                  </a:solidFill>
                </a:rPr>
                <a:t>雨</a:t>
              </a:r>
            </a:p>
          </p:txBody>
        </p:sp>
        <p:sp>
          <p:nvSpPr>
            <p:cNvPr id="24" name="矢印: 右 23">
              <a:extLst>
                <a:ext uri="{FF2B5EF4-FFF2-40B4-BE49-F238E27FC236}">
                  <a16:creationId xmlns:a16="http://schemas.microsoft.com/office/drawing/2014/main" id="{C4301B92-26EE-4D47-B057-A32F9DB8E85D}"/>
                </a:ext>
              </a:extLst>
            </p:cNvPr>
            <p:cNvSpPr/>
            <p:nvPr/>
          </p:nvSpPr>
          <p:spPr>
            <a:xfrm>
              <a:off x="5768827" y="1330602"/>
              <a:ext cx="461986" cy="66557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a:solidFill>
                  <a:schemeClr val="tx1"/>
                </a:solidFill>
              </a:endParaRPr>
            </a:p>
          </p:txBody>
        </p:sp>
        <p:sp>
          <p:nvSpPr>
            <p:cNvPr id="27" name="矢印: 右 26">
              <a:extLst>
                <a:ext uri="{FF2B5EF4-FFF2-40B4-BE49-F238E27FC236}">
                  <a16:creationId xmlns:a16="http://schemas.microsoft.com/office/drawing/2014/main" id="{8D1CD72C-648E-4151-BBC2-EB378C8DCFFF}"/>
                </a:ext>
              </a:extLst>
            </p:cNvPr>
            <p:cNvSpPr/>
            <p:nvPr/>
          </p:nvSpPr>
          <p:spPr>
            <a:xfrm>
              <a:off x="7431975" y="1330602"/>
              <a:ext cx="461986" cy="66557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a:solidFill>
                  <a:schemeClr val="tx1"/>
                </a:solidFill>
              </a:endParaRPr>
            </a:p>
          </p:txBody>
        </p:sp>
      </p:grpSp>
      <p:sp>
        <p:nvSpPr>
          <p:cNvPr id="29" name="吹き出し: 四角形 28">
            <a:extLst>
              <a:ext uri="{FF2B5EF4-FFF2-40B4-BE49-F238E27FC236}">
                <a16:creationId xmlns:a16="http://schemas.microsoft.com/office/drawing/2014/main" id="{70CCEB74-7A6E-4D0A-BE60-EBA84434B49E}"/>
              </a:ext>
            </a:extLst>
          </p:cNvPr>
          <p:cNvSpPr/>
          <p:nvPr/>
        </p:nvSpPr>
        <p:spPr>
          <a:xfrm>
            <a:off x="4281025" y="3666475"/>
            <a:ext cx="5090962" cy="2782957"/>
          </a:xfrm>
          <a:prstGeom prst="wedgeRectCallout">
            <a:avLst>
              <a:gd name="adj1" fmla="val -82928"/>
              <a:gd name="adj2" fmla="val 150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52314A52-A6CD-4CA8-B466-62F024240387}"/>
              </a:ext>
            </a:extLst>
          </p:cNvPr>
          <p:cNvSpPr/>
          <p:nvPr/>
        </p:nvSpPr>
        <p:spPr>
          <a:xfrm>
            <a:off x="4888493" y="3772172"/>
            <a:ext cx="3876026" cy="24992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200" b="1" dirty="0">
                <a:solidFill>
                  <a:sysClr val="windowText" lastClr="000000"/>
                </a:solidFill>
              </a:rPr>
              <a:t>音素ファイル</a:t>
            </a:r>
            <a:endParaRPr lang="en-US" altLang="ja-JP" sz="3200" b="1" dirty="0">
              <a:solidFill>
                <a:sysClr val="windowText" lastClr="000000"/>
              </a:solidFill>
            </a:endParaRPr>
          </a:p>
          <a:p>
            <a:endParaRPr lang="en-US" altLang="ja-JP" sz="2400" dirty="0">
              <a:solidFill>
                <a:sysClr val="windowText" lastClr="000000"/>
              </a:solidFill>
            </a:endParaRPr>
          </a:p>
          <a:p>
            <a:r>
              <a:rPr lang="ja-JP" altLang="en-US" sz="2800" b="1" dirty="0">
                <a:solidFill>
                  <a:sysClr val="windowText" lastClr="000000"/>
                </a:solidFill>
              </a:rPr>
              <a:t> 音素</a:t>
            </a:r>
            <a:r>
              <a:rPr lang="en-US" altLang="ja-JP" sz="2800" b="1" dirty="0">
                <a:solidFill>
                  <a:sysClr val="windowText" lastClr="000000"/>
                </a:solidFill>
              </a:rPr>
              <a:t>		         </a:t>
            </a:r>
            <a:r>
              <a:rPr lang="ja-JP" altLang="en-US" sz="2800" b="1" dirty="0">
                <a:solidFill>
                  <a:sysClr val="windowText" lastClr="000000"/>
                </a:solidFill>
              </a:rPr>
              <a:t>単語</a:t>
            </a:r>
            <a:endParaRPr lang="en-US" altLang="ja-JP" sz="2800" b="1" dirty="0">
              <a:solidFill>
                <a:sysClr val="windowText" lastClr="000000"/>
              </a:solidFill>
            </a:endParaRPr>
          </a:p>
          <a:p>
            <a:r>
              <a:rPr kumimoji="1" lang="en-US" altLang="ja-JP" sz="2800" dirty="0">
                <a:solidFill>
                  <a:sysClr val="windowText" lastClr="000000"/>
                </a:solidFill>
              </a:rPr>
              <a:t>h a r e	  	</a:t>
            </a:r>
            <a:r>
              <a:rPr kumimoji="1" lang="ja-JP" altLang="en-US" sz="2800" dirty="0">
                <a:solidFill>
                  <a:sysClr val="windowText" lastClr="000000"/>
                </a:solidFill>
              </a:rPr>
              <a:t>晴れ</a:t>
            </a:r>
            <a:endParaRPr lang="en-US" altLang="ja-JP" sz="2800" dirty="0">
              <a:solidFill>
                <a:sysClr val="windowText" lastClr="000000"/>
              </a:solidFill>
            </a:endParaRPr>
          </a:p>
          <a:p>
            <a:r>
              <a:rPr lang="en-US" altLang="ja-JP" sz="2800" dirty="0">
                <a:solidFill>
                  <a:sysClr val="windowText" lastClr="000000"/>
                </a:solidFill>
              </a:rPr>
              <a:t>k u m o r </a:t>
            </a:r>
            <a:r>
              <a:rPr lang="en-US" altLang="ja-JP" sz="2800" dirty="0" err="1">
                <a:solidFill>
                  <a:sysClr val="windowText" lastClr="000000"/>
                </a:solidFill>
              </a:rPr>
              <a:t>i</a:t>
            </a:r>
            <a:r>
              <a:rPr lang="en-US" altLang="ja-JP" sz="2800" dirty="0">
                <a:solidFill>
                  <a:sysClr val="windowText" lastClr="000000"/>
                </a:solidFill>
              </a:rPr>
              <a:t> 	  	</a:t>
            </a:r>
            <a:r>
              <a:rPr lang="ja-JP" altLang="en-US" sz="2800" dirty="0">
                <a:solidFill>
                  <a:sysClr val="windowText" lastClr="000000"/>
                </a:solidFill>
              </a:rPr>
              <a:t>曇り</a:t>
            </a:r>
            <a:endParaRPr lang="en-US" altLang="ja-JP" sz="2800" dirty="0">
              <a:solidFill>
                <a:sysClr val="windowText" lastClr="000000"/>
              </a:solidFill>
            </a:endParaRPr>
          </a:p>
          <a:p>
            <a:r>
              <a:rPr kumimoji="1" lang="en-US" altLang="ja-JP" sz="2800" dirty="0">
                <a:solidFill>
                  <a:sysClr val="windowText" lastClr="000000"/>
                </a:solidFill>
              </a:rPr>
              <a:t>a m e		  	  </a:t>
            </a:r>
            <a:r>
              <a:rPr kumimoji="1" lang="ja-JP" altLang="en-US" sz="2800" dirty="0">
                <a:solidFill>
                  <a:sysClr val="windowText" lastClr="000000"/>
                </a:solidFill>
              </a:rPr>
              <a:t>雨</a:t>
            </a:r>
            <a:endParaRPr kumimoji="1" lang="en-US" altLang="ja-JP" sz="2800" dirty="0">
              <a:solidFill>
                <a:sysClr val="windowText" lastClr="000000"/>
              </a:solidFill>
            </a:endParaRPr>
          </a:p>
        </p:txBody>
      </p:sp>
      <p:sp>
        <p:nvSpPr>
          <p:cNvPr id="31" name="矢印: 右 30">
            <a:extLst>
              <a:ext uri="{FF2B5EF4-FFF2-40B4-BE49-F238E27FC236}">
                <a16:creationId xmlns:a16="http://schemas.microsoft.com/office/drawing/2014/main" id="{66FD8DEF-D57E-41E7-8960-592A31AD255F}"/>
              </a:ext>
            </a:extLst>
          </p:cNvPr>
          <p:cNvSpPr/>
          <p:nvPr/>
        </p:nvSpPr>
        <p:spPr>
          <a:xfrm>
            <a:off x="6385417" y="5853896"/>
            <a:ext cx="836462" cy="48701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cxnSp>
        <p:nvCxnSpPr>
          <p:cNvPr id="33" name="直線コネクタ 32">
            <a:extLst>
              <a:ext uri="{FF2B5EF4-FFF2-40B4-BE49-F238E27FC236}">
                <a16:creationId xmlns:a16="http://schemas.microsoft.com/office/drawing/2014/main" id="{8D26DE95-AFF3-4CD9-923D-212C573A12BD}"/>
              </a:ext>
            </a:extLst>
          </p:cNvPr>
          <p:cNvCxnSpPr/>
          <p:nvPr/>
        </p:nvCxnSpPr>
        <p:spPr>
          <a:xfrm>
            <a:off x="4886632" y="6273637"/>
            <a:ext cx="101901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751CC70-24DC-4147-A745-6A1EDA4821CA}"/>
              </a:ext>
            </a:extLst>
          </p:cNvPr>
          <p:cNvCxnSpPr>
            <a:cxnSpLocks/>
          </p:cNvCxnSpPr>
          <p:nvPr/>
        </p:nvCxnSpPr>
        <p:spPr>
          <a:xfrm flipV="1">
            <a:off x="7725158" y="6271381"/>
            <a:ext cx="677872" cy="451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四角形: 角を丸くする 37">
            <a:extLst>
              <a:ext uri="{FF2B5EF4-FFF2-40B4-BE49-F238E27FC236}">
                <a16:creationId xmlns:a16="http://schemas.microsoft.com/office/drawing/2014/main" id="{72E4019F-4D7F-4000-A28B-67B6B6AEE5DF}"/>
              </a:ext>
            </a:extLst>
          </p:cNvPr>
          <p:cNvSpPr/>
          <p:nvPr/>
        </p:nvSpPr>
        <p:spPr>
          <a:xfrm>
            <a:off x="1905837" y="1778581"/>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solidFill>
                  <a:schemeClr val="accent6">
                    <a:lumMod val="50000"/>
                  </a:schemeClr>
                </a:solidFill>
              </a:rPr>
              <a:t>あめ</a:t>
            </a:r>
          </a:p>
        </p:txBody>
      </p:sp>
      <p:sp>
        <p:nvSpPr>
          <p:cNvPr id="39" name="四角形: 角を丸くする 38">
            <a:extLst>
              <a:ext uri="{FF2B5EF4-FFF2-40B4-BE49-F238E27FC236}">
                <a16:creationId xmlns:a16="http://schemas.microsoft.com/office/drawing/2014/main" id="{AD6285AC-1E5C-4D9F-935C-D82D316E24BC}"/>
              </a:ext>
            </a:extLst>
          </p:cNvPr>
          <p:cNvSpPr/>
          <p:nvPr/>
        </p:nvSpPr>
        <p:spPr>
          <a:xfrm>
            <a:off x="1902687" y="3717235"/>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a:solidFill>
                  <a:schemeClr val="accent6">
                    <a:lumMod val="50000"/>
                  </a:schemeClr>
                </a:solidFill>
              </a:rPr>
              <a:t>ame</a:t>
            </a:r>
            <a:endParaRPr kumimoji="1" lang="ja-JP" altLang="en-US" sz="3200" b="1" dirty="0">
              <a:solidFill>
                <a:schemeClr val="accent6">
                  <a:lumMod val="50000"/>
                </a:schemeClr>
              </a:solidFill>
            </a:endParaRPr>
          </a:p>
        </p:txBody>
      </p:sp>
      <p:sp>
        <p:nvSpPr>
          <p:cNvPr id="40" name="四角形: 角を丸くする 39">
            <a:extLst>
              <a:ext uri="{FF2B5EF4-FFF2-40B4-BE49-F238E27FC236}">
                <a16:creationId xmlns:a16="http://schemas.microsoft.com/office/drawing/2014/main" id="{9F66BD62-94F6-440F-B8DD-31A2F7DB1F24}"/>
              </a:ext>
            </a:extLst>
          </p:cNvPr>
          <p:cNvSpPr/>
          <p:nvPr/>
        </p:nvSpPr>
        <p:spPr>
          <a:xfrm>
            <a:off x="1902687" y="5540603"/>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solidFill>
                  <a:schemeClr val="accent6">
                    <a:lumMod val="50000"/>
                  </a:schemeClr>
                </a:solidFill>
              </a:rPr>
              <a:t>雨</a:t>
            </a:r>
            <a:endParaRPr kumimoji="1" lang="ja-JP" altLang="en-US" sz="3200" b="1" dirty="0">
              <a:solidFill>
                <a:schemeClr val="accent6">
                  <a:lumMod val="50000"/>
                </a:schemeClr>
              </a:solidFill>
            </a:endParaRPr>
          </a:p>
        </p:txBody>
      </p:sp>
      <p:sp>
        <p:nvSpPr>
          <p:cNvPr id="11" name="矢印: 五方向 10">
            <a:extLst>
              <a:ext uri="{FF2B5EF4-FFF2-40B4-BE49-F238E27FC236}">
                <a16:creationId xmlns:a16="http://schemas.microsoft.com/office/drawing/2014/main" id="{0361E213-C715-44B3-98C7-BD090FF0CFCC}"/>
              </a:ext>
            </a:extLst>
          </p:cNvPr>
          <p:cNvSpPr/>
          <p:nvPr/>
        </p:nvSpPr>
        <p:spPr>
          <a:xfrm rot="5400000">
            <a:off x="8089307" y="278665"/>
            <a:ext cx="775906" cy="1090567"/>
          </a:xfrm>
          <a:prstGeom prst="homePlat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ja-JP" altLang="en-US" sz="3200" b="1" dirty="0">
                <a:solidFill>
                  <a:schemeClr val="bg1"/>
                </a:solidFill>
              </a:rPr>
              <a:t>音素</a:t>
            </a:r>
            <a:endParaRPr kumimoji="1" lang="ja-JP" altLang="en-US" sz="3200" b="1" dirty="0">
              <a:solidFill>
                <a:schemeClr val="bg1"/>
              </a:solidFill>
            </a:endParaRPr>
          </a:p>
        </p:txBody>
      </p:sp>
    </p:spTree>
    <p:extLst>
      <p:ext uri="{BB962C8B-B14F-4D97-AF65-F5344CB8AC3E}">
        <p14:creationId xmlns:p14="http://schemas.microsoft.com/office/powerpoint/2010/main" val="281827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250"/>
                                        <p:tgtEl>
                                          <p:spTgt spid="38"/>
                                        </p:tgtEl>
                                      </p:cBhvr>
                                    </p:animEffect>
                                    <p:anim calcmode="lin" valueType="num">
                                      <p:cBhvr>
                                        <p:cTn id="13" dur="250" fill="hold"/>
                                        <p:tgtEl>
                                          <p:spTgt spid="38"/>
                                        </p:tgtEl>
                                        <p:attrNameLst>
                                          <p:attrName>ppt_x</p:attrName>
                                        </p:attrNameLst>
                                      </p:cBhvr>
                                      <p:tavLst>
                                        <p:tav tm="0">
                                          <p:val>
                                            <p:strVal val="#ppt_x"/>
                                          </p:val>
                                        </p:tav>
                                        <p:tav tm="100000">
                                          <p:val>
                                            <p:strVal val="#ppt_x"/>
                                          </p:val>
                                        </p:tav>
                                      </p:tavLst>
                                    </p:anim>
                                    <p:anim calcmode="lin" valueType="num">
                                      <p:cBhvr>
                                        <p:cTn id="14" dur="25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25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250"/>
                                        <p:tgtEl>
                                          <p:spTgt spid="39"/>
                                        </p:tgtEl>
                                      </p:cBhvr>
                                    </p:animEffect>
                                    <p:anim calcmode="lin" valueType="num">
                                      <p:cBhvr>
                                        <p:cTn id="42" dur="250" fill="hold"/>
                                        <p:tgtEl>
                                          <p:spTgt spid="39"/>
                                        </p:tgtEl>
                                        <p:attrNameLst>
                                          <p:attrName>ppt_x</p:attrName>
                                        </p:attrNameLst>
                                      </p:cBhvr>
                                      <p:tavLst>
                                        <p:tav tm="0">
                                          <p:val>
                                            <p:strVal val="#ppt_x"/>
                                          </p:val>
                                        </p:tav>
                                        <p:tav tm="100000">
                                          <p:val>
                                            <p:strVal val="#ppt_x"/>
                                          </p:val>
                                        </p:tav>
                                      </p:tavLst>
                                    </p:anim>
                                    <p:anim calcmode="lin" valueType="num">
                                      <p:cBhvr>
                                        <p:cTn id="43" dur="25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randombar(horizontal)">
                                      <p:cBhvr>
                                        <p:cTn id="48" dur="500"/>
                                        <p:tgtEl>
                                          <p:spTgt spid="29"/>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wipe(left)">
                                      <p:cBhvr>
                                        <p:cTn id="57" dur="250"/>
                                        <p:tgtEl>
                                          <p:spTgt spid="33"/>
                                        </p:tgtEl>
                                      </p:cBhvr>
                                    </p:animEffect>
                                  </p:childTnLst>
                                </p:cTn>
                              </p:par>
                            </p:childTnLst>
                          </p:cTn>
                        </p:par>
                        <p:par>
                          <p:cTn id="58" fill="hold">
                            <p:stCondLst>
                              <p:cond delay="250"/>
                            </p:stCondLst>
                            <p:childTnLst>
                              <p:par>
                                <p:cTn id="59" presetID="22" presetClass="entr" presetSubtype="8" fill="hold" grpId="0"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wipe(left)">
                                      <p:cBhvr>
                                        <p:cTn id="61" dur="250"/>
                                        <p:tgtEl>
                                          <p:spTgt spid="31"/>
                                        </p:tgtEl>
                                      </p:cBhvr>
                                    </p:animEffect>
                                  </p:childTnLst>
                                </p:cTn>
                              </p:par>
                            </p:childTnLst>
                          </p:cTn>
                        </p:par>
                        <p:par>
                          <p:cTn id="62" fill="hold">
                            <p:stCondLst>
                              <p:cond delay="500"/>
                            </p:stCondLst>
                            <p:childTnLst>
                              <p:par>
                                <p:cTn id="63" presetID="22" presetClass="entr" presetSubtype="8" fill="hold" nodeType="after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wipe(left)">
                                      <p:cBhvr>
                                        <p:cTn id="65" dur="250"/>
                                        <p:tgtEl>
                                          <p:spTgt spid="34"/>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250"/>
                                        <p:tgtEl>
                                          <p:spTgt spid="40"/>
                                        </p:tgtEl>
                                      </p:cBhvr>
                                    </p:animEffect>
                                    <p:anim calcmode="lin" valueType="num">
                                      <p:cBhvr>
                                        <p:cTn id="71" dur="250" fill="hold"/>
                                        <p:tgtEl>
                                          <p:spTgt spid="40"/>
                                        </p:tgtEl>
                                        <p:attrNameLst>
                                          <p:attrName>ppt_x</p:attrName>
                                        </p:attrNameLst>
                                      </p:cBhvr>
                                      <p:tavLst>
                                        <p:tav tm="0">
                                          <p:val>
                                            <p:strVal val="#ppt_x"/>
                                          </p:val>
                                        </p:tav>
                                        <p:tav tm="100000">
                                          <p:val>
                                            <p:strVal val="#ppt_x"/>
                                          </p:val>
                                        </p:tav>
                                      </p:tavLst>
                                    </p:anim>
                                    <p:anim calcmode="lin" valueType="num">
                                      <p:cBhvr>
                                        <p:cTn id="72" dur="25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animBg="1"/>
      <p:bldP spid="29" grpId="0" animBg="1"/>
      <p:bldP spid="30" grpId="0" animBg="1"/>
      <p:bldP spid="31" grpId="0" animBg="1"/>
      <p:bldP spid="38" grpId="0" animBg="1"/>
      <p:bldP spid="39" grpId="0" animBg="1"/>
      <p:bldP spid="40" grpId="0" animBg="1"/>
      <p:bldP spid="11"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lumMod val="60000"/>
            <a:lumOff val="40000"/>
          </a:schemeClr>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2540</TotalTime>
  <Words>3503</Words>
  <Application>Microsoft Office PowerPoint</Application>
  <PresentationFormat>ワイド画面</PresentationFormat>
  <Paragraphs>526</Paragraphs>
  <Slides>42</Slides>
  <Notes>35</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42</vt:i4>
      </vt:variant>
    </vt:vector>
  </HeadingPairs>
  <TitlesOfParts>
    <vt:vector size="50" baseType="lpstr">
      <vt:lpstr>HGP行書体</vt:lpstr>
      <vt:lpstr>HGP明朝E</vt:lpstr>
      <vt:lpstr>HGS明朝E</vt:lpstr>
      <vt:lpstr>HG教科書体</vt:lpstr>
      <vt:lpstr>游ゴシック</vt:lpstr>
      <vt:lpstr>游ゴシック Light</vt:lpstr>
      <vt:lpstr>Arial</vt:lpstr>
      <vt:lpstr>Office テーマ</vt:lpstr>
      <vt:lpstr>AIスピーカー開発</vt:lpstr>
      <vt:lpstr>目次</vt:lpstr>
      <vt:lpstr>プロジェクトの全体像</vt:lpstr>
      <vt:lpstr>処理の流れ</vt:lpstr>
      <vt:lpstr>要素技術</vt:lpstr>
      <vt:lpstr>Julius</vt:lpstr>
      <vt:lpstr>Pythonとの連携</vt:lpstr>
      <vt:lpstr>音声認識</vt:lpstr>
      <vt:lpstr>音声認識</vt:lpstr>
      <vt:lpstr>辞書ファイル</vt:lpstr>
      <vt:lpstr>辞書ファイル</vt:lpstr>
      <vt:lpstr>辞書ファイル</vt:lpstr>
      <vt:lpstr>辞書ファイル</vt:lpstr>
      <vt:lpstr>辞書ファイル</vt:lpstr>
      <vt:lpstr>ウェイクワード</vt:lpstr>
      <vt:lpstr>ウェイクワード</vt:lpstr>
      <vt:lpstr>テキスト分類の仕組み</vt:lpstr>
      <vt:lpstr>トレーニングデータ</vt:lpstr>
      <vt:lpstr>トレーニングデータ</vt:lpstr>
      <vt:lpstr>形態素解析</vt:lpstr>
      <vt:lpstr>fastText</vt:lpstr>
      <vt:lpstr>predict.py</vt:lpstr>
      <vt:lpstr>データ取得</vt:lpstr>
      <vt:lpstr>データ取得　定時実行</vt:lpstr>
      <vt:lpstr>OpenJTalk</vt:lpstr>
      <vt:lpstr>OpenJTalk</vt:lpstr>
      <vt:lpstr>実行ファイル yosie.sh</vt:lpstr>
      <vt:lpstr>実行ファイル yosie.sh</vt:lpstr>
      <vt:lpstr>実行ファイル function.py</vt:lpstr>
      <vt:lpstr>デモンストレーション</vt:lpstr>
      <vt:lpstr>YoSiEの可能性</vt:lpstr>
      <vt:lpstr>まとめ</vt:lpstr>
      <vt:lpstr>チームメンバー</vt:lpstr>
      <vt:lpstr>チームメンバー</vt:lpstr>
      <vt:lpstr>ご清聴ありがとうございました</vt:lpstr>
      <vt:lpstr>名前の由来</vt:lpstr>
      <vt:lpstr>辞書ファイル</vt:lpstr>
      <vt:lpstr>辞書ファイル</vt:lpstr>
      <vt:lpstr>辞書ファイル</vt:lpstr>
      <vt:lpstr>辞書ファイル</vt:lpstr>
      <vt:lpstr>辞書ファイル</vt:lpstr>
      <vt:lpstr>モデル作成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rikie</dc:creator>
  <cp:lastModifiedBy>rikie</cp:lastModifiedBy>
  <cp:revision>265</cp:revision>
  <dcterms:created xsi:type="dcterms:W3CDTF">2021-11-23T02:33:41Z</dcterms:created>
  <dcterms:modified xsi:type="dcterms:W3CDTF">2022-01-24T14:17:00Z</dcterms:modified>
</cp:coreProperties>
</file>