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78" r:id="rId3"/>
    <p:sldId id="257" r:id="rId4"/>
    <p:sldId id="258" r:id="rId5"/>
    <p:sldId id="259" r:id="rId6"/>
    <p:sldId id="260" r:id="rId7"/>
    <p:sldId id="272" r:id="rId8"/>
    <p:sldId id="276" r:id="rId9"/>
    <p:sldId id="261" r:id="rId10"/>
    <p:sldId id="271" r:id="rId11"/>
    <p:sldId id="284" r:id="rId12"/>
    <p:sldId id="285" r:id="rId13"/>
    <p:sldId id="286" r:id="rId14"/>
    <p:sldId id="287" r:id="rId15"/>
    <p:sldId id="262" r:id="rId16"/>
    <p:sldId id="270" r:id="rId17"/>
    <p:sldId id="263" r:id="rId18"/>
    <p:sldId id="264" r:id="rId19"/>
    <p:sldId id="274" r:id="rId20"/>
    <p:sldId id="265" r:id="rId21"/>
    <p:sldId id="275" r:id="rId22"/>
    <p:sldId id="269" r:id="rId23"/>
    <p:sldId id="266" r:id="rId24"/>
    <p:sldId id="293" r:id="rId25"/>
    <p:sldId id="288" r:id="rId26"/>
    <p:sldId id="292" r:id="rId27"/>
    <p:sldId id="267" r:id="rId28"/>
    <p:sldId id="279" r:id="rId29"/>
    <p:sldId id="290" r:id="rId30"/>
    <p:sldId id="291" r:id="rId31"/>
    <p:sldId id="268" r:id="rId32"/>
    <p:sldId id="294" r:id="rId3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2923"/>
    <a:srgbClr val="F0B97C"/>
    <a:srgbClr val="F1BD83"/>
    <a:srgbClr val="EA983E"/>
    <a:srgbClr val="FEFDF8"/>
    <a:srgbClr val="E8902F"/>
    <a:srgbClr val="E9973B"/>
    <a:srgbClr val="FF0066"/>
    <a:srgbClr val="EA9A42"/>
    <a:srgbClr val="E789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309" autoAdjust="0"/>
    <p:restoredTop sz="81148" autoAdjust="0"/>
  </p:normalViewPr>
  <p:slideViewPr>
    <p:cSldViewPr snapToGrid="0">
      <p:cViewPr varScale="1">
        <p:scale>
          <a:sx n="90" d="100"/>
          <a:sy n="90" d="100"/>
        </p:scale>
        <p:origin x="426" y="90"/>
      </p:cViewPr>
      <p:guideLst/>
    </p:cSldViewPr>
  </p:slideViewPr>
  <p:outlineViewPr>
    <p:cViewPr>
      <p:scale>
        <a:sx n="33" d="100"/>
        <a:sy n="33" d="100"/>
      </p:scale>
      <p:origin x="0" y="0"/>
    </p:cViewPr>
  </p:outlineViewPr>
  <p:notesTextViewPr>
    <p:cViewPr>
      <p:scale>
        <a:sx n="125" d="100"/>
        <a:sy n="125" d="100"/>
      </p:scale>
      <p:origin x="0" y="-984"/>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AD5661-52EC-44C6-A0CD-815C4E2A2178}" type="doc">
      <dgm:prSet loTypeId="urn:microsoft.com/office/officeart/2005/8/layout/process2" loCatId="process" qsTypeId="urn:microsoft.com/office/officeart/2005/8/quickstyle/simple1" qsCatId="simple" csTypeId="urn:microsoft.com/office/officeart/2005/8/colors/accent1_2" csCatId="accent1" phldr="1"/>
      <dgm:spPr/>
    </dgm:pt>
    <dgm:pt modelId="{26A8BDED-7BD6-49CF-8C8C-068FE7539748}">
      <dgm:prSet phldrT="[テキスト]"/>
      <dgm:spPr>
        <a:solidFill>
          <a:schemeClr val="accent6">
            <a:lumMod val="75000"/>
          </a:schemeClr>
        </a:solidFill>
      </dgm:spPr>
      <dgm:t>
        <a:bodyPr/>
        <a:lstStyle/>
        <a:p>
          <a:pPr algn="l"/>
          <a:r>
            <a:rPr kumimoji="1" lang="ja-JP" altLang="en-US" b="1" dirty="0"/>
            <a:t>音声</a:t>
          </a:r>
        </a:p>
      </dgm:t>
    </dgm:pt>
    <dgm:pt modelId="{50E4821E-4909-473A-B2EF-3EC6C651667D}" type="parTrans" cxnId="{61CF02E9-B101-4193-9516-BD830ADAC866}">
      <dgm:prSet/>
      <dgm:spPr/>
      <dgm:t>
        <a:bodyPr/>
        <a:lstStyle/>
        <a:p>
          <a:endParaRPr kumimoji="1" lang="ja-JP" altLang="en-US"/>
        </a:p>
      </dgm:t>
    </dgm:pt>
    <dgm:pt modelId="{57558FC9-4B85-4A16-BCD7-92FCA8D37C6C}" type="sibTrans" cxnId="{61CF02E9-B101-4193-9516-BD830ADAC866}">
      <dgm:prSet/>
      <dgm:spPr>
        <a:solidFill>
          <a:srgbClr val="FF0000"/>
        </a:solidFill>
        <a:ln>
          <a:solidFill>
            <a:schemeClr val="tx1"/>
          </a:solidFill>
        </a:ln>
      </dgm:spPr>
      <dgm:t>
        <a:bodyPr/>
        <a:lstStyle/>
        <a:p>
          <a:endParaRPr kumimoji="1" lang="ja-JP" altLang="en-US"/>
        </a:p>
      </dgm:t>
    </dgm:pt>
    <dgm:pt modelId="{FA835DA5-41EF-42EA-8294-D83BFCF3F3FB}">
      <dgm:prSet phldrT="[テキスト]"/>
      <dgm:spPr>
        <a:solidFill>
          <a:schemeClr val="accent6">
            <a:lumMod val="75000"/>
          </a:schemeClr>
        </a:solidFill>
      </dgm:spPr>
      <dgm:t>
        <a:bodyPr/>
        <a:lstStyle/>
        <a:p>
          <a:pPr algn="l"/>
          <a:r>
            <a:rPr kumimoji="1" lang="ja-JP" altLang="en-US" b="1" dirty="0"/>
            <a:t>音素</a:t>
          </a:r>
        </a:p>
      </dgm:t>
    </dgm:pt>
    <dgm:pt modelId="{28542094-0279-4667-8B4C-C1105784A025}" type="parTrans" cxnId="{23AAD36C-374A-4489-9539-829662066AB6}">
      <dgm:prSet/>
      <dgm:spPr/>
      <dgm:t>
        <a:bodyPr/>
        <a:lstStyle/>
        <a:p>
          <a:endParaRPr kumimoji="1" lang="ja-JP" altLang="en-US"/>
        </a:p>
      </dgm:t>
    </dgm:pt>
    <dgm:pt modelId="{9F4C9F53-B247-481F-92B8-4137AA554FA2}" type="sibTrans" cxnId="{23AAD36C-374A-4489-9539-829662066AB6}">
      <dgm:prSet/>
      <dgm:spPr>
        <a:solidFill>
          <a:srgbClr val="FF0000"/>
        </a:solidFill>
        <a:ln>
          <a:solidFill>
            <a:schemeClr val="tx1"/>
          </a:solidFill>
        </a:ln>
      </dgm:spPr>
      <dgm:t>
        <a:bodyPr/>
        <a:lstStyle/>
        <a:p>
          <a:endParaRPr kumimoji="1" lang="ja-JP" altLang="en-US"/>
        </a:p>
      </dgm:t>
    </dgm:pt>
    <dgm:pt modelId="{BE1F7A08-3369-4E03-932E-EF9B44EC1A7D}">
      <dgm:prSet phldrT="[テキスト]"/>
      <dgm:spPr>
        <a:solidFill>
          <a:schemeClr val="accent6">
            <a:lumMod val="75000"/>
          </a:schemeClr>
        </a:solidFill>
      </dgm:spPr>
      <dgm:t>
        <a:bodyPr/>
        <a:lstStyle/>
        <a:p>
          <a:pPr algn="l"/>
          <a:r>
            <a:rPr kumimoji="1" lang="ja-JP" altLang="en-US" b="1" dirty="0"/>
            <a:t>文字</a:t>
          </a:r>
        </a:p>
      </dgm:t>
    </dgm:pt>
    <dgm:pt modelId="{49B53EB6-4100-486E-83C2-75F7FF7FF1D2}" type="parTrans" cxnId="{8371B4CF-E521-4F12-AC62-780395936422}">
      <dgm:prSet/>
      <dgm:spPr/>
      <dgm:t>
        <a:bodyPr/>
        <a:lstStyle/>
        <a:p>
          <a:endParaRPr kumimoji="1" lang="ja-JP" altLang="en-US"/>
        </a:p>
      </dgm:t>
    </dgm:pt>
    <dgm:pt modelId="{85445968-D6D6-48BB-A9DA-C7234BF0FFAA}" type="sibTrans" cxnId="{8371B4CF-E521-4F12-AC62-780395936422}">
      <dgm:prSet/>
      <dgm:spPr/>
      <dgm:t>
        <a:bodyPr/>
        <a:lstStyle/>
        <a:p>
          <a:endParaRPr kumimoji="1" lang="ja-JP" altLang="en-US"/>
        </a:p>
      </dgm:t>
    </dgm:pt>
    <dgm:pt modelId="{8126590B-F659-46DE-8329-9AC47CB405EE}" type="pres">
      <dgm:prSet presAssocID="{D1AD5661-52EC-44C6-A0CD-815C4E2A2178}" presName="linearFlow" presStyleCnt="0">
        <dgm:presLayoutVars>
          <dgm:resizeHandles val="exact"/>
        </dgm:presLayoutVars>
      </dgm:prSet>
      <dgm:spPr/>
    </dgm:pt>
    <dgm:pt modelId="{F62A572D-3AAE-4141-8D28-785159941964}" type="pres">
      <dgm:prSet presAssocID="{26A8BDED-7BD6-49CF-8C8C-068FE7539748}" presName="node" presStyleLbl="node1" presStyleIdx="0" presStyleCnt="3" custScaleX="132648" custLinFactNeighborX="5441" custLinFactNeighborY="2309">
        <dgm:presLayoutVars>
          <dgm:bulletEnabled val="1"/>
        </dgm:presLayoutVars>
      </dgm:prSet>
      <dgm:spPr/>
    </dgm:pt>
    <dgm:pt modelId="{88C84C50-640B-4B08-A09D-969E39B7EDA8}" type="pres">
      <dgm:prSet presAssocID="{57558FC9-4B85-4A16-BCD7-92FCA8D37C6C}" presName="sibTrans" presStyleLbl="sibTrans2D1" presStyleIdx="0" presStyleCnt="2" custScaleX="110714" custScaleY="145341"/>
      <dgm:spPr/>
    </dgm:pt>
    <dgm:pt modelId="{87FD9324-81F1-4EE7-A2A6-6955F70B3FB5}" type="pres">
      <dgm:prSet presAssocID="{57558FC9-4B85-4A16-BCD7-92FCA8D37C6C}" presName="connectorText" presStyleLbl="sibTrans2D1" presStyleIdx="0" presStyleCnt="2"/>
      <dgm:spPr/>
    </dgm:pt>
    <dgm:pt modelId="{EF5F81BA-8338-4F88-9D82-20B267FC5FD0}" type="pres">
      <dgm:prSet presAssocID="{FA835DA5-41EF-42EA-8294-D83BFCF3F3FB}" presName="node" presStyleLbl="node1" presStyleIdx="1" presStyleCnt="3" custScaleX="132648" custLinFactNeighborX="5441" custLinFactNeighborY="26">
        <dgm:presLayoutVars>
          <dgm:bulletEnabled val="1"/>
        </dgm:presLayoutVars>
      </dgm:prSet>
      <dgm:spPr/>
    </dgm:pt>
    <dgm:pt modelId="{CFB8B250-5A99-47E1-B374-92C00B0DF11D}" type="pres">
      <dgm:prSet presAssocID="{9F4C9F53-B247-481F-92B8-4137AA554FA2}" presName="sibTrans" presStyleLbl="sibTrans2D1" presStyleIdx="1" presStyleCnt="2" custScaleX="110714" custScaleY="145341"/>
      <dgm:spPr/>
    </dgm:pt>
    <dgm:pt modelId="{68CD3C2E-3CB4-4345-A410-193C435C60EC}" type="pres">
      <dgm:prSet presAssocID="{9F4C9F53-B247-481F-92B8-4137AA554FA2}" presName="connectorText" presStyleLbl="sibTrans2D1" presStyleIdx="1" presStyleCnt="2"/>
      <dgm:spPr/>
    </dgm:pt>
    <dgm:pt modelId="{CA259601-2D12-4654-A3FC-426CC8F924F7}" type="pres">
      <dgm:prSet presAssocID="{BE1F7A08-3369-4E03-932E-EF9B44EC1A7D}" presName="node" presStyleLbl="node1" presStyleIdx="2" presStyleCnt="3" custScaleX="132648" custLinFactNeighborX="5441" custLinFactNeighborY="-12598">
        <dgm:presLayoutVars>
          <dgm:bulletEnabled val="1"/>
        </dgm:presLayoutVars>
      </dgm:prSet>
      <dgm:spPr/>
    </dgm:pt>
  </dgm:ptLst>
  <dgm:cxnLst>
    <dgm:cxn modelId="{2C3D2803-27F0-4057-ACB4-BA0EE0750220}" type="presOf" srcId="{D1AD5661-52EC-44C6-A0CD-815C4E2A2178}" destId="{8126590B-F659-46DE-8329-9AC47CB405EE}" srcOrd="0" destOrd="0" presId="urn:microsoft.com/office/officeart/2005/8/layout/process2"/>
    <dgm:cxn modelId="{9570C824-F6E2-4A36-A6AE-A4788C0FDAE4}" type="presOf" srcId="{9F4C9F53-B247-481F-92B8-4137AA554FA2}" destId="{CFB8B250-5A99-47E1-B374-92C00B0DF11D}" srcOrd="0" destOrd="0" presId="urn:microsoft.com/office/officeart/2005/8/layout/process2"/>
    <dgm:cxn modelId="{D6892A25-4DDB-4FEE-9813-C008706219B8}" type="presOf" srcId="{26A8BDED-7BD6-49CF-8C8C-068FE7539748}" destId="{F62A572D-3AAE-4141-8D28-785159941964}" srcOrd="0" destOrd="0" presId="urn:microsoft.com/office/officeart/2005/8/layout/process2"/>
    <dgm:cxn modelId="{23AAD36C-374A-4489-9539-829662066AB6}" srcId="{D1AD5661-52EC-44C6-A0CD-815C4E2A2178}" destId="{FA835DA5-41EF-42EA-8294-D83BFCF3F3FB}" srcOrd="1" destOrd="0" parTransId="{28542094-0279-4667-8B4C-C1105784A025}" sibTransId="{9F4C9F53-B247-481F-92B8-4137AA554FA2}"/>
    <dgm:cxn modelId="{209F8673-8F83-41A9-A23B-D5E13E166E9A}" type="presOf" srcId="{9F4C9F53-B247-481F-92B8-4137AA554FA2}" destId="{68CD3C2E-3CB4-4345-A410-193C435C60EC}" srcOrd="1" destOrd="0" presId="urn:microsoft.com/office/officeart/2005/8/layout/process2"/>
    <dgm:cxn modelId="{1DD9508A-E870-4DC4-854C-C719F7BC8ECC}" type="presOf" srcId="{BE1F7A08-3369-4E03-932E-EF9B44EC1A7D}" destId="{CA259601-2D12-4654-A3FC-426CC8F924F7}" srcOrd="0" destOrd="0" presId="urn:microsoft.com/office/officeart/2005/8/layout/process2"/>
    <dgm:cxn modelId="{DA8B9F8E-C30D-4E2D-8A23-BD878696601C}" type="presOf" srcId="{FA835DA5-41EF-42EA-8294-D83BFCF3F3FB}" destId="{EF5F81BA-8338-4F88-9D82-20B267FC5FD0}" srcOrd="0" destOrd="0" presId="urn:microsoft.com/office/officeart/2005/8/layout/process2"/>
    <dgm:cxn modelId="{F9D96392-E4E9-4D96-AC0E-413F6D6B97C8}" type="presOf" srcId="{57558FC9-4B85-4A16-BCD7-92FCA8D37C6C}" destId="{87FD9324-81F1-4EE7-A2A6-6955F70B3FB5}" srcOrd="1" destOrd="0" presId="urn:microsoft.com/office/officeart/2005/8/layout/process2"/>
    <dgm:cxn modelId="{8371B4CF-E521-4F12-AC62-780395936422}" srcId="{D1AD5661-52EC-44C6-A0CD-815C4E2A2178}" destId="{BE1F7A08-3369-4E03-932E-EF9B44EC1A7D}" srcOrd="2" destOrd="0" parTransId="{49B53EB6-4100-486E-83C2-75F7FF7FF1D2}" sibTransId="{85445968-D6D6-48BB-A9DA-C7234BF0FFAA}"/>
    <dgm:cxn modelId="{61CF02E9-B101-4193-9516-BD830ADAC866}" srcId="{D1AD5661-52EC-44C6-A0CD-815C4E2A2178}" destId="{26A8BDED-7BD6-49CF-8C8C-068FE7539748}" srcOrd="0" destOrd="0" parTransId="{50E4821E-4909-473A-B2EF-3EC6C651667D}" sibTransId="{57558FC9-4B85-4A16-BCD7-92FCA8D37C6C}"/>
    <dgm:cxn modelId="{34D96EEB-B671-4900-9AC4-A7AFEF189956}" type="presOf" srcId="{57558FC9-4B85-4A16-BCD7-92FCA8D37C6C}" destId="{88C84C50-640B-4B08-A09D-969E39B7EDA8}" srcOrd="0" destOrd="0" presId="urn:microsoft.com/office/officeart/2005/8/layout/process2"/>
    <dgm:cxn modelId="{A2C07ECA-DE4C-43F4-B56B-C48F16595216}" type="presParOf" srcId="{8126590B-F659-46DE-8329-9AC47CB405EE}" destId="{F62A572D-3AAE-4141-8D28-785159941964}" srcOrd="0" destOrd="0" presId="urn:microsoft.com/office/officeart/2005/8/layout/process2"/>
    <dgm:cxn modelId="{ED70D826-4E70-467E-A16F-E72FD7E86BE4}" type="presParOf" srcId="{8126590B-F659-46DE-8329-9AC47CB405EE}" destId="{88C84C50-640B-4B08-A09D-969E39B7EDA8}" srcOrd="1" destOrd="0" presId="urn:microsoft.com/office/officeart/2005/8/layout/process2"/>
    <dgm:cxn modelId="{694A1EF5-47EB-41F3-918E-5AEBD0C874A8}" type="presParOf" srcId="{88C84C50-640B-4B08-A09D-969E39B7EDA8}" destId="{87FD9324-81F1-4EE7-A2A6-6955F70B3FB5}" srcOrd="0" destOrd="0" presId="urn:microsoft.com/office/officeart/2005/8/layout/process2"/>
    <dgm:cxn modelId="{DCDDCC46-BDF3-4A30-8E8F-9C62CC59CAAB}" type="presParOf" srcId="{8126590B-F659-46DE-8329-9AC47CB405EE}" destId="{EF5F81BA-8338-4F88-9D82-20B267FC5FD0}" srcOrd="2" destOrd="0" presId="urn:microsoft.com/office/officeart/2005/8/layout/process2"/>
    <dgm:cxn modelId="{60568690-61DA-4F8D-8F60-35E7F9342931}" type="presParOf" srcId="{8126590B-F659-46DE-8329-9AC47CB405EE}" destId="{CFB8B250-5A99-47E1-B374-92C00B0DF11D}" srcOrd="3" destOrd="0" presId="urn:microsoft.com/office/officeart/2005/8/layout/process2"/>
    <dgm:cxn modelId="{F711DD4A-324C-4178-9B6A-C9FFA06225A3}" type="presParOf" srcId="{CFB8B250-5A99-47E1-B374-92C00B0DF11D}" destId="{68CD3C2E-3CB4-4345-A410-193C435C60EC}" srcOrd="0" destOrd="0" presId="urn:microsoft.com/office/officeart/2005/8/layout/process2"/>
    <dgm:cxn modelId="{C808C617-6E94-4520-B20F-2A9D66D8C825}" type="presParOf" srcId="{8126590B-F659-46DE-8329-9AC47CB405EE}" destId="{CA259601-2D12-4654-A3FC-426CC8F924F7}"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2A572D-3AAE-4141-8D28-785159941964}">
      <dsp:nvSpPr>
        <dsp:cNvPr id="0" name=""/>
        <dsp:cNvSpPr/>
      </dsp:nvSpPr>
      <dsp:spPr>
        <a:xfrm>
          <a:off x="526024" y="10029"/>
          <a:ext cx="3014637" cy="1262588"/>
        </a:xfrm>
        <a:prstGeom prst="roundRect">
          <a:avLst>
            <a:gd name="adj" fmla="val 1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kumimoji="1" lang="ja-JP" altLang="en-US" sz="4300" b="1" kern="1200" dirty="0"/>
            <a:t>音声</a:t>
          </a:r>
        </a:p>
      </dsp:txBody>
      <dsp:txXfrm>
        <a:off x="563004" y="47009"/>
        <a:ext cx="2940677" cy="1188628"/>
      </dsp:txXfrm>
    </dsp:sp>
    <dsp:sp modelId="{88C84C50-640B-4B08-A09D-969E39B7EDA8}">
      <dsp:nvSpPr>
        <dsp:cNvPr id="0" name=""/>
        <dsp:cNvSpPr/>
      </dsp:nvSpPr>
      <dsp:spPr>
        <a:xfrm rot="5400000">
          <a:off x="1775361" y="1170418"/>
          <a:ext cx="515964" cy="825776"/>
        </a:xfrm>
        <a:prstGeom prst="rightArrow">
          <a:avLst>
            <a:gd name="adj1" fmla="val 60000"/>
            <a:gd name="adj2" fmla="val 50000"/>
          </a:avLst>
        </a:prstGeom>
        <a:solidFill>
          <a:srgbClr val="FF0000"/>
        </a:solidFill>
        <a:ln>
          <a:solidFill>
            <a:schemeClr val="tx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kumimoji="1" lang="ja-JP" altLang="en-US" sz="1800" kern="1200"/>
        </a:p>
      </dsp:txBody>
      <dsp:txXfrm rot="-5400000">
        <a:off x="1785611" y="1325324"/>
        <a:ext cx="495466" cy="361175"/>
      </dsp:txXfrm>
    </dsp:sp>
    <dsp:sp modelId="{EF5F81BA-8338-4F88-9D82-20B267FC5FD0}">
      <dsp:nvSpPr>
        <dsp:cNvPr id="0" name=""/>
        <dsp:cNvSpPr/>
      </dsp:nvSpPr>
      <dsp:spPr>
        <a:xfrm>
          <a:off x="526024" y="1893995"/>
          <a:ext cx="3014637" cy="1262588"/>
        </a:xfrm>
        <a:prstGeom prst="roundRect">
          <a:avLst>
            <a:gd name="adj" fmla="val 1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kumimoji="1" lang="ja-JP" altLang="en-US" sz="4300" b="1" kern="1200" dirty="0"/>
            <a:t>音素</a:t>
          </a:r>
        </a:p>
      </dsp:txBody>
      <dsp:txXfrm>
        <a:off x="563004" y="1930975"/>
        <a:ext cx="2940677" cy="1188628"/>
      </dsp:txXfrm>
    </dsp:sp>
    <dsp:sp modelId="{CFB8B250-5A99-47E1-B374-92C00B0DF11D}">
      <dsp:nvSpPr>
        <dsp:cNvPr id="0" name=""/>
        <dsp:cNvSpPr/>
      </dsp:nvSpPr>
      <dsp:spPr>
        <a:xfrm rot="5400000">
          <a:off x="1794009" y="3031926"/>
          <a:ext cx="478667" cy="825776"/>
        </a:xfrm>
        <a:prstGeom prst="rightArrow">
          <a:avLst>
            <a:gd name="adj1" fmla="val 60000"/>
            <a:gd name="adj2" fmla="val 50000"/>
          </a:avLst>
        </a:prstGeom>
        <a:solidFill>
          <a:srgbClr val="FF0000"/>
        </a:solidFill>
        <a:ln>
          <a:solidFill>
            <a:schemeClr val="tx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kumimoji="1" lang="ja-JP" altLang="en-US" sz="1700" kern="1200"/>
        </a:p>
      </dsp:txBody>
      <dsp:txXfrm rot="-5400000">
        <a:off x="1785610" y="3205480"/>
        <a:ext cx="495466" cy="335067"/>
      </dsp:txXfrm>
    </dsp:sp>
    <dsp:sp modelId="{CA259601-2D12-4654-A3FC-426CC8F924F7}">
      <dsp:nvSpPr>
        <dsp:cNvPr id="0" name=""/>
        <dsp:cNvSpPr/>
      </dsp:nvSpPr>
      <dsp:spPr>
        <a:xfrm>
          <a:off x="526024" y="3733045"/>
          <a:ext cx="3014637" cy="1262588"/>
        </a:xfrm>
        <a:prstGeom prst="roundRect">
          <a:avLst>
            <a:gd name="adj" fmla="val 1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kumimoji="1" lang="ja-JP" altLang="en-US" sz="4300" b="1" kern="1200" dirty="0"/>
            <a:t>文字</a:t>
          </a:r>
        </a:p>
      </dsp:txBody>
      <dsp:txXfrm>
        <a:off x="563004" y="3770025"/>
        <a:ext cx="2940677" cy="1188628"/>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FBB20C-20C4-49AD-85A3-C66C862503B5}" type="datetimeFigureOut">
              <a:rPr kumimoji="1" lang="ja-JP" altLang="en-US" smtClean="0"/>
              <a:t>2022/1/19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2E7C28-4903-4521-8E60-0F80C627678B}" type="slidenum">
              <a:rPr kumimoji="1" lang="ja-JP" altLang="en-US" smtClean="0"/>
              <a:t>‹#›</a:t>
            </a:fld>
            <a:endParaRPr kumimoji="1" lang="ja-JP" altLang="en-US"/>
          </a:p>
        </p:txBody>
      </p:sp>
    </p:spTree>
    <p:extLst>
      <p:ext uri="{BB962C8B-B14F-4D97-AF65-F5344CB8AC3E}">
        <p14:creationId xmlns:p14="http://schemas.microsoft.com/office/powerpoint/2010/main" val="150239638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これから</a:t>
            </a:r>
            <a:r>
              <a:rPr kumimoji="1" lang="en-US" altLang="ja-JP" dirty="0"/>
              <a:t>AI</a:t>
            </a:r>
            <a:r>
              <a:rPr kumimoji="1" lang="ja-JP" altLang="en-US" dirty="0"/>
              <a:t>スピーカー開発の発表を始めます。よろしくお願いします。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a:t>
            </a:fld>
            <a:endParaRPr kumimoji="1" lang="ja-JP" altLang="en-US"/>
          </a:p>
        </p:txBody>
      </p:sp>
    </p:spTree>
    <p:extLst>
      <p:ext uri="{BB962C8B-B14F-4D97-AF65-F5344CB8AC3E}">
        <p14:creationId xmlns:p14="http://schemas.microsoft.com/office/powerpoint/2010/main" val="4770701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音声ファイルの作成には時間がかかるが、再生には時間がかからないため、処理を分割。</a:t>
            </a:r>
            <a:endParaRPr kumimoji="1" lang="en-US" altLang="ja-JP" dirty="0"/>
          </a:p>
          <a:p>
            <a:r>
              <a:rPr kumimoji="1" lang="ja-JP" altLang="en-US" dirty="0"/>
              <a:t>音声ファイル作成は元となるテキストデータのサイズが大きいほど作成に時間がかかるため、スクレイピング直後に実行。</a:t>
            </a:r>
            <a:endParaRPr kumimoji="1" lang="en-US" altLang="ja-JP" dirty="0"/>
          </a:p>
          <a:p>
            <a:r>
              <a:rPr kumimoji="1" lang="ja-JP" altLang="en-US" dirty="0"/>
              <a:t>スクレイピングと併せて音声ファイルを作成することで、機能を利用する際に発生する処理時間を削減。</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20</a:t>
            </a:fld>
            <a:endParaRPr kumimoji="1" lang="ja-JP" altLang="en-US"/>
          </a:p>
        </p:txBody>
      </p:sp>
    </p:spTree>
    <p:extLst>
      <p:ext uri="{BB962C8B-B14F-4D97-AF65-F5344CB8AC3E}">
        <p14:creationId xmlns:p14="http://schemas.microsoft.com/office/powerpoint/2010/main" val="9500385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音声ファイルの再生は、音声ファイルのサイズにかかわらずほぼノータイムで再生が始まるので、機能利用時の無駄な待ち時間が解消。</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21</a:t>
            </a:fld>
            <a:endParaRPr kumimoji="1" lang="ja-JP" altLang="en-US"/>
          </a:p>
        </p:txBody>
      </p:sp>
    </p:spTree>
    <p:extLst>
      <p:ext uri="{BB962C8B-B14F-4D97-AF65-F5344CB8AC3E}">
        <p14:creationId xmlns:p14="http://schemas.microsoft.com/office/powerpoint/2010/main" val="13901977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ミュートをコントロールするコマンドをシェルスクリプトとして使用</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22</a:t>
            </a:fld>
            <a:endParaRPr kumimoji="1" lang="ja-JP" altLang="en-US"/>
          </a:p>
        </p:txBody>
      </p:sp>
    </p:spTree>
    <p:extLst>
      <p:ext uri="{BB962C8B-B14F-4D97-AF65-F5344CB8AC3E}">
        <p14:creationId xmlns:p14="http://schemas.microsoft.com/office/powerpoint/2010/main" val="9153932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よしえにいってもーら</a:t>
            </a:r>
            <a:r>
              <a:rPr kumimoji="1" lang="ja-JP" altLang="en-US" dirty="0" err="1"/>
              <a:t>お</a:t>
            </a:r>
            <a:r>
              <a:rPr kumimoji="1" lang="ja-JP" altLang="en-US" dirty="0"/>
              <a:t>！</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31</a:t>
            </a:fld>
            <a:endParaRPr kumimoji="1" lang="ja-JP" altLang="en-US"/>
          </a:p>
        </p:txBody>
      </p:sp>
    </p:spTree>
    <p:extLst>
      <p:ext uri="{BB962C8B-B14F-4D97-AF65-F5344CB8AC3E}">
        <p14:creationId xmlns:p14="http://schemas.microsoft.com/office/powerpoint/2010/main" val="27726001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32</a:t>
            </a:fld>
            <a:endParaRPr kumimoji="1" lang="ja-JP" altLang="en-US"/>
          </a:p>
        </p:txBody>
      </p:sp>
    </p:spTree>
    <p:extLst>
      <p:ext uri="{BB962C8B-B14F-4D97-AF65-F5344CB8AC3E}">
        <p14:creationId xmlns:p14="http://schemas.microsoft.com/office/powerpoint/2010/main" val="2536235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まずはプロジェクトの全体像について説明します。</a:t>
            </a:r>
            <a:endParaRPr kumimoji="1" lang="en-US" altLang="ja-JP" dirty="0"/>
          </a:p>
          <a:p>
            <a:r>
              <a:rPr kumimoji="1" lang="ja-JP" altLang="en-US" dirty="0"/>
              <a:t>私たちが作っているのは</a:t>
            </a:r>
            <a:r>
              <a:rPr kumimoji="1" lang="en-US" altLang="ja-JP" dirty="0"/>
              <a:t>AI</a:t>
            </a:r>
            <a:r>
              <a:rPr kumimoji="1" lang="ja-JP" altLang="en-US" dirty="0"/>
              <a:t>スピーカーで、名前は、★“</a:t>
            </a:r>
            <a:r>
              <a:rPr kumimoji="1" lang="en-US" altLang="ja-JP" dirty="0"/>
              <a:t>YoSiE</a:t>
            </a:r>
            <a:r>
              <a:rPr kumimoji="1" lang="ja-JP" altLang="en-US" dirty="0"/>
              <a:t>”といいます。</a:t>
            </a:r>
            <a:endParaRPr kumimoji="1" lang="en-US" altLang="ja-JP" dirty="0"/>
          </a:p>
          <a:p>
            <a:r>
              <a:rPr kumimoji="1" lang="en-US" altLang="ja-JP" dirty="0"/>
              <a:t>YoSiE</a:t>
            </a:r>
            <a:r>
              <a:rPr kumimoji="1" lang="ja-JP" altLang="en-US" dirty="0"/>
              <a:t>の機能の例として、★「今日の天気は？」と問いかけると、★天気予報を読み上げてくれます。</a:t>
            </a:r>
            <a:endParaRPr kumimoji="1" lang="en-US" altLang="ja-JP" dirty="0"/>
          </a:p>
          <a:p>
            <a:r>
              <a:rPr kumimoji="1" lang="ja-JP" altLang="en-US" dirty="0"/>
              <a:t>現在実装している機能は、★天気予報・ニュース・日時・星座占いの４つの読み上げです。</a:t>
            </a:r>
            <a:endParaRPr kumimoji="1" lang="en-US" altLang="ja-JP" dirty="0"/>
          </a:p>
          <a:p>
            <a:r>
              <a:rPr kumimoji="1" lang="ja-JP" altLang="en-US" dirty="0"/>
              <a:t>ハードウェアの本体には、★</a:t>
            </a:r>
            <a:r>
              <a:rPr kumimoji="1" lang="en-US" altLang="ja-JP" dirty="0"/>
              <a:t>Raspberry Pi</a:t>
            </a:r>
            <a:r>
              <a:rPr kumimoji="1" lang="ja-JP" altLang="en-US" dirty="0" err="1"/>
              <a:t>、</a:t>
            </a:r>
            <a:r>
              <a:rPr kumimoji="1" lang="ja-JP" altLang="en-US" dirty="0"/>
              <a:t>通称ラズパイを使用しています。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3</a:t>
            </a:fld>
            <a:endParaRPr kumimoji="1" lang="ja-JP" altLang="en-US"/>
          </a:p>
        </p:txBody>
      </p:sp>
    </p:spTree>
    <p:extLst>
      <p:ext uri="{BB962C8B-B14F-4D97-AF65-F5344CB8AC3E}">
        <p14:creationId xmlns:p14="http://schemas.microsoft.com/office/powerpoint/2010/main" val="3799800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YoSiE</a:t>
            </a:r>
            <a:r>
              <a:rPr kumimoji="1" lang="ja-JP" altLang="en-US" dirty="0"/>
              <a:t>の処理の流れを説明します。</a:t>
            </a:r>
            <a:endParaRPr kumimoji="1" lang="en-US" altLang="ja-JP" dirty="0"/>
          </a:p>
          <a:p>
            <a:r>
              <a:rPr kumimoji="1" lang="ja-JP" altLang="en-US" dirty="0"/>
              <a:t>ざっくりとした流れは、音声認識、テキスト分類、データ取得、音声合成となっています。</a:t>
            </a:r>
            <a:endParaRPr kumimoji="1" lang="en-US" altLang="ja-JP" dirty="0"/>
          </a:p>
          <a:p>
            <a:r>
              <a:rPr kumimoji="1" lang="ja-JP" altLang="en-US" dirty="0"/>
              <a:t>まずユーザが問いかけた内容を、音声認識で文字データに変換し、</a:t>
            </a:r>
            <a:endParaRPr kumimoji="1" lang="en-US" altLang="ja-JP" dirty="0"/>
          </a:p>
          <a:p>
            <a:r>
              <a:rPr kumimoji="1" lang="ja-JP" altLang="en-US" dirty="0"/>
              <a:t>テキスト分類を行い、その内容から要求している機能を予測します。</a:t>
            </a:r>
            <a:endParaRPr kumimoji="1" lang="en-US" altLang="ja-JP" dirty="0"/>
          </a:p>
          <a:p>
            <a:r>
              <a:rPr kumimoji="1" lang="ja-JP" altLang="en-US" dirty="0"/>
              <a:t>そして機能ごとに出力する内容をテキストデータとして取得し、</a:t>
            </a:r>
            <a:endParaRPr kumimoji="1" lang="en-US" altLang="ja-JP" dirty="0"/>
          </a:p>
          <a:p>
            <a:r>
              <a:rPr kumimoji="1" lang="ja-JP" altLang="en-US" dirty="0"/>
              <a:t>音声合成で音声データとして出力します。</a:t>
            </a:r>
            <a:endParaRPr kumimoji="1" lang="en-US" altLang="ja-JP" dirty="0"/>
          </a:p>
          <a:p>
            <a:r>
              <a:rPr kumimoji="1" lang="ja-JP" altLang="en-US" dirty="0"/>
              <a:t>続いて、各処理に使用する要素技術を紹介していきます。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4</a:t>
            </a:fld>
            <a:endParaRPr kumimoji="1" lang="ja-JP" altLang="en-US"/>
          </a:p>
        </p:txBody>
      </p:sp>
    </p:spTree>
    <p:extLst>
      <p:ext uri="{BB962C8B-B14F-4D97-AF65-F5344CB8AC3E}">
        <p14:creationId xmlns:p14="http://schemas.microsoft.com/office/powerpoint/2010/main" val="2230633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音声認識には</a:t>
            </a:r>
            <a:r>
              <a:rPr kumimoji="1" lang="en-US" altLang="ja-JP" dirty="0"/>
              <a:t>Julius</a:t>
            </a:r>
            <a:r>
              <a:rPr kumimoji="1" lang="ja-JP" altLang="en-US" dirty="0" err="1"/>
              <a:t>、</a:t>
            </a:r>
            <a:endParaRPr kumimoji="1" lang="en-US" altLang="ja-JP" dirty="0"/>
          </a:p>
          <a:p>
            <a:r>
              <a:rPr kumimoji="1" lang="ja-JP" altLang="en-US" dirty="0"/>
              <a:t>テキスト分類には</a:t>
            </a:r>
            <a:r>
              <a:rPr kumimoji="1" lang="en-US" altLang="ja-JP" dirty="0" err="1"/>
              <a:t>fastText</a:t>
            </a:r>
            <a:r>
              <a:rPr kumimoji="1" lang="ja-JP" altLang="en-US" dirty="0" err="1"/>
              <a:t>、</a:t>
            </a:r>
            <a:endParaRPr kumimoji="1" lang="en-US" altLang="ja-JP" dirty="0"/>
          </a:p>
          <a:p>
            <a:r>
              <a:rPr kumimoji="1" lang="ja-JP" altLang="en-US" dirty="0"/>
              <a:t>データ取得にはスクレイピング・</a:t>
            </a:r>
            <a:r>
              <a:rPr kumimoji="1" lang="en-US" altLang="ja-JP" dirty="0"/>
              <a:t>Datetime</a:t>
            </a:r>
            <a:r>
              <a:rPr kumimoji="1" lang="ja-JP" altLang="en-US" dirty="0"/>
              <a:t>モジュール、</a:t>
            </a:r>
            <a:endParaRPr kumimoji="1" lang="en-US" altLang="ja-JP" dirty="0"/>
          </a:p>
          <a:p>
            <a:r>
              <a:rPr kumimoji="1" lang="ja-JP" altLang="en-US" dirty="0"/>
              <a:t>音声合成には</a:t>
            </a:r>
            <a:r>
              <a:rPr kumimoji="1" lang="en-US" altLang="ja-JP" dirty="0" err="1"/>
              <a:t>OpenJtalk</a:t>
            </a:r>
            <a:r>
              <a:rPr kumimoji="1" lang="ja-JP" altLang="en-US" dirty="0"/>
              <a:t>を使用しています。</a:t>
            </a:r>
            <a:endParaRPr kumimoji="1" lang="en-US" altLang="ja-JP" dirty="0"/>
          </a:p>
          <a:p>
            <a:r>
              <a:rPr kumimoji="1" lang="ja-JP" altLang="en-US" dirty="0"/>
              <a:t>次に、要素技術それぞれについての説明をします。</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5</a:t>
            </a:fld>
            <a:endParaRPr kumimoji="1" lang="ja-JP" altLang="en-US"/>
          </a:p>
        </p:txBody>
      </p:sp>
    </p:spTree>
    <p:extLst>
      <p:ext uri="{BB962C8B-B14F-4D97-AF65-F5344CB8AC3E}">
        <p14:creationId xmlns:p14="http://schemas.microsoft.com/office/powerpoint/2010/main" val="850060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まずは</a:t>
            </a:r>
            <a:r>
              <a:rPr kumimoji="1" lang="en-US" altLang="ja-JP" dirty="0"/>
              <a:t>Julius</a:t>
            </a:r>
            <a:r>
              <a:rPr kumimoji="1" lang="ja-JP" altLang="en-US" dirty="0"/>
              <a:t>についてです。</a:t>
            </a:r>
            <a:endParaRPr kumimoji="1" lang="en-US" altLang="ja-JP" dirty="0"/>
          </a:p>
          <a:p>
            <a:r>
              <a:rPr kumimoji="1" lang="en-US" altLang="ja-JP" dirty="0"/>
              <a:t>Julius</a:t>
            </a:r>
            <a:r>
              <a:rPr kumimoji="1" lang="ja-JP" altLang="en-US" dirty="0"/>
              <a:t>は音声認識を行うオープンソースソフトウェアで、マイクから入力された音声を、テキストデータに変換してくれます。</a:t>
            </a:r>
            <a:endParaRPr kumimoji="1" lang="en-US" altLang="ja-JP" dirty="0"/>
          </a:p>
          <a:p>
            <a:r>
              <a:rPr kumimoji="1" lang="en-US" altLang="ja-JP" dirty="0"/>
              <a:t>YoSiE</a:t>
            </a:r>
            <a:r>
              <a:rPr kumimoji="1" lang="ja-JP" altLang="en-US" dirty="0"/>
              <a:t>では、★</a:t>
            </a:r>
            <a:r>
              <a:rPr kumimoji="1" lang="en-US" altLang="ja-JP" dirty="0"/>
              <a:t>Julius</a:t>
            </a:r>
            <a:r>
              <a:rPr kumimoji="1" lang="ja-JP" altLang="en-US" dirty="0"/>
              <a:t>を</a:t>
            </a:r>
            <a:r>
              <a:rPr kumimoji="1" lang="en-US" altLang="ja-JP" dirty="0"/>
              <a:t>Python</a:t>
            </a:r>
            <a:r>
              <a:rPr kumimoji="1" lang="ja-JP" altLang="en-US" dirty="0"/>
              <a:t>と連携させて利用しています。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6</a:t>
            </a:fld>
            <a:endParaRPr kumimoji="1" lang="ja-JP" altLang="en-US"/>
          </a:p>
        </p:txBody>
      </p:sp>
    </p:spTree>
    <p:extLst>
      <p:ext uri="{BB962C8B-B14F-4D97-AF65-F5344CB8AC3E}">
        <p14:creationId xmlns:p14="http://schemas.microsoft.com/office/powerpoint/2010/main" val="40071053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Julius</a:t>
            </a:r>
            <a:r>
              <a:rPr kumimoji="1" lang="ja-JP" altLang="en-US" dirty="0"/>
              <a:t>と</a:t>
            </a:r>
            <a:r>
              <a:rPr kumimoji="1" lang="en-US" altLang="ja-JP" dirty="0"/>
              <a:t>Python</a:t>
            </a:r>
            <a:r>
              <a:rPr kumimoji="1" lang="ja-JP" altLang="en-US" dirty="0"/>
              <a:t>の連携については、御覧の図の通りです。</a:t>
            </a:r>
            <a:endParaRPr kumimoji="1" lang="en-US" altLang="ja-JP" dirty="0"/>
          </a:p>
          <a:p>
            <a:r>
              <a:rPr kumimoji="1" lang="ja-JP" altLang="en-US" dirty="0"/>
              <a:t>まず</a:t>
            </a:r>
            <a:r>
              <a:rPr kumimoji="1" lang="en-US" altLang="ja-JP" dirty="0"/>
              <a:t>Julius</a:t>
            </a:r>
            <a:r>
              <a:rPr kumimoji="1" lang="ja-JP" altLang="en-US" dirty="0"/>
              <a:t>サーバを起動させておき、そのあとで</a:t>
            </a:r>
            <a:r>
              <a:rPr kumimoji="1" lang="en-US" altLang="ja-JP" dirty="0"/>
              <a:t>Python</a:t>
            </a:r>
            <a:r>
              <a:rPr kumimoji="1" lang="ja-JP" altLang="en-US" dirty="0"/>
              <a:t>プログラムを実行させます。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7</a:t>
            </a:fld>
            <a:endParaRPr kumimoji="1" lang="ja-JP" altLang="en-US"/>
          </a:p>
        </p:txBody>
      </p:sp>
    </p:spTree>
    <p:extLst>
      <p:ext uri="{BB962C8B-B14F-4D97-AF65-F5344CB8AC3E}">
        <p14:creationId xmlns:p14="http://schemas.microsoft.com/office/powerpoint/2010/main" val="3807156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ここで、</a:t>
            </a:r>
            <a:r>
              <a:rPr kumimoji="1" lang="en-US" altLang="ja-JP" dirty="0"/>
              <a:t>Julius</a:t>
            </a:r>
            <a:r>
              <a:rPr kumimoji="1" lang="ja-JP" altLang="en-US" dirty="0"/>
              <a:t>の音声認識の仕組みについて説明します。</a:t>
            </a:r>
            <a:endParaRPr kumimoji="1" lang="en-US" altLang="ja-JP" dirty="0"/>
          </a:p>
          <a:p>
            <a:r>
              <a:rPr kumimoji="1" lang="ja-JP" altLang="en-US" dirty="0"/>
              <a:t>例として、雨と発声して、音声認識を行った結果、正しく雨と文字で出力してほしいとします。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8</a:t>
            </a:fld>
            <a:endParaRPr kumimoji="1" lang="ja-JP" altLang="en-US"/>
          </a:p>
        </p:txBody>
      </p:sp>
    </p:spTree>
    <p:extLst>
      <p:ext uri="{BB962C8B-B14F-4D97-AF65-F5344CB8AC3E}">
        <p14:creationId xmlns:p14="http://schemas.microsoft.com/office/powerpoint/2010/main" val="16267090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音声認識は、音声を音素に、音素を文字に変換すること行われます。</a:t>
            </a:r>
            <a:endParaRPr kumimoji="1" lang="en-US" altLang="ja-JP" dirty="0"/>
          </a:p>
          <a:p>
            <a:r>
              <a:rPr kumimoji="1" lang="ja-JP" altLang="en-US" dirty="0"/>
              <a:t>今回は雨という言葉を音声認識したいので、まずは「あめ」という音声を発します。</a:t>
            </a:r>
            <a:endParaRPr kumimoji="1" lang="en-US" altLang="ja-JP" dirty="0"/>
          </a:p>
          <a:p>
            <a:r>
              <a:rPr kumimoji="1" lang="ja-JP" altLang="en-US" dirty="0"/>
              <a:t>ここで雨を平仮名表記にしているのは、意図しているのは天候の雨ですが、音からでは天候なのかお菓子なのか分からないためです。</a:t>
            </a:r>
            <a:endParaRPr kumimoji="1" lang="en-US" altLang="ja-JP" dirty="0"/>
          </a:p>
          <a:p>
            <a:r>
              <a:rPr kumimoji="1" lang="en-US" altLang="ja-JP" dirty="0"/>
              <a:t>Julius</a:t>
            </a:r>
            <a:r>
              <a:rPr kumimoji="1" lang="ja-JP" altLang="en-US" dirty="0"/>
              <a:t>はマイクから音声を受け取り、それを音素として取り扱います。</a:t>
            </a:r>
            <a:endParaRPr kumimoji="1" lang="en-US" altLang="ja-JP" dirty="0"/>
          </a:p>
          <a:p>
            <a:endParaRPr kumimoji="1" lang="en-US" altLang="ja-JP" dirty="0"/>
          </a:p>
          <a:p>
            <a:r>
              <a:rPr kumimoji="1" lang="ja-JP" altLang="en-US" dirty="0"/>
              <a:t>そもそも音素というのは、単語の発音を細分化したもので、“雨”をローマ字に分解すると“</a:t>
            </a:r>
            <a:r>
              <a:rPr kumimoji="1" lang="en-US" altLang="ja-JP" dirty="0" err="1"/>
              <a:t>ame</a:t>
            </a:r>
            <a:r>
              <a:rPr kumimoji="1" lang="ja-JP" altLang="en-US" dirty="0"/>
              <a:t>”となります。この“</a:t>
            </a:r>
            <a:r>
              <a:rPr kumimoji="1" lang="en-US" altLang="ja-JP" dirty="0" err="1"/>
              <a:t>ame</a:t>
            </a:r>
            <a:r>
              <a:rPr kumimoji="1" lang="en-US" altLang="ja-JP" dirty="0"/>
              <a:t>”</a:t>
            </a:r>
            <a:r>
              <a:rPr kumimoji="1" lang="ja-JP" altLang="en-US" dirty="0"/>
              <a:t>が音素です。</a:t>
            </a:r>
            <a:endParaRPr kumimoji="1" lang="en-US" altLang="ja-JP" dirty="0"/>
          </a:p>
          <a:p>
            <a:r>
              <a:rPr kumimoji="1" lang="ja-JP" altLang="en-US" dirty="0"/>
              <a:t>別の例として、”時間“という単語も、音素で表すとこのようになります。</a:t>
            </a:r>
            <a:endParaRPr kumimoji="1" lang="en-US" altLang="ja-JP" dirty="0"/>
          </a:p>
          <a:p>
            <a:r>
              <a:rPr kumimoji="1" lang="ja-JP" altLang="en-US" dirty="0"/>
              <a:t>このようにして、音声認識の処理が行われています。</a:t>
            </a:r>
            <a:endParaRPr kumimoji="1" lang="en-US" altLang="ja-JP" dirty="0"/>
          </a:p>
          <a:p>
            <a:endParaRPr kumimoji="1" lang="en-US" altLang="ja-JP" dirty="0"/>
          </a:p>
          <a:p>
            <a:r>
              <a:rPr kumimoji="1" lang="ja-JP" altLang="en-US" dirty="0"/>
              <a:t>こうして音素が</a:t>
            </a:r>
            <a:r>
              <a:rPr kumimoji="1" lang="en-US" altLang="ja-JP" dirty="0"/>
              <a:t>”</a:t>
            </a:r>
            <a:r>
              <a:rPr kumimoji="1" lang="en-US" altLang="ja-JP" dirty="0" err="1"/>
              <a:t>ame</a:t>
            </a:r>
            <a:r>
              <a:rPr kumimoji="1" lang="en-US" altLang="ja-JP" dirty="0"/>
              <a:t>”</a:t>
            </a:r>
            <a:r>
              <a:rPr kumimoji="1" lang="ja-JP" altLang="en-US" dirty="0"/>
              <a:t>となり、続いて、この音素を用いて辞書ファイルから単語を検索します。</a:t>
            </a:r>
            <a:endParaRPr kumimoji="1" lang="en-US" altLang="ja-JP" dirty="0"/>
          </a:p>
          <a:p>
            <a:r>
              <a:rPr kumimoji="1" lang="ja-JP" altLang="en-US" dirty="0"/>
              <a:t>辞書ファイルというのは、音声認識したい単語を登録した自作ファイルのことで、音素とそれに対応する単語が記述されています。</a:t>
            </a:r>
            <a:endParaRPr kumimoji="1" lang="en-US" altLang="ja-JP" dirty="0"/>
          </a:p>
          <a:p>
            <a:r>
              <a:rPr kumimoji="1" lang="ja-JP" altLang="en-US" dirty="0"/>
              <a:t>今は説明のために簡略化して紹介していますが、後でまた辞書ファイルについて説明します。</a:t>
            </a:r>
            <a:endParaRPr kumimoji="1" lang="en-US" altLang="ja-JP" dirty="0"/>
          </a:p>
          <a:p>
            <a:endParaRPr kumimoji="1" lang="en-US" altLang="ja-JP" dirty="0"/>
          </a:p>
          <a:p>
            <a:r>
              <a:rPr kumimoji="1" lang="ja-JP" altLang="en-US" dirty="0"/>
              <a:t>今回取得した音素は</a:t>
            </a:r>
            <a:r>
              <a:rPr kumimoji="1" lang="en-US" altLang="ja-JP" dirty="0"/>
              <a:t>”</a:t>
            </a:r>
            <a:r>
              <a:rPr kumimoji="1" lang="en-US" altLang="ja-JP" dirty="0" err="1"/>
              <a:t>ame</a:t>
            </a:r>
            <a:r>
              <a:rPr kumimoji="1" lang="en-US" altLang="ja-JP" dirty="0"/>
              <a:t>”</a:t>
            </a:r>
            <a:r>
              <a:rPr kumimoji="1" lang="ja-JP" altLang="en-US" dirty="0"/>
              <a:t>なので、辞書ファイルに登録された</a:t>
            </a:r>
            <a:r>
              <a:rPr kumimoji="1" lang="en-US" altLang="ja-JP" dirty="0"/>
              <a:t>”</a:t>
            </a:r>
            <a:r>
              <a:rPr kumimoji="1" lang="en-US" altLang="ja-JP" dirty="0" err="1"/>
              <a:t>ame</a:t>
            </a:r>
            <a:r>
              <a:rPr kumimoji="1" lang="en-US" altLang="ja-JP" dirty="0"/>
              <a:t>”</a:t>
            </a:r>
            <a:r>
              <a:rPr kumimoji="1" lang="ja-JP" altLang="en-US" dirty="0" err="1"/>
              <a:t>と合</a:t>
            </a:r>
            <a:r>
              <a:rPr kumimoji="1" lang="ja-JP" altLang="en-US" dirty="0"/>
              <a:t>致し、それに対応している</a:t>
            </a:r>
            <a:r>
              <a:rPr kumimoji="1" lang="en-US" altLang="ja-JP" dirty="0"/>
              <a:t>”</a:t>
            </a:r>
            <a:r>
              <a:rPr kumimoji="1" lang="ja-JP" altLang="en-US" dirty="0"/>
              <a:t>雨“という単語が出力される、という流れです。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9</a:t>
            </a:fld>
            <a:endParaRPr kumimoji="1" lang="ja-JP" altLang="en-US"/>
          </a:p>
        </p:txBody>
      </p:sp>
    </p:spTree>
    <p:extLst>
      <p:ext uri="{BB962C8B-B14F-4D97-AF65-F5344CB8AC3E}">
        <p14:creationId xmlns:p14="http://schemas.microsoft.com/office/powerpoint/2010/main" val="33468128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スクレイピングした結果をそれぞれテキストファイルに保存</a:t>
            </a:r>
            <a:endParaRPr kumimoji="1" lang="en-US" altLang="ja-JP" dirty="0"/>
          </a:p>
          <a:p>
            <a:r>
              <a:rPr kumimoji="1" lang="ja-JP" altLang="en-US" dirty="0"/>
              <a:t>機能を呼び出すたびにスクレイピングしている待ち時間が発生してしまうため、スクレイピングは起動時とページの更新時間に実行</a:t>
            </a:r>
            <a:endParaRPr kumimoji="1" lang="en-US" altLang="ja-JP" dirty="0"/>
          </a:p>
          <a:p>
            <a:r>
              <a:rPr kumimoji="1" lang="ja-JP" altLang="en-US" dirty="0"/>
              <a:t>日時は常に更新されるため、機能を呼び出された際に</a:t>
            </a:r>
            <a:r>
              <a:rPr kumimoji="1" lang="en-US" altLang="ja-JP" dirty="0"/>
              <a:t>Datetime</a:t>
            </a:r>
            <a:r>
              <a:rPr kumimoji="1" lang="ja-JP" altLang="en-US" dirty="0"/>
              <a:t>モジュールで取得</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18</a:t>
            </a:fld>
            <a:endParaRPr kumimoji="1" lang="ja-JP" altLang="en-US"/>
          </a:p>
        </p:txBody>
      </p:sp>
    </p:spTree>
    <p:extLst>
      <p:ext uri="{BB962C8B-B14F-4D97-AF65-F5344CB8AC3E}">
        <p14:creationId xmlns:p14="http://schemas.microsoft.com/office/powerpoint/2010/main" val="783871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EF8569-35E2-4767-98D5-7FA7F237E7B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29B574A-51FF-4920-A002-344537DA9A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2644E09-D041-4D01-8F5F-066C864DCCFB}"/>
              </a:ext>
            </a:extLst>
          </p:cNvPr>
          <p:cNvSpPr>
            <a:spLocks noGrp="1"/>
          </p:cNvSpPr>
          <p:nvPr>
            <p:ph type="dt" sz="half" idx="10"/>
          </p:nvPr>
        </p:nvSpPr>
        <p:spPr/>
        <p:txBody>
          <a:bodyPr/>
          <a:lstStyle/>
          <a:p>
            <a:fld id="{C63D219B-6862-4E6A-9F9E-C4C4759712F9}" type="datetimeFigureOut">
              <a:rPr kumimoji="1" lang="ja-JP" altLang="en-US" smtClean="0"/>
              <a:t>2022/1/19</a:t>
            </a:fld>
            <a:endParaRPr kumimoji="1" lang="ja-JP" altLang="en-US"/>
          </a:p>
        </p:txBody>
      </p:sp>
      <p:sp>
        <p:nvSpPr>
          <p:cNvPr id="5" name="フッター プレースホルダー 4">
            <a:extLst>
              <a:ext uri="{FF2B5EF4-FFF2-40B4-BE49-F238E27FC236}">
                <a16:creationId xmlns:a16="http://schemas.microsoft.com/office/drawing/2014/main" id="{1FEAE391-CB33-4802-A288-8E195645723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64CF0C3-4136-4CFC-8B54-6AF04883AD44}"/>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96000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911080-C643-492B-A176-DCE6C380A54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BD3E89B-5870-47DC-B023-6C881D297C9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52C88A1-19AB-4CD6-954C-3041EF6A2888}"/>
              </a:ext>
            </a:extLst>
          </p:cNvPr>
          <p:cNvSpPr>
            <a:spLocks noGrp="1"/>
          </p:cNvSpPr>
          <p:nvPr>
            <p:ph type="dt" sz="half" idx="10"/>
          </p:nvPr>
        </p:nvSpPr>
        <p:spPr/>
        <p:txBody>
          <a:bodyPr/>
          <a:lstStyle/>
          <a:p>
            <a:fld id="{C63D219B-6862-4E6A-9F9E-C4C4759712F9}" type="datetimeFigureOut">
              <a:rPr kumimoji="1" lang="ja-JP" altLang="en-US" smtClean="0"/>
              <a:t>2022/1/19</a:t>
            </a:fld>
            <a:endParaRPr kumimoji="1" lang="ja-JP" altLang="en-US"/>
          </a:p>
        </p:txBody>
      </p:sp>
      <p:sp>
        <p:nvSpPr>
          <p:cNvPr id="5" name="フッター プレースホルダー 4">
            <a:extLst>
              <a:ext uri="{FF2B5EF4-FFF2-40B4-BE49-F238E27FC236}">
                <a16:creationId xmlns:a16="http://schemas.microsoft.com/office/drawing/2014/main" id="{2E72F4A4-6208-4C91-85A0-E341BE88BDF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89C69E2-4953-4838-AF5B-7D1BA394B856}"/>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1528874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F72668D-5791-462E-B884-937BC332E03C}"/>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548F446-DEE4-45C0-8D1A-FCD7F712972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DE8888E-FFA3-4D34-8519-70D33BAD48F6}"/>
              </a:ext>
            </a:extLst>
          </p:cNvPr>
          <p:cNvSpPr>
            <a:spLocks noGrp="1"/>
          </p:cNvSpPr>
          <p:nvPr>
            <p:ph type="dt" sz="half" idx="10"/>
          </p:nvPr>
        </p:nvSpPr>
        <p:spPr/>
        <p:txBody>
          <a:bodyPr/>
          <a:lstStyle/>
          <a:p>
            <a:fld id="{C63D219B-6862-4E6A-9F9E-C4C4759712F9}" type="datetimeFigureOut">
              <a:rPr kumimoji="1" lang="ja-JP" altLang="en-US" smtClean="0"/>
              <a:t>2022/1/19</a:t>
            </a:fld>
            <a:endParaRPr kumimoji="1" lang="ja-JP" altLang="en-US"/>
          </a:p>
        </p:txBody>
      </p:sp>
      <p:sp>
        <p:nvSpPr>
          <p:cNvPr id="5" name="フッター プレースホルダー 4">
            <a:extLst>
              <a:ext uri="{FF2B5EF4-FFF2-40B4-BE49-F238E27FC236}">
                <a16:creationId xmlns:a16="http://schemas.microsoft.com/office/drawing/2014/main" id="{0AB3256A-852E-4440-84E1-ABDB42A2FC3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64408A9-5E2A-4B63-978D-1EB7350AE162}"/>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2028596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77DE5C-3987-410B-9ECC-3D28B6EAFAA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B0DC615-5A9C-4EC1-8E50-8F7006D88EA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1616DEE-A256-45FF-B3FB-F53FE1568A95}"/>
              </a:ext>
            </a:extLst>
          </p:cNvPr>
          <p:cNvSpPr>
            <a:spLocks noGrp="1"/>
          </p:cNvSpPr>
          <p:nvPr>
            <p:ph type="dt" sz="half" idx="10"/>
          </p:nvPr>
        </p:nvSpPr>
        <p:spPr/>
        <p:txBody>
          <a:bodyPr/>
          <a:lstStyle/>
          <a:p>
            <a:fld id="{C63D219B-6862-4E6A-9F9E-C4C4759712F9}" type="datetimeFigureOut">
              <a:rPr kumimoji="1" lang="ja-JP" altLang="en-US" smtClean="0"/>
              <a:t>2022/1/19</a:t>
            </a:fld>
            <a:endParaRPr kumimoji="1" lang="ja-JP" altLang="en-US"/>
          </a:p>
        </p:txBody>
      </p:sp>
      <p:sp>
        <p:nvSpPr>
          <p:cNvPr id="5" name="フッター プレースホルダー 4">
            <a:extLst>
              <a:ext uri="{FF2B5EF4-FFF2-40B4-BE49-F238E27FC236}">
                <a16:creationId xmlns:a16="http://schemas.microsoft.com/office/drawing/2014/main" id="{CFC5A0FC-1E73-4118-BC35-2BBFC603F73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7824140-7782-4D01-8B27-E3AAB07FDE6B}"/>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636956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70C266-4B59-433A-8917-CF4113B2DC8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3429EDD-7F11-4A69-8A6A-64A25F12FA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BB9A4FA-4EBF-4E6C-B274-2173B52D24E4}"/>
              </a:ext>
            </a:extLst>
          </p:cNvPr>
          <p:cNvSpPr>
            <a:spLocks noGrp="1"/>
          </p:cNvSpPr>
          <p:nvPr>
            <p:ph type="dt" sz="half" idx="10"/>
          </p:nvPr>
        </p:nvSpPr>
        <p:spPr/>
        <p:txBody>
          <a:bodyPr/>
          <a:lstStyle/>
          <a:p>
            <a:fld id="{C63D219B-6862-4E6A-9F9E-C4C4759712F9}" type="datetimeFigureOut">
              <a:rPr kumimoji="1" lang="ja-JP" altLang="en-US" smtClean="0"/>
              <a:t>2022/1/19</a:t>
            </a:fld>
            <a:endParaRPr kumimoji="1" lang="ja-JP" altLang="en-US"/>
          </a:p>
        </p:txBody>
      </p:sp>
      <p:sp>
        <p:nvSpPr>
          <p:cNvPr id="5" name="フッター プレースホルダー 4">
            <a:extLst>
              <a:ext uri="{FF2B5EF4-FFF2-40B4-BE49-F238E27FC236}">
                <a16:creationId xmlns:a16="http://schemas.microsoft.com/office/drawing/2014/main" id="{BFC264AD-AE7D-4B0E-988E-2B74E81955B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E4E833F-41EA-47A8-8E6F-2CC569DE889D}"/>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108186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FFDDC7-63ED-45BE-B3DC-8E726D23208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532A3BD-FCBE-49A3-B324-CC12984EA5C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8920A5D-8919-456D-8881-D3BA4480805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41F6B0F-52C1-4390-8E2B-E00F74F12209}"/>
              </a:ext>
            </a:extLst>
          </p:cNvPr>
          <p:cNvSpPr>
            <a:spLocks noGrp="1"/>
          </p:cNvSpPr>
          <p:nvPr>
            <p:ph type="dt" sz="half" idx="10"/>
          </p:nvPr>
        </p:nvSpPr>
        <p:spPr/>
        <p:txBody>
          <a:bodyPr/>
          <a:lstStyle/>
          <a:p>
            <a:fld id="{C63D219B-6862-4E6A-9F9E-C4C4759712F9}" type="datetimeFigureOut">
              <a:rPr kumimoji="1" lang="ja-JP" altLang="en-US" smtClean="0"/>
              <a:t>2022/1/19</a:t>
            </a:fld>
            <a:endParaRPr kumimoji="1" lang="ja-JP" altLang="en-US"/>
          </a:p>
        </p:txBody>
      </p:sp>
      <p:sp>
        <p:nvSpPr>
          <p:cNvPr id="6" name="フッター プレースホルダー 5">
            <a:extLst>
              <a:ext uri="{FF2B5EF4-FFF2-40B4-BE49-F238E27FC236}">
                <a16:creationId xmlns:a16="http://schemas.microsoft.com/office/drawing/2014/main" id="{F7EE9D67-C00E-48EF-A543-D2BFD8E9754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DA10BF1-C318-4C28-91ED-DD5E96D65DF0}"/>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3643432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ADFFBE-1446-4DD5-9A74-80520A780EA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C16CB48-43EF-4F16-9F76-DDA9CDD006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607D052-1762-415E-83F8-D38812D6E99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433CEF9-DF6D-4EA7-B65A-4D96DC55A6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E1962E3-4A01-4309-AC28-F8CB13C5F52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5077810-9C68-4010-8FE9-161870187C00}"/>
              </a:ext>
            </a:extLst>
          </p:cNvPr>
          <p:cNvSpPr>
            <a:spLocks noGrp="1"/>
          </p:cNvSpPr>
          <p:nvPr>
            <p:ph type="dt" sz="half" idx="10"/>
          </p:nvPr>
        </p:nvSpPr>
        <p:spPr/>
        <p:txBody>
          <a:bodyPr/>
          <a:lstStyle/>
          <a:p>
            <a:fld id="{C63D219B-6862-4E6A-9F9E-C4C4759712F9}" type="datetimeFigureOut">
              <a:rPr kumimoji="1" lang="ja-JP" altLang="en-US" smtClean="0"/>
              <a:t>2022/1/19</a:t>
            </a:fld>
            <a:endParaRPr kumimoji="1" lang="ja-JP" altLang="en-US"/>
          </a:p>
        </p:txBody>
      </p:sp>
      <p:sp>
        <p:nvSpPr>
          <p:cNvPr id="8" name="フッター プレースホルダー 7">
            <a:extLst>
              <a:ext uri="{FF2B5EF4-FFF2-40B4-BE49-F238E27FC236}">
                <a16:creationId xmlns:a16="http://schemas.microsoft.com/office/drawing/2014/main" id="{379C3C37-0D3B-4327-8E34-CCE56DD3193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AA3FE22-C310-454F-B195-24F244ED2257}"/>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4222146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A50976-5F15-4B59-A37B-DF992A41536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891C9EB-4188-4366-9A47-F470EE364FBA}"/>
              </a:ext>
            </a:extLst>
          </p:cNvPr>
          <p:cNvSpPr>
            <a:spLocks noGrp="1"/>
          </p:cNvSpPr>
          <p:nvPr>
            <p:ph type="dt" sz="half" idx="10"/>
          </p:nvPr>
        </p:nvSpPr>
        <p:spPr/>
        <p:txBody>
          <a:bodyPr/>
          <a:lstStyle/>
          <a:p>
            <a:fld id="{C63D219B-6862-4E6A-9F9E-C4C4759712F9}" type="datetimeFigureOut">
              <a:rPr kumimoji="1" lang="ja-JP" altLang="en-US" smtClean="0"/>
              <a:t>2022/1/19</a:t>
            </a:fld>
            <a:endParaRPr kumimoji="1" lang="ja-JP" altLang="en-US"/>
          </a:p>
        </p:txBody>
      </p:sp>
      <p:sp>
        <p:nvSpPr>
          <p:cNvPr id="4" name="フッター プレースホルダー 3">
            <a:extLst>
              <a:ext uri="{FF2B5EF4-FFF2-40B4-BE49-F238E27FC236}">
                <a16:creationId xmlns:a16="http://schemas.microsoft.com/office/drawing/2014/main" id="{795D34A1-C32F-4565-B074-0A865FF94CE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AD4F0B7-FD86-4004-AB9A-22A6728161B0}"/>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3564189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9A7E52D-76F4-47EB-9BA7-80E67887AF76}"/>
              </a:ext>
            </a:extLst>
          </p:cNvPr>
          <p:cNvSpPr>
            <a:spLocks noGrp="1"/>
          </p:cNvSpPr>
          <p:nvPr>
            <p:ph type="dt" sz="half" idx="10"/>
          </p:nvPr>
        </p:nvSpPr>
        <p:spPr/>
        <p:txBody>
          <a:bodyPr/>
          <a:lstStyle/>
          <a:p>
            <a:fld id="{C63D219B-6862-4E6A-9F9E-C4C4759712F9}" type="datetimeFigureOut">
              <a:rPr kumimoji="1" lang="ja-JP" altLang="en-US" smtClean="0"/>
              <a:t>2022/1/19</a:t>
            </a:fld>
            <a:endParaRPr kumimoji="1" lang="ja-JP" altLang="en-US"/>
          </a:p>
        </p:txBody>
      </p:sp>
      <p:sp>
        <p:nvSpPr>
          <p:cNvPr id="3" name="フッター プレースホルダー 2">
            <a:extLst>
              <a:ext uri="{FF2B5EF4-FFF2-40B4-BE49-F238E27FC236}">
                <a16:creationId xmlns:a16="http://schemas.microsoft.com/office/drawing/2014/main" id="{09F5A8F3-2224-4569-A20C-68F9934ACAB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CF1655E-D75D-4E8B-A5C1-59C7E3035153}"/>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708992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1362A5-631D-4D7C-AA9F-BE9963AEFB7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2456CFB-6DF3-4B34-8319-8859438342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4B182C9-0370-4A82-BF44-B418A9ADF6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340E881-3CB6-418B-9F58-F28BB167A5D8}"/>
              </a:ext>
            </a:extLst>
          </p:cNvPr>
          <p:cNvSpPr>
            <a:spLocks noGrp="1"/>
          </p:cNvSpPr>
          <p:nvPr>
            <p:ph type="dt" sz="half" idx="10"/>
          </p:nvPr>
        </p:nvSpPr>
        <p:spPr/>
        <p:txBody>
          <a:bodyPr/>
          <a:lstStyle/>
          <a:p>
            <a:fld id="{C63D219B-6862-4E6A-9F9E-C4C4759712F9}" type="datetimeFigureOut">
              <a:rPr kumimoji="1" lang="ja-JP" altLang="en-US" smtClean="0"/>
              <a:t>2022/1/19</a:t>
            </a:fld>
            <a:endParaRPr kumimoji="1" lang="ja-JP" altLang="en-US"/>
          </a:p>
        </p:txBody>
      </p:sp>
      <p:sp>
        <p:nvSpPr>
          <p:cNvPr id="6" name="フッター プレースホルダー 5">
            <a:extLst>
              <a:ext uri="{FF2B5EF4-FFF2-40B4-BE49-F238E27FC236}">
                <a16:creationId xmlns:a16="http://schemas.microsoft.com/office/drawing/2014/main" id="{1FB840E4-DAE5-4621-8726-EE4611911C7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00271A8-D330-4D1B-AB6F-DEB364BBF405}"/>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3510736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297013-8A17-4A5B-92A0-5C610E0F4EA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56E12F3-7C1D-4234-8C68-CEDFB02F57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95E6F23-DA6F-4735-BEF0-F8DA82DB33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5B614F8-1E24-4E2B-887F-AABBF542F4E6}"/>
              </a:ext>
            </a:extLst>
          </p:cNvPr>
          <p:cNvSpPr>
            <a:spLocks noGrp="1"/>
          </p:cNvSpPr>
          <p:nvPr>
            <p:ph type="dt" sz="half" idx="10"/>
          </p:nvPr>
        </p:nvSpPr>
        <p:spPr/>
        <p:txBody>
          <a:bodyPr/>
          <a:lstStyle/>
          <a:p>
            <a:fld id="{C63D219B-6862-4E6A-9F9E-C4C4759712F9}" type="datetimeFigureOut">
              <a:rPr kumimoji="1" lang="ja-JP" altLang="en-US" smtClean="0"/>
              <a:t>2022/1/19</a:t>
            </a:fld>
            <a:endParaRPr kumimoji="1" lang="ja-JP" altLang="en-US"/>
          </a:p>
        </p:txBody>
      </p:sp>
      <p:sp>
        <p:nvSpPr>
          <p:cNvPr id="6" name="フッター プレースホルダー 5">
            <a:extLst>
              <a:ext uri="{FF2B5EF4-FFF2-40B4-BE49-F238E27FC236}">
                <a16:creationId xmlns:a16="http://schemas.microsoft.com/office/drawing/2014/main" id="{03463E85-A812-4620-B707-4BE18BFED83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1934C94-8655-4360-BF90-C239FBF5C199}"/>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2388505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0B97C"/>
            </a:gs>
            <a:gs pos="100000">
              <a:srgbClr val="F1BD83"/>
            </a:gs>
            <a:gs pos="81000">
              <a:srgbClr val="F0B97C"/>
            </a:gs>
            <a:gs pos="83000">
              <a:srgbClr val="FF0000"/>
            </a:gs>
            <a:gs pos="83000">
              <a:srgbClr val="F86446"/>
            </a:gs>
            <a:gs pos="83000">
              <a:srgbClr val="F1BD83"/>
            </a:gs>
            <a:gs pos="81000">
              <a:srgbClr val="FF0000"/>
            </a:gs>
          </a:gsLst>
          <a:lin ang="5400000" scaled="1"/>
          <a:tileRect/>
        </a:gra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17B3583-B26B-4EF6-9E8E-9B7EE5ED1A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691AB6A-9287-4D50-A959-9BCEA3DEE4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C2697FD-07D9-412C-B70F-DB1AC11B17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3D219B-6862-4E6A-9F9E-C4C4759712F9}" type="datetimeFigureOut">
              <a:rPr kumimoji="1" lang="ja-JP" altLang="en-US" smtClean="0"/>
              <a:t>2022/1/19</a:t>
            </a:fld>
            <a:endParaRPr kumimoji="1" lang="ja-JP" altLang="en-US"/>
          </a:p>
        </p:txBody>
      </p:sp>
      <p:sp>
        <p:nvSpPr>
          <p:cNvPr id="5" name="フッター プレースホルダー 4">
            <a:extLst>
              <a:ext uri="{FF2B5EF4-FFF2-40B4-BE49-F238E27FC236}">
                <a16:creationId xmlns:a16="http://schemas.microsoft.com/office/drawing/2014/main" id="{59254061-74E6-4FA9-A8E9-F6EA48238B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C8D82AE-9681-4E59-B8F9-398E5D426E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172850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sv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0B97C">
                <a:alpha val="97000"/>
              </a:srgbClr>
            </a:gs>
            <a:gs pos="100000">
              <a:srgbClr val="F1BD83"/>
            </a:gs>
            <a:gs pos="81000">
              <a:srgbClr val="F0B97C"/>
            </a:gs>
            <a:gs pos="83000">
              <a:srgbClr val="FF0000"/>
            </a:gs>
            <a:gs pos="83000">
              <a:srgbClr val="F86446"/>
            </a:gs>
            <a:gs pos="83000">
              <a:srgbClr val="F1BD83"/>
            </a:gs>
            <a:gs pos="81000">
              <a:srgbClr val="FF0000"/>
            </a:gs>
          </a:gsLst>
          <a:lin ang="5400000" scaled="1"/>
          <a:tileRect/>
        </a:gra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D021E3-43F4-4DC7-9572-60A9F86E43D5}"/>
              </a:ext>
            </a:extLst>
          </p:cNvPr>
          <p:cNvSpPr>
            <a:spLocks noGrp="1"/>
          </p:cNvSpPr>
          <p:nvPr>
            <p:ph type="ctrTitle"/>
          </p:nvPr>
        </p:nvSpPr>
        <p:spPr>
          <a:xfrm>
            <a:off x="1108364" y="1780672"/>
            <a:ext cx="10141528" cy="2387600"/>
          </a:xfrm>
        </p:spPr>
        <p:txBody>
          <a:bodyPr>
            <a:noAutofit/>
          </a:bodyPr>
          <a:lstStyle/>
          <a:p>
            <a:r>
              <a:rPr kumimoji="1" lang="en-US" altLang="ja-JP" sz="10000" b="1" dirty="0">
                <a:ln w="28575">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AI</a:t>
            </a:r>
            <a:r>
              <a:rPr kumimoji="1" lang="ja-JP" altLang="en-US" sz="10000" b="1" dirty="0">
                <a:ln w="28575">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スピーカー開発</a:t>
            </a:r>
          </a:p>
        </p:txBody>
      </p:sp>
      <p:sp>
        <p:nvSpPr>
          <p:cNvPr id="6" name="正方形/長方形 5">
            <a:extLst>
              <a:ext uri="{FF2B5EF4-FFF2-40B4-BE49-F238E27FC236}">
                <a16:creationId xmlns:a16="http://schemas.microsoft.com/office/drawing/2014/main" id="{7A10BDDA-4614-4400-80C3-2E00282809CA}"/>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52242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54B871-1C29-443D-B7CD-A4880E1EFD3C}"/>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r>
              <a:rPr kumimoji="1" lang="ja-JP" altLang="en-US" sz="4800" dirty="0"/>
              <a:t>読みファイル</a:t>
            </a:r>
            <a:endParaRPr kumimoji="1" lang="en-US" altLang="ja-JP" sz="4800" dirty="0"/>
          </a:p>
          <a:p>
            <a:r>
              <a:rPr lang="ja-JP" altLang="en-US" sz="4800" dirty="0"/>
              <a:t>音素ファイル</a:t>
            </a:r>
            <a:endParaRPr lang="en-US" altLang="ja-JP" sz="4800" dirty="0"/>
          </a:p>
          <a:p>
            <a:r>
              <a:rPr kumimoji="1" lang="ja-JP" altLang="en-US" sz="4800" dirty="0"/>
              <a:t>語彙ファイル　</a:t>
            </a:r>
            <a:endParaRPr kumimoji="1" lang="en-US" altLang="ja-JP" sz="4800" dirty="0"/>
          </a:p>
          <a:p>
            <a:r>
              <a:rPr lang="ja-JP" altLang="en-US" sz="4800" dirty="0"/>
              <a:t>構文ファイル</a:t>
            </a:r>
            <a:endParaRPr kumimoji="1" lang="ja-JP" altLang="en-US"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32322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r>
              <a:rPr kumimoji="1" lang="ja-JP" altLang="en-US" sz="4800" dirty="0"/>
              <a:t>読みファイル</a:t>
            </a:r>
            <a:endParaRPr kumimoji="1" lang="en-US" altLang="ja-JP"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8" name="タイトル 1">
            <a:extLst>
              <a:ext uri="{FF2B5EF4-FFF2-40B4-BE49-F238E27FC236}">
                <a16:creationId xmlns:a16="http://schemas.microsoft.com/office/drawing/2014/main" id="{0FECCBAF-9901-4877-94E0-4E2CB0751C20}"/>
              </a:ext>
            </a:extLst>
          </p:cNvPr>
          <p:cNvSpPr>
            <a:spLocks noGrp="1"/>
          </p:cNvSpPr>
          <p:nvPr>
            <p:ph type="title"/>
          </p:nvPr>
        </p:nvSpPr>
        <p:spPr>
          <a:xfrm>
            <a:off x="838200" y="365125"/>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2348231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endParaRPr lang="en-US" altLang="ja-JP" sz="4800" dirty="0"/>
          </a:p>
          <a:p>
            <a:r>
              <a:rPr lang="ja-JP" altLang="en-US" sz="4800" dirty="0"/>
              <a:t>音素ファイル</a:t>
            </a:r>
            <a:endParaRPr lang="en-US" altLang="ja-JP" sz="4800" dirty="0"/>
          </a:p>
          <a:p>
            <a:endParaRPr kumimoji="1" lang="ja-JP" altLang="en-US"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6" name="テキスト ボックス 5">
            <a:extLst>
              <a:ext uri="{FF2B5EF4-FFF2-40B4-BE49-F238E27FC236}">
                <a16:creationId xmlns:a16="http://schemas.microsoft.com/office/drawing/2014/main" id="{32E34680-8AAC-40CE-9FBD-4954061649B4}"/>
              </a:ext>
            </a:extLst>
          </p:cNvPr>
          <p:cNvSpPr txBox="1"/>
          <p:nvPr/>
        </p:nvSpPr>
        <p:spPr>
          <a:xfrm>
            <a:off x="5539407" y="1751617"/>
            <a:ext cx="4439479" cy="3354765"/>
          </a:xfrm>
          <a:prstGeom prst="rect">
            <a:avLst/>
          </a:prstGeom>
          <a:solidFill>
            <a:schemeClr val="bg1"/>
          </a:solidFill>
          <a:ln>
            <a:solidFill>
              <a:schemeClr val="tx1"/>
            </a:solidFill>
          </a:ln>
        </p:spPr>
        <p:txBody>
          <a:bodyPr wrap="square" rtlCol="0">
            <a:spAutoFit/>
          </a:bodyPr>
          <a:lstStyle/>
          <a:p>
            <a:r>
              <a:rPr lang="ja-JP" altLang="en-US" sz="3600" b="1" dirty="0"/>
              <a:t>音素</a:t>
            </a:r>
            <a:r>
              <a:rPr kumimoji="1" lang="ja-JP" altLang="en-US" sz="3600" b="1" dirty="0"/>
              <a:t>ファイル</a:t>
            </a:r>
            <a:endParaRPr kumimoji="1" lang="en-US" altLang="ja-JP" sz="3600" b="1" dirty="0"/>
          </a:p>
          <a:p>
            <a:endParaRPr lang="en-US" altLang="ja-JP" sz="3600" dirty="0"/>
          </a:p>
          <a:p>
            <a:r>
              <a:rPr kumimoji="1" lang="ja-JP" altLang="en-US" sz="3600" dirty="0"/>
              <a:t>晴れ</a:t>
            </a:r>
            <a:r>
              <a:rPr lang="en-US" altLang="ja-JP" sz="3600" dirty="0"/>
              <a:t>	h a r e</a:t>
            </a:r>
          </a:p>
          <a:p>
            <a:r>
              <a:rPr kumimoji="1" lang="ja-JP" altLang="en-US" sz="3600" dirty="0"/>
              <a:t>雨</a:t>
            </a:r>
            <a:r>
              <a:rPr kumimoji="1" lang="en-US" altLang="ja-JP" sz="3600" dirty="0"/>
              <a:t>		</a:t>
            </a:r>
            <a:r>
              <a:rPr lang="en-US" altLang="ja-JP" sz="3600" dirty="0"/>
              <a:t>a m e</a:t>
            </a:r>
            <a:endParaRPr kumimoji="1" lang="en-US" altLang="ja-JP" sz="3600" dirty="0"/>
          </a:p>
          <a:p>
            <a:r>
              <a:rPr lang="ja-JP" altLang="en-US" sz="3600" dirty="0"/>
              <a:t>曇り</a:t>
            </a:r>
            <a:r>
              <a:rPr lang="en-US" altLang="ja-JP" sz="3600" dirty="0"/>
              <a:t>	k u m o r </a:t>
            </a:r>
            <a:r>
              <a:rPr lang="en-US" altLang="ja-JP" sz="3600" dirty="0" err="1"/>
              <a:t>i</a:t>
            </a:r>
            <a:endParaRPr lang="en-US" altLang="ja-JP" sz="3600" dirty="0"/>
          </a:p>
          <a:p>
            <a:endParaRPr kumimoji="1" lang="en-US" altLang="ja-JP" sz="3200" dirty="0"/>
          </a:p>
        </p:txBody>
      </p:sp>
      <p:sp>
        <p:nvSpPr>
          <p:cNvPr id="9" name="タイトル 1">
            <a:extLst>
              <a:ext uri="{FF2B5EF4-FFF2-40B4-BE49-F238E27FC236}">
                <a16:creationId xmlns:a16="http://schemas.microsoft.com/office/drawing/2014/main" id="{F473B5A9-B9F3-4E84-AACD-33D569EB844A}"/>
              </a:ext>
            </a:extLst>
          </p:cNvPr>
          <p:cNvSpPr>
            <a:spLocks noGrp="1"/>
          </p:cNvSpPr>
          <p:nvPr>
            <p:ph type="title"/>
          </p:nvPr>
        </p:nvSpPr>
        <p:spPr>
          <a:xfrm>
            <a:off x="838200" y="365125"/>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268162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endParaRPr kumimoji="1" lang="en-US" altLang="ja-JP" sz="4800" dirty="0"/>
          </a:p>
          <a:p>
            <a:endParaRPr lang="en-US" altLang="ja-JP" sz="4800" dirty="0"/>
          </a:p>
          <a:p>
            <a:r>
              <a:rPr kumimoji="1" lang="ja-JP" altLang="en-US" sz="4800" dirty="0"/>
              <a:t>語彙ファイル　</a:t>
            </a:r>
            <a:endParaRPr kumimoji="1" lang="en-US" altLang="ja-JP"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7" name="テキスト ボックス 6">
            <a:extLst>
              <a:ext uri="{FF2B5EF4-FFF2-40B4-BE49-F238E27FC236}">
                <a16:creationId xmlns:a16="http://schemas.microsoft.com/office/drawing/2014/main" id="{50FE8108-EA6E-4C8A-98C1-E0D2B5825E10}"/>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語彙ファイル</a:t>
            </a:r>
            <a:endParaRPr kumimoji="1" lang="en-US" altLang="ja-JP" sz="3600" b="1" dirty="0"/>
          </a:p>
          <a:p>
            <a:r>
              <a:rPr lang="en-US" altLang="ja-JP" sz="3600" dirty="0"/>
              <a:t>% TENKI</a:t>
            </a:r>
          </a:p>
          <a:p>
            <a:r>
              <a:rPr kumimoji="1" lang="ja-JP" altLang="en-US" sz="3600" dirty="0"/>
              <a:t>晴れ</a:t>
            </a:r>
            <a:r>
              <a:rPr lang="en-US" altLang="ja-JP" sz="3600" dirty="0"/>
              <a:t>	h a r e</a:t>
            </a:r>
          </a:p>
          <a:p>
            <a:r>
              <a:rPr kumimoji="1" lang="ja-JP" altLang="en-US" sz="3600" dirty="0"/>
              <a:t>雨</a:t>
            </a:r>
            <a:r>
              <a:rPr kumimoji="1" lang="en-US" altLang="ja-JP" sz="3600" dirty="0"/>
              <a:t>		</a:t>
            </a:r>
            <a:r>
              <a:rPr lang="en-US" altLang="ja-JP" sz="3600" dirty="0"/>
              <a:t>a m e</a:t>
            </a:r>
            <a:endParaRPr kumimoji="1" lang="en-US" altLang="ja-JP" sz="3600" dirty="0"/>
          </a:p>
          <a:p>
            <a:r>
              <a:rPr lang="ja-JP" altLang="en-US" sz="3600" dirty="0"/>
              <a:t>曇り</a:t>
            </a:r>
            <a:r>
              <a:rPr lang="en-US" altLang="ja-JP" sz="3600" dirty="0"/>
              <a:t>	k u m o r </a:t>
            </a:r>
            <a:r>
              <a:rPr lang="en-US" altLang="ja-JP" sz="3600" dirty="0" err="1"/>
              <a:t>i</a:t>
            </a:r>
            <a:endParaRPr lang="en-US" altLang="ja-JP" sz="3600" dirty="0"/>
          </a:p>
          <a:p>
            <a:endParaRPr kumimoji="1" lang="en-US" altLang="ja-JP" sz="3200" dirty="0"/>
          </a:p>
        </p:txBody>
      </p:sp>
      <p:sp>
        <p:nvSpPr>
          <p:cNvPr id="9" name="タイトル 1">
            <a:extLst>
              <a:ext uri="{FF2B5EF4-FFF2-40B4-BE49-F238E27FC236}">
                <a16:creationId xmlns:a16="http://schemas.microsoft.com/office/drawing/2014/main" id="{6DE0BCF3-7C49-46E6-8B00-959ABF3691EC}"/>
              </a:ext>
            </a:extLst>
          </p:cNvPr>
          <p:cNvSpPr>
            <a:spLocks noGrp="1"/>
          </p:cNvSpPr>
          <p:nvPr>
            <p:ph type="title"/>
          </p:nvPr>
        </p:nvSpPr>
        <p:spPr>
          <a:xfrm>
            <a:off x="838200" y="365125"/>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557837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pPr marL="0" indent="0">
              <a:buNone/>
            </a:pPr>
            <a:endParaRPr lang="en-US" altLang="ja-JP" sz="4800" dirty="0"/>
          </a:p>
          <a:p>
            <a:pPr marL="0" indent="0">
              <a:buNone/>
            </a:pPr>
            <a:endParaRPr kumimoji="1" lang="en-US" altLang="ja-JP" sz="4800" dirty="0"/>
          </a:p>
          <a:p>
            <a:pPr marL="0" indent="0">
              <a:buNone/>
            </a:pPr>
            <a:r>
              <a:rPr kumimoji="1" lang="ja-JP" altLang="en-US" sz="4800" dirty="0"/>
              <a:t>　</a:t>
            </a:r>
            <a:endParaRPr kumimoji="1" lang="en-US" altLang="ja-JP" sz="4800" dirty="0"/>
          </a:p>
          <a:p>
            <a:r>
              <a:rPr lang="ja-JP" altLang="en-US" sz="4800" dirty="0"/>
              <a:t>構文ファイル</a:t>
            </a:r>
            <a:endParaRPr kumimoji="1" lang="ja-JP" altLang="en-US"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8" name="テキスト ボックス 7">
            <a:extLst>
              <a:ext uri="{FF2B5EF4-FFF2-40B4-BE49-F238E27FC236}">
                <a16:creationId xmlns:a16="http://schemas.microsoft.com/office/drawing/2014/main" id="{D4B2C473-8332-4387-9FF7-F6E06B271D89}"/>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lang="ja-JP" altLang="en-US" sz="3600" b="1" dirty="0"/>
              <a:t>文法</a:t>
            </a:r>
            <a:r>
              <a:rPr kumimoji="1" lang="ja-JP" altLang="en-US" sz="3600" b="1" dirty="0"/>
              <a:t>ファイル</a:t>
            </a:r>
            <a:endParaRPr kumimoji="1" lang="en-US" altLang="ja-JP" sz="3600" b="1" dirty="0"/>
          </a:p>
          <a:p>
            <a:r>
              <a:rPr lang="en-US" altLang="ja-JP" sz="3600" dirty="0"/>
              <a:t>S:KYOU NO TENKI</a:t>
            </a:r>
          </a:p>
          <a:p>
            <a:r>
              <a:rPr kumimoji="1" lang="ja-JP" altLang="en-US" sz="3600" dirty="0"/>
              <a:t>　 </a:t>
            </a:r>
            <a:r>
              <a:rPr lang="ja-JP" altLang="en-US" sz="3600" dirty="0"/>
              <a:t>今日　の    晴れ</a:t>
            </a:r>
            <a:endParaRPr lang="en-US" altLang="ja-JP" sz="3600" dirty="0"/>
          </a:p>
          <a:p>
            <a:r>
              <a:rPr kumimoji="1" lang="en-US" altLang="ja-JP" sz="3600" dirty="0"/>
              <a:t>		</a:t>
            </a:r>
            <a:r>
              <a:rPr lang="ja-JP" altLang="en-US" sz="3600" dirty="0"/>
              <a:t>　      雨</a:t>
            </a:r>
            <a:endParaRPr lang="en-US" altLang="ja-JP" sz="3600" dirty="0"/>
          </a:p>
          <a:p>
            <a:r>
              <a:rPr kumimoji="1" lang="en-US" altLang="ja-JP" sz="3600" dirty="0"/>
              <a:t>		</a:t>
            </a:r>
            <a:r>
              <a:rPr kumimoji="1" lang="ja-JP" altLang="en-US" sz="3600" dirty="0"/>
              <a:t>　</a:t>
            </a:r>
            <a:r>
              <a:rPr lang="ja-JP" altLang="en-US" sz="3600" dirty="0"/>
              <a:t>     曇り</a:t>
            </a:r>
            <a:endParaRPr lang="en-US" altLang="ja-JP" sz="3600" dirty="0"/>
          </a:p>
          <a:p>
            <a:endParaRPr kumimoji="1" lang="en-US" altLang="ja-JP" sz="3200" dirty="0"/>
          </a:p>
        </p:txBody>
      </p:sp>
      <p:sp>
        <p:nvSpPr>
          <p:cNvPr id="9" name="タイトル 1">
            <a:extLst>
              <a:ext uri="{FF2B5EF4-FFF2-40B4-BE49-F238E27FC236}">
                <a16:creationId xmlns:a16="http://schemas.microsoft.com/office/drawing/2014/main" id="{BB81A56E-A49F-4BB3-AFD8-9F08F8AEC046}"/>
              </a:ext>
            </a:extLst>
          </p:cNvPr>
          <p:cNvSpPr>
            <a:spLocks noGrp="1"/>
          </p:cNvSpPr>
          <p:nvPr>
            <p:ph type="title"/>
          </p:nvPr>
        </p:nvSpPr>
        <p:spPr>
          <a:xfrm>
            <a:off x="838200" y="365125"/>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3664969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30732E-7DA7-406F-85C0-863D6420038A}"/>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ウェイクワード</a:t>
            </a:r>
          </a:p>
        </p:txBody>
      </p:sp>
      <p:sp>
        <p:nvSpPr>
          <p:cNvPr id="4" name="正方形/長方形 3">
            <a:extLst>
              <a:ext uri="{FF2B5EF4-FFF2-40B4-BE49-F238E27FC236}">
                <a16:creationId xmlns:a16="http://schemas.microsoft.com/office/drawing/2014/main" id="{69845A7F-5CE8-4273-BF96-B117543FDBC7}"/>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88A385C2-E5A2-4003-9E76-544551CCC84E}"/>
              </a:ext>
            </a:extLst>
          </p:cNvPr>
          <p:cNvSpPr>
            <a:spLocks noGrp="1"/>
          </p:cNvSpPr>
          <p:nvPr>
            <p:ph idx="1"/>
          </p:nvPr>
        </p:nvSpPr>
        <p:spPr>
          <a:xfrm>
            <a:off x="838200" y="1825625"/>
            <a:ext cx="10515600" cy="4351338"/>
          </a:xfrm>
        </p:spPr>
        <p:txBody>
          <a:bodyPr/>
          <a:lstStyle/>
          <a:p>
            <a:pPr marL="0" indent="0">
              <a:buNone/>
            </a:pPr>
            <a:r>
              <a:rPr lang="ja-JP" altLang="en-US" sz="3600" b="1" dirty="0"/>
              <a:t>起動の合図</a:t>
            </a:r>
            <a:endParaRPr lang="en-US" altLang="ja-JP" sz="3600" b="1" dirty="0"/>
          </a:p>
          <a:p>
            <a:pPr marL="0" indent="0">
              <a:buNone/>
            </a:pPr>
            <a:r>
              <a:rPr kumimoji="1" lang="ja-JP" altLang="en-US" dirty="0"/>
              <a:t>例：</a:t>
            </a:r>
            <a:r>
              <a:rPr kumimoji="1" lang="en-US" altLang="ja-JP" dirty="0"/>
              <a:t>OK, Google</a:t>
            </a:r>
            <a:r>
              <a:rPr kumimoji="1" lang="ja-JP" altLang="en-US" dirty="0"/>
              <a:t>　</a:t>
            </a:r>
            <a:r>
              <a:rPr kumimoji="1" lang="en-US" altLang="ja-JP" dirty="0"/>
              <a:t>Hey,Siri</a:t>
            </a:r>
            <a:r>
              <a:rPr lang="ja-JP" altLang="en-US" dirty="0"/>
              <a:t>等</a:t>
            </a:r>
            <a:endParaRPr lang="en-US" altLang="ja-JP" dirty="0"/>
          </a:p>
          <a:p>
            <a:pPr marL="0" indent="0">
              <a:buNone/>
            </a:pPr>
            <a:endParaRPr kumimoji="1" lang="en-US" altLang="ja-JP" dirty="0"/>
          </a:p>
        </p:txBody>
      </p:sp>
      <p:pic>
        <p:nvPicPr>
          <p:cNvPr id="6" name="図 5">
            <a:extLst>
              <a:ext uri="{FF2B5EF4-FFF2-40B4-BE49-F238E27FC236}">
                <a16:creationId xmlns:a16="http://schemas.microsoft.com/office/drawing/2014/main" id="{14BB52E9-6E26-4A66-85BC-514194CEADAD}"/>
              </a:ext>
            </a:extLst>
          </p:cNvPr>
          <p:cNvPicPr>
            <a:picLocks noChangeAspect="1"/>
          </p:cNvPicPr>
          <p:nvPr/>
        </p:nvPicPr>
        <p:blipFill>
          <a:blip r:embed="rId2">
            <a:duotone>
              <a:schemeClr val="accent6">
                <a:shade val="45000"/>
                <a:satMod val="135000"/>
              </a:schemeClr>
              <a:prstClr val="white"/>
            </a:duotone>
          </a:blip>
          <a:stretch>
            <a:fillRect/>
          </a:stretch>
        </p:blipFill>
        <p:spPr>
          <a:xfrm>
            <a:off x="2162534" y="3425853"/>
            <a:ext cx="3432147" cy="3432147"/>
          </a:xfrm>
          <a:prstGeom prst="rect">
            <a:avLst/>
          </a:prstGeom>
        </p:spPr>
      </p:pic>
      <p:sp>
        <p:nvSpPr>
          <p:cNvPr id="7" name="吹き出し: 円形 6">
            <a:extLst>
              <a:ext uri="{FF2B5EF4-FFF2-40B4-BE49-F238E27FC236}">
                <a16:creationId xmlns:a16="http://schemas.microsoft.com/office/drawing/2014/main" id="{A7458F90-F5F3-4D23-ADA6-2D22B64937F6}"/>
              </a:ext>
            </a:extLst>
          </p:cNvPr>
          <p:cNvSpPr/>
          <p:nvPr/>
        </p:nvSpPr>
        <p:spPr>
          <a:xfrm>
            <a:off x="5163823" y="2767633"/>
            <a:ext cx="4434038" cy="2377440"/>
          </a:xfrm>
          <a:prstGeom prst="wedgeEllipseCallout">
            <a:avLst>
              <a:gd name="adj1" fmla="val -63380"/>
              <a:gd name="adj2" fmla="val 298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dirty="0">
                <a:solidFill>
                  <a:schemeClr val="tx1"/>
                </a:solidFill>
              </a:rPr>
              <a:t>ねぇ</a:t>
            </a:r>
            <a:r>
              <a:rPr lang="en-US" altLang="ja-JP" sz="4800" dirty="0">
                <a:solidFill>
                  <a:schemeClr val="tx1"/>
                </a:solidFill>
              </a:rPr>
              <a:t>YoSiE</a:t>
            </a:r>
            <a:endParaRPr kumimoji="1" lang="ja-JP" altLang="en-US" sz="4800" dirty="0">
              <a:solidFill>
                <a:schemeClr val="tx1"/>
              </a:solidFill>
            </a:endParaRPr>
          </a:p>
        </p:txBody>
      </p:sp>
    </p:spTree>
    <p:extLst>
      <p:ext uri="{BB962C8B-B14F-4D97-AF65-F5344CB8AC3E}">
        <p14:creationId xmlns:p14="http://schemas.microsoft.com/office/powerpoint/2010/main" val="524137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anim calcmode="lin" valueType="num">
                                      <p:cBhvr>
                                        <p:cTn id="8" dur="250" fill="hold"/>
                                        <p:tgtEl>
                                          <p:spTgt spid="6"/>
                                        </p:tgtEl>
                                        <p:attrNameLst>
                                          <p:attrName>ppt_x</p:attrName>
                                        </p:attrNameLst>
                                      </p:cBhvr>
                                      <p:tavLst>
                                        <p:tav tm="0">
                                          <p:val>
                                            <p:strVal val="#ppt_x"/>
                                          </p:val>
                                        </p:tav>
                                        <p:tav tm="100000">
                                          <p:val>
                                            <p:strVal val="#ppt_x"/>
                                          </p:val>
                                        </p:tav>
                                      </p:tavLst>
                                    </p:anim>
                                    <p:anim calcmode="lin" valueType="num">
                                      <p:cBhvr>
                                        <p:cTn id="9" dur="25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22" presetClass="entr" presetSubtype="8" fill="hold" grpId="0" nodeType="afterEffect">
                                  <p:stCondLst>
                                    <p:cond delay="25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9688B5-67DA-428A-92E6-3D3B28BFC143}"/>
              </a:ext>
            </a:extLst>
          </p:cNvPr>
          <p:cNvSpPr>
            <a:spLocks noGrp="1"/>
          </p:cNvSpPr>
          <p:nvPr>
            <p:ph type="title"/>
          </p:nvPr>
        </p:nvSpPr>
        <p:spPr/>
        <p:txBody>
          <a:bodyPr/>
          <a:lstStyle/>
          <a:p>
            <a:r>
              <a:rPr kumimoji="1" lang="ja-JP" altLang="en-US" dirty="0"/>
              <a:t>テキスト分類の仕組み</a:t>
            </a:r>
          </a:p>
        </p:txBody>
      </p:sp>
      <p:sp>
        <p:nvSpPr>
          <p:cNvPr id="3" name="コンテンツ プレースホルダー 2">
            <a:extLst>
              <a:ext uri="{FF2B5EF4-FFF2-40B4-BE49-F238E27FC236}">
                <a16:creationId xmlns:a16="http://schemas.microsoft.com/office/drawing/2014/main" id="{B6B6A2C6-E821-404C-9429-4F30D1E7A255}"/>
              </a:ext>
            </a:extLst>
          </p:cNvPr>
          <p:cNvSpPr>
            <a:spLocks noGrp="1"/>
          </p:cNvSpPr>
          <p:nvPr>
            <p:ph idx="1"/>
          </p:nvPr>
        </p:nvSpPr>
        <p:spPr/>
        <p:txBody>
          <a:bodyPr/>
          <a:lstStyle/>
          <a:p>
            <a:endParaRPr kumimoji="1" lang="ja-JP" altLang="en-US"/>
          </a:p>
        </p:txBody>
      </p:sp>
      <p:sp>
        <p:nvSpPr>
          <p:cNvPr id="4" name="正方形/長方形 3">
            <a:extLst>
              <a:ext uri="{FF2B5EF4-FFF2-40B4-BE49-F238E27FC236}">
                <a16:creationId xmlns:a16="http://schemas.microsoft.com/office/drawing/2014/main" id="{58626FC8-F8C8-406B-BD45-B847BCC1E671}"/>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92832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84D43F-F80B-40CE-BAA6-B9DFBE0CA5B9}"/>
              </a:ext>
            </a:extLst>
          </p:cNvPr>
          <p:cNvSpPr>
            <a:spLocks noGrp="1"/>
          </p:cNvSpPr>
          <p:nvPr>
            <p:ph type="title"/>
          </p:nvPr>
        </p:nvSpPr>
        <p:spPr/>
        <p:txBody>
          <a:bodyPr/>
          <a:lstStyle/>
          <a:p>
            <a:r>
              <a:rPr kumimoji="1" lang="en-US" altLang="ja-JP" dirty="0"/>
              <a:t>fastText</a:t>
            </a:r>
            <a:endParaRPr kumimoji="1" lang="ja-JP" altLang="en-US" dirty="0"/>
          </a:p>
        </p:txBody>
      </p:sp>
      <p:sp>
        <p:nvSpPr>
          <p:cNvPr id="3" name="コンテンツ プレースホルダー 2">
            <a:extLst>
              <a:ext uri="{FF2B5EF4-FFF2-40B4-BE49-F238E27FC236}">
                <a16:creationId xmlns:a16="http://schemas.microsoft.com/office/drawing/2014/main" id="{A68B4BBE-92D2-4DCF-B6A5-0E40E2D9BFF9}"/>
              </a:ext>
            </a:extLst>
          </p:cNvPr>
          <p:cNvSpPr>
            <a:spLocks noGrp="1"/>
          </p:cNvSpPr>
          <p:nvPr>
            <p:ph idx="1"/>
          </p:nvPr>
        </p:nvSpPr>
        <p:spPr/>
        <p:txBody>
          <a:bodyPr/>
          <a:lstStyle/>
          <a:p>
            <a:r>
              <a:rPr kumimoji="1" lang="ja-JP" altLang="en-US" dirty="0"/>
              <a:t>機械学習周り</a:t>
            </a:r>
            <a:endParaRPr kumimoji="1" lang="en-US" altLang="ja-JP" dirty="0"/>
          </a:p>
          <a:p>
            <a:r>
              <a:rPr kumimoji="1" lang="ja-JP" altLang="en-US" dirty="0"/>
              <a:t>トレーニングデータ</a:t>
            </a:r>
          </a:p>
        </p:txBody>
      </p:sp>
    </p:spTree>
    <p:extLst>
      <p:ext uri="{BB962C8B-B14F-4D97-AF65-F5344CB8AC3E}">
        <p14:creationId xmlns:p14="http://schemas.microsoft.com/office/powerpoint/2010/main" val="2305918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A43A5C1C-CD2F-46A6-BDBE-D4A7B86F23A3}"/>
              </a:ext>
            </a:extLst>
          </p:cNvPr>
          <p:cNvSpPr/>
          <p:nvPr/>
        </p:nvSpPr>
        <p:spPr>
          <a:xfrm>
            <a:off x="1400784" y="5009745"/>
            <a:ext cx="6624536" cy="4790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F2E06782-F764-4458-86E7-0558F2580076}"/>
              </a:ext>
            </a:extLst>
          </p:cNvPr>
          <p:cNvSpPr/>
          <p:nvPr/>
        </p:nvSpPr>
        <p:spPr>
          <a:xfrm>
            <a:off x="1400783" y="2598764"/>
            <a:ext cx="6624536" cy="18871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239366D-FD02-4D32-AA25-FA5687E2E9A8}"/>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データ取得</a:t>
            </a:r>
          </a:p>
        </p:txBody>
      </p:sp>
      <p:sp>
        <p:nvSpPr>
          <p:cNvPr id="3" name="コンテンツ プレースホルダー 2">
            <a:extLst>
              <a:ext uri="{FF2B5EF4-FFF2-40B4-BE49-F238E27FC236}">
                <a16:creationId xmlns:a16="http://schemas.microsoft.com/office/drawing/2014/main" id="{2714D079-74EA-42AF-9886-A31DAA6C24C9}"/>
              </a:ext>
            </a:extLst>
          </p:cNvPr>
          <p:cNvSpPr>
            <a:spLocks noGrp="1"/>
          </p:cNvSpPr>
          <p:nvPr>
            <p:ph idx="1"/>
          </p:nvPr>
        </p:nvSpPr>
        <p:spPr>
          <a:xfrm>
            <a:off x="838200" y="1690688"/>
            <a:ext cx="10515600" cy="4351338"/>
          </a:xfrm>
        </p:spPr>
        <p:txBody>
          <a:bodyPr>
            <a:normAutofit/>
          </a:bodyPr>
          <a:lstStyle/>
          <a:p>
            <a:r>
              <a:rPr kumimoji="1" lang="ja-JP" altLang="en-US" sz="3200" dirty="0"/>
              <a:t>スクレイピング</a:t>
            </a:r>
            <a:r>
              <a:rPr kumimoji="1" lang="en-US" altLang="ja-JP" sz="3200" dirty="0"/>
              <a:t>(BeautifulSoup4)</a:t>
            </a:r>
          </a:p>
          <a:p>
            <a:pPr lvl="1"/>
            <a:r>
              <a:rPr kumimoji="1" lang="en-US" altLang="ja-JP" sz="2800" dirty="0"/>
              <a:t>Web</a:t>
            </a:r>
            <a:r>
              <a:rPr kumimoji="1" lang="ja-JP" altLang="en-US" sz="2800" dirty="0"/>
              <a:t>ページからテキストデータを取得</a:t>
            </a:r>
            <a:endParaRPr kumimoji="1" lang="en-US" altLang="ja-JP" sz="2800" dirty="0"/>
          </a:p>
          <a:p>
            <a:pPr marL="457200" lvl="1" indent="0">
              <a:buNone/>
            </a:pPr>
            <a:r>
              <a:rPr lang="ja-JP" altLang="en-US" sz="3200" b="1" dirty="0"/>
              <a:t> 天気予報</a:t>
            </a:r>
            <a:endParaRPr lang="en-US" altLang="ja-JP" sz="3200" b="1" dirty="0"/>
          </a:p>
          <a:p>
            <a:pPr lvl="1"/>
            <a:endParaRPr lang="en-US" altLang="ja-JP" sz="700" b="1" dirty="0"/>
          </a:p>
          <a:p>
            <a:pPr marL="457200" lvl="1" indent="0">
              <a:buNone/>
            </a:pPr>
            <a:r>
              <a:rPr kumimoji="1" lang="ja-JP" altLang="en-US" sz="3200" b="1" dirty="0"/>
              <a:t> ニュース</a:t>
            </a:r>
            <a:endParaRPr kumimoji="1" lang="en-US" altLang="ja-JP" sz="3200" b="1" dirty="0"/>
          </a:p>
          <a:p>
            <a:pPr lvl="1"/>
            <a:endParaRPr kumimoji="1" lang="en-US" altLang="ja-JP" sz="700" b="1" dirty="0"/>
          </a:p>
          <a:p>
            <a:pPr marL="457200" lvl="1" indent="0">
              <a:buNone/>
            </a:pPr>
            <a:r>
              <a:rPr kumimoji="1" lang="ja-JP" altLang="en-US" sz="3200" b="1" dirty="0"/>
              <a:t> 星座占い</a:t>
            </a:r>
            <a:endParaRPr kumimoji="1" lang="en-US" altLang="ja-JP" sz="2800" b="1" dirty="0"/>
          </a:p>
          <a:p>
            <a:r>
              <a:rPr kumimoji="1" lang="ja-JP" altLang="en-US" sz="3200" dirty="0"/>
              <a:t>時刻取得</a:t>
            </a:r>
            <a:r>
              <a:rPr kumimoji="1" lang="en-US" altLang="ja-JP" sz="3200" dirty="0"/>
              <a:t>(Datetime</a:t>
            </a:r>
            <a:r>
              <a:rPr kumimoji="1" lang="ja-JP" altLang="en-US" sz="3200" dirty="0"/>
              <a:t>モジュール</a:t>
            </a:r>
            <a:r>
              <a:rPr kumimoji="1" lang="en-US" altLang="ja-JP" sz="3200" dirty="0"/>
              <a:t>)</a:t>
            </a:r>
            <a:endParaRPr lang="en-US" altLang="ja-JP" sz="700" b="1" dirty="0"/>
          </a:p>
          <a:p>
            <a:pPr marL="457200" lvl="1" indent="0">
              <a:buNone/>
            </a:pPr>
            <a:r>
              <a:rPr lang="ja-JP" altLang="en-US" sz="3200" b="1" dirty="0"/>
              <a:t> 日 時</a:t>
            </a:r>
            <a:endParaRPr kumimoji="1" lang="ja-JP" altLang="en-US" sz="3200" b="1" dirty="0"/>
          </a:p>
        </p:txBody>
      </p:sp>
      <p:sp>
        <p:nvSpPr>
          <p:cNvPr id="4" name="矢印: 右 3">
            <a:extLst>
              <a:ext uri="{FF2B5EF4-FFF2-40B4-BE49-F238E27FC236}">
                <a16:creationId xmlns:a16="http://schemas.microsoft.com/office/drawing/2014/main" id="{34769FBF-812B-4857-BA1F-FD2F39C92F5A}"/>
              </a:ext>
            </a:extLst>
          </p:cNvPr>
          <p:cNvSpPr/>
          <p:nvPr/>
        </p:nvSpPr>
        <p:spPr>
          <a:xfrm>
            <a:off x="3564611" y="2716898"/>
            <a:ext cx="1270860" cy="32152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矢印: 右 4">
            <a:extLst>
              <a:ext uri="{FF2B5EF4-FFF2-40B4-BE49-F238E27FC236}">
                <a16:creationId xmlns:a16="http://schemas.microsoft.com/office/drawing/2014/main" id="{8C48FF94-A834-4C8D-9421-16336A8B819A}"/>
              </a:ext>
            </a:extLst>
          </p:cNvPr>
          <p:cNvSpPr/>
          <p:nvPr/>
        </p:nvSpPr>
        <p:spPr>
          <a:xfrm>
            <a:off x="3564611" y="3380342"/>
            <a:ext cx="1270860" cy="32401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右 5">
            <a:extLst>
              <a:ext uri="{FF2B5EF4-FFF2-40B4-BE49-F238E27FC236}">
                <a16:creationId xmlns:a16="http://schemas.microsoft.com/office/drawing/2014/main" id="{776E5C8A-27D9-41C7-82C1-FE63AED0AEF4}"/>
              </a:ext>
            </a:extLst>
          </p:cNvPr>
          <p:cNvSpPr/>
          <p:nvPr/>
        </p:nvSpPr>
        <p:spPr>
          <a:xfrm>
            <a:off x="3564611" y="4019097"/>
            <a:ext cx="1270860" cy="32152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D3E589E6-C4D5-4230-8D9E-C763BE431DC1}"/>
              </a:ext>
            </a:extLst>
          </p:cNvPr>
          <p:cNvSpPr/>
          <p:nvPr/>
        </p:nvSpPr>
        <p:spPr>
          <a:xfrm>
            <a:off x="3564611" y="5167312"/>
            <a:ext cx="1270860" cy="32152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B1C1048-BCB0-4766-9795-230CC3FCB278}"/>
              </a:ext>
            </a:extLst>
          </p:cNvPr>
          <p:cNvSpPr txBox="1"/>
          <p:nvPr/>
        </p:nvSpPr>
        <p:spPr>
          <a:xfrm>
            <a:off x="5190641" y="2520906"/>
            <a:ext cx="3338591" cy="3185487"/>
          </a:xfrm>
          <a:prstGeom prst="rect">
            <a:avLst/>
          </a:prstGeom>
          <a:noFill/>
        </p:spPr>
        <p:txBody>
          <a:bodyPr wrap="square" rtlCol="0">
            <a:spAutoFit/>
          </a:bodyPr>
          <a:lstStyle/>
          <a:p>
            <a:r>
              <a:rPr kumimoji="1" lang="en-US" altLang="ja-JP" sz="3600" b="1" dirty="0"/>
              <a:t>weather</a:t>
            </a:r>
            <a:r>
              <a:rPr lang="en-US" altLang="ja-JP" sz="3600" b="1" dirty="0"/>
              <a:t>.txt</a:t>
            </a:r>
          </a:p>
          <a:p>
            <a:endParaRPr lang="en-US" altLang="ja-JP" sz="700" b="1" dirty="0"/>
          </a:p>
          <a:p>
            <a:r>
              <a:rPr lang="en-US" altLang="ja-JP" sz="3600" b="1" dirty="0"/>
              <a:t>n</a:t>
            </a:r>
            <a:r>
              <a:rPr kumimoji="1" lang="en-US" altLang="ja-JP" sz="3600" b="1" dirty="0"/>
              <a:t>ews.txt</a:t>
            </a:r>
          </a:p>
          <a:p>
            <a:endParaRPr kumimoji="1" lang="en-US" altLang="ja-JP" sz="700" b="1" dirty="0"/>
          </a:p>
          <a:p>
            <a:r>
              <a:rPr lang="en-US" altLang="ja-JP" sz="3600" b="1" dirty="0"/>
              <a:t>fortune.txt</a:t>
            </a:r>
          </a:p>
          <a:p>
            <a:endParaRPr lang="en-US" altLang="ja-JP" sz="3600" b="1" dirty="0"/>
          </a:p>
          <a:p>
            <a:r>
              <a:rPr lang="en-US" altLang="ja-JP" sz="3600" b="1" dirty="0"/>
              <a:t>d</a:t>
            </a:r>
            <a:r>
              <a:rPr kumimoji="1" lang="en-US" altLang="ja-JP" sz="3600" b="1" dirty="0"/>
              <a:t>ay.txt</a:t>
            </a:r>
            <a:endParaRPr kumimoji="1" lang="ja-JP" altLang="en-US" sz="3600" b="1" dirty="0"/>
          </a:p>
        </p:txBody>
      </p:sp>
      <p:sp>
        <p:nvSpPr>
          <p:cNvPr id="10" name="正方形/長方形 9">
            <a:extLst>
              <a:ext uri="{FF2B5EF4-FFF2-40B4-BE49-F238E27FC236}">
                <a16:creationId xmlns:a16="http://schemas.microsoft.com/office/drawing/2014/main" id="{DA2BCC13-84D3-434E-A145-3C01043EC3E6}"/>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051342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39366D-FD02-4D32-AA25-FA5687E2E9A8}"/>
              </a:ext>
            </a:extLst>
          </p:cNvPr>
          <p:cNvSpPr>
            <a:spLocks noGrp="1"/>
          </p:cNvSpPr>
          <p:nvPr>
            <p:ph type="title"/>
          </p:nvPr>
        </p:nvSpPr>
        <p:spPr/>
        <p:txBody>
          <a:bodyPr/>
          <a:lstStyle/>
          <a:p>
            <a:r>
              <a:rPr kumimoji="1" lang="ja-JP" altLang="en-US" b="1" dirty="0">
                <a:ln>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データ取得　定時実行</a:t>
            </a:r>
          </a:p>
        </p:txBody>
      </p:sp>
      <p:sp>
        <p:nvSpPr>
          <p:cNvPr id="4" name="正方形/長方形 3">
            <a:extLst>
              <a:ext uri="{FF2B5EF4-FFF2-40B4-BE49-F238E27FC236}">
                <a16:creationId xmlns:a16="http://schemas.microsoft.com/office/drawing/2014/main" id="{9CEB8C61-C32D-41E2-841B-399EE256AABF}"/>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a:extLst>
              <a:ext uri="{FF2B5EF4-FFF2-40B4-BE49-F238E27FC236}">
                <a16:creationId xmlns:a16="http://schemas.microsoft.com/office/drawing/2014/main" id="{7866203A-416E-4E77-ACCB-03EE9A263FEE}"/>
              </a:ext>
            </a:extLst>
          </p:cNvPr>
          <p:cNvPicPr>
            <a:picLocks noChangeAspect="1"/>
          </p:cNvPicPr>
          <p:nvPr/>
        </p:nvPicPr>
        <p:blipFill>
          <a:blip r:embed="rId2"/>
          <a:stretch>
            <a:fillRect/>
          </a:stretch>
        </p:blipFill>
        <p:spPr>
          <a:xfrm>
            <a:off x="838200" y="1325563"/>
            <a:ext cx="5989320" cy="5167312"/>
          </a:xfrm>
          <a:prstGeom prst="rect">
            <a:avLst/>
          </a:prstGeom>
        </p:spPr>
      </p:pic>
      <p:sp>
        <p:nvSpPr>
          <p:cNvPr id="9" name="テキスト ボックス 8">
            <a:extLst>
              <a:ext uri="{FF2B5EF4-FFF2-40B4-BE49-F238E27FC236}">
                <a16:creationId xmlns:a16="http://schemas.microsoft.com/office/drawing/2014/main" id="{A9959C1E-4A09-4ECA-BB49-97652CC68532}"/>
              </a:ext>
            </a:extLst>
          </p:cNvPr>
          <p:cNvSpPr txBox="1"/>
          <p:nvPr/>
        </p:nvSpPr>
        <p:spPr>
          <a:xfrm>
            <a:off x="5864352" y="3196407"/>
            <a:ext cx="6156960" cy="2554545"/>
          </a:xfrm>
          <a:prstGeom prst="rect">
            <a:avLst/>
          </a:prstGeom>
          <a:solidFill>
            <a:schemeClr val="accent6">
              <a:lumMod val="40000"/>
              <a:lumOff val="60000"/>
            </a:schemeClr>
          </a:solidFill>
          <a:ln>
            <a:solidFill>
              <a:schemeClr val="tx1"/>
            </a:solidFill>
          </a:ln>
        </p:spPr>
        <p:txBody>
          <a:bodyPr wrap="square" rtlCol="0">
            <a:spAutoFit/>
          </a:bodyPr>
          <a:lstStyle/>
          <a:p>
            <a:r>
              <a:rPr lang="en-US" altLang="ja-JP" sz="3200" b="1" dirty="0"/>
              <a:t>5</a:t>
            </a:r>
            <a:r>
              <a:rPr lang="ja-JP" altLang="en-US" sz="3200" b="1" dirty="0"/>
              <a:t>分おきに時刻を取得</a:t>
            </a:r>
            <a:endParaRPr lang="en-US" altLang="ja-JP" sz="3200" b="1" dirty="0"/>
          </a:p>
          <a:p>
            <a:r>
              <a:rPr kumimoji="1" lang="ja-JP" altLang="en-US" sz="3200" b="1" dirty="0"/>
              <a:t>時</a:t>
            </a:r>
            <a:r>
              <a:rPr kumimoji="1" lang="en-US" altLang="ja-JP" sz="3200" b="1" dirty="0"/>
              <a:t>(hour)</a:t>
            </a:r>
            <a:r>
              <a:rPr kumimoji="1" lang="ja-JP" altLang="en-US" sz="3200" b="1" dirty="0"/>
              <a:t>が変わったタイミングでスクレイピング</a:t>
            </a:r>
            <a:endParaRPr kumimoji="1" lang="en-US" altLang="ja-JP" sz="3200" b="1" dirty="0"/>
          </a:p>
          <a:p>
            <a:r>
              <a:rPr kumimoji="1" lang="ja-JP" altLang="en-US" sz="3200" b="1" dirty="0"/>
              <a:t>　ニュース→毎時</a:t>
            </a:r>
            <a:endParaRPr kumimoji="1" lang="en-US" altLang="ja-JP" sz="3200" b="1" dirty="0"/>
          </a:p>
          <a:p>
            <a:r>
              <a:rPr lang="ja-JP" altLang="en-US" sz="3200" b="1" dirty="0"/>
              <a:t>　天気→定刻</a:t>
            </a:r>
            <a:endParaRPr kumimoji="1" lang="ja-JP" altLang="en-US" sz="3200" b="1" dirty="0"/>
          </a:p>
        </p:txBody>
      </p:sp>
    </p:spTree>
    <p:extLst>
      <p:ext uri="{BB962C8B-B14F-4D97-AF65-F5344CB8AC3E}">
        <p14:creationId xmlns:p14="http://schemas.microsoft.com/office/powerpoint/2010/main" val="1347989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F6976D-0A2B-4C02-A474-9B958A9E3C4E}"/>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目次</a:t>
            </a:r>
          </a:p>
        </p:txBody>
      </p:sp>
      <p:sp>
        <p:nvSpPr>
          <p:cNvPr id="3" name="コンテンツ プレースホルダー 2">
            <a:extLst>
              <a:ext uri="{FF2B5EF4-FFF2-40B4-BE49-F238E27FC236}">
                <a16:creationId xmlns:a16="http://schemas.microsoft.com/office/drawing/2014/main" id="{A10267D8-EA5F-4CC5-840A-BAB7DC8AA33A}"/>
              </a:ext>
            </a:extLst>
          </p:cNvPr>
          <p:cNvSpPr>
            <a:spLocks noGrp="1"/>
          </p:cNvSpPr>
          <p:nvPr>
            <p:ph idx="1"/>
          </p:nvPr>
        </p:nvSpPr>
        <p:spPr>
          <a:xfrm>
            <a:off x="838199" y="1825625"/>
            <a:ext cx="10874829" cy="4351338"/>
          </a:xfrm>
        </p:spPr>
        <p:txBody>
          <a:bodyPr>
            <a:normAutofit/>
          </a:bodyPr>
          <a:lstStyle/>
          <a:p>
            <a:r>
              <a:rPr kumimoji="1" lang="ja-JP" altLang="en-US" sz="3200" dirty="0"/>
              <a:t>プロジェクトの全体像</a:t>
            </a:r>
            <a:endParaRPr kumimoji="1" lang="en-US" altLang="ja-JP" sz="3200" dirty="0"/>
          </a:p>
          <a:p>
            <a:r>
              <a:rPr lang="ja-JP" altLang="en-US" sz="3200" dirty="0"/>
              <a:t>処理の流れ</a:t>
            </a:r>
            <a:endParaRPr lang="en-US" altLang="ja-JP" sz="3200" dirty="0"/>
          </a:p>
          <a:p>
            <a:r>
              <a:rPr lang="ja-JP" altLang="en-US" sz="3200" dirty="0"/>
              <a:t>要素技術</a:t>
            </a:r>
            <a:r>
              <a:rPr lang="en-US" altLang="ja-JP" sz="3200" dirty="0"/>
              <a:t>(</a:t>
            </a:r>
            <a:r>
              <a:rPr lang="en-US" altLang="ja-JP" sz="3200" b="1" dirty="0"/>
              <a:t>Julius, </a:t>
            </a:r>
            <a:r>
              <a:rPr lang="en-US" altLang="ja-JP" sz="3200" b="1" dirty="0" err="1"/>
              <a:t>fastText</a:t>
            </a:r>
            <a:r>
              <a:rPr lang="en-US" altLang="ja-JP" sz="3200" b="1" dirty="0"/>
              <a:t>, </a:t>
            </a:r>
            <a:r>
              <a:rPr lang="ja-JP" altLang="en-US" sz="3200" b="1" dirty="0"/>
              <a:t>スクレイピング</a:t>
            </a:r>
            <a:r>
              <a:rPr lang="en-US" altLang="ja-JP" sz="3200" b="1" dirty="0"/>
              <a:t>, </a:t>
            </a:r>
            <a:r>
              <a:rPr lang="en-US" altLang="ja-JP" sz="3200" b="1" dirty="0" err="1"/>
              <a:t>OpenJTalk</a:t>
            </a:r>
            <a:r>
              <a:rPr lang="en-US" altLang="ja-JP" sz="3200" dirty="0"/>
              <a:t>)</a:t>
            </a:r>
          </a:p>
          <a:p>
            <a:r>
              <a:rPr lang="ja-JP" altLang="en-US" sz="3200" dirty="0"/>
              <a:t>実行ファイル</a:t>
            </a:r>
            <a:endParaRPr lang="en-US" altLang="ja-JP" sz="3200" dirty="0"/>
          </a:p>
          <a:p>
            <a:r>
              <a:rPr lang="ja-JP" altLang="en-US" dirty="0"/>
              <a:t>デモンストレーション</a:t>
            </a:r>
            <a:endParaRPr lang="en-US" altLang="ja-JP" dirty="0"/>
          </a:p>
          <a:p>
            <a:r>
              <a:rPr lang="ja-JP" altLang="en-US" dirty="0"/>
              <a:t>まとめ</a:t>
            </a:r>
            <a:endParaRPr lang="en-US" altLang="ja-JP" dirty="0"/>
          </a:p>
          <a:p>
            <a:r>
              <a:rPr lang="ja-JP" altLang="en-US" dirty="0"/>
              <a:t>メンバー紹介</a:t>
            </a:r>
            <a:endParaRPr lang="en-US" altLang="ja-JP" dirty="0"/>
          </a:p>
          <a:p>
            <a:endParaRPr lang="en-US" altLang="ja-JP" dirty="0"/>
          </a:p>
          <a:p>
            <a:endParaRPr kumimoji="1" lang="ja-JP" altLang="en-US" sz="3200" dirty="0"/>
          </a:p>
        </p:txBody>
      </p:sp>
      <p:sp>
        <p:nvSpPr>
          <p:cNvPr id="4" name="正方形/長方形 3">
            <a:extLst>
              <a:ext uri="{FF2B5EF4-FFF2-40B4-BE49-F238E27FC236}">
                <a16:creationId xmlns:a16="http://schemas.microsoft.com/office/drawing/2014/main" id="{D2273D95-41BC-48FE-B5C6-D9E5369628A7}"/>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04740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6FDF28-DE91-4559-964D-FBBF51F99738}"/>
              </a:ext>
            </a:extLst>
          </p:cNvPr>
          <p:cNvSpPr>
            <a:spLocks noGrp="1"/>
          </p:cNvSpPr>
          <p:nvPr>
            <p:ph type="title"/>
          </p:nvPr>
        </p:nvSpPr>
        <p:spPr/>
        <p:txBody>
          <a:bodyPr/>
          <a:lstStyle/>
          <a:p>
            <a:r>
              <a:rPr kumimoji="1" lang="en-US" altLang="ja-JP" b="1" dirty="0" err="1">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OpenJTalk</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3" name="コンテンツ プレースホルダー 2">
            <a:extLst>
              <a:ext uri="{FF2B5EF4-FFF2-40B4-BE49-F238E27FC236}">
                <a16:creationId xmlns:a16="http://schemas.microsoft.com/office/drawing/2014/main" id="{7739CC25-5B0B-4F49-AA2A-71E2700494BC}"/>
              </a:ext>
            </a:extLst>
          </p:cNvPr>
          <p:cNvSpPr>
            <a:spLocks noGrp="1"/>
          </p:cNvSpPr>
          <p:nvPr>
            <p:ph idx="1"/>
          </p:nvPr>
        </p:nvSpPr>
        <p:spPr/>
        <p:txBody>
          <a:bodyPr/>
          <a:lstStyle/>
          <a:p>
            <a:pPr marL="0" indent="0">
              <a:buNone/>
            </a:pPr>
            <a:r>
              <a:rPr lang="ja-JP" altLang="en-US" dirty="0"/>
              <a:t>音声ファイル　作成</a:t>
            </a:r>
            <a:endParaRPr kumimoji="1" lang="en-US" altLang="ja-JP" dirty="0"/>
          </a:p>
        </p:txBody>
      </p:sp>
      <p:sp>
        <p:nvSpPr>
          <p:cNvPr id="7" name="テキスト ボックス 6">
            <a:extLst>
              <a:ext uri="{FF2B5EF4-FFF2-40B4-BE49-F238E27FC236}">
                <a16:creationId xmlns:a16="http://schemas.microsoft.com/office/drawing/2014/main" id="{BC9E286B-F5E8-4C8B-AC3F-63529E259B69}"/>
              </a:ext>
            </a:extLst>
          </p:cNvPr>
          <p:cNvSpPr txBox="1"/>
          <p:nvPr/>
        </p:nvSpPr>
        <p:spPr>
          <a:xfrm>
            <a:off x="2644435" y="6063771"/>
            <a:ext cx="6059837" cy="646331"/>
          </a:xfrm>
          <a:prstGeom prst="rect">
            <a:avLst/>
          </a:prstGeom>
          <a:solidFill>
            <a:schemeClr val="accent6">
              <a:lumMod val="60000"/>
              <a:lumOff val="40000"/>
            </a:schemeClr>
          </a:solidFill>
          <a:ln>
            <a:solidFill>
              <a:schemeClr val="tx1"/>
            </a:solidFill>
          </a:ln>
        </p:spPr>
        <p:txBody>
          <a:bodyPr wrap="square" rtlCol="0">
            <a:spAutoFit/>
          </a:bodyPr>
          <a:lstStyle/>
          <a:p>
            <a:pPr algn="ctr"/>
            <a:r>
              <a:rPr kumimoji="1" lang="ja-JP" altLang="en-US" sz="3600" b="1" dirty="0"/>
              <a:t>スクレイピング直後に実行</a:t>
            </a:r>
          </a:p>
        </p:txBody>
      </p:sp>
      <p:sp>
        <p:nvSpPr>
          <p:cNvPr id="6" name="正方形/長方形 5">
            <a:extLst>
              <a:ext uri="{FF2B5EF4-FFF2-40B4-BE49-F238E27FC236}">
                <a16:creationId xmlns:a16="http://schemas.microsoft.com/office/drawing/2014/main" id="{402AECB5-4ABC-4E92-8BBE-67490A269199}"/>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a:extLst>
              <a:ext uri="{FF2B5EF4-FFF2-40B4-BE49-F238E27FC236}">
                <a16:creationId xmlns:a16="http://schemas.microsoft.com/office/drawing/2014/main" id="{58E97B88-CB6B-406A-8C92-A2E21FDE0F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278" y="2245292"/>
            <a:ext cx="8843863" cy="3511724"/>
          </a:xfrm>
          <a:prstGeom prst="rect">
            <a:avLst/>
          </a:prstGeom>
        </p:spPr>
      </p:pic>
      <p:sp>
        <p:nvSpPr>
          <p:cNvPr id="13" name="テキスト ボックス 12">
            <a:extLst>
              <a:ext uri="{FF2B5EF4-FFF2-40B4-BE49-F238E27FC236}">
                <a16:creationId xmlns:a16="http://schemas.microsoft.com/office/drawing/2014/main" id="{6B1E1D2B-270A-47DB-96DE-C409418A6A61}"/>
              </a:ext>
            </a:extLst>
          </p:cNvPr>
          <p:cNvSpPr txBox="1"/>
          <p:nvPr/>
        </p:nvSpPr>
        <p:spPr>
          <a:xfrm>
            <a:off x="7084381" y="2965141"/>
            <a:ext cx="1757778" cy="369332"/>
          </a:xfrm>
          <a:prstGeom prst="rect">
            <a:avLst/>
          </a:prstGeom>
          <a:solidFill>
            <a:schemeClr val="bg1"/>
          </a:solidFill>
          <a:ln>
            <a:solidFill>
              <a:schemeClr val="tx1"/>
            </a:solidFill>
          </a:ln>
        </p:spPr>
        <p:txBody>
          <a:bodyPr wrap="square" rtlCol="0">
            <a:spAutoFit/>
          </a:bodyPr>
          <a:lstStyle/>
          <a:p>
            <a:pPr algn="ctr"/>
            <a:r>
              <a:rPr kumimoji="1" lang="ja-JP" altLang="en-US" b="1" dirty="0"/>
              <a:t>ボイスデータ</a:t>
            </a:r>
          </a:p>
        </p:txBody>
      </p:sp>
      <p:sp>
        <p:nvSpPr>
          <p:cNvPr id="14" name="テキスト ボックス 13">
            <a:extLst>
              <a:ext uri="{FF2B5EF4-FFF2-40B4-BE49-F238E27FC236}">
                <a16:creationId xmlns:a16="http://schemas.microsoft.com/office/drawing/2014/main" id="{71E10211-6985-4E06-9D38-B94528930F44}"/>
              </a:ext>
            </a:extLst>
          </p:cNvPr>
          <p:cNvSpPr txBox="1"/>
          <p:nvPr/>
        </p:nvSpPr>
        <p:spPr>
          <a:xfrm>
            <a:off x="6511487" y="3338862"/>
            <a:ext cx="1757778" cy="369332"/>
          </a:xfrm>
          <a:prstGeom prst="rect">
            <a:avLst/>
          </a:prstGeom>
          <a:solidFill>
            <a:schemeClr val="bg1"/>
          </a:solidFill>
          <a:ln>
            <a:solidFill>
              <a:schemeClr val="tx1"/>
            </a:solidFill>
          </a:ln>
        </p:spPr>
        <p:txBody>
          <a:bodyPr wrap="square" rtlCol="0">
            <a:spAutoFit/>
          </a:bodyPr>
          <a:lstStyle/>
          <a:p>
            <a:pPr algn="ctr"/>
            <a:r>
              <a:rPr kumimoji="1" lang="ja-JP" altLang="en-US" b="1" dirty="0"/>
              <a:t>辞書データ</a:t>
            </a:r>
          </a:p>
        </p:txBody>
      </p:sp>
      <p:sp>
        <p:nvSpPr>
          <p:cNvPr id="15" name="テキスト ボックス 14">
            <a:extLst>
              <a:ext uri="{FF2B5EF4-FFF2-40B4-BE49-F238E27FC236}">
                <a16:creationId xmlns:a16="http://schemas.microsoft.com/office/drawing/2014/main" id="{641533C1-1AE6-4E47-8BD5-E7054C7FAFB3}"/>
              </a:ext>
            </a:extLst>
          </p:cNvPr>
          <p:cNvSpPr txBox="1"/>
          <p:nvPr/>
        </p:nvSpPr>
        <p:spPr>
          <a:xfrm>
            <a:off x="1934149" y="3679746"/>
            <a:ext cx="1757778" cy="369332"/>
          </a:xfrm>
          <a:prstGeom prst="rect">
            <a:avLst/>
          </a:prstGeom>
          <a:solidFill>
            <a:schemeClr val="bg1"/>
          </a:solidFill>
          <a:ln>
            <a:solidFill>
              <a:schemeClr val="tx1"/>
            </a:solidFill>
          </a:ln>
        </p:spPr>
        <p:txBody>
          <a:bodyPr wrap="square" rtlCol="0">
            <a:spAutoFit/>
          </a:bodyPr>
          <a:lstStyle/>
          <a:p>
            <a:pPr algn="ctr"/>
            <a:r>
              <a:rPr kumimoji="1" lang="ja-JP" altLang="en-US" b="1" dirty="0"/>
              <a:t>スピーチ速度</a:t>
            </a:r>
          </a:p>
        </p:txBody>
      </p:sp>
      <p:sp>
        <p:nvSpPr>
          <p:cNvPr id="18" name="テキスト ボックス 17">
            <a:extLst>
              <a:ext uri="{FF2B5EF4-FFF2-40B4-BE49-F238E27FC236}">
                <a16:creationId xmlns:a16="http://schemas.microsoft.com/office/drawing/2014/main" id="{FBF5BFC6-BE69-4904-9D1F-EE85AC8CEB0A}"/>
              </a:ext>
            </a:extLst>
          </p:cNvPr>
          <p:cNvSpPr txBox="1"/>
          <p:nvPr/>
        </p:nvSpPr>
        <p:spPr>
          <a:xfrm>
            <a:off x="2106967" y="4049684"/>
            <a:ext cx="1757778" cy="369332"/>
          </a:xfrm>
          <a:prstGeom prst="rect">
            <a:avLst/>
          </a:prstGeom>
          <a:solidFill>
            <a:schemeClr val="bg1"/>
          </a:solidFill>
          <a:ln>
            <a:solidFill>
              <a:schemeClr val="tx1"/>
            </a:solidFill>
          </a:ln>
        </p:spPr>
        <p:txBody>
          <a:bodyPr wrap="square" rtlCol="0">
            <a:spAutoFit/>
          </a:bodyPr>
          <a:lstStyle/>
          <a:p>
            <a:pPr algn="ctr"/>
            <a:r>
              <a:rPr kumimoji="1" lang="ja-JP" altLang="en-US" b="1" dirty="0"/>
              <a:t>声の高さ</a:t>
            </a:r>
          </a:p>
        </p:txBody>
      </p:sp>
      <p:sp>
        <p:nvSpPr>
          <p:cNvPr id="19" name="テキスト ボックス 18">
            <a:extLst>
              <a:ext uri="{FF2B5EF4-FFF2-40B4-BE49-F238E27FC236}">
                <a16:creationId xmlns:a16="http://schemas.microsoft.com/office/drawing/2014/main" id="{D0393F5C-D838-4B26-98F9-EB35254AD39D}"/>
              </a:ext>
            </a:extLst>
          </p:cNvPr>
          <p:cNvSpPr txBox="1"/>
          <p:nvPr/>
        </p:nvSpPr>
        <p:spPr>
          <a:xfrm>
            <a:off x="4684965" y="4432432"/>
            <a:ext cx="4157194" cy="369332"/>
          </a:xfrm>
          <a:prstGeom prst="rect">
            <a:avLst/>
          </a:prstGeom>
          <a:solidFill>
            <a:schemeClr val="bg1"/>
          </a:solidFill>
          <a:ln>
            <a:solidFill>
              <a:schemeClr val="tx1"/>
            </a:solidFill>
          </a:ln>
        </p:spPr>
        <p:txBody>
          <a:bodyPr wrap="square" rtlCol="0">
            <a:spAutoFit/>
          </a:bodyPr>
          <a:lstStyle/>
          <a:p>
            <a:pPr algn="ctr"/>
            <a:r>
              <a:rPr kumimoji="1" lang="ja-JP" altLang="en-US" b="1" dirty="0"/>
              <a:t>音声ファイル名　テキストファイル名</a:t>
            </a:r>
          </a:p>
        </p:txBody>
      </p:sp>
      <p:sp>
        <p:nvSpPr>
          <p:cNvPr id="20" name="テキスト ボックス 19">
            <a:extLst>
              <a:ext uri="{FF2B5EF4-FFF2-40B4-BE49-F238E27FC236}">
                <a16:creationId xmlns:a16="http://schemas.microsoft.com/office/drawing/2014/main" id="{87527948-9068-4829-9489-66E279D3C0C4}"/>
              </a:ext>
            </a:extLst>
          </p:cNvPr>
          <p:cNvSpPr txBox="1"/>
          <p:nvPr/>
        </p:nvSpPr>
        <p:spPr>
          <a:xfrm>
            <a:off x="4684965" y="5100927"/>
            <a:ext cx="2159718" cy="369332"/>
          </a:xfrm>
          <a:prstGeom prst="rect">
            <a:avLst/>
          </a:prstGeom>
          <a:solidFill>
            <a:schemeClr val="bg1"/>
          </a:solidFill>
          <a:ln>
            <a:solidFill>
              <a:schemeClr val="tx1"/>
            </a:solidFill>
          </a:ln>
        </p:spPr>
        <p:txBody>
          <a:bodyPr wrap="square" rtlCol="0">
            <a:spAutoFit/>
          </a:bodyPr>
          <a:lstStyle/>
          <a:p>
            <a:pPr algn="ctr"/>
            <a:r>
              <a:rPr lang="ja-JP" altLang="en-US" b="1" dirty="0"/>
              <a:t>音声ファイル作成</a:t>
            </a:r>
            <a:endParaRPr kumimoji="1" lang="ja-JP" altLang="en-US" b="1" dirty="0"/>
          </a:p>
        </p:txBody>
      </p:sp>
    </p:spTree>
    <p:extLst>
      <p:ext uri="{BB962C8B-B14F-4D97-AF65-F5344CB8AC3E}">
        <p14:creationId xmlns:p14="http://schemas.microsoft.com/office/powerpoint/2010/main" val="4102173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739CC25-5B0B-4F49-AA2A-71E2700494BC}"/>
              </a:ext>
            </a:extLst>
          </p:cNvPr>
          <p:cNvSpPr>
            <a:spLocks noGrp="1"/>
          </p:cNvSpPr>
          <p:nvPr>
            <p:ph idx="1"/>
          </p:nvPr>
        </p:nvSpPr>
        <p:spPr/>
        <p:txBody>
          <a:bodyPr/>
          <a:lstStyle/>
          <a:p>
            <a:pPr marL="0" indent="0">
              <a:buNone/>
            </a:pPr>
            <a:r>
              <a:rPr lang="ja-JP" altLang="en-US" dirty="0"/>
              <a:t>音声ファイル　再生</a:t>
            </a:r>
            <a:endParaRPr kumimoji="1" lang="en-US" altLang="ja-JP" dirty="0"/>
          </a:p>
        </p:txBody>
      </p:sp>
      <p:sp>
        <p:nvSpPr>
          <p:cNvPr id="7" name="正方形/長方形 6">
            <a:extLst>
              <a:ext uri="{FF2B5EF4-FFF2-40B4-BE49-F238E27FC236}">
                <a16:creationId xmlns:a16="http://schemas.microsoft.com/office/drawing/2014/main" id="{80E5E537-424F-41E6-BF88-40216A9BFFBC}"/>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38FE4D83-0EAE-4555-B09C-721AF5A8AB31}"/>
              </a:ext>
            </a:extLst>
          </p:cNvPr>
          <p:cNvSpPr txBox="1"/>
          <p:nvPr/>
        </p:nvSpPr>
        <p:spPr>
          <a:xfrm>
            <a:off x="2644435" y="6063771"/>
            <a:ext cx="6351519" cy="646331"/>
          </a:xfrm>
          <a:prstGeom prst="rect">
            <a:avLst/>
          </a:prstGeom>
          <a:solidFill>
            <a:schemeClr val="accent6">
              <a:lumMod val="60000"/>
              <a:lumOff val="40000"/>
            </a:schemeClr>
          </a:solidFill>
          <a:ln>
            <a:solidFill>
              <a:schemeClr val="tx1"/>
            </a:solidFill>
          </a:ln>
        </p:spPr>
        <p:txBody>
          <a:bodyPr wrap="square" rtlCol="0">
            <a:spAutoFit/>
          </a:bodyPr>
          <a:lstStyle/>
          <a:p>
            <a:pPr algn="ctr"/>
            <a:r>
              <a:rPr kumimoji="1" lang="ja-JP" altLang="en-US" sz="3600" b="1" dirty="0"/>
              <a:t>音声出力時に実行</a:t>
            </a:r>
          </a:p>
        </p:txBody>
      </p:sp>
      <p:pic>
        <p:nvPicPr>
          <p:cNvPr id="5" name="図 4">
            <a:extLst>
              <a:ext uri="{FF2B5EF4-FFF2-40B4-BE49-F238E27FC236}">
                <a16:creationId xmlns:a16="http://schemas.microsoft.com/office/drawing/2014/main" id="{595E32AE-E799-4396-82CD-6C7514C868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485893"/>
            <a:ext cx="9850225" cy="1886213"/>
          </a:xfrm>
          <a:prstGeom prst="rect">
            <a:avLst/>
          </a:prstGeom>
        </p:spPr>
      </p:pic>
      <p:sp>
        <p:nvSpPr>
          <p:cNvPr id="12" name="テキスト ボックス 11">
            <a:extLst>
              <a:ext uri="{FF2B5EF4-FFF2-40B4-BE49-F238E27FC236}">
                <a16:creationId xmlns:a16="http://schemas.microsoft.com/office/drawing/2014/main" id="{8A16DC70-E491-45A4-9590-877CDE9AE5AC}"/>
              </a:ext>
            </a:extLst>
          </p:cNvPr>
          <p:cNvSpPr txBox="1"/>
          <p:nvPr/>
        </p:nvSpPr>
        <p:spPr>
          <a:xfrm>
            <a:off x="6194168" y="3428998"/>
            <a:ext cx="2958710" cy="461665"/>
          </a:xfrm>
          <a:prstGeom prst="rect">
            <a:avLst/>
          </a:prstGeom>
          <a:solidFill>
            <a:schemeClr val="bg1"/>
          </a:solidFill>
          <a:ln>
            <a:solidFill>
              <a:schemeClr val="tx1"/>
            </a:solidFill>
          </a:ln>
        </p:spPr>
        <p:txBody>
          <a:bodyPr wrap="square" rtlCol="0">
            <a:spAutoFit/>
          </a:bodyPr>
          <a:lstStyle/>
          <a:p>
            <a:pPr algn="ctr"/>
            <a:r>
              <a:rPr lang="ja-JP" altLang="en-US" sz="2400" b="1" dirty="0"/>
              <a:t>音声ファイル再生</a:t>
            </a:r>
            <a:endParaRPr kumimoji="1" lang="ja-JP" altLang="en-US" sz="2400" b="1" dirty="0"/>
          </a:p>
        </p:txBody>
      </p:sp>
      <p:sp>
        <p:nvSpPr>
          <p:cNvPr id="10" name="タイトル 1">
            <a:extLst>
              <a:ext uri="{FF2B5EF4-FFF2-40B4-BE49-F238E27FC236}">
                <a16:creationId xmlns:a16="http://schemas.microsoft.com/office/drawing/2014/main" id="{2D18EBD9-9AB6-4252-B4D4-092E08AC2FC5}"/>
              </a:ext>
            </a:extLst>
          </p:cNvPr>
          <p:cNvSpPr>
            <a:spLocks noGrp="1"/>
          </p:cNvSpPr>
          <p:nvPr>
            <p:ph type="title"/>
          </p:nvPr>
        </p:nvSpPr>
        <p:spPr>
          <a:xfrm>
            <a:off x="838200" y="365125"/>
            <a:ext cx="10515600" cy="1325563"/>
          </a:xfrm>
        </p:spPr>
        <p:txBody>
          <a:bodyPr/>
          <a:lstStyle/>
          <a:p>
            <a:r>
              <a:rPr kumimoji="1" lang="en-US" altLang="ja-JP" b="1" dirty="0" err="1">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OpenJTalk</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37785585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8E96DD-60EE-481E-BC80-125F1F007D39}"/>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トラブルの対処</a:t>
            </a:r>
          </a:p>
        </p:txBody>
      </p:sp>
      <p:sp>
        <p:nvSpPr>
          <p:cNvPr id="3" name="コンテンツ プレースホルダー 2">
            <a:extLst>
              <a:ext uri="{FF2B5EF4-FFF2-40B4-BE49-F238E27FC236}">
                <a16:creationId xmlns:a16="http://schemas.microsoft.com/office/drawing/2014/main" id="{D4342974-17CB-4DEE-BC69-327BEC83B62D}"/>
              </a:ext>
            </a:extLst>
          </p:cNvPr>
          <p:cNvSpPr>
            <a:spLocks noGrp="1"/>
          </p:cNvSpPr>
          <p:nvPr>
            <p:ph idx="1"/>
          </p:nvPr>
        </p:nvSpPr>
        <p:spPr/>
        <p:txBody>
          <a:bodyPr/>
          <a:lstStyle/>
          <a:p>
            <a:pPr marL="0" indent="0">
              <a:buNone/>
            </a:pPr>
            <a:r>
              <a:rPr kumimoji="1" lang="ja-JP" altLang="en-US" dirty="0"/>
              <a:t>誤作動：出力音声</a:t>
            </a:r>
            <a:r>
              <a:rPr lang="ja-JP" altLang="en-US" dirty="0"/>
              <a:t>に</a:t>
            </a:r>
            <a:r>
              <a:rPr kumimoji="1" lang="ja-JP" altLang="en-US" dirty="0"/>
              <a:t>マイクが反応</a:t>
            </a:r>
            <a:endParaRPr kumimoji="1" lang="en-US" altLang="ja-JP" dirty="0"/>
          </a:p>
          <a:p>
            <a:pPr marL="0" indent="0">
              <a:buNone/>
            </a:pPr>
            <a:r>
              <a:rPr kumimoji="1" lang="ja-JP" altLang="en-US" dirty="0"/>
              <a:t>対処法：音声出力時にミュート</a:t>
            </a:r>
            <a:endParaRPr kumimoji="1" lang="en-US" altLang="ja-JP" dirty="0"/>
          </a:p>
        </p:txBody>
      </p:sp>
      <p:sp>
        <p:nvSpPr>
          <p:cNvPr id="6" name="正方形/長方形 5">
            <a:extLst>
              <a:ext uri="{FF2B5EF4-FFF2-40B4-BE49-F238E27FC236}">
                <a16:creationId xmlns:a16="http://schemas.microsoft.com/office/drawing/2014/main" id="{09352AF5-F1BE-43DA-B571-3F8F31C00DAE}"/>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a:extLst>
              <a:ext uri="{FF2B5EF4-FFF2-40B4-BE49-F238E27FC236}">
                <a16:creationId xmlns:a16="http://schemas.microsoft.com/office/drawing/2014/main" id="{6FE39256-14D3-4322-891C-D9C049F56E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4246" y="3817267"/>
            <a:ext cx="4200000" cy="780952"/>
          </a:xfrm>
          <a:prstGeom prst="rect">
            <a:avLst/>
          </a:prstGeom>
        </p:spPr>
      </p:pic>
      <p:pic>
        <p:nvPicPr>
          <p:cNvPr id="9" name="図 8">
            <a:extLst>
              <a:ext uri="{FF2B5EF4-FFF2-40B4-BE49-F238E27FC236}">
                <a16:creationId xmlns:a16="http://schemas.microsoft.com/office/drawing/2014/main" id="{E7F1D814-162C-4F5A-8D88-1BA6BF462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4693" y="3798219"/>
            <a:ext cx="4200000" cy="800000"/>
          </a:xfrm>
          <a:prstGeom prst="rect">
            <a:avLst/>
          </a:prstGeom>
        </p:spPr>
      </p:pic>
      <p:sp>
        <p:nvSpPr>
          <p:cNvPr id="10" name="テキスト ボックス 9">
            <a:extLst>
              <a:ext uri="{FF2B5EF4-FFF2-40B4-BE49-F238E27FC236}">
                <a16:creationId xmlns:a16="http://schemas.microsoft.com/office/drawing/2014/main" id="{2D76EC1C-0578-4D6A-BD4E-1F854B5230FB}"/>
              </a:ext>
            </a:extLst>
          </p:cNvPr>
          <p:cNvSpPr txBox="1"/>
          <p:nvPr/>
        </p:nvSpPr>
        <p:spPr>
          <a:xfrm>
            <a:off x="1234692" y="3274999"/>
            <a:ext cx="2978590" cy="523220"/>
          </a:xfrm>
          <a:prstGeom prst="rect">
            <a:avLst/>
          </a:prstGeom>
          <a:noFill/>
        </p:spPr>
        <p:txBody>
          <a:bodyPr wrap="square" rtlCol="0">
            <a:spAutoFit/>
          </a:bodyPr>
          <a:lstStyle/>
          <a:p>
            <a:r>
              <a:rPr kumimoji="1" lang="ja-JP" altLang="en-US" sz="2800" b="1" dirty="0"/>
              <a:t>マイクミュート</a:t>
            </a:r>
          </a:p>
        </p:txBody>
      </p:sp>
      <p:sp>
        <p:nvSpPr>
          <p:cNvPr id="12" name="テキスト ボックス 11">
            <a:extLst>
              <a:ext uri="{FF2B5EF4-FFF2-40B4-BE49-F238E27FC236}">
                <a16:creationId xmlns:a16="http://schemas.microsoft.com/office/drawing/2014/main" id="{865A01C2-45E8-4EC3-AD86-E57E6583316B}"/>
              </a:ext>
            </a:extLst>
          </p:cNvPr>
          <p:cNvSpPr txBox="1"/>
          <p:nvPr/>
        </p:nvSpPr>
        <p:spPr>
          <a:xfrm>
            <a:off x="6294246" y="3290843"/>
            <a:ext cx="2978590" cy="523220"/>
          </a:xfrm>
          <a:prstGeom prst="rect">
            <a:avLst/>
          </a:prstGeom>
          <a:noFill/>
        </p:spPr>
        <p:txBody>
          <a:bodyPr wrap="square" rtlCol="0">
            <a:spAutoFit/>
          </a:bodyPr>
          <a:lstStyle/>
          <a:p>
            <a:r>
              <a:rPr kumimoji="1" lang="ja-JP" altLang="en-US" sz="2800" b="1" dirty="0"/>
              <a:t>ミュート解除</a:t>
            </a:r>
          </a:p>
        </p:txBody>
      </p:sp>
    </p:spTree>
    <p:extLst>
      <p:ext uri="{BB962C8B-B14F-4D97-AF65-F5344CB8AC3E}">
        <p14:creationId xmlns:p14="http://schemas.microsoft.com/office/powerpoint/2010/main" val="28170912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4EB109-BC34-41EC-A9D0-C442E52A8779}"/>
              </a:ext>
            </a:extLst>
          </p:cNvPr>
          <p:cNvSpPr>
            <a:spLocks noGrp="1"/>
          </p:cNvSpPr>
          <p:nvPr>
            <p:ph type="title"/>
          </p:nvPr>
        </p:nvSpPr>
        <p:spPr>
          <a:xfrm>
            <a:off x="111017" y="120843"/>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実行ファイル</a:t>
            </a:r>
            <a:br>
              <a:rPr kumimoji="1"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br>
            <a:r>
              <a:rPr kumimoji="1"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yosie</a:t>
            </a:r>
            <a:r>
              <a:rPr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.sh</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6" name="正方形/長方形 5">
            <a:extLst>
              <a:ext uri="{FF2B5EF4-FFF2-40B4-BE49-F238E27FC236}">
                <a16:creationId xmlns:a16="http://schemas.microsoft.com/office/drawing/2014/main" id="{103D16E7-5412-4AFE-B05C-94152D5237D5}"/>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a:extLst>
              <a:ext uri="{FF2B5EF4-FFF2-40B4-BE49-F238E27FC236}">
                <a16:creationId xmlns:a16="http://schemas.microsoft.com/office/drawing/2014/main" id="{F4DAD570-8F70-49DA-80A9-1AD5DEA608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0560" y="1612163"/>
            <a:ext cx="7926057" cy="5124994"/>
          </a:xfrm>
          <a:prstGeom prst="rect">
            <a:avLst/>
          </a:prstGeom>
        </p:spPr>
      </p:pic>
    </p:spTree>
    <p:extLst>
      <p:ext uri="{BB962C8B-B14F-4D97-AF65-F5344CB8AC3E}">
        <p14:creationId xmlns:p14="http://schemas.microsoft.com/office/powerpoint/2010/main" val="36835243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103D16E7-5412-4AFE-B05C-94152D5237D5}"/>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61633C2C-8170-499D-A45D-3A108B23CF77}"/>
              </a:ext>
            </a:extLst>
          </p:cNvPr>
          <p:cNvSpPr txBox="1"/>
          <p:nvPr/>
        </p:nvSpPr>
        <p:spPr>
          <a:xfrm>
            <a:off x="2700559" y="1612163"/>
            <a:ext cx="7926058" cy="4998804"/>
          </a:xfrm>
          <a:prstGeom prst="rect">
            <a:avLst/>
          </a:prstGeom>
          <a:solidFill>
            <a:schemeClr val="bg1"/>
          </a:solidFill>
          <a:ln>
            <a:solidFill>
              <a:schemeClr val="tx1"/>
            </a:solidFill>
          </a:ln>
        </p:spPr>
        <p:txBody>
          <a:bodyPr wrap="square" rtlCol="0">
            <a:spAutoFit/>
          </a:bodyPr>
          <a:lstStyle/>
          <a:p>
            <a:pPr>
              <a:spcAft>
                <a:spcPts val="220"/>
              </a:spcAft>
            </a:pPr>
            <a:r>
              <a:rPr lang="en-US" altLang="ja-JP" sz="1970" b="1" dirty="0"/>
              <a:t>#!/bin/bash</a:t>
            </a:r>
          </a:p>
          <a:p>
            <a:pPr>
              <a:spcAft>
                <a:spcPts val="220"/>
              </a:spcAft>
            </a:pPr>
            <a:r>
              <a:rPr lang="ja-JP" altLang="en-US" sz="1970" b="1" dirty="0"/>
              <a:t>環境変数指定</a:t>
            </a:r>
            <a:endParaRPr lang="en-US" altLang="ja-JP" sz="1970" b="1" dirty="0"/>
          </a:p>
          <a:p>
            <a:pPr>
              <a:spcAft>
                <a:spcPts val="220"/>
              </a:spcAft>
            </a:pPr>
            <a:r>
              <a:rPr lang="ja-JP" altLang="en-US" sz="1970" b="1" dirty="0"/>
              <a:t>ディレクトリ移動</a:t>
            </a:r>
            <a:endParaRPr lang="en-US" altLang="ja-JP" sz="1970" b="1" dirty="0"/>
          </a:p>
          <a:p>
            <a:pPr>
              <a:spcAft>
                <a:spcPts val="220"/>
              </a:spcAft>
            </a:pPr>
            <a:r>
              <a:rPr lang="ja-JP" altLang="en-US" sz="1970" b="1" dirty="0"/>
              <a:t>音声メッセージ：「起動中です</a:t>
            </a:r>
            <a:r>
              <a:rPr lang="en-US" altLang="ja-JP" sz="1970" b="1" dirty="0"/>
              <a:t>……</a:t>
            </a:r>
            <a:r>
              <a:rPr lang="ja-JP" altLang="en-US" sz="1970" b="1" dirty="0"/>
              <a:t>」</a:t>
            </a:r>
            <a:endParaRPr lang="en-US" altLang="ja-JP" sz="1970" b="1" dirty="0"/>
          </a:p>
          <a:p>
            <a:pPr>
              <a:spcAft>
                <a:spcPts val="220"/>
              </a:spcAft>
            </a:pPr>
            <a:endParaRPr lang="en-US" altLang="ja-JP" sz="1970" b="1" dirty="0"/>
          </a:p>
          <a:p>
            <a:pPr>
              <a:spcAft>
                <a:spcPts val="220"/>
              </a:spcAft>
            </a:pPr>
            <a:r>
              <a:rPr lang="ja-JP" altLang="en-US" sz="1970" b="1" dirty="0"/>
              <a:t>星座占い スクレイピング</a:t>
            </a:r>
            <a:endParaRPr lang="en-US" altLang="ja-JP" sz="1970" b="1" dirty="0"/>
          </a:p>
          <a:p>
            <a:pPr>
              <a:spcAft>
                <a:spcPts val="220"/>
              </a:spcAft>
            </a:pPr>
            <a:r>
              <a:rPr lang="ja-JP" altLang="en-US" sz="1970" b="1" dirty="0"/>
              <a:t>星座占い 音声ファイル作成</a:t>
            </a:r>
            <a:endParaRPr lang="en-US" altLang="ja-JP" sz="1970" b="1" dirty="0"/>
          </a:p>
          <a:p>
            <a:pPr>
              <a:spcAft>
                <a:spcPts val="220"/>
              </a:spcAft>
            </a:pPr>
            <a:r>
              <a:rPr lang="ja-JP" altLang="en-US" sz="1970" b="1" dirty="0"/>
              <a:t>天気予報 スクレイピング</a:t>
            </a:r>
            <a:endParaRPr lang="en-US" altLang="ja-JP" sz="1970" b="1" dirty="0"/>
          </a:p>
          <a:p>
            <a:pPr>
              <a:spcAft>
                <a:spcPts val="220"/>
              </a:spcAft>
            </a:pPr>
            <a:r>
              <a:rPr lang="ja-JP" altLang="en-US" sz="1970" b="1" dirty="0"/>
              <a:t>天気予報 音声ファイル作成</a:t>
            </a:r>
            <a:endParaRPr lang="en-US" altLang="ja-JP" sz="1970" b="1" dirty="0"/>
          </a:p>
          <a:p>
            <a:pPr>
              <a:spcAft>
                <a:spcPts val="220"/>
              </a:spcAft>
            </a:pPr>
            <a:r>
              <a:rPr lang="ja-JP" altLang="en-US" sz="1970" b="1" dirty="0"/>
              <a:t>ニュース スクレイピング</a:t>
            </a:r>
            <a:r>
              <a:rPr lang="en-US" altLang="ja-JP" sz="1970" b="1" dirty="0"/>
              <a:t>]</a:t>
            </a:r>
          </a:p>
          <a:p>
            <a:pPr>
              <a:spcAft>
                <a:spcPts val="220"/>
              </a:spcAft>
            </a:pPr>
            <a:r>
              <a:rPr lang="ja-JP" altLang="en-US" sz="1970" b="1" dirty="0"/>
              <a:t>ニュース 音声ファイル作成</a:t>
            </a:r>
            <a:endParaRPr lang="en-US" altLang="ja-JP" sz="1970" b="1" dirty="0"/>
          </a:p>
          <a:p>
            <a:pPr>
              <a:spcAft>
                <a:spcPts val="220"/>
              </a:spcAft>
            </a:pPr>
            <a:r>
              <a:rPr lang="ja-JP" altLang="en-US" sz="1970" b="1" dirty="0"/>
              <a:t>マイクのミュートを解除</a:t>
            </a:r>
            <a:endParaRPr lang="en-US" altLang="ja-JP" sz="1970" b="1" dirty="0"/>
          </a:p>
          <a:p>
            <a:pPr>
              <a:spcAft>
                <a:spcPts val="220"/>
              </a:spcAft>
            </a:pPr>
            <a:endParaRPr lang="en-US" altLang="ja-JP" sz="1970" b="1" dirty="0"/>
          </a:p>
          <a:p>
            <a:pPr>
              <a:spcAft>
                <a:spcPts val="220"/>
              </a:spcAft>
            </a:pPr>
            <a:r>
              <a:rPr lang="ja-JP" altLang="en-US" sz="1970" b="1" dirty="0"/>
              <a:t>音声メッセージ：「起動しました</a:t>
            </a:r>
            <a:r>
              <a:rPr lang="en-US" altLang="ja-JP" sz="1970" b="1" dirty="0"/>
              <a:t>……</a:t>
            </a:r>
            <a:r>
              <a:rPr lang="ja-JP" altLang="en-US" sz="1970" b="1" dirty="0"/>
              <a:t>」</a:t>
            </a:r>
            <a:endParaRPr lang="en-US" altLang="ja-JP" sz="1970" b="1" dirty="0"/>
          </a:p>
          <a:p>
            <a:pPr>
              <a:spcAft>
                <a:spcPts val="220"/>
              </a:spcAft>
            </a:pPr>
            <a:r>
              <a:rPr lang="en-US" altLang="ja-JP" sz="1970" b="1" dirty="0"/>
              <a:t>function.py</a:t>
            </a:r>
            <a:r>
              <a:rPr lang="ja-JP" altLang="en-US" sz="1970" b="1" dirty="0"/>
              <a:t>起動</a:t>
            </a:r>
            <a:endParaRPr lang="en-US" altLang="ja-JP" sz="1970" b="1" dirty="0"/>
          </a:p>
        </p:txBody>
      </p:sp>
      <p:sp>
        <p:nvSpPr>
          <p:cNvPr id="7" name="テキスト ボックス 6">
            <a:extLst>
              <a:ext uri="{FF2B5EF4-FFF2-40B4-BE49-F238E27FC236}">
                <a16:creationId xmlns:a16="http://schemas.microsoft.com/office/drawing/2014/main" id="{2643D844-06E1-4603-A68C-5BC3B0D02216}"/>
              </a:ext>
            </a:extLst>
          </p:cNvPr>
          <p:cNvSpPr txBox="1"/>
          <p:nvPr/>
        </p:nvSpPr>
        <p:spPr>
          <a:xfrm>
            <a:off x="2782040" y="3245289"/>
            <a:ext cx="5534571" cy="2000548"/>
          </a:xfrm>
          <a:prstGeom prst="rect">
            <a:avLst/>
          </a:prstGeom>
          <a:solidFill>
            <a:schemeClr val="accent6">
              <a:lumMod val="40000"/>
              <a:lumOff val="60000"/>
            </a:schemeClr>
          </a:solidFill>
          <a:ln>
            <a:solidFill>
              <a:schemeClr val="tx1"/>
            </a:solidFill>
          </a:ln>
        </p:spPr>
        <p:txBody>
          <a:bodyPr wrap="square" rtlCol="0">
            <a:spAutoFit/>
          </a:bodyPr>
          <a:lstStyle/>
          <a:p>
            <a:r>
              <a:rPr kumimoji="1" lang="ja-JP" altLang="en-US" sz="4400" b="1" dirty="0"/>
              <a:t>各 スクレイピング</a:t>
            </a:r>
            <a:endParaRPr kumimoji="1" lang="en-US" altLang="ja-JP" sz="4400" b="1" dirty="0"/>
          </a:p>
          <a:p>
            <a:r>
              <a:rPr kumimoji="1" lang="en-US" altLang="ja-JP" sz="3600" b="1" dirty="0"/>
              <a:t>		</a:t>
            </a:r>
            <a:r>
              <a:rPr kumimoji="1" lang="ja-JP" altLang="en-US" sz="3600" b="1" dirty="0"/>
              <a:t>　＆</a:t>
            </a:r>
            <a:endParaRPr kumimoji="1" lang="en-US" altLang="ja-JP" sz="3600" b="1" dirty="0"/>
          </a:p>
          <a:p>
            <a:r>
              <a:rPr lang="ja-JP" altLang="en-US" sz="4400" b="1" dirty="0"/>
              <a:t>各 音声ファイル作成</a:t>
            </a:r>
            <a:endParaRPr kumimoji="1" lang="ja-JP" altLang="en-US" sz="4400" b="1" dirty="0"/>
          </a:p>
        </p:txBody>
      </p:sp>
      <p:sp>
        <p:nvSpPr>
          <p:cNvPr id="9" name="タイトル 1">
            <a:extLst>
              <a:ext uri="{FF2B5EF4-FFF2-40B4-BE49-F238E27FC236}">
                <a16:creationId xmlns:a16="http://schemas.microsoft.com/office/drawing/2014/main" id="{6A048B77-516C-4DB2-8DD9-2E8EFE6B9461}"/>
              </a:ext>
            </a:extLst>
          </p:cNvPr>
          <p:cNvSpPr>
            <a:spLocks noGrp="1"/>
          </p:cNvSpPr>
          <p:nvPr>
            <p:ph type="title"/>
          </p:nvPr>
        </p:nvSpPr>
        <p:spPr>
          <a:xfrm>
            <a:off x="111017" y="132819"/>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実行ファイル</a:t>
            </a:r>
            <a:br>
              <a:rPr kumimoji="1"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br>
            <a:r>
              <a:rPr kumimoji="1"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yosie</a:t>
            </a:r>
            <a:r>
              <a:rPr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.sh</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3384165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38BE16-C520-4F8D-B63B-F4701AA70E20}"/>
              </a:ext>
            </a:extLst>
          </p:cNvPr>
          <p:cNvSpPr>
            <a:spLocks noGrp="1"/>
          </p:cNvSpPr>
          <p:nvPr>
            <p:ph type="title"/>
          </p:nvPr>
        </p:nvSpPr>
        <p:spPr>
          <a:xfrm>
            <a:off x="108642" y="82081"/>
            <a:ext cx="10515600" cy="1325563"/>
          </a:xfrm>
        </p:spPr>
        <p:txBody>
          <a:bodyPr/>
          <a:lstStyle/>
          <a:p>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実行ファイル</a:t>
            </a:r>
            <a:br>
              <a:rPr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br>
            <a:r>
              <a:rPr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function.py</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6" name="正方形/長方形 5">
            <a:extLst>
              <a:ext uri="{FF2B5EF4-FFF2-40B4-BE49-F238E27FC236}">
                <a16:creationId xmlns:a16="http://schemas.microsoft.com/office/drawing/2014/main" id="{72D269D7-9E13-445C-9445-282A995429A2}"/>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a:extLst>
              <a:ext uri="{FF2B5EF4-FFF2-40B4-BE49-F238E27FC236}">
                <a16:creationId xmlns:a16="http://schemas.microsoft.com/office/drawing/2014/main" id="{C7B734DD-DC99-40F8-96C0-9073456876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0132" y="65965"/>
            <a:ext cx="3392620" cy="6709954"/>
          </a:xfrm>
          <a:prstGeom prst="rect">
            <a:avLst/>
          </a:prstGeom>
        </p:spPr>
      </p:pic>
      <p:grpSp>
        <p:nvGrpSpPr>
          <p:cNvPr id="17" name="グループ化 16">
            <a:extLst>
              <a:ext uri="{FF2B5EF4-FFF2-40B4-BE49-F238E27FC236}">
                <a16:creationId xmlns:a16="http://schemas.microsoft.com/office/drawing/2014/main" id="{A7ACFF0D-7F3A-4615-AA16-D80DB6CAEEF6}"/>
              </a:ext>
            </a:extLst>
          </p:cNvPr>
          <p:cNvGrpSpPr/>
          <p:nvPr/>
        </p:nvGrpSpPr>
        <p:grpSpPr>
          <a:xfrm>
            <a:off x="3873650" y="209656"/>
            <a:ext cx="2444881" cy="531223"/>
            <a:chOff x="3692434" y="217714"/>
            <a:chExt cx="2444881" cy="531223"/>
          </a:xfrm>
        </p:grpSpPr>
        <p:sp>
          <p:nvSpPr>
            <p:cNvPr id="13" name="正方形/長方形 12">
              <a:extLst>
                <a:ext uri="{FF2B5EF4-FFF2-40B4-BE49-F238E27FC236}">
                  <a16:creationId xmlns:a16="http://schemas.microsoft.com/office/drawing/2014/main" id="{603EC9D0-CDE9-4E50-8BD4-91F8EEFF06AB}"/>
                </a:ext>
              </a:extLst>
            </p:cNvPr>
            <p:cNvSpPr/>
            <p:nvPr/>
          </p:nvSpPr>
          <p:spPr>
            <a:xfrm>
              <a:off x="3692434" y="217714"/>
              <a:ext cx="809897" cy="53122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コネクタ 14">
              <a:extLst>
                <a:ext uri="{FF2B5EF4-FFF2-40B4-BE49-F238E27FC236}">
                  <a16:creationId xmlns:a16="http://schemas.microsoft.com/office/drawing/2014/main" id="{14E5F95E-5C81-4881-9DFA-F3062894271F}"/>
                </a:ext>
              </a:extLst>
            </p:cNvPr>
            <p:cNvCxnSpPr>
              <a:stCxn id="13" idx="3"/>
            </p:cNvCxnSpPr>
            <p:nvPr/>
          </p:nvCxnSpPr>
          <p:spPr>
            <a:xfrm flipV="1">
              <a:off x="4502331" y="478971"/>
              <a:ext cx="722812" cy="435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11799384-2130-4EA1-ACEC-64364605F43C}"/>
                </a:ext>
              </a:extLst>
            </p:cNvPr>
            <p:cNvSpPr txBox="1"/>
            <p:nvPr/>
          </p:nvSpPr>
          <p:spPr>
            <a:xfrm>
              <a:off x="5231624" y="294305"/>
              <a:ext cx="905691" cy="369332"/>
            </a:xfrm>
            <a:prstGeom prst="rect">
              <a:avLst/>
            </a:prstGeom>
            <a:solidFill>
              <a:schemeClr val="bg1"/>
            </a:solidFill>
            <a:ln w="38100">
              <a:solidFill>
                <a:srgbClr val="FF0000"/>
              </a:solidFill>
            </a:ln>
          </p:spPr>
          <p:txBody>
            <a:bodyPr wrap="square" rtlCol="0">
              <a:spAutoFit/>
            </a:bodyPr>
            <a:lstStyle/>
            <a:p>
              <a:r>
                <a:rPr kumimoji="1" lang="en-US" altLang="ja-JP" dirty="0"/>
                <a:t>import</a:t>
              </a:r>
              <a:endParaRPr kumimoji="1" lang="ja-JP" altLang="en-US" dirty="0"/>
            </a:p>
          </p:txBody>
        </p:sp>
      </p:grpSp>
      <p:grpSp>
        <p:nvGrpSpPr>
          <p:cNvPr id="55" name="グループ化 54">
            <a:extLst>
              <a:ext uri="{FF2B5EF4-FFF2-40B4-BE49-F238E27FC236}">
                <a16:creationId xmlns:a16="http://schemas.microsoft.com/office/drawing/2014/main" id="{76C15003-C108-40B0-AE2A-1934FEFB4DFA}"/>
              </a:ext>
            </a:extLst>
          </p:cNvPr>
          <p:cNvGrpSpPr/>
          <p:nvPr/>
        </p:nvGrpSpPr>
        <p:grpSpPr>
          <a:xfrm>
            <a:off x="3880131" y="585646"/>
            <a:ext cx="3500174" cy="646331"/>
            <a:chOff x="3698915" y="593704"/>
            <a:chExt cx="3500174" cy="646331"/>
          </a:xfrm>
        </p:grpSpPr>
        <p:sp>
          <p:nvSpPr>
            <p:cNvPr id="27" name="正方形/長方形 26">
              <a:extLst>
                <a:ext uri="{FF2B5EF4-FFF2-40B4-BE49-F238E27FC236}">
                  <a16:creationId xmlns:a16="http://schemas.microsoft.com/office/drawing/2014/main" id="{C9D3FF09-B053-4C15-9C9A-472A37A55066}"/>
                </a:ext>
              </a:extLst>
            </p:cNvPr>
            <p:cNvSpPr/>
            <p:nvPr/>
          </p:nvSpPr>
          <p:spPr>
            <a:xfrm>
              <a:off x="3698915" y="702239"/>
              <a:ext cx="809897" cy="35900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直線コネクタ 27">
              <a:extLst>
                <a:ext uri="{FF2B5EF4-FFF2-40B4-BE49-F238E27FC236}">
                  <a16:creationId xmlns:a16="http://schemas.microsoft.com/office/drawing/2014/main" id="{B8B06801-6DE6-47EF-BDAE-0A710A448510}"/>
                </a:ext>
              </a:extLst>
            </p:cNvPr>
            <p:cNvCxnSpPr>
              <a:cxnSpLocks/>
              <a:stCxn id="27" idx="3"/>
            </p:cNvCxnSpPr>
            <p:nvPr/>
          </p:nvCxnSpPr>
          <p:spPr>
            <a:xfrm>
              <a:off x="4508812" y="881743"/>
              <a:ext cx="7228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99F1EC40-550E-432F-B723-6B224B42C245}"/>
                </a:ext>
              </a:extLst>
            </p:cNvPr>
            <p:cNvSpPr txBox="1"/>
            <p:nvPr/>
          </p:nvSpPr>
          <p:spPr>
            <a:xfrm>
              <a:off x="5209783" y="593704"/>
              <a:ext cx="1989306" cy="646331"/>
            </a:xfrm>
            <a:prstGeom prst="rect">
              <a:avLst/>
            </a:prstGeom>
            <a:solidFill>
              <a:schemeClr val="bg1"/>
            </a:solidFill>
            <a:ln w="38100">
              <a:solidFill>
                <a:srgbClr val="FF0000"/>
              </a:solidFill>
            </a:ln>
          </p:spPr>
          <p:txBody>
            <a:bodyPr wrap="square" rtlCol="0">
              <a:spAutoFit/>
            </a:bodyPr>
            <a:lstStyle/>
            <a:p>
              <a:r>
                <a:rPr kumimoji="1" lang="en-US" altLang="ja-JP" dirty="0"/>
                <a:t>Julius</a:t>
              </a:r>
              <a:r>
                <a:rPr kumimoji="1" lang="ja-JP" altLang="en-US" dirty="0"/>
                <a:t>サーバとの</a:t>
              </a:r>
              <a:endParaRPr kumimoji="1" lang="en-US" altLang="ja-JP" dirty="0"/>
            </a:p>
            <a:p>
              <a:r>
                <a:rPr lang="ja-JP" altLang="en-US" dirty="0"/>
                <a:t>接続準備</a:t>
              </a:r>
              <a:endParaRPr kumimoji="1" lang="ja-JP" altLang="en-US" dirty="0"/>
            </a:p>
          </p:txBody>
        </p:sp>
      </p:grpSp>
      <p:grpSp>
        <p:nvGrpSpPr>
          <p:cNvPr id="48" name="グループ化 47">
            <a:extLst>
              <a:ext uri="{FF2B5EF4-FFF2-40B4-BE49-F238E27FC236}">
                <a16:creationId xmlns:a16="http://schemas.microsoft.com/office/drawing/2014/main" id="{5DEB86B5-EF61-4E9D-811A-0BFEB6257490}"/>
              </a:ext>
            </a:extLst>
          </p:cNvPr>
          <p:cNvGrpSpPr/>
          <p:nvPr/>
        </p:nvGrpSpPr>
        <p:grpSpPr>
          <a:xfrm>
            <a:off x="3974685" y="1893903"/>
            <a:ext cx="4687692" cy="369332"/>
            <a:chOff x="3782895" y="1907516"/>
            <a:chExt cx="4687692" cy="369332"/>
          </a:xfrm>
        </p:grpSpPr>
        <p:sp>
          <p:nvSpPr>
            <p:cNvPr id="34" name="正方形/長方形 33">
              <a:extLst>
                <a:ext uri="{FF2B5EF4-FFF2-40B4-BE49-F238E27FC236}">
                  <a16:creationId xmlns:a16="http://schemas.microsoft.com/office/drawing/2014/main" id="{C1246C76-0558-473F-97A8-8CD2EF813F73}"/>
                </a:ext>
              </a:extLst>
            </p:cNvPr>
            <p:cNvSpPr/>
            <p:nvPr/>
          </p:nvSpPr>
          <p:spPr>
            <a:xfrm>
              <a:off x="3782895" y="2027614"/>
              <a:ext cx="1989306" cy="20920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 name="直線コネクタ 34">
              <a:extLst>
                <a:ext uri="{FF2B5EF4-FFF2-40B4-BE49-F238E27FC236}">
                  <a16:creationId xmlns:a16="http://schemas.microsoft.com/office/drawing/2014/main" id="{3B8E17D9-0E6F-46FF-8898-4EA9E267FF99}"/>
                </a:ext>
              </a:extLst>
            </p:cNvPr>
            <p:cNvCxnSpPr>
              <a:cxnSpLocks/>
              <a:stCxn id="34" idx="3"/>
            </p:cNvCxnSpPr>
            <p:nvPr/>
          </p:nvCxnSpPr>
          <p:spPr>
            <a:xfrm>
              <a:off x="5772201" y="2132215"/>
              <a:ext cx="44933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A0349306-B456-4203-BCAD-F9A25A4AC3EF}"/>
                </a:ext>
              </a:extLst>
            </p:cNvPr>
            <p:cNvSpPr txBox="1"/>
            <p:nvPr/>
          </p:nvSpPr>
          <p:spPr>
            <a:xfrm>
              <a:off x="6221540" y="1907516"/>
              <a:ext cx="2249047" cy="369332"/>
            </a:xfrm>
            <a:prstGeom prst="rect">
              <a:avLst/>
            </a:prstGeom>
            <a:solidFill>
              <a:schemeClr val="bg1"/>
            </a:solidFill>
            <a:ln w="38100">
              <a:solidFill>
                <a:srgbClr val="FF0000"/>
              </a:solidFill>
            </a:ln>
          </p:spPr>
          <p:txBody>
            <a:bodyPr wrap="square" rtlCol="0">
              <a:spAutoFit/>
            </a:bodyPr>
            <a:lstStyle/>
            <a:p>
              <a:r>
                <a:rPr kumimoji="1" lang="en-US" altLang="ja-JP" dirty="0"/>
                <a:t>Julius</a:t>
              </a:r>
              <a:r>
                <a:rPr kumimoji="1" lang="ja-JP" altLang="en-US" dirty="0"/>
                <a:t>サーバ</a:t>
              </a:r>
              <a:r>
                <a:rPr lang="ja-JP" altLang="en-US" dirty="0"/>
                <a:t>と接続</a:t>
              </a:r>
              <a:endParaRPr kumimoji="1" lang="en-US" altLang="ja-JP" dirty="0"/>
            </a:p>
          </p:txBody>
        </p:sp>
      </p:grpSp>
      <p:grpSp>
        <p:nvGrpSpPr>
          <p:cNvPr id="50" name="グループ化 49">
            <a:extLst>
              <a:ext uri="{FF2B5EF4-FFF2-40B4-BE49-F238E27FC236}">
                <a16:creationId xmlns:a16="http://schemas.microsoft.com/office/drawing/2014/main" id="{DD7AA755-7DDA-4DB4-BFFE-F3B5D397C73A}"/>
              </a:ext>
            </a:extLst>
          </p:cNvPr>
          <p:cNvGrpSpPr/>
          <p:nvPr/>
        </p:nvGrpSpPr>
        <p:grpSpPr>
          <a:xfrm>
            <a:off x="3964111" y="1860908"/>
            <a:ext cx="5177444" cy="4651169"/>
            <a:chOff x="3782895" y="1868966"/>
            <a:chExt cx="5177444" cy="4651169"/>
          </a:xfrm>
        </p:grpSpPr>
        <p:sp>
          <p:nvSpPr>
            <p:cNvPr id="41" name="正方形/長方形 40">
              <a:extLst>
                <a:ext uri="{FF2B5EF4-FFF2-40B4-BE49-F238E27FC236}">
                  <a16:creationId xmlns:a16="http://schemas.microsoft.com/office/drawing/2014/main" id="{F72FFD76-240A-4B1E-B3F1-578393BF221F}"/>
                </a:ext>
              </a:extLst>
            </p:cNvPr>
            <p:cNvSpPr/>
            <p:nvPr/>
          </p:nvSpPr>
          <p:spPr>
            <a:xfrm>
              <a:off x="3782895" y="1868966"/>
              <a:ext cx="2588722" cy="465116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コネクタ 41">
              <a:extLst>
                <a:ext uri="{FF2B5EF4-FFF2-40B4-BE49-F238E27FC236}">
                  <a16:creationId xmlns:a16="http://schemas.microsoft.com/office/drawing/2014/main" id="{DEEF7E80-E85D-43D6-BF83-D02E190ED20B}"/>
                </a:ext>
              </a:extLst>
            </p:cNvPr>
            <p:cNvCxnSpPr>
              <a:cxnSpLocks/>
            </p:cNvCxnSpPr>
            <p:nvPr/>
          </p:nvCxnSpPr>
          <p:spPr>
            <a:xfrm flipV="1">
              <a:off x="6371617" y="4194550"/>
              <a:ext cx="1005692" cy="21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94398603-081E-4917-90D8-E854207CADA4}"/>
                </a:ext>
              </a:extLst>
            </p:cNvPr>
            <p:cNvSpPr txBox="1"/>
            <p:nvPr/>
          </p:nvSpPr>
          <p:spPr>
            <a:xfrm>
              <a:off x="7377309" y="4009884"/>
              <a:ext cx="1583030" cy="369332"/>
            </a:xfrm>
            <a:prstGeom prst="rect">
              <a:avLst/>
            </a:prstGeom>
            <a:solidFill>
              <a:schemeClr val="bg1"/>
            </a:solidFill>
            <a:ln w="38100">
              <a:solidFill>
                <a:srgbClr val="FF0000"/>
              </a:solidFill>
            </a:ln>
          </p:spPr>
          <p:txBody>
            <a:bodyPr wrap="square" rtlCol="0">
              <a:spAutoFit/>
            </a:bodyPr>
            <a:lstStyle/>
            <a:p>
              <a:r>
                <a:rPr kumimoji="1" lang="ja-JP" altLang="en-US" dirty="0"/>
                <a:t>実行関数</a:t>
              </a:r>
              <a:r>
                <a:rPr kumimoji="1" lang="en-US" altLang="ja-JP" dirty="0"/>
                <a:t>:run</a:t>
              </a:r>
              <a:endParaRPr kumimoji="1" lang="ja-JP" altLang="en-US" dirty="0"/>
            </a:p>
          </p:txBody>
        </p:sp>
      </p:grpSp>
      <p:grpSp>
        <p:nvGrpSpPr>
          <p:cNvPr id="56" name="グループ化 55">
            <a:extLst>
              <a:ext uri="{FF2B5EF4-FFF2-40B4-BE49-F238E27FC236}">
                <a16:creationId xmlns:a16="http://schemas.microsoft.com/office/drawing/2014/main" id="{3C2347AF-51D1-4397-B4C3-25963CBFC7FD}"/>
              </a:ext>
            </a:extLst>
          </p:cNvPr>
          <p:cNvGrpSpPr/>
          <p:nvPr/>
        </p:nvGrpSpPr>
        <p:grpSpPr>
          <a:xfrm>
            <a:off x="4061194" y="2688114"/>
            <a:ext cx="5886614" cy="805784"/>
            <a:chOff x="3879978" y="2696172"/>
            <a:chExt cx="5886614" cy="805784"/>
          </a:xfrm>
        </p:grpSpPr>
        <p:sp>
          <p:nvSpPr>
            <p:cNvPr id="51" name="正方形/長方形 50">
              <a:extLst>
                <a:ext uri="{FF2B5EF4-FFF2-40B4-BE49-F238E27FC236}">
                  <a16:creationId xmlns:a16="http://schemas.microsoft.com/office/drawing/2014/main" id="{58563624-5E7D-4FF3-9E96-C55AAFB0563A}"/>
                </a:ext>
              </a:extLst>
            </p:cNvPr>
            <p:cNvSpPr/>
            <p:nvPr/>
          </p:nvSpPr>
          <p:spPr>
            <a:xfrm>
              <a:off x="3879978" y="2696172"/>
              <a:ext cx="2092805" cy="80578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2" name="直線コネクタ 51">
              <a:extLst>
                <a:ext uri="{FF2B5EF4-FFF2-40B4-BE49-F238E27FC236}">
                  <a16:creationId xmlns:a16="http://schemas.microsoft.com/office/drawing/2014/main" id="{48DECF1F-138F-4CCD-9686-DA5F6B5FD111}"/>
                </a:ext>
              </a:extLst>
            </p:cNvPr>
            <p:cNvCxnSpPr>
              <a:cxnSpLocks/>
              <a:stCxn id="51" idx="3"/>
            </p:cNvCxnSpPr>
            <p:nvPr/>
          </p:nvCxnSpPr>
          <p:spPr>
            <a:xfrm>
              <a:off x="5972783" y="3099064"/>
              <a:ext cx="120273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3" name="テキスト ボックス 52">
              <a:extLst>
                <a:ext uri="{FF2B5EF4-FFF2-40B4-BE49-F238E27FC236}">
                  <a16:creationId xmlns:a16="http://schemas.microsoft.com/office/drawing/2014/main" id="{069BD54A-EA06-4483-9243-D1E384ECF88D}"/>
                </a:ext>
              </a:extLst>
            </p:cNvPr>
            <p:cNvSpPr txBox="1"/>
            <p:nvPr/>
          </p:nvSpPr>
          <p:spPr>
            <a:xfrm>
              <a:off x="7162252" y="2805923"/>
              <a:ext cx="2604340" cy="646331"/>
            </a:xfrm>
            <a:prstGeom prst="rect">
              <a:avLst/>
            </a:prstGeom>
            <a:solidFill>
              <a:schemeClr val="bg1"/>
            </a:solidFill>
            <a:ln w="38100">
              <a:solidFill>
                <a:srgbClr val="FF0000"/>
              </a:solidFill>
            </a:ln>
          </p:spPr>
          <p:txBody>
            <a:bodyPr wrap="square" rtlCol="0">
              <a:spAutoFit/>
            </a:bodyPr>
            <a:lstStyle/>
            <a:p>
              <a:r>
                <a:rPr kumimoji="1" lang="en-US" altLang="ja-JP" dirty="0"/>
                <a:t>Julius</a:t>
              </a:r>
              <a:r>
                <a:rPr kumimoji="1" lang="ja-JP" altLang="en-US" dirty="0"/>
                <a:t>サーバから</a:t>
              </a:r>
              <a:endParaRPr kumimoji="1" lang="en-US" altLang="ja-JP" dirty="0"/>
            </a:p>
            <a:p>
              <a:r>
                <a:rPr kumimoji="1" lang="ja-JP" altLang="en-US" dirty="0"/>
                <a:t>文字データを受け取る</a:t>
              </a:r>
            </a:p>
          </p:txBody>
        </p:sp>
      </p:grpSp>
      <p:grpSp>
        <p:nvGrpSpPr>
          <p:cNvPr id="62" name="グループ化 61">
            <a:extLst>
              <a:ext uri="{FF2B5EF4-FFF2-40B4-BE49-F238E27FC236}">
                <a16:creationId xmlns:a16="http://schemas.microsoft.com/office/drawing/2014/main" id="{130AB527-2F79-4B41-9227-14B9FF8CEBC4}"/>
              </a:ext>
            </a:extLst>
          </p:cNvPr>
          <p:cNvGrpSpPr/>
          <p:nvPr/>
        </p:nvGrpSpPr>
        <p:grpSpPr>
          <a:xfrm>
            <a:off x="4061194" y="3532186"/>
            <a:ext cx="5628089" cy="654306"/>
            <a:chOff x="3879978" y="3540244"/>
            <a:chExt cx="5628089" cy="654306"/>
          </a:xfrm>
        </p:grpSpPr>
        <p:sp>
          <p:nvSpPr>
            <p:cNvPr id="57" name="正方形/長方形 56">
              <a:extLst>
                <a:ext uri="{FF2B5EF4-FFF2-40B4-BE49-F238E27FC236}">
                  <a16:creationId xmlns:a16="http://schemas.microsoft.com/office/drawing/2014/main" id="{8057BBB3-E171-408E-B307-CAD472EA3A69}"/>
                </a:ext>
              </a:extLst>
            </p:cNvPr>
            <p:cNvSpPr/>
            <p:nvPr/>
          </p:nvSpPr>
          <p:spPr>
            <a:xfrm>
              <a:off x="3879978" y="3540244"/>
              <a:ext cx="1902797" cy="6543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8" name="直線コネクタ 57">
              <a:extLst>
                <a:ext uri="{FF2B5EF4-FFF2-40B4-BE49-F238E27FC236}">
                  <a16:creationId xmlns:a16="http://schemas.microsoft.com/office/drawing/2014/main" id="{709367EC-BBE2-41FA-8EAF-47384C057D68}"/>
                </a:ext>
              </a:extLst>
            </p:cNvPr>
            <p:cNvCxnSpPr>
              <a:cxnSpLocks/>
              <a:stCxn id="57" idx="3"/>
            </p:cNvCxnSpPr>
            <p:nvPr/>
          </p:nvCxnSpPr>
          <p:spPr>
            <a:xfrm>
              <a:off x="5782775" y="3867397"/>
              <a:ext cx="97794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9" name="テキスト ボックス 58">
              <a:extLst>
                <a:ext uri="{FF2B5EF4-FFF2-40B4-BE49-F238E27FC236}">
                  <a16:creationId xmlns:a16="http://schemas.microsoft.com/office/drawing/2014/main" id="{9D062151-F5D1-4697-A514-16C746B865C1}"/>
                </a:ext>
              </a:extLst>
            </p:cNvPr>
            <p:cNvSpPr txBox="1"/>
            <p:nvPr/>
          </p:nvSpPr>
          <p:spPr>
            <a:xfrm>
              <a:off x="6760723" y="3693209"/>
              <a:ext cx="2747344" cy="369332"/>
            </a:xfrm>
            <a:prstGeom prst="rect">
              <a:avLst/>
            </a:prstGeom>
            <a:solidFill>
              <a:schemeClr val="bg1"/>
            </a:solidFill>
            <a:ln w="38100">
              <a:solidFill>
                <a:srgbClr val="FF0000"/>
              </a:solidFill>
            </a:ln>
          </p:spPr>
          <p:txBody>
            <a:bodyPr wrap="square" rtlCol="0">
              <a:spAutoFit/>
            </a:bodyPr>
            <a:lstStyle/>
            <a:p>
              <a:r>
                <a:rPr kumimoji="1" lang="ja-JP" altLang="en-US" dirty="0"/>
                <a:t>ウェイクワードの判断等</a:t>
              </a:r>
            </a:p>
          </p:txBody>
        </p:sp>
      </p:grpSp>
      <p:grpSp>
        <p:nvGrpSpPr>
          <p:cNvPr id="71" name="グループ化 70">
            <a:extLst>
              <a:ext uri="{FF2B5EF4-FFF2-40B4-BE49-F238E27FC236}">
                <a16:creationId xmlns:a16="http://schemas.microsoft.com/office/drawing/2014/main" id="{D48B5275-9AE0-459B-A8E7-612E4219FA07}"/>
              </a:ext>
            </a:extLst>
          </p:cNvPr>
          <p:cNvGrpSpPr/>
          <p:nvPr/>
        </p:nvGrpSpPr>
        <p:grpSpPr>
          <a:xfrm>
            <a:off x="4065275" y="4028528"/>
            <a:ext cx="3842324" cy="923330"/>
            <a:chOff x="3879979" y="4025269"/>
            <a:chExt cx="3842324" cy="923330"/>
          </a:xfrm>
        </p:grpSpPr>
        <p:sp>
          <p:nvSpPr>
            <p:cNvPr id="63" name="正方形/長方形 62">
              <a:extLst>
                <a:ext uri="{FF2B5EF4-FFF2-40B4-BE49-F238E27FC236}">
                  <a16:creationId xmlns:a16="http://schemas.microsoft.com/office/drawing/2014/main" id="{5D42F52A-0F37-44B8-BB75-0DFA4F44C31F}"/>
                </a:ext>
              </a:extLst>
            </p:cNvPr>
            <p:cNvSpPr/>
            <p:nvPr/>
          </p:nvSpPr>
          <p:spPr>
            <a:xfrm>
              <a:off x="3879979" y="4274630"/>
              <a:ext cx="1329804" cy="3557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4" name="直線コネクタ 63">
              <a:extLst>
                <a:ext uri="{FF2B5EF4-FFF2-40B4-BE49-F238E27FC236}">
                  <a16:creationId xmlns:a16="http://schemas.microsoft.com/office/drawing/2014/main" id="{F0E17372-0A4A-4B70-B689-692C0BF22F35}"/>
                </a:ext>
              </a:extLst>
            </p:cNvPr>
            <p:cNvCxnSpPr>
              <a:cxnSpLocks/>
            </p:cNvCxnSpPr>
            <p:nvPr/>
          </p:nvCxnSpPr>
          <p:spPr>
            <a:xfrm>
              <a:off x="5231624" y="4490510"/>
              <a:ext cx="45628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5" name="テキスト ボックス 64">
              <a:extLst>
                <a:ext uri="{FF2B5EF4-FFF2-40B4-BE49-F238E27FC236}">
                  <a16:creationId xmlns:a16="http://schemas.microsoft.com/office/drawing/2014/main" id="{C2B7BA51-9E3E-4B84-B9A1-65393F56F8D1}"/>
                </a:ext>
              </a:extLst>
            </p:cNvPr>
            <p:cNvSpPr txBox="1"/>
            <p:nvPr/>
          </p:nvSpPr>
          <p:spPr>
            <a:xfrm>
              <a:off x="5704637" y="4025269"/>
              <a:ext cx="2017666" cy="923330"/>
            </a:xfrm>
            <a:prstGeom prst="rect">
              <a:avLst/>
            </a:prstGeom>
            <a:solidFill>
              <a:schemeClr val="bg1"/>
            </a:solidFill>
            <a:ln w="38100">
              <a:solidFill>
                <a:srgbClr val="FF0000"/>
              </a:solidFill>
            </a:ln>
          </p:spPr>
          <p:txBody>
            <a:bodyPr wrap="square" rtlCol="0">
              <a:spAutoFit/>
            </a:bodyPr>
            <a:lstStyle/>
            <a:p>
              <a:pPr algn="ctr"/>
              <a:r>
                <a:rPr kumimoji="1" lang="ja-JP" altLang="en-US" dirty="0"/>
                <a:t>ミュート</a:t>
              </a:r>
              <a:r>
                <a:rPr kumimoji="1" lang="en-US" altLang="ja-JP" dirty="0"/>
                <a:t>on</a:t>
              </a:r>
            </a:p>
            <a:p>
              <a:pPr algn="ctr"/>
              <a:r>
                <a:rPr lang="en-US" altLang="ja-JP" dirty="0"/>
                <a:t>&amp;</a:t>
              </a:r>
            </a:p>
            <a:p>
              <a:pPr algn="ctr"/>
              <a:r>
                <a:rPr kumimoji="1" lang="ja-JP" altLang="en-US" dirty="0"/>
                <a:t>テキスト分類</a:t>
              </a:r>
            </a:p>
          </p:txBody>
        </p:sp>
      </p:grpSp>
      <p:grpSp>
        <p:nvGrpSpPr>
          <p:cNvPr id="81" name="グループ化 80">
            <a:extLst>
              <a:ext uri="{FF2B5EF4-FFF2-40B4-BE49-F238E27FC236}">
                <a16:creationId xmlns:a16="http://schemas.microsoft.com/office/drawing/2014/main" id="{D862A852-0B25-421C-B85A-6779FAB25C1C}"/>
              </a:ext>
            </a:extLst>
          </p:cNvPr>
          <p:cNvGrpSpPr/>
          <p:nvPr/>
        </p:nvGrpSpPr>
        <p:grpSpPr>
          <a:xfrm>
            <a:off x="4137251" y="4445441"/>
            <a:ext cx="3418824" cy="646331"/>
            <a:chOff x="3956035" y="4453499"/>
            <a:chExt cx="3418824" cy="646331"/>
          </a:xfrm>
        </p:grpSpPr>
        <p:sp>
          <p:nvSpPr>
            <p:cNvPr id="72" name="正方形/長方形 71">
              <a:extLst>
                <a:ext uri="{FF2B5EF4-FFF2-40B4-BE49-F238E27FC236}">
                  <a16:creationId xmlns:a16="http://schemas.microsoft.com/office/drawing/2014/main" id="{A9899BC0-5C63-40DD-8153-84700E335A67}"/>
                </a:ext>
              </a:extLst>
            </p:cNvPr>
            <p:cNvSpPr/>
            <p:nvPr/>
          </p:nvSpPr>
          <p:spPr>
            <a:xfrm>
              <a:off x="3956035" y="4591249"/>
              <a:ext cx="1735956" cy="2991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3" name="直線コネクタ 72">
              <a:extLst>
                <a:ext uri="{FF2B5EF4-FFF2-40B4-BE49-F238E27FC236}">
                  <a16:creationId xmlns:a16="http://schemas.microsoft.com/office/drawing/2014/main" id="{8528609D-4EA0-4986-AD1F-9191D93B855B}"/>
                </a:ext>
              </a:extLst>
            </p:cNvPr>
            <p:cNvCxnSpPr>
              <a:cxnSpLocks/>
            </p:cNvCxnSpPr>
            <p:nvPr/>
          </p:nvCxnSpPr>
          <p:spPr>
            <a:xfrm flipV="1">
              <a:off x="5684469" y="4768673"/>
              <a:ext cx="411531"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4" name="テキスト ボックス 73">
              <a:extLst>
                <a:ext uri="{FF2B5EF4-FFF2-40B4-BE49-F238E27FC236}">
                  <a16:creationId xmlns:a16="http://schemas.microsoft.com/office/drawing/2014/main" id="{41D53C3C-6826-4D12-A02F-C005FF5F4136}"/>
                </a:ext>
              </a:extLst>
            </p:cNvPr>
            <p:cNvSpPr txBox="1"/>
            <p:nvPr/>
          </p:nvSpPr>
          <p:spPr>
            <a:xfrm>
              <a:off x="6112726" y="4453499"/>
              <a:ext cx="1262133" cy="646331"/>
            </a:xfrm>
            <a:prstGeom prst="rect">
              <a:avLst/>
            </a:prstGeom>
            <a:solidFill>
              <a:schemeClr val="bg1"/>
            </a:solidFill>
            <a:ln w="38100">
              <a:solidFill>
                <a:srgbClr val="FF0000"/>
              </a:solidFill>
            </a:ln>
          </p:spPr>
          <p:txBody>
            <a:bodyPr wrap="square" rtlCol="0">
              <a:spAutoFit/>
            </a:bodyPr>
            <a:lstStyle/>
            <a:p>
              <a:r>
                <a:rPr kumimoji="1" lang="ja-JP" altLang="en-US" dirty="0"/>
                <a:t>天気予報</a:t>
              </a:r>
              <a:endParaRPr kumimoji="1" lang="en-US" altLang="ja-JP" dirty="0"/>
            </a:p>
            <a:p>
              <a:r>
                <a:rPr kumimoji="1" lang="ja-JP" altLang="en-US" dirty="0"/>
                <a:t>読み上げ</a:t>
              </a:r>
            </a:p>
          </p:txBody>
        </p:sp>
      </p:grpSp>
      <p:grpSp>
        <p:nvGrpSpPr>
          <p:cNvPr id="82" name="グループ化 81">
            <a:extLst>
              <a:ext uri="{FF2B5EF4-FFF2-40B4-BE49-F238E27FC236}">
                <a16:creationId xmlns:a16="http://schemas.microsoft.com/office/drawing/2014/main" id="{9C2499BC-19B8-43B2-BF21-FF369FAC8A0C}"/>
              </a:ext>
            </a:extLst>
          </p:cNvPr>
          <p:cNvGrpSpPr/>
          <p:nvPr/>
        </p:nvGrpSpPr>
        <p:grpSpPr>
          <a:xfrm>
            <a:off x="4137251" y="4723039"/>
            <a:ext cx="3418824" cy="646331"/>
            <a:chOff x="3956035" y="4453499"/>
            <a:chExt cx="3418824" cy="559818"/>
          </a:xfrm>
        </p:grpSpPr>
        <p:sp>
          <p:nvSpPr>
            <p:cNvPr id="83" name="正方形/長方形 82">
              <a:extLst>
                <a:ext uri="{FF2B5EF4-FFF2-40B4-BE49-F238E27FC236}">
                  <a16:creationId xmlns:a16="http://schemas.microsoft.com/office/drawing/2014/main" id="{494F1FE3-6A01-4754-8E65-2E2A62FC5C1A}"/>
                </a:ext>
              </a:extLst>
            </p:cNvPr>
            <p:cNvSpPr/>
            <p:nvPr/>
          </p:nvSpPr>
          <p:spPr>
            <a:xfrm>
              <a:off x="3956035" y="4591249"/>
              <a:ext cx="1735956" cy="2991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4" name="直線コネクタ 83">
              <a:extLst>
                <a:ext uri="{FF2B5EF4-FFF2-40B4-BE49-F238E27FC236}">
                  <a16:creationId xmlns:a16="http://schemas.microsoft.com/office/drawing/2014/main" id="{6218C16D-6118-415E-BBB9-789591486730}"/>
                </a:ext>
              </a:extLst>
            </p:cNvPr>
            <p:cNvCxnSpPr>
              <a:cxnSpLocks/>
            </p:cNvCxnSpPr>
            <p:nvPr/>
          </p:nvCxnSpPr>
          <p:spPr>
            <a:xfrm flipV="1">
              <a:off x="5684469" y="4768673"/>
              <a:ext cx="411531"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5" name="テキスト ボックス 84">
              <a:extLst>
                <a:ext uri="{FF2B5EF4-FFF2-40B4-BE49-F238E27FC236}">
                  <a16:creationId xmlns:a16="http://schemas.microsoft.com/office/drawing/2014/main" id="{2595D9BD-8B29-4186-BDC4-FF51831F21CD}"/>
                </a:ext>
              </a:extLst>
            </p:cNvPr>
            <p:cNvSpPr txBox="1"/>
            <p:nvPr/>
          </p:nvSpPr>
          <p:spPr>
            <a:xfrm>
              <a:off x="6112726" y="4453499"/>
              <a:ext cx="1262133" cy="559818"/>
            </a:xfrm>
            <a:prstGeom prst="rect">
              <a:avLst/>
            </a:prstGeom>
            <a:solidFill>
              <a:schemeClr val="bg1"/>
            </a:solidFill>
            <a:ln w="38100">
              <a:solidFill>
                <a:srgbClr val="FF0000"/>
              </a:solidFill>
            </a:ln>
          </p:spPr>
          <p:txBody>
            <a:bodyPr wrap="square" rtlCol="0">
              <a:spAutoFit/>
            </a:bodyPr>
            <a:lstStyle/>
            <a:p>
              <a:r>
                <a:rPr lang="ja-JP" altLang="en-US" dirty="0"/>
                <a:t>ニュース</a:t>
              </a:r>
              <a:endParaRPr kumimoji="1" lang="en-US" altLang="ja-JP" dirty="0"/>
            </a:p>
            <a:p>
              <a:r>
                <a:rPr kumimoji="1" lang="ja-JP" altLang="en-US" dirty="0"/>
                <a:t>読み上げ</a:t>
              </a:r>
            </a:p>
          </p:txBody>
        </p:sp>
      </p:grpSp>
      <p:grpSp>
        <p:nvGrpSpPr>
          <p:cNvPr id="86" name="グループ化 85">
            <a:extLst>
              <a:ext uri="{FF2B5EF4-FFF2-40B4-BE49-F238E27FC236}">
                <a16:creationId xmlns:a16="http://schemas.microsoft.com/office/drawing/2014/main" id="{2661663B-A8A8-4845-94A1-DC3404D71841}"/>
              </a:ext>
            </a:extLst>
          </p:cNvPr>
          <p:cNvGrpSpPr/>
          <p:nvPr/>
        </p:nvGrpSpPr>
        <p:grpSpPr>
          <a:xfrm>
            <a:off x="4137251" y="5103246"/>
            <a:ext cx="3418824" cy="646331"/>
            <a:chOff x="3956035" y="4453499"/>
            <a:chExt cx="3418824" cy="579706"/>
          </a:xfrm>
        </p:grpSpPr>
        <p:sp>
          <p:nvSpPr>
            <p:cNvPr id="87" name="正方形/長方形 86">
              <a:extLst>
                <a:ext uri="{FF2B5EF4-FFF2-40B4-BE49-F238E27FC236}">
                  <a16:creationId xmlns:a16="http://schemas.microsoft.com/office/drawing/2014/main" id="{A78AA022-434E-46AA-810B-5F1A1F6BED3D}"/>
                </a:ext>
              </a:extLst>
            </p:cNvPr>
            <p:cNvSpPr/>
            <p:nvPr/>
          </p:nvSpPr>
          <p:spPr>
            <a:xfrm>
              <a:off x="3956035" y="4591249"/>
              <a:ext cx="1735956" cy="2991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8" name="直線コネクタ 87">
              <a:extLst>
                <a:ext uri="{FF2B5EF4-FFF2-40B4-BE49-F238E27FC236}">
                  <a16:creationId xmlns:a16="http://schemas.microsoft.com/office/drawing/2014/main" id="{080E775F-2457-4379-BBB2-85CE421BA127}"/>
                </a:ext>
              </a:extLst>
            </p:cNvPr>
            <p:cNvCxnSpPr>
              <a:cxnSpLocks/>
            </p:cNvCxnSpPr>
            <p:nvPr/>
          </p:nvCxnSpPr>
          <p:spPr>
            <a:xfrm flipV="1">
              <a:off x="5684469" y="4768673"/>
              <a:ext cx="411531"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9" name="テキスト ボックス 88">
              <a:extLst>
                <a:ext uri="{FF2B5EF4-FFF2-40B4-BE49-F238E27FC236}">
                  <a16:creationId xmlns:a16="http://schemas.microsoft.com/office/drawing/2014/main" id="{C31C01E7-832C-4DEA-AC33-C170A9459EF7}"/>
                </a:ext>
              </a:extLst>
            </p:cNvPr>
            <p:cNvSpPr txBox="1"/>
            <p:nvPr/>
          </p:nvSpPr>
          <p:spPr>
            <a:xfrm>
              <a:off x="6112726" y="4453499"/>
              <a:ext cx="1262133" cy="579706"/>
            </a:xfrm>
            <a:prstGeom prst="rect">
              <a:avLst/>
            </a:prstGeom>
            <a:solidFill>
              <a:schemeClr val="bg1"/>
            </a:solidFill>
            <a:ln w="38100">
              <a:solidFill>
                <a:srgbClr val="FF0000"/>
              </a:solidFill>
            </a:ln>
          </p:spPr>
          <p:txBody>
            <a:bodyPr wrap="square" rtlCol="0">
              <a:spAutoFit/>
            </a:bodyPr>
            <a:lstStyle/>
            <a:p>
              <a:r>
                <a:rPr kumimoji="1" lang="ja-JP" altLang="en-US" dirty="0"/>
                <a:t>日時</a:t>
              </a:r>
              <a:endParaRPr kumimoji="1" lang="en-US" altLang="ja-JP" dirty="0"/>
            </a:p>
            <a:p>
              <a:r>
                <a:rPr kumimoji="1" lang="ja-JP" altLang="en-US" dirty="0"/>
                <a:t>読み上げ</a:t>
              </a:r>
            </a:p>
          </p:txBody>
        </p:sp>
      </p:grpSp>
      <p:grpSp>
        <p:nvGrpSpPr>
          <p:cNvPr id="90" name="グループ化 89">
            <a:extLst>
              <a:ext uri="{FF2B5EF4-FFF2-40B4-BE49-F238E27FC236}">
                <a16:creationId xmlns:a16="http://schemas.microsoft.com/office/drawing/2014/main" id="{434387E2-5AA0-4BD7-A1BB-A024C2C8B502}"/>
              </a:ext>
            </a:extLst>
          </p:cNvPr>
          <p:cNvGrpSpPr/>
          <p:nvPr/>
        </p:nvGrpSpPr>
        <p:grpSpPr>
          <a:xfrm>
            <a:off x="4137872" y="5494377"/>
            <a:ext cx="3418824" cy="646331"/>
            <a:chOff x="3956035" y="4453499"/>
            <a:chExt cx="3418824" cy="646331"/>
          </a:xfrm>
        </p:grpSpPr>
        <p:sp>
          <p:nvSpPr>
            <p:cNvPr id="91" name="正方形/長方形 90">
              <a:extLst>
                <a:ext uri="{FF2B5EF4-FFF2-40B4-BE49-F238E27FC236}">
                  <a16:creationId xmlns:a16="http://schemas.microsoft.com/office/drawing/2014/main" id="{8578F1A5-4941-4416-87E1-3B5648FB1D05}"/>
                </a:ext>
              </a:extLst>
            </p:cNvPr>
            <p:cNvSpPr/>
            <p:nvPr/>
          </p:nvSpPr>
          <p:spPr>
            <a:xfrm>
              <a:off x="3956035" y="4591249"/>
              <a:ext cx="1735956" cy="2991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2" name="直線コネクタ 91">
              <a:extLst>
                <a:ext uri="{FF2B5EF4-FFF2-40B4-BE49-F238E27FC236}">
                  <a16:creationId xmlns:a16="http://schemas.microsoft.com/office/drawing/2014/main" id="{186F1A9B-6469-4716-8B27-26ECBE436C1B}"/>
                </a:ext>
              </a:extLst>
            </p:cNvPr>
            <p:cNvCxnSpPr>
              <a:cxnSpLocks/>
            </p:cNvCxnSpPr>
            <p:nvPr/>
          </p:nvCxnSpPr>
          <p:spPr>
            <a:xfrm flipV="1">
              <a:off x="5684469" y="4768673"/>
              <a:ext cx="411531"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93" name="テキスト ボックス 92">
              <a:extLst>
                <a:ext uri="{FF2B5EF4-FFF2-40B4-BE49-F238E27FC236}">
                  <a16:creationId xmlns:a16="http://schemas.microsoft.com/office/drawing/2014/main" id="{490A1559-3433-46E1-9816-6932B39960C5}"/>
                </a:ext>
              </a:extLst>
            </p:cNvPr>
            <p:cNvSpPr txBox="1"/>
            <p:nvPr/>
          </p:nvSpPr>
          <p:spPr>
            <a:xfrm>
              <a:off x="6112726" y="4453499"/>
              <a:ext cx="1262133" cy="646331"/>
            </a:xfrm>
            <a:prstGeom prst="rect">
              <a:avLst/>
            </a:prstGeom>
            <a:solidFill>
              <a:schemeClr val="bg1"/>
            </a:solidFill>
            <a:ln w="38100">
              <a:solidFill>
                <a:srgbClr val="FF0000"/>
              </a:solidFill>
            </a:ln>
          </p:spPr>
          <p:txBody>
            <a:bodyPr wrap="square" rtlCol="0">
              <a:spAutoFit/>
            </a:bodyPr>
            <a:lstStyle/>
            <a:p>
              <a:r>
                <a:rPr kumimoji="1" lang="ja-JP" altLang="en-US" dirty="0"/>
                <a:t>星座占い読み上げ</a:t>
              </a:r>
            </a:p>
          </p:txBody>
        </p:sp>
      </p:grpSp>
      <p:grpSp>
        <p:nvGrpSpPr>
          <p:cNvPr id="94" name="グループ化 93">
            <a:extLst>
              <a:ext uri="{FF2B5EF4-FFF2-40B4-BE49-F238E27FC236}">
                <a16:creationId xmlns:a16="http://schemas.microsoft.com/office/drawing/2014/main" id="{16A6B2AA-43B4-4AD5-9554-8F60B7A2F633}"/>
              </a:ext>
            </a:extLst>
          </p:cNvPr>
          <p:cNvGrpSpPr/>
          <p:nvPr/>
        </p:nvGrpSpPr>
        <p:grpSpPr>
          <a:xfrm>
            <a:off x="4070450" y="6036939"/>
            <a:ext cx="3841247" cy="436929"/>
            <a:chOff x="3956035" y="4453499"/>
            <a:chExt cx="3841247" cy="436929"/>
          </a:xfrm>
        </p:grpSpPr>
        <p:sp>
          <p:nvSpPr>
            <p:cNvPr id="95" name="正方形/長方形 94">
              <a:extLst>
                <a:ext uri="{FF2B5EF4-FFF2-40B4-BE49-F238E27FC236}">
                  <a16:creationId xmlns:a16="http://schemas.microsoft.com/office/drawing/2014/main" id="{5D2B5F99-53DD-4C81-8B01-B727E32B04D7}"/>
                </a:ext>
              </a:extLst>
            </p:cNvPr>
            <p:cNvSpPr/>
            <p:nvPr/>
          </p:nvSpPr>
          <p:spPr>
            <a:xfrm>
              <a:off x="3956035" y="4591249"/>
              <a:ext cx="1735956" cy="2991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6" name="直線コネクタ 95">
              <a:extLst>
                <a:ext uri="{FF2B5EF4-FFF2-40B4-BE49-F238E27FC236}">
                  <a16:creationId xmlns:a16="http://schemas.microsoft.com/office/drawing/2014/main" id="{FECD1E4A-736C-46CA-B892-7A8764A605FD}"/>
                </a:ext>
              </a:extLst>
            </p:cNvPr>
            <p:cNvCxnSpPr>
              <a:cxnSpLocks/>
            </p:cNvCxnSpPr>
            <p:nvPr/>
          </p:nvCxnSpPr>
          <p:spPr>
            <a:xfrm flipV="1">
              <a:off x="5684469" y="4768673"/>
              <a:ext cx="411531"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EF129275-DD2F-4524-9D3A-70692ED7AC34}"/>
                </a:ext>
              </a:extLst>
            </p:cNvPr>
            <p:cNvSpPr txBox="1"/>
            <p:nvPr/>
          </p:nvSpPr>
          <p:spPr>
            <a:xfrm>
              <a:off x="6112726" y="4453499"/>
              <a:ext cx="1684556" cy="369332"/>
            </a:xfrm>
            <a:prstGeom prst="rect">
              <a:avLst/>
            </a:prstGeom>
            <a:solidFill>
              <a:schemeClr val="bg1"/>
            </a:solidFill>
            <a:ln w="38100">
              <a:solidFill>
                <a:srgbClr val="FF0000"/>
              </a:solidFill>
            </a:ln>
          </p:spPr>
          <p:txBody>
            <a:bodyPr wrap="square" rtlCol="0">
              <a:spAutoFit/>
            </a:bodyPr>
            <a:lstStyle/>
            <a:p>
              <a:r>
                <a:rPr lang="ja-JP" altLang="en-US" dirty="0"/>
                <a:t>ミュート</a:t>
              </a:r>
              <a:r>
                <a:rPr lang="en-US" altLang="ja-JP" dirty="0"/>
                <a:t>off</a:t>
              </a:r>
              <a:r>
                <a:rPr lang="ja-JP" altLang="en-US" dirty="0"/>
                <a:t>等</a:t>
              </a:r>
              <a:endParaRPr kumimoji="1" lang="ja-JP" altLang="en-US" dirty="0"/>
            </a:p>
          </p:txBody>
        </p:sp>
      </p:grpSp>
      <p:grpSp>
        <p:nvGrpSpPr>
          <p:cNvPr id="102" name="グループ化 101">
            <a:extLst>
              <a:ext uri="{FF2B5EF4-FFF2-40B4-BE49-F238E27FC236}">
                <a16:creationId xmlns:a16="http://schemas.microsoft.com/office/drawing/2014/main" id="{BB096D60-DF8D-437E-AF56-906437640A7B}"/>
              </a:ext>
            </a:extLst>
          </p:cNvPr>
          <p:cNvGrpSpPr/>
          <p:nvPr/>
        </p:nvGrpSpPr>
        <p:grpSpPr>
          <a:xfrm>
            <a:off x="3924644" y="6403105"/>
            <a:ext cx="4599214" cy="369332"/>
            <a:chOff x="3743428" y="6411163"/>
            <a:chExt cx="4599214" cy="369332"/>
          </a:xfrm>
        </p:grpSpPr>
        <p:sp>
          <p:nvSpPr>
            <p:cNvPr id="99" name="正方形/長方形 98">
              <a:extLst>
                <a:ext uri="{FF2B5EF4-FFF2-40B4-BE49-F238E27FC236}">
                  <a16:creationId xmlns:a16="http://schemas.microsoft.com/office/drawing/2014/main" id="{113A4637-BF11-4B24-9CE9-3F974CB2D328}"/>
                </a:ext>
              </a:extLst>
            </p:cNvPr>
            <p:cNvSpPr/>
            <p:nvPr/>
          </p:nvSpPr>
          <p:spPr>
            <a:xfrm>
              <a:off x="3743428" y="6420408"/>
              <a:ext cx="1735956" cy="2991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0" name="直線コネクタ 99">
              <a:extLst>
                <a:ext uri="{FF2B5EF4-FFF2-40B4-BE49-F238E27FC236}">
                  <a16:creationId xmlns:a16="http://schemas.microsoft.com/office/drawing/2014/main" id="{9DEA431F-FB6B-415C-9E10-6C90E85E74B4}"/>
                </a:ext>
              </a:extLst>
            </p:cNvPr>
            <p:cNvCxnSpPr>
              <a:cxnSpLocks/>
            </p:cNvCxnSpPr>
            <p:nvPr/>
          </p:nvCxnSpPr>
          <p:spPr>
            <a:xfrm flipV="1">
              <a:off x="5471862" y="6597832"/>
              <a:ext cx="411531"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1" name="テキスト ボックス 100">
              <a:extLst>
                <a:ext uri="{FF2B5EF4-FFF2-40B4-BE49-F238E27FC236}">
                  <a16:creationId xmlns:a16="http://schemas.microsoft.com/office/drawing/2014/main" id="{5AD616E0-3C8F-449C-8978-57F24C21181D}"/>
                </a:ext>
              </a:extLst>
            </p:cNvPr>
            <p:cNvSpPr txBox="1"/>
            <p:nvPr/>
          </p:nvSpPr>
          <p:spPr>
            <a:xfrm>
              <a:off x="5874612" y="6411163"/>
              <a:ext cx="2468030" cy="369332"/>
            </a:xfrm>
            <a:prstGeom prst="rect">
              <a:avLst/>
            </a:prstGeom>
            <a:solidFill>
              <a:schemeClr val="bg1"/>
            </a:solidFill>
            <a:ln w="38100">
              <a:solidFill>
                <a:srgbClr val="FF0000"/>
              </a:solidFill>
            </a:ln>
          </p:spPr>
          <p:txBody>
            <a:bodyPr wrap="square" rtlCol="0">
              <a:spAutoFit/>
            </a:bodyPr>
            <a:lstStyle/>
            <a:p>
              <a:r>
                <a:rPr kumimoji="1" lang="ja-JP" altLang="en-US" dirty="0"/>
                <a:t>実行関数</a:t>
              </a:r>
              <a:r>
                <a:rPr kumimoji="1" lang="en-US" altLang="ja-JP" dirty="0"/>
                <a:t>run </a:t>
              </a:r>
              <a:r>
                <a:rPr kumimoji="1" lang="ja-JP" altLang="en-US" dirty="0"/>
                <a:t>呼び出し</a:t>
              </a:r>
            </a:p>
          </p:txBody>
        </p:sp>
      </p:grpSp>
      <p:sp>
        <p:nvSpPr>
          <p:cNvPr id="3" name="テキスト ボックス 2">
            <a:extLst>
              <a:ext uri="{FF2B5EF4-FFF2-40B4-BE49-F238E27FC236}">
                <a16:creationId xmlns:a16="http://schemas.microsoft.com/office/drawing/2014/main" id="{5C00DCC4-9D7B-4065-ABB5-1FEC19AB50A0}"/>
              </a:ext>
            </a:extLst>
          </p:cNvPr>
          <p:cNvSpPr txBox="1"/>
          <p:nvPr/>
        </p:nvSpPr>
        <p:spPr>
          <a:xfrm>
            <a:off x="172766" y="1341830"/>
            <a:ext cx="3171364" cy="156966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3200" dirty="0"/>
              <a:t>音声認識</a:t>
            </a:r>
            <a:endParaRPr kumimoji="1" lang="en-US" altLang="ja-JP" sz="3200" dirty="0"/>
          </a:p>
          <a:p>
            <a:pPr marL="285750" indent="-285750">
              <a:buFont typeface="Arial" panose="020B0604020202020204" pitchFamily="34" charset="0"/>
              <a:buChar char="•"/>
            </a:pPr>
            <a:r>
              <a:rPr lang="ja-JP" altLang="en-US" sz="3200" dirty="0"/>
              <a:t>テキスト分類</a:t>
            </a:r>
            <a:endParaRPr lang="en-US" altLang="ja-JP" sz="3200" dirty="0"/>
          </a:p>
          <a:p>
            <a:pPr marL="285750" indent="-285750">
              <a:buFont typeface="Arial" panose="020B0604020202020204" pitchFamily="34" charset="0"/>
              <a:buChar char="•"/>
            </a:pPr>
            <a:r>
              <a:rPr kumimoji="1" lang="ja-JP" altLang="en-US" sz="3200" dirty="0"/>
              <a:t>音声出力</a:t>
            </a:r>
          </a:p>
        </p:txBody>
      </p:sp>
    </p:spTree>
    <p:extLst>
      <p:ext uri="{BB962C8B-B14F-4D97-AF65-F5344CB8AC3E}">
        <p14:creationId xmlns:p14="http://schemas.microsoft.com/office/powerpoint/2010/main" val="3722952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anim calcmode="lin" valueType="num">
                                      <p:cBhvr>
                                        <p:cTn id="13" dur="500" fill="hold"/>
                                        <p:tgtEl>
                                          <p:spTgt spid="17"/>
                                        </p:tgtEl>
                                        <p:attrNameLst>
                                          <p:attrName>ppt_x</p:attrName>
                                        </p:attrNameLst>
                                      </p:cBhvr>
                                      <p:tavLst>
                                        <p:tav tm="0">
                                          <p:val>
                                            <p:strVal val="#ppt_x"/>
                                          </p:val>
                                        </p:tav>
                                        <p:tav tm="100000">
                                          <p:val>
                                            <p:strVal val="#ppt_x"/>
                                          </p:val>
                                        </p:tav>
                                      </p:tavLst>
                                    </p:anim>
                                    <p:anim calcmode="lin" valueType="num">
                                      <p:cBhvr>
                                        <p:cTn id="14" dur="5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fade">
                                      <p:cBhvr>
                                        <p:cTn id="19" dur="500"/>
                                        <p:tgtEl>
                                          <p:spTgt spid="55"/>
                                        </p:tgtEl>
                                      </p:cBhvr>
                                    </p:animEffect>
                                    <p:anim calcmode="lin" valueType="num">
                                      <p:cBhvr>
                                        <p:cTn id="20" dur="500" fill="hold"/>
                                        <p:tgtEl>
                                          <p:spTgt spid="55"/>
                                        </p:tgtEl>
                                        <p:attrNameLst>
                                          <p:attrName>ppt_x</p:attrName>
                                        </p:attrNameLst>
                                      </p:cBhvr>
                                      <p:tavLst>
                                        <p:tav tm="0">
                                          <p:val>
                                            <p:strVal val="#ppt_x"/>
                                          </p:val>
                                        </p:tav>
                                        <p:tav tm="100000">
                                          <p:val>
                                            <p:strVal val="#ppt_x"/>
                                          </p:val>
                                        </p:tav>
                                      </p:tavLst>
                                    </p:anim>
                                    <p:anim calcmode="lin" valueType="num">
                                      <p:cBhvr>
                                        <p:cTn id="21" dur="500" fill="hold"/>
                                        <p:tgtEl>
                                          <p:spTgt spid="55"/>
                                        </p:tgtEl>
                                        <p:attrNameLst>
                                          <p:attrName>ppt_y</p:attrName>
                                        </p:attrNameLst>
                                      </p:cBhvr>
                                      <p:tavLst>
                                        <p:tav tm="0">
                                          <p:val>
                                            <p:strVal val="#ppt_y+.1"/>
                                          </p:val>
                                        </p:tav>
                                        <p:tav tm="100000">
                                          <p:val>
                                            <p:strVal val="#ppt_y"/>
                                          </p:val>
                                        </p:tav>
                                      </p:tavLst>
                                    </p:anim>
                                  </p:childTnLst>
                                </p:cTn>
                              </p:par>
                              <p:par>
                                <p:cTn id="22" presetID="1" presetClass="exit" presetSubtype="0" fill="hold" nodeType="withEffect">
                                  <p:stCondLst>
                                    <p:cond delay="0"/>
                                  </p:stCondLst>
                                  <p:childTnLst>
                                    <p:set>
                                      <p:cBhvr>
                                        <p:cTn id="23" dur="1" fill="hold">
                                          <p:stCondLst>
                                            <p:cond delay="0"/>
                                          </p:stCondLst>
                                        </p:cTn>
                                        <p:tgtEl>
                                          <p:spTgt spid="17"/>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fade">
                                      <p:cBhvr>
                                        <p:cTn id="28" dur="500"/>
                                        <p:tgtEl>
                                          <p:spTgt spid="50"/>
                                        </p:tgtEl>
                                      </p:cBhvr>
                                    </p:animEffect>
                                    <p:anim calcmode="lin" valueType="num">
                                      <p:cBhvr>
                                        <p:cTn id="29" dur="500" fill="hold"/>
                                        <p:tgtEl>
                                          <p:spTgt spid="50"/>
                                        </p:tgtEl>
                                        <p:attrNameLst>
                                          <p:attrName>ppt_x</p:attrName>
                                        </p:attrNameLst>
                                      </p:cBhvr>
                                      <p:tavLst>
                                        <p:tav tm="0">
                                          <p:val>
                                            <p:strVal val="#ppt_x"/>
                                          </p:val>
                                        </p:tav>
                                        <p:tav tm="100000">
                                          <p:val>
                                            <p:strVal val="#ppt_x"/>
                                          </p:val>
                                        </p:tav>
                                      </p:tavLst>
                                    </p:anim>
                                    <p:anim calcmode="lin" valueType="num">
                                      <p:cBhvr>
                                        <p:cTn id="30" dur="500" fill="hold"/>
                                        <p:tgtEl>
                                          <p:spTgt spid="50"/>
                                        </p:tgtEl>
                                        <p:attrNameLst>
                                          <p:attrName>ppt_y</p:attrName>
                                        </p:attrNameLst>
                                      </p:cBhvr>
                                      <p:tavLst>
                                        <p:tav tm="0">
                                          <p:val>
                                            <p:strVal val="#ppt_y+.1"/>
                                          </p:val>
                                        </p:tav>
                                        <p:tav tm="100000">
                                          <p:val>
                                            <p:strVal val="#ppt_y"/>
                                          </p:val>
                                        </p:tav>
                                      </p:tavLst>
                                    </p:anim>
                                  </p:childTnLst>
                                </p:cTn>
                              </p:par>
                              <p:par>
                                <p:cTn id="31" presetID="1" presetClass="exit" presetSubtype="0" fill="hold" nodeType="withEffect">
                                  <p:stCondLst>
                                    <p:cond delay="0"/>
                                  </p:stCondLst>
                                  <p:childTnLst>
                                    <p:set>
                                      <p:cBhvr>
                                        <p:cTn id="32" dur="1" fill="hold">
                                          <p:stCondLst>
                                            <p:cond delay="0"/>
                                          </p:stCondLst>
                                        </p:cTn>
                                        <p:tgtEl>
                                          <p:spTgt spid="5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fade">
                                      <p:cBhvr>
                                        <p:cTn id="37" dur="500"/>
                                        <p:tgtEl>
                                          <p:spTgt spid="48"/>
                                        </p:tgtEl>
                                      </p:cBhvr>
                                    </p:animEffect>
                                    <p:anim calcmode="lin" valueType="num">
                                      <p:cBhvr>
                                        <p:cTn id="38" dur="500" fill="hold"/>
                                        <p:tgtEl>
                                          <p:spTgt spid="48"/>
                                        </p:tgtEl>
                                        <p:attrNameLst>
                                          <p:attrName>ppt_x</p:attrName>
                                        </p:attrNameLst>
                                      </p:cBhvr>
                                      <p:tavLst>
                                        <p:tav tm="0">
                                          <p:val>
                                            <p:strVal val="#ppt_x"/>
                                          </p:val>
                                        </p:tav>
                                        <p:tav tm="100000">
                                          <p:val>
                                            <p:strVal val="#ppt_x"/>
                                          </p:val>
                                        </p:tav>
                                      </p:tavLst>
                                    </p:anim>
                                    <p:anim calcmode="lin" valueType="num">
                                      <p:cBhvr>
                                        <p:cTn id="39" dur="500" fill="hold"/>
                                        <p:tgtEl>
                                          <p:spTgt spid="48"/>
                                        </p:tgtEl>
                                        <p:attrNameLst>
                                          <p:attrName>ppt_y</p:attrName>
                                        </p:attrNameLst>
                                      </p:cBhvr>
                                      <p:tavLst>
                                        <p:tav tm="0">
                                          <p:val>
                                            <p:strVal val="#ppt_y+.1"/>
                                          </p:val>
                                        </p:tav>
                                        <p:tav tm="100000">
                                          <p:val>
                                            <p:strVal val="#ppt_y"/>
                                          </p:val>
                                        </p:tav>
                                      </p:tavLst>
                                    </p:anim>
                                  </p:childTnLst>
                                </p:cTn>
                              </p:par>
                              <p:par>
                                <p:cTn id="40" presetID="1" presetClass="exit" presetSubtype="0" fill="hold" nodeType="withEffect">
                                  <p:stCondLst>
                                    <p:cond delay="0"/>
                                  </p:stCondLst>
                                  <p:childTnLst>
                                    <p:set>
                                      <p:cBhvr>
                                        <p:cTn id="41" dur="1" fill="hold">
                                          <p:stCondLst>
                                            <p:cond delay="0"/>
                                          </p:stCondLst>
                                        </p:cTn>
                                        <p:tgtEl>
                                          <p:spTgt spid="50"/>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56"/>
                                        </p:tgtEl>
                                        <p:attrNameLst>
                                          <p:attrName>style.visibility</p:attrName>
                                        </p:attrNameLst>
                                      </p:cBhvr>
                                      <p:to>
                                        <p:strVal val="visible"/>
                                      </p:to>
                                    </p:set>
                                    <p:animEffect transition="in" filter="fade">
                                      <p:cBhvr>
                                        <p:cTn id="46" dur="500"/>
                                        <p:tgtEl>
                                          <p:spTgt spid="56"/>
                                        </p:tgtEl>
                                      </p:cBhvr>
                                    </p:animEffect>
                                    <p:anim calcmode="lin" valueType="num">
                                      <p:cBhvr>
                                        <p:cTn id="47" dur="500" fill="hold"/>
                                        <p:tgtEl>
                                          <p:spTgt spid="56"/>
                                        </p:tgtEl>
                                        <p:attrNameLst>
                                          <p:attrName>ppt_x</p:attrName>
                                        </p:attrNameLst>
                                      </p:cBhvr>
                                      <p:tavLst>
                                        <p:tav tm="0">
                                          <p:val>
                                            <p:strVal val="#ppt_x"/>
                                          </p:val>
                                        </p:tav>
                                        <p:tav tm="100000">
                                          <p:val>
                                            <p:strVal val="#ppt_x"/>
                                          </p:val>
                                        </p:tav>
                                      </p:tavLst>
                                    </p:anim>
                                    <p:anim calcmode="lin" valueType="num">
                                      <p:cBhvr>
                                        <p:cTn id="48" dur="500" fill="hold"/>
                                        <p:tgtEl>
                                          <p:spTgt spid="56"/>
                                        </p:tgtEl>
                                        <p:attrNameLst>
                                          <p:attrName>ppt_y</p:attrName>
                                        </p:attrNameLst>
                                      </p:cBhvr>
                                      <p:tavLst>
                                        <p:tav tm="0">
                                          <p:val>
                                            <p:strVal val="#ppt_y+.1"/>
                                          </p:val>
                                        </p:tav>
                                        <p:tav tm="100000">
                                          <p:val>
                                            <p:strVal val="#ppt_y"/>
                                          </p:val>
                                        </p:tav>
                                      </p:tavLst>
                                    </p:anim>
                                  </p:childTnLst>
                                </p:cTn>
                              </p:par>
                              <p:par>
                                <p:cTn id="49" presetID="1" presetClass="exit" presetSubtype="0" fill="hold" nodeType="withEffect">
                                  <p:stCondLst>
                                    <p:cond delay="0"/>
                                  </p:stCondLst>
                                  <p:childTnLst>
                                    <p:set>
                                      <p:cBhvr>
                                        <p:cTn id="50" dur="1" fill="hold">
                                          <p:stCondLst>
                                            <p:cond delay="0"/>
                                          </p:stCondLst>
                                        </p:cTn>
                                        <p:tgtEl>
                                          <p:spTgt spid="48"/>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62"/>
                                        </p:tgtEl>
                                        <p:attrNameLst>
                                          <p:attrName>style.visibility</p:attrName>
                                        </p:attrNameLst>
                                      </p:cBhvr>
                                      <p:to>
                                        <p:strVal val="visible"/>
                                      </p:to>
                                    </p:set>
                                    <p:animEffect transition="in" filter="fade">
                                      <p:cBhvr>
                                        <p:cTn id="55" dur="500"/>
                                        <p:tgtEl>
                                          <p:spTgt spid="62"/>
                                        </p:tgtEl>
                                      </p:cBhvr>
                                    </p:animEffect>
                                    <p:anim calcmode="lin" valueType="num">
                                      <p:cBhvr>
                                        <p:cTn id="56" dur="500" fill="hold"/>
                                        <p:tgtEl>
                                          <p:spTgt spid="62"/>
                                        </p:tgtEl>
                                        <p:attrNameLst>
                                          <p:attrName>ppt_x</p:attrName>
                                        </p:attrNameLst>
                                      </p:cBhvr>
                                      <p:tavLst>
                                        <p:tav tm="0">
                                          <p:val>
                                            <p:strVal val="#ppt_x"/>
                                          </p:val>
                                        </p:tav>
                                        <p:tav tm="100000">
                                          <p:val>
                                            <p:strVal val="#ppt_x"/>
                                          </p:val>
                                        </p:tav>
                                      </p:tavLst>
                                    </p:anim>
                                    <p:anim calcmode="lin" valueType="num">
                                      <p:cBhvr>
                                        <p:cTn id="57" dur="500" fill="hold"/>
                                        <p:tgtEl>
                                          <p:spTgt spid="62"/>
                                        </p:tgtEl>
                                        <p:attrNameLst>
                                          <p:attrName>ppt_y</p:attrName>
                                        </p:attrNameLst>
                                      </p:cBhvr>
                                      <p:tavLst>
                                        <p:tav tm="0">
                                          <p:val>
                                            <p:strVal val="#ppt_y+.1"/>
                                          </p:val>
                                        </p:tav>
                                        <p:tav tm="100000">
                                          <p:val>
                                            <p:strVal val="#ppt_y"/>
                                          </p:val>
                                        </p:tav>
                                      </p:tavLst>
                                    </p:anim>
                                  </p:childTnLst>
                                </p:cTn>
                              </p:par>
                              <p:par>
                                <p:cTn id="58" presetID="1" presetClass="exit" presetSubtype="0" fill="hold" nodeType="withEffect">
                                  <p:stCondLst>
                                    <p:cond delay="0"/>
                                  </p:stCondLst>
                                  <p:childTnLst>
                                    <p:set>
                                      <p:cBhvr>
                                        <p:cTn id="59" dur="1" fill="hold">
                                          <p:stCondLst>
                                            <p:cond delay="0"/>
                                          </p:stCondLst>
                                        </p:cTn>
                                        <p:tgtEl>
                                          <p:spTgt spid="56"/>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71"/>
                                        </p:tgtEl>
                                        <p:attrNameLst>
                                          <p:attrName>style.visibility</p:attrName>
                                        </p:attrNameLst>
                                      </p:cBhvr>
                                      <p:to>
                                        <p:strVal val="visible"/>
                                      </p:to>
                                    </p:set>
                                    <p:animEffect transition="in" filter="fade">
                                      <p:cBhvr>
                                        <p:cTn id="64" dur="500"/>
                                        <p:tgtEl>
                                          <p:spTgt spid="71"/>
                                        </p:tgtEl>
                                      </p:cBhvr>
                                    </p:animEffect>
                                    <p:anim calcmode="lin" valueType="num">
                                      <p:cBhvr>
                                        <p:cTn id="65" dur="500" fill="hold"/>
                                        <p:tgtEl>
                                          <p:spTgt spid="71"/>
                                        </p:tgtEl>
                                        <p:attrNameLst>
                                          <p:attrName>ppt_x</p:attrName>
                                        </p:attrNameLst>
                                      </p:cBhvr>
                                      <p:tavLst>
                                        <p:tav tm="0">
                                          <p:val>
                                            <p:strVal val="#ppt_x"/>
                                          </p:val>
                                        </p:tav>
                                        <p:tav tm="100000">
                                          <p:val>
                                            <p:strVal val="#ppt_x"/>
                                          </p:val>
                                        </p:tav>
                                      </p:tavLst>
                                    </p:anim>
                                    <p:anim calcmode="lin" valueType="num">
                                      <p:cBhvr>
                                        <p:cTn id="66" dur="500" fill="hold"/>
                                        <p:tgtEl>
                                          <p:spTgt spid="71"/>
                                        </p:tgtEl>
                                        <p:attrNameLst>
                                          <p:attrName>ppt_y</p:attrName>
                                        </p:attrNameLst>
                                      </p:cBhvr>
                                      <p:tavLst>
                                        <p:tav tm="0">
                                          <p:val>
                                            <p:strVal val="#ppt_y+.1"/>
                                          </p:val>
                                        </p:tav>
                                        <p:tav tm="100000">
                                          <p:val>
                                            <p:strVal val="#ppt_y"/>
                                          </p:val>
                                        </p:tav>
                                      </p:tavLst>
                                    </p:anim>
                                  </p:childTnLst>
                                </p:cTn>
                              </p:par>
                              <p:par>
                                <p:cTn id="67" presetID="1" presetClass="exit" presetSubtype="0" fill="hold" nodeType="withEffect">
                                  <p:stCondLst>
                                    <p:cond delay="0"/>
                                  </p:stCondLst>
                                  <p:childTnLst>
                                    <p:set>
                                      <p:cBhvr>
                                        <p:cTn id="68" dur="1" fill="hold">
                                          <p:stCondLst>
                                            <p:cond delay="0"/>
                                          </p:stCondLst>
                                        </p:cTn>
                                        <p:tgtEl>
                                          <p:spTgt spid="62"/>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nodeType="clickEffect">
                                  <p:stCondLst>
                                    <p:cond delay="0"/>
                                  </p:stCondLst>
                                  <p:childTnLst>
                                    <p:set>
                                      <p:cBhvr>
                                        <p:cTn id="72" dur="1" fill="hold">
                                          <p:stCondLst>
                                            <p:cond delay="0"/>
                                          </p:stCondLst>
                                        </p:cTn>
                                        <p:tgtEl>
                                          <p:spTgt spid="81"/>
                                        </p:tgtEl>
                                        <p:attrNameLst>
                                          <p:attrName>style.visibility</p:attrName>
                                        </p:attrNameLst>
                                      </p:cBhvr>
                                      <p:to>
                                        <p:strVal val="visible"/>
                                      </p:to>
                                    </p:set>
                                    <p:animEffect transition="in" filter="fade">
                                      <p:cBhvr>
                                        <p:cTn id="73" dur="500"/>
                                        <p:tgtEl>
                                          <p:spTgt spid="81"/>
                                        </p:tgtEl>
                                      </p:cBhvr>
                                    </p:animEffect>
                                    <p:anim calcmode="lin" valueType="num">
                                      <p:cBhvr>
                                        <p:cTn id="74" dur="500" fill="hold"/>
                                        <p:tgtEl>
                                          <p:spTgt spid="81"/>
                                        </p:tgtEl>
                                        <p:attrNameLst>
                                          <p:attrName>ppt_x</p:attrName>
                                        </p:attrNameLst>
                                      </p:cBhvr>
                                      <p:tavLst>
                                        <p:tav tm="0">
                                          <p:val>
                                            <p:strVal val="#ppt_x"/>
                                          </p:val>
                                        </p:tav>
                                        <p:tav tm="100000">
                                          <p:val>
                                            <p:strVal val="#ppt_x"/>
                                          </p:val>
                                        </p:tav>
                                      </p:tavLst>
                                    </p:anim>
                                    <p:anim calcmode="lin" valueType="num">
                                      <p:cBhvr>
                                        <p:cTn id="75" dur="500" fill="hold"/>
                                        <p:tgtEl>
                                          <p:spTgt spid="81"/>
                                        </p:tgtEl>
                                        <p:attrNameLst>
                                          <p:attrName>ppt_y</p:attrName>
                                        </p:attrNameLst>
                                      </p:cBhvr>
                                      <p:tavLst>
                                        <p:tav tm="0">
                                          <p:val>
                                            <p:strVal val="#ppt_y+.1"/>
                                          </p:val>
                                        </p:tav>
                                        <p:tav tm="100000">
                                          <p:val>
                                            <p:strVal val="#ppt_y"/>
                                          </p:val>
                                        </p:tav>
                                      </p:tavLst>
                                    </p:anim>
                                  </p:childTnLst>
                                </p:cTn>
                              </p:par>
                              <p:par>
                                <p:cTn id="76" presetID="1" presetClass="exit" presetSubtype="0" fill="hold" nodeType="withEffect">
                                  <p:stCondLst>
                                    <p:cond delay="0"/>
                                  </p:stCondLst>
                                  <p:childTnLst>
                                    <p:set>
                                      <p:cBhvr>
                                        <p:cTn id="77" dur="1" fill="hold">
                                          <p:stCondLst>
                                            <p:cond delay="0"/>
                                          </p:stCondLst>
                                        </p:cTn>
                                        <p:tgtEl>
                                          <p:spTgt spid="71"/>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nodeType="clickEffect">
                                  <p:stCondLst>
                                    <p:cond delay="0"/>
                                  </p:stCondLst>
                                  <p:childTnLst>
                                    <p:set>
                                      <p:cBhvr>
                                        <p:cTn id="81" dur="1" fill="hold">
                                          <p:stCondLst>
                                            <p:cond delay="0"/>
                                          </p:stCondLst>
                                        </p:cTn>
                                        <p:tgtEl>
                                          <p:spTgt spid="82"/>
                                        </p:tgtEl>
                                        <p:attrNameLst>
                                          <p:attrName>style.visibility</p:attrName>
                                        </p:attrNameLst>
                                      </p:cBhvr>
                                      <p:to>
                                        <p:strVal val="visible"/>
                                      </p:to>
                                    </p:set>
                                    <p:animEffect transition="in" filter="fade">
                                      <p:cBhvr>
                                        <p:cTn id="82" dur="500"/>
                                        <p:tgtEl>
                                          <p:spTgt spid="82"/>
                                        </p:tgtEl>
                                      </p:cBhvr>
                                    </p:animEffect>
                                    <p:anim calcmode="lin" valueType="num">
                                      <p:cBhvr>
                                        <p:cTn id="83" dur="500" fill="hold"/>
                                        <p:tgtEl>
                                          <p:spTgt spid="82"/>
                                        </p:tgtEl>
                                        <p:attrNameLst>
                                          <p:attrName>ppt_x</p:attrName>
                                        </p:attrNameLst>
                                      </p:cBhvr>
                                      <p:tavLst>
                                        <p:tav tm="0">
                                          <p:val>
                                            <p:strVal val="#ppt_x"/>
                                          </p:val>
                                        </p:tav>
                                        <p:tav tm="100000">
                                          <p:val>
                                            <p:strVal val="#ppt_x"/>
                                          </p:val>
                                        </p:tav>
                                      </p:tavLst>
                                    </p:anim>
                                    <p:anim calcmode="lin" valueType="num">
                                      <p:cBhvr>
                                        <p:cTn id="84" dur="500" fill="hold"/>
                                        <p:tgtEl>
                                          <p:spTgt spid="82"/>
                                        </p:tgtEl>
                                        <p:attrNameLst>
                                          <p:attrName>ppt_y</p:attrName>
                                        </p:attrNameLst>
                                      </p:cBhvr>
                                      <p:tavLst>
                                        <p:tav tm="0">
                                          <p:val>
                                            <p:strVal val="#ppt_y+.1"/>
                                          </p:val>
                                        </p:tav>
                                        <p:tav tm="100000">
                                          <p:val>
                                            <p:strVal val="#ppt_y"/>
                                          </p:val>
                                        </p:tav>
                                      </p:tavLst>
                                    </p:anim>
                                  </p:childTnLst>
                                </p:cTn>
                              </p:par>
                              <p:par>
                                <p:cTn id="85" presetID="1" presetClass="exit" presetSubtype="0" fill="hold" nodeType="withEffect">
                                  <p:stCondLst>
                                    <p:cond delay="0"/>
                                  </p:stCondLst>
                                  <p:childTnLst>
                                    <p:set>
                                      <p:cBhvr>
                                        <p:cTn id="86" dur="1" fill="hold">
                                          <p:stCondLst>
                                            <p:cond delay="0"/>
                                          </p:stCondLst>
                                        </p:cTn>
                                        <p:tgtEl>
                                          <p:spTgt spid="81"/>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86"/>
                                        </p:tgtEl>
                                        <p:attrNameLst>
                                          <p:attrName>style.visibility</p:attrName>
                                        </p:attrNameLst>
                                      </p:cBhvr>
                                      <p:to>
                                        <p:strVal val="visible"/>
                                      </p:to>
                                    </p:set>
                                    <p:animEffect transition="in" filter="fade">
                                      <p:cBhvr>
                                        <p:cTn id="91" dur="500"/>
                                        <p:tgtEl>
                                          <p:spTgt spid="86"/>
                                        </p:tgtEl>
                                      </p:cBhvr>
                                    </p:animEffect>
                                    <p:anim calcmode="lin" valueType="num">
                                      <p:cBhvr>
                                        <p:cTn id="92" dur="500" fill="hold"/>
                                        <p:tgtEl>
                                          <p:spTgt spid="86"/>
                                        </p:tgtEl>
                                        <p:attrNameLst>
                                          <p:attrName>ppt_x</p:attrName>
                                        </p:attrNameLst>
                                      </p:cBhvr>
                                      <p:tavLst>
                                        <p:tav tm="0">
                                          <p:val>
                                            <p:strVal val="#ppt_x"/>
                                          </p:val>
                                        </p:tav>
                                        <p:tav tm="100000">
                                          <p:val>
                                            <p:strVal val="#ppt_x"/>
                                          </p:val>
                                        </p:tav>
                                      </p:tavLst>
                                    </p:anim>
                                    <p:anim calcmode="lin" valueType="num">
                                      <p:cBhvr>
                                        <p:cTn id="93" dur="500" fill="hold"/>
                                        <p:tgtEl>
                                          <p:spTgt spid="86"/>
                                        </p:tgtEl>
                                        <p:attrNameLst>
                                          <p:attrName>ppt_y</p:attrName>
                                        </p:attrNameLst>
                                      </p:cBhvr>
                                      <p:tavLst>
                                        <p:tav tm="0">
                                          <p:val>
                                            <p:strVal val="#ppt_y+.1"/>
                                          </p:val>
                                        </p:tav>
                                        <p:tav tm="100000">
                                          <p:val>
                                            <p:strVal val="#ppt_y"/>
                                          </p:val>
                                        </p:tav>
                                      </p:tavLst>
                                    </p:anim>
                                  </p:childTnLst>
                                </p:cTn>
                              </p:par>
                              <p:par>
                                <p:cTn id="94" presetID="1" presetClass="exit" presetSubtype="0" fill="hold" nodeType="withEffect">
                                  <p:stCondLst>
                                    <p:cond delay="0"/>
                                  </p:stCondLst>
                                  <p:childTnLst>
                                    <p:set>
                                      <p:cBhvr>
                                        <p:cTn id="95" dur="1" fill="hold">
                                          <p:stCondLst>
                                            <p:cond delay="0"/>
                                          </p:stCondLst>
                                        </p:cTn>
                                        <p:tgtEl>
                                          <p:spTgt spid="82"/>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42" presetClass="entr" presetSubtype="0" fill="hold" nodeType="clickEffect">
                                  <p:stCondLst>
                                    <p:cond delay="0"/>
                                  </p:stCondLst>
                                  <p:childTnLst>
                                    <p:set>
                                      <p:cBhvr>
                                        <p:cTn id="99" dur="1" fill="hold">
                                          <p:stCondLst>
                                            <p:cond delay="0"/>
                                          </p:stCondLst>
                                        </p:cTn>
                                        <p:tgtEl>
                                          <p:spTgt spid="90"/>
                                        </p:tgtEl>
                                        <p:attrNameLst>
                                          <p:attrName>style.visibility</p:attrName>
                                        </p:attrNameLst>
                                      </p:cBhvr>
                                      <p:to>
                                        <p:strVal val="visible"/>
                                      </p:to>
                                    </p:set>
                                    <p:animEffect transition="in" filter="fade">
                                      <p:cBhvr>
                                        <p:cTn id="100" dur="500"/>
                                        <p:tgtEl>
                                          <p:spTgt spid="90"/>
                                        </p:tgtEl>
                                      </p:cBhvr>
                                    </p:animEffect>
                                    <p:anim calcmode="lin" valueType="num">
                                      <p:cBhvr>
                                        <p:cTn id="101" dur="500" fill="hold"/>
                                        <p:tgtEl>
                                          <p:spTgt spid="90"/>
                                        </p:tgtEl>
                                        <p:attrNameLst>
                                          <p:attrName>ppt_x</p:attrName>
                                        </p:attrNameLst>
                                      </p:cBhvr>
                                      <p:tavLst>
                                        <p:tav tm="0">
                                          <p:val>
                                            <p:strVal val="#ppt_x"/>
                                          </p:val>
                                        </p:tav>
                                        <p:tav tm="100000">
                                          <p:val>
                                            <p:strVal val="#ppt_x"/>
                                          </p:val>
                                        </p:tav>
                                      </p:tavLst>
                                    </p:anim>
                                    <p:anim calcmode="lin" valueType="num">
                                      <p:cBhvr>
                                        <p:cTn id="102" dur="500" fill="hold"/>
                                        <p:tgtEl>
                                          <p:spTgt spid="90"/>
                                        </p:tgtEl>
                                        <p:attrNameLst>
                                          <p:attrName>ppt_y</p:attrName>
                                        </p:attrNameLst>
                                      </p:cBhvr>
                                      <p:tavLst>
                                        <p:tav tm="0">
                                          <p:val>
                                            <p:strVal val="#ppt_y+.1"/>
                                          </p:val>
                                        </p:tav>
                                        <p:tav tm="100000">
                                          <p:val>
                                            <p:strVal val="#ppt_y"/>
                                          </p:val>
                                        </p:tav>
                                      </p:tavLst>
                                    </p:anim>
                                  </p:childTnLst>
                                </p:cTn>
                              </p:par>
                              <p:par>
                                <p:cTn id="103" presetID="1" presetClass="exit" presetSubtype="0" fill="hold" nodeType="withEffect">
                                  <p:stCondLst>
                                    <p:cond delay="0"/>
                                  </p:stCondLst>
                                  <p:childTnLst>
                                    <p:set>
                                      <p:cBhvr>
                                        <p:cTn id="104" dur="1" fill="hold">
                                          <p:stCondLst>
                                            <p:cond delay="0"/>
                                          </p:stCondLst>
                                        </p:cTn>
                                        <p:tgtEl>
                                          <p:spTgt spid="86"/>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42" presetClass="entr" presetSubtype="0" fill="hold" nodeType="clickEffect">
                                  <p:stCondLst>
                                    <p:cond delay="0"/>
                                  </p:stCondLst>
                                  <p:childTnLst>
                                    <p:set>
                                      <p:cBhvr>
                                        <p:cTn id="108" dur="1" fill="hold">
                                          <p:stCondLst>
                                            <p:cond delay="0"/>
                                          </p:stCondLst>
                                        </p:cTn>
                                        <p:tgtEl>
                                          <p:spTgt spid="94"/>
                                        </p:tgtEl>
                                        <p:attrNameLst>
                                          <p:attrName>style.visibility</p:attrName>
                                        </p:attrNameLst>
                                      </p:cBhvr>
                                      <p:to>
                                        <p:strVal val="visible"/>
                                      </p:to>
                                    </p:set>
                                    <p:animEffect transition="in" filter="fade">
                                      <p:cBhvr>
                                        <p:cTn id="109" dur="500"/>
                                        <p:tgtEl>
                                          <p:spTgt spid="94"/>
                                        </p:tgtEl>
                                      </p:cBhvr>
                                    </p:animEffect>
                                    <p:anim calcmode="lin" valueType="num">
                                      <p:cBhvr>
                                        <p:cTn id="110" dur="500" fill="hold"/>
                                        <p:tgtEl>
                                          <p:spTgt spid="94"/>
                                        </p:tgtEl>
                                        <p:attrNameLst>
                                          <p:attrName>ppt_x</p:attrName>
                                        </p:attrNameLst>
                                      </p:cBhvr>
                                      <p:tavLst>
                                        <p:tav tm="0">
                                          <p:val>
                                            <p:strVal val="#ppt_x"/>
                                          </p:val>
                                        </p:tav>
                                        <p:tav tm="100000">
                                          <p:val>
                                            <p:strVal val="#ppt_x"/>
                                          </p:val>
                                        </p:tav>
                                      </p:tavLst>
                                    </p:anim>
                                    <p:anim calcmode="lin" valueType="num">
                                      <p:cBhvr>
                                        <p:cTn id="111" dur="500" fill="hold"/>
                                        <p:tgtEl>
                                          <p:spTgt spid="94"/>
                                        </p:tgtEl>
                                        <p:attrNameLst>
                                          <p:attrName>ppt_y</p:attrName>
                                        </p:attrNameLst>
                                      </p:cBhvr>
                                      <p:tavLst>
                                        <p:tav tm="0">
                                          <p:val>
                                            <p:strVal val="#ppt_y+.1"/>
                                          </p:val>
                                        </p:tav>
                                        <p:tav tm="100000">
                                          <p:val>
                                            <p:strVal val="#ppt_y"/>
                                          </p:val>
                                        </p:tav>
                                      </p:tavLst>
                                    </p:anim>
                                  </p:childTnLst>
                                </p:cTn>
                              </p:par>
                              <p:par>
                                <p:cTn id="112" presetID="1" presetClass="exit" presetSubtype="0" fill="hold" nodeType="withEffect">
                                  <p:stCondLst>
                                    <p:cond delay="0"/>
                                  </p:stCondLst>
                                  <p:childTnLst>
                                    <p:set>
                                      <p:cBhvr>
                                        <p:cTn id="113" dur="1" fill="hold">
                                          <p:stCondLst>
                                            <p:cond delay="0"/>
                                          </p:stCondLst>
                                        </p:cTn>
                                        <p:tgtEl>
                                          <p:spTgt spid="90"/>
                                        </p:tgtEl>
                                        <p:attrNameLst>
                                          <p:attrName>style.visibility</p:attrName>
                                        </p:attrNameLst>
                                      </p:cBhvr>
                                      <p:to>
                                        <p:strVal val="hidden"/>
                                      </p:to>
                                    </p:set>
                                  </p:childTnLst>
                                </p:cTn>
                              </p:par>
                            </p:childTnLst>
                          </p:cTn>
                        </p:par>
                      </p:childTnLst>
                    </p:cTn>
                  </p:par>
                  <p:par>
                    <p:cTn id="114" fill="hold">
                      <p:stCondLst>
                        <p:cond delay="indefinite"/>
                      </p:stCondLst>
                      <p:childTnLst>
                        <p:par>
                          <p:cTn id="115" fill="hold">
                            <p:stCondLst>
                              <p:cond delay="0"/>
                            </p:stCondLst>
                            <p:childTnLst>
                              <p:par>
                                <p:cTn id="116" presetID="42" presetClass="entr" presetSubtype="0" fill="hold" nodeType="clickEffect">
                                  <p:stCondLst>
                                    <p:cond delay="0"/>
                                  </p:stCondLst>
                                  <p:childTnLst>
                                    <p:set>
                                      <p:cBhvr>
                                        <p:cTn id="117" dur="1" fill="hold">
                                          <p:stCondLst>
                                            <p:cond delay="0"/>
                                          </p:stCondLst>
                                        </p:cTn>
                                        <p:tgtEl>
                                          <p:spTgt spid="102"/>
                                        </p:tgtEl>
                                        <p:attrNameLst>
                                          <p:attrName>style.visibility</p:attrName>
                                        </p:attrNameLst>
                                      </p:cBhvr>
                                      <p:to>
                                        <p:strVal val="visible"/>
                                      </p:to>
                                    </p:set>
                                    <p:animEffect transition="in" filter="fade">
                                      <p:cBhvr>
                                        <p:cTn id="118" dur="500"/>
                                        <p:tgtEl>
                                          <p:spTgt spid="102"/>
                                        </p:tgtEl>
                                      </p:cBhvr>
                                    </p:animEffect>
                                    <p:anim calcmode="lin" valueType="num">
                                      <p:cBhvr>
                                        <p:cTn id="119" dur="500" fill="hold"/>
                                        <p:tgtEl>
                                          <p:spTgt spid="102"/>
                                        </p:tgtEl>
                                        <p:attrNameLst>
                                          <p:attrName>ppt_x</p:attrName>
                                        </p:attrNameLst>
                                      </p:cBhvr>
                                      <p:tavLst>
                                        <p:tav tm="0">
                                          <p:val>
                                            <p:strVal val="#ppt_x"/>
                                          </p:val>
                                        </p:tav>
                                        <p:tav tm="100000">
                                          <p:val>
                                            <p:strVal val="#ppt_x"/>
                                          </p:val>
                                        </p:tav>
                                      </p:tavLst>
                                    </p:anim>
                                    <p:anim calcmode="lin" valueType="num">
                                      <p:cBhvr>
                                        <p:cTn id="120" dur="500" fill="hold"/>
                                        <p:tgtEl>
                                          <p:spTgt spid="102"/>
                                        </p:tgtEl>
                                        <p:attrNameLst>
                                          <p:attrName>ppt_y</p:attrName>
                                        </p:attrNameLst>
                                      </p:cBhvr>
                                      <p:tavLst>
                                        <p:tav tm="0">
                                          <p:val>
                                            <p:strVal val="#ppt_y+.1"/>
                                          </p:val>
                                        </p:tav>
                                        <p:tav tm="100000">
                                          <p:val>
                                            <p:strVal val="#ppt_y"/>
                                          </p:val>
                                        </p:tav>
                                      </p:tavLst>
                                    </p:anim>
                                  </p:childTnLst>
                                </p:cTn>
                              </p:par>
                              <p:par>
                                <p:cTn id="121" presetID="1" presetClass="exit" presetSubtype="0" fill="hold" nodeType="withEffect">
                                  <p:stCondLst>
                                    <p:cond delay="0"/>
                                  </p:stCondLst>
                                  <p:childTnLst>
                                    <p:set>
                                      <p:cBhvr>
                                        <p:cTn id="122" dur="1" fill="hold">
                                          <p:stCondLst>
                                            <p:cond delay="0"/>
                                          </p:stCondLst>
                                        </p:cTn>
                                        <p:tgtEl>
                                          <p:spTgt spid="9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70E98B-0A74-4B12-B07B-D42B679B06E8}"/>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デモンストレーション</a:t>
            </a:r>
          </a:p>
        </p:txBody>
      </p:sp>
      <p:sp>
        <p:nvSpPr>
          <p:cNvPr id="3" name="コンテンツ プレースホルダー 2">
            <a:extLst>
              <a:ext uri="{FF2B5EF4-FFF2-40B4-BE49-F238E27FC236}">
                <a16:creationId xmlns:a16="http://schemas.microsoft.com/office/drawing/2014/main" id="{ADAF44FF-D452-498A-BE2A-5D1E9DFCCCF8}"/>
              </a:ext>
            </a:extLst>
          </p:cNvPr>
          <p:cNvSpPr>
            <a:spLocks noGrp="1"/>
          </p:cNvSpPr>
          <p:nvPr>
            <p:ph idx="1"/>
          </p:nvPr>
        </p:nvSpPr>
        <p:spPr/>
        <p:txBody>
          <a:bodyPr>
            <a:normAutofit/>
          </a:bodyPr>
          <a:lstStyle/>
          <a:p>
            <a:pPr marL="0" indent="0">
              <a:buNone/>
            </a:pPr>
            <a:r>
              <a:rPr kumimoji="1" lang="ja-JP" altLang="en-US" sz="4000" dirty="0"/>
              <a:t>自動起動</a:t>
            </a:r>
            <a:endParaRPr kumimoji="1" lang="en-US" altLang="ja-JP" sz="4000" dirty="0"/>
          </a:p>
          <a:p>
            <a:r>
              <a:rPr lang="en-US" altLang="ja-JP" sz="4000" dirty="0"/>
              <a:t>yosie.sh</a:t>
            </a:r>
          </a:p>
          <a:p>
            <a:r>
              <a:rPr kumimoji="1" lang="en-US" altLang="ja-JP" sz="4000" dirty="0"/>
              <a:t>Julius</a:t>
            </a:r>
            <a:r>
              <a:rPr kumimoji="1" lang="ja-JP" altLang="en-US" sz="4000" dirty="0"/>
              <a:t>サーバ</a:t>
            </a:r>
            <a:endParaRPr kumimoji="1" lang="en-US" altLang="ja-JP" sz="4000" dirty="0"/>
          </a:p>
          <a:p>
            <a:r>
              <a:rPr kumimoji="1" lang="en-US" altLang="ja-JP" sz="4000" dirty="0"/>
              <a:t>cron</a:t>
            </a:r>
            <a:r>
              <a:rPr lang="en-US" altLang="ja-JP" sz="4000" dirty="0"/>
              <a:t>.py</a:t>
            </a:r>
            <a:endParaRPr kumimoji="1" lang="en-US" altLang="ja-JP" sz="4000" dirty="0"/>
          </a:p>
        </p:txBody>
      </p:sp>
      <p:sp>
        <p:nvSpPr>
          <p:cNvPr id="4" name="正方形/長方形 3">
            <a:extLst>
              <a:ext uri="{FF2B5EF4-FFF2-40B4-BE49-F238E27FC236}">
                <a16:creationId xmlns:a16="http://schemas.microsoft.com/office/drawing/2014/main" id="{1B7D28CA-D17D-4A9A-BCF2-107DF8FD760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15018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3B901B-C015-40EF-B4CD-3F5F25F44EC0}"/>
              </a:ext>
            </a:extLst>
          </p:cNvPr>
          <p:cNvSpPr>
            <a:spLocks noGrp="1"/>
          </p:cNvSpPr>
          <p:nvPr>
            <p:ph type="title"/>
          </p:nvPr>
        </p:nvSpPr>
        <p:spPr/>
        <p:txBody>
          <a:bodyPr/>
          <a:lstStyle/>
          <a:p>
            <a:r>
              <a:rPr kumimoji="1"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YoSiE</a:t>
            </a:r>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の可能性</a:t>
            </a:r>
          </a:p>
        </p:txBody>
      </p:sp>
      <p:sp>
        <p:nvSpPr>
          <p:cNvPr id="3" name="コンテンツ プレースホルダー 2">
            <a:extLst>
              <a:ext uri="{FF2B5EF4-FFF2-40B4-BE49-F238E27FC236}">
                <a16:creationId xmlns:a16="http://schemas.microsoft.com/office/drawing/2014/main" id="{1E815E2C-35DE-441F-860D-34AECE6DA488}"/>
              </a:ext>
            </a:extLst>
          </p:cNvPr>
          <p:cNvSpPr>
            <a:spLocks noGrp="1"/>
          </p:cNvSpPr>
          <p:nvPr>
            <p:ph idx="1"/>
          </p:nvPr>
        </p:nvSpPr>
        <p:spPr>
          <a:xfrm>
            <a:off x="838200" y="1790790"/>
            <a:ext cx="10515600" cy="4351338"/>
          </a:xfrm>
        </p:spPr>
        <p:txBody>
          <a:bodyPr/>
          <a:lstStyle/>
          <a:p>
            <a:r>
              <a:rPr kumimoji="1" lang="ja-JP" altLang="en-US" dirty="0"/>
              <a:t>音声認識の向上</a:t>
            </a:r>
            <a:endParaRPr kumimoji="1" lang="en-US" altLang="ja-JP" dirty="0"/>
          </a:p>
          <a:p>
            <a:pPr lvl="1"/>
            <a:r>
              <a:rPr lang="ja-JP" altLang="en-US" dirty="0"/>
              <a:t>辞書ファイルの追加</a:t>
            </a:r>
            <a:endParaRPr lang="en-US" altLang="ja-JP" dirty="0"/>
          </a:p>
          <a:p>
            <a:pPr lvl="1"/>
            <a:r>
              <a:rPr kumimoji="1" lang="ja-JP" altLang="en-US" dirty="0"/>
              <a:t>他の音声認識システムの利用　等</a:t>
            </a:r>
            <a:endParaRPr kumimoji="1" lang="en-US" altLang="ja-JP" dirty="0"/>
          </a:p>
          <a:p>
            <a:r>
              <a:rPr lang="ja-JP" altLang="en-US" dirty="0"/>
              <a:t>機能の追加</a:t>
            </a:r>
            <a:endParaRPr lang="en-US" altLang="ja-JP" dirty="0"/>
          </a:p>
          <a:p>
            <a:pPr lvl="1"/>
            <a:r>
              <a:rPr lang="ja-JP" altLang="en-US" dirty="0"/>
              <a:t>写真撮影</a:t>
            </a:r>
            <a:endParaRPr lang="en-US" altLang="ja-JP" dirty="0"/>
          </a:p>
          <a:p>
            <a:pPr lvl="1"/>
            <a:r>
              <a:rPr lang="en-US" altLang="ja-JP" dirty="0"/>
              <a:t>YSE</a:t>
            </a:r>
            <a:r>
              <a:rPr lang="ja-JP" altLang="en-US" dirty="0"/>
              <a:t>内線搭載</a:t>
            </a:r>
            <a:r>
              <a:rPr lang="en-US" altLang="ja-JP" dirty="0"/>
              <a:t>	</a:t>
            </a:r>
            <a:r>
              <a:rPr lang="ja-JP" altLang="en-US" dirty="0"/>
              <a:t>等</a:t>
            </a:r>
            <a:endParaRPr lang="en-US" altLang="ja-JP" dirty="0"/>
          </a:p>
          <a:p>
            <a:r>
              <a:rPr lang="ja-JP" altLang="en-US" dirty="0"/>
              <a:t>既存機能の改良</a:t>
            </a:r>
            <a:endParaRPr lang="en-US" altLang="ja-JP" dirty="0"/>
          </a:p>
          <a:p>
            <a:pPr lvl="1"/>
            <a:r>
              <a:rPr lang="ja-JP" altLang="en-US" dirty="0"/>
              <a:t>星座別占い読み上げ</a:t>
            </a:r>
            <a:endParaRPr lang="en-US" altLang="ja-JP" dirty="0"/>
          </a:p>
          <a:p>
            <a:pPr lvl="1"/>
            <a:r>
              <a:rPr lang="ja-JP" altLang="en-US" dirty="0"/>
              <a:t>ニュース記事の増量　等</a:t>
            </a:r>
            <a:endParaRPr lang="en-US" altLang="ja-JP" dirty="0"/>
          </a:p>
          <a:p>
            <a:pPr lvl="1"/>
            <a:endParaRPr kumimoji="1" lang="en-US" altLang="ja-JP" dirty="0"/>
          </a:p>
          <a:p>
            <a:pPr lvl="1"/>
            <a:endParaRPr kumimoji="1" lang="ja-JP" altLang="en-US" dirty="0"/>
          </a:p>
        </p:txBody>
      </p:sp>
      <p:sp>
        <p:nvSpPr>
          <p:cNvPr id="4" name="正方形/長方形 3">
            <a:extLst>
              <a:ext uri="{FF2B5EF4-FFF2-40B4-BE49-F238E27FC236}">
                <a16:creationId xmlns:a16="http://schemas.microsoft.com/office/drawing/2014/main" id="{17FF1CE0-3AF1-43EA-9228-6FC16111F444}"/>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613381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CA8915-FB85-4BA5-A8D7-C244E846FAA7}"/>
              </a:ext>
            </a:extLst>
          </p:cNvPr>
          <p:cNvSpPr>
            <a:spLocks noGrp="1"/>
          </p:cNvSpPr>
          <p:nvPr>
            <p:ph type="title"/>
          </p:nvPr>
        </p:nvSpPr>
        <p:spPr/>
        <p:txBody>
          <a:bodyPr/>
          <a:lstStyle/>
          <a:p>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まとめ</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3" name="コンテンツ プレースホルダー 2">
            <a:extLst>
              <a:ext uri="{FF2B5EF4-FFF2-40B4-BE49-F238E27FC236}">
                <a16:creationId xmlns:a16="http://schemas.microsoft.com/office/drawing/2014/main" id="{0D714BC0-892C-4AC4-8E05-C63CD9131467}"/>
              </a:ext>
            </a:extLst>
          </p:cNvPr>
          <p:cNvSpPr>
            <a:spLocks noGrp="1"/>
          </p:cNvSpPr>
          <p:nvPr>
            <p:ph idx="1"/>
          </p:nvPr>
        </p:nvSpPr>
        <p:spPr/>
        <p:txBody>
          <a:bodyPr/>
          <a:lstStyle/>
          <a:p>
            <a:r>
              <a:rPr kumimoji="1" lang="en-US" altLang="ja-JP" dirty="0"/>
              <a:t>AI</a:t>
            </a:r>
            <a:r>
              <a:rPr kumimoji="1" lang="ja-JP" altLang="en-US" dirty="0"/>
              <a:t>スピーカー</a:t>
            </a:r>
            <a:endParaRPr kumimoji="1" lang="en-US" altLang="ja-JP" dirty="0"/>
          </a:p>
          <a:p>
            <a:r>
              <a:rPr kumimoji="1" lang="ja-JP" altLang="en-US" dirty="0"/>
              <a:t>音声で問いかけ→音声で返答</a:t>
            </a:r>
            <a:endParaRPr kumimoji="1" lang="en-US" altLang="ja-JP" dirty="0"/>
          </a:p>
          <a:p>
            <a:r>
              <a:rPr lang="en-US" altLang="ja-JP" dirty="0"/>
              <a:t>AI</a:t>
            </a:r>
            <a:r>
              <a:rPr lang="ja-JP" altLang="en-US" dirty="0"/>
              <a:t>部分</a:t>
            </a:r>
            <a:endParaRPr lang="en-US" altLang="ja-JP" dirty="0"/>
          </a:p>
          <a:p>
            <a:pPr lvl="1"/>
            <a:r>
              <a:rPr kumimoji="1" lang="en-US" altLang="ja-JP" dirty="0" err="1"/>
              <a:t>fastText</a:t>
            </a:r>
            <a:endParaRPr kumimoji="1" lang="en-US" altLang="ja-JP" dirty="0"/>
          </a:p>
          <a:p>
            <a:pPr lvl="1"/>
            <a:r>
              <a:rPr kumimoji="1" lang="ja-JP" altLang="en-US" dirty="0"/>
              <a:t>問いかけの中の名詞から機能を予測</a:t>
            </a:r>
          </a:p>
        </p:txBody>
      </p:sp>
      <p:sp>
        <p:nvSpPr>
          <p:cNvPr id="4" name="正方形/長方形 3">
            <a:extLst>
              <a:ext uri="{FF2B5EF4-FFF2-40B4-BE49-F238E27FC236}">
                <a16:creationId xmlns:a16="http://schemas.microsoft.com/office/drawing/2014/main" id="{F3010222-8670-431C-9223-D210EBDB663D}"/>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021490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E2F86B-64F9-4EFF-BA57-7C707F7AF077}"/>
              </a:ext>
            </a:extLst>
          </p:cNvPr>
          <p:cNvSpPr>
            <a:spLocks noGrp="1"/>
          </p:cNvSpPr>
          <p:nvPr>
            <p:ph type="title"/>
          </p:nvPr>
        </p:nvSpPr>
        <p:spPr/>
        <p:txBody>
          <a:bodyPr/>
          <a:lstStyle/>
          <a:p>
            <a:r>
              <a:rPr kumimoji="1" lang="ja-JP" altLang="en-US" dirty="0"/>
              <a:t>チームメンバー</a:t>
            </a:r>
          </a:p>
        </p:txBody>
      </p:sp>
      <p:sp>
        <p:nvSpPr>
          <p:cNvPr id="3" name="コンテンツ プレースホルダー 2">
            <a:extLst>
              <a:ext uri="{FF2B5EF4-FFF2-40B4-BE49-F238E27FC236}">
                <a16:creationId xmlns:a16="http://schemas.microsoft.com/office/drawing/2014/main" id="{3F0CDD7C-542F-41C4-8D3A-BB7DDD344587}"/>
              </a:ext>
            </a:extLst>
          </p:cNvPr>
          <p:cNvSpPr>
            <a:spLocks noGrp="1"/>
          </p:cNvSpPr>
          <p:nvPr>
            <p:ph idx="1"/>
          </p:nvPr>
        </p:nvSpPr>
        <p:spPr>
          <a:xfrm>
            <a:off x="838200" y="1825625"/>
            <a:ext cx="4865483" cy="4351338"/>
          </a:xfrm>
        </p:spPr>
        <p:txBody>
          <a:bodyPr/>
          <a:lstStyle/>
          <a:p>
            <a:r>
              <a:rPr kumimoji="1" lang="ja-JP" altLang="en-US" dirty="0"/>
              <a:t>山田晃生</a:t>
            </a:r>
            <a:r>
              <a:rPr kumimoji="1" lang="en-US" altLang="ja-JP" dirty="0"/>
              <a:t>(2001</a:t>
            </a:r>
            <a:r>
              <a:rPr kumimoji="1" lang="ja-JP" altLang="en-US" dirty="0"/>
              <a:t>～</a:t>
            </a:r>
            <a:r>
              <a:rPr kumimoji="1" lang="en-US" altLang="ja-JP" dirty="0"/>
              <a:t>)</a:t>
            </a:r>
          </a:p>
          <a:p>
            <a:r>
              <a:rPr lang="ja-JP" altLang="en-US" dirty="0"/>
              <a:t>主に</a:t>
            </a:r>
            <a:r>
              <a:rPr lang="en-US" altLang="ja-JP" dirty="0" err="1"/>
              <a:t>fastText</a:t>
            </a:r>
            <a:r>
              <a:rPr lang="en-US" altLang="ja-JP" dirty="0"/>
              <a:t>, </a:t>
            </a:r>
            <a:r>
              <a:rPr lang="ja-JP" altLang="en-US" dirty="0"/>
              <a:t>トレーニングデータ作成に携わった。</a:t>
            </a:r>
            <a:endParaRPr lang="en-US" altLang="ja-JP" dirty="0"/>
          </a:p>
          <a:p>
            <a:r>
              <a:rPr lang="ja-JP" altLang="en-US" dirty="0"/>
              <a:t>　</a:t>
            </a:r>
            <a:endParaRPr lang="en-US" altLang="ja-JP" dirty="0"/>
          </a:p>
          <a:p>
            <a:r>
              <a:rPr lang="ja-JP" altLang="en-US" dirty="0"/>
              <a:t>　</a:t>
            </a:r>
            <a:endParaRPr lang="en-US" altLang="ja-JP" dirty="0"/>
          </a:p>
          <a:p>
            <a:r>
              <a:rPr lang="ja-JP" altLang="en-US" dirty="0"/>
              <a:t>　</a:t>
            </a:r>
            <a:endParaRPr lang="en-US" altLang="ja-JP" dirty="0"/>
          </a:p>
          <a:p>
            <a:pPr marL="0" indent="0">
              <a:buNone/>
            </a:pPr>
            <a:endParaRPr lang="en-US" altLang="ja-JP" dirty="0"/>
          </a:p>
        </p:txBody>
      </p:sp>
      <p:sp>
        <p:nvSpPr>
          <p:cNvPr id="4" name="正方形/長方形 3">
            <a:extLst>
              <a:ext uri="{FF2B5EF4-FFF2-40B4-BE49-F238E27FC236}">
                <a16:creationId xmlns:a16="http://schemas.microsoft.com/office/drawing/2014/main" id="{C91C756F-15E3-4B18-84A0-A6F1D7EB569D}"/>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a:extLst>
              <a:ext uri="{FF2B5EF4-FFF2-40B4-BE49-F238E27FC236}">
                <a16:creationId xmlns:a16="http://schemas.microsoft.com/office/drawing/2014/main" id="{CE7E6AB9-4320-4A02-9101-57EE52A88A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4063" y="1340556"/>
            <a:ext cx="2678889" cy="4131223"/>
          </a:xfrm>
          <a:prstGeom prst="rect">
            <a:avLst/>
          </a:prstGeom>
        </p:spPr>
      </p:pic>
    </p:spTree>
    <p:extLst>
      <p:ext uri="{BB962C8B-B14F-4D97-AF65-F5344CB8AC3E}">
        <p14:creationId xmlns:p14="http://schemas.microsoft.com/office/powerpoint/2010/main" val="1671712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グラフィックス 7" descr="男の人">
            <a:extLst>
              <a:ext uri="{FF2B5EF4-FFF2-40B4-BE49-F238E27FC236}">
                <a16:creationId xmlns:a16="http://schemas.microsoft.com/office/drawing/2014/main" id="{7F80E498-C49B-4EA1-84BF-216E367B100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51707" y="2700311"/>
            <a:ext cx="2908789" cy="2908789"/>
          </a:xfrm>
          <a:prstGeom prst="rect">
            <a:avLst/>
          </a:prstGeom>
        </p:spPr>
      </p:pic>
      <p:sp>
        <p:nvSpPr>
          <p:cNvPr id="2" name="タイトル 1">
            <a:extLst>
              <a:ext uri="{FF2B5EF4-FFF2-40B4-BE49-F238E27FC236}">
                <a16:creationId xmlns:a16="http://schemas.microsoft.com/office/drawing/2014/main" id="{2B502C30-09A1-472A-A0F0-34C540F15F4C}"/>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プロジェクトの全体像</a:t>
            </a:r>
          </a:p>
        </p:txBody>
      </p:sp>
      <p:pic>
        <p:nvPicPr>
          <p:cNvPr id="4" name="コンテンツ プレースホルダー 4">
            <a:extLst>
              <a:ext uri="{FF2B5EF4-FFF2-40B4-BE49-F238E27FC236}">
                <a16:creationId xmlns:a16="http://schemas.microsoft.com/office/drawing/2014/main" id="{CBE1694E-BB45-4A52-B03B-EC1E75A875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38245" y="2252803"/>
            <a:ext cx="870033" cy="1797607"/>
          </a:xfrm>
          <a:prstGeom prst="rect">
            <a:avLst/>
          </a:prstGeom>
        </p:spPr>
      </p:pic>
      <p:sp>
        <p:nvSpPr>
          <p:cNvPr id="5" name="吹き出し: 円形 4">
            <a:extLst>
              <a:ext uri="{FF2B5EF4-FFF2-40B4-BE49-F238E27FC236}">
                <a16:creationId xmlns:a16="http://schemas.microsoft.com/office/drawing/2014/main" id="{5E744A7D-ADBD-4B20-B662-F8F4529C7320}"/>
              </a:ext>
            </a:extLst>
          </p:cNvPr>
          <p:cNvSpPr/>
          <p:nvPr/>
        </p:nvSpPr>
        <p:spPr>
          <a:xfrm>
            <a:off x="2815182" y="1731235"/>
            <a:ext cx="3743740" cy="858630"/>
          </a:xfrm>
          <a:prstGeom prst="wedgeEllipseCallout">
            <a:avLst>
              <a:gd name="adj1" fmla="val -18037"/>
              <a:gd name="adj2" fmla="val 7184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rPr>
              <a:t>今日の天気は？</a:t>
            </a:r>
            <a:r>
              <a:rPr kumimoji="1" lang="ja-JP" altLang="en-US" sz="2400" dirty="0"/>
              <a:t>？</a:t>
            </a:r>
          </a:p>
        </p:txBody>
      </p:sp>
      <p:sp>
        <p:nvSpPr>
          <p:cNvPr id="6" name="テキスト ボックス 5">
            <a:extLst>
              <a:ext uri="{FF2B5EF4-FFF2-40B4-BE49-F238E27FC236}">
                <a16:creationId xmlns:a16="http://schemas.microsoft.com/office/drawing/2014/main" id="{DFF45BAB-E0BA-4FF0-9501-7005A3610461}"/>
              </a:ext>
            </a:extLst>
          </p:cNvPr>
          <p:cNvSpPr txBox="1"/>
          <p:nvPr/>
        </p:nvSpPr>
        <p:spPr>
          <a:xfrm>
            <a:off x="2998947" y="5497846"/>
            <a:ext cx="1688105" cy="707886"/>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4000" b="1" dirty="0"/>
              <a:t>USER</a:t>
            </a:r>
            <a:endParaRPr kumimoji="1" lang="ja-JP" altLang="en-US" sz="2800" b="1" dirty="0"/>
          </a:p>
        </p:txBody>
      </p:sp>
      <p:sp>
        <p:nvSpPr>
          <p:cNvPr id="7" name="吹き出し: 円形 6">
            <a:extLst>
              <a:ext uri="{FF2B5EF4-FFF2-40B4-BE49-F238E27FC236}">
                <a16:creationId xmlns:a16="http://schemas.microsoft.com/office/drawing/2014/main" id="{720B7E70-347E-4342-8661-1D7BB35F1D07}"/>
              </a:ext>
            </a:extLst>
          </p:cNvPr>
          <p:cNvSpPr/>
          <p:nvPr/>
        </p:nvSpPr>
        <p:spPr>
          <a:xfrm>
            <a:off x="7307858" y="1753392"/>
            <a:ext cx="3743740" cy="1081625"/>
          </a:xfrm>
          <a:prstGeom prst="wedgeEllipseCallout">
            <a:avLst>
              <a:gd name="adj1" fmla="val -41068"/>
              <a:gd name="adj2" fmla="val 5957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chemeClr val="tx1"/>
                </a:solidFill>
              </a:rPr>
              <a:t>今日の神奈川県の</a:t>
            </a:r>
            <a:endParaRPr lang="en-US" altLang="ja-JP" sz="2400" b="1" dirty="0">
              <a:solidFill>
                <a:schemeClr val="tx1"/>
              </a:solidFill>
            </a:endParaRPr>
          </a:p>
          <a:p>
            <a:pPr algn="ctr"/>
            <a:r>
              <a:rPr lang="ja-JP" altLang="en-US" sz="2400" b="1" dirty="0">
                <a:solidFill>
                  <a:schemeClr val="tx1"/>
                </a:solidFill>
              </a:rPr>
              <a:t>天気は</a:t>
            </a:r>
            <a:r>
              <a:rPr lang="en-US" altLang="ja-JP" sz="2400" b="1" dirty="0">
                <a:solidFill>
                  <a:schemeClr val="tx1"/>
                </a:solidFill>
              </a:rPr>
              <a:t>…</a:t>
            </a:r>
            <a:endParaRPr kumimoji="1" lang="ja-JP" altLang="en-US" sz="2400" dirty="0">
              <a:solidFill>
                <a:schemeClr val="tx1"/>
              </a:solidFill>
            </a:endParaRPr>
          </a:p>
        </p:txBody>
      </p:sp>
      <p:pic>
        <p:nvPicPr>
          <p:cNvPr id="9" name="図 8">
            <a:extLst>
              <a:ext uri="{FF2B5EF4-FFF2-40B4-BE49-F238E27FC236}">
                <a16:creationId xmlns:a16="http://schemas.microsoft.com/office/drawing/2014/main" id="{85587E59-6B8F-437E-A070-E2E6786B28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88658" y="3811492"/>
            <a:ext cx="3257306" cy="1797608"/>
          </a:xfrm>
          <a:prstGeom prst="rect">
            <a:avLst/>
          </a:prstGeom>
        </p:spPr>
      </p:pic>
      <p:cxnSp>
        <p:nvCxnSpPr>
          <p:cNvPr id="10" name="直線コネクタ 9">
            <a:extLst>
              <a:ext uri="{FF2B5EF4-FFF2-40B4-BE49-F238E27FC236}">
                <a16:creationId xmlns:a16="http://schemas.microsoft.com/office/drawing/2014/main" id="{03924760-79E8-44D3-9D79-27D796EE839B}"/>
              </a:ext>
            </a:extLst>
          </p:cNvPr>
          <p:cNvCxnSpPr>
            <a:cxnSpLocks/>
          </p:cNvCxnSpPr>
          <p:nvPr/>
        </p:nvCxnSpPr>
        <p:spPr>
          <a:xfrm flipV="1">
            <a:off x="4164473" y="2850852"/>
            <a:ext cx="198970" cy="8916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図 10">
            <a:extLst>
              <a:ext uri="{FF2B5EF4-FFF2-40B4-BE49-F238E27FC236}">
                <a16:creationId xmlns:a16="http://schemas.microsoft.com/office/drawing/2014/main" id="{FFA40EC0-D5B6-45DE-9DBE-3A4B0837CCE7}"/>
              </a:ext>
            </a:extLst>
          </p:cNvPr>
          <p:cNvPicPr>
            <a:picLocks noChangeAspect="1"/>
          </p:cNvPicPr>
          <p:nvPr/>
        </p:nvPicPr>
        <p:blipFill>
          <a:blip r:embed="rId7"/>
          <a:stretch>
            <a:fillRect/>
          </a:stretch>
        </p:blipFill>
        <p:spPr>
          <a:xfrm rot="1287409">
            <a:off x="4182784" y="2992753"/>
            <a:ext cx="243861" cy="146317"/>
          </a:xfrm>
          <a:prstGeom prst="rect">
            <a:avLst/>
          </a:prstGeom>
        </p:spPr>
      </p:pic>
      <p:pic>
        <p:nvPicPr>
          <p:cNvPr id="12" name="図 11">
            <a:extLst>
              <a:ext uri="{FF2B5EF4-FFF2-40B4-BE49-F238E27FC236}">
                <a16:creationId xmlns:a16="http://schemas.microsoft.com/office/drawing/2014/main" id="{8F91B7D0-6DBE-43D6-B934-B1322878874C}"/>
              </a:ext>
            </a:extLst>
          </p:cNvPr>
          <p:cNvPicPr>
            <a:picLocks noChangeAspect="1"/>
          </p:cNvPicPr>
          <p:nvPr/>
        </p:nvPicPr>
        <p:blipFill>
          <a:blip r:embed="rId7"/>
          <a:stretch>
            <a:fillRect/>
          </a:stretch>
        </p:blipFill>
        <p:spPr>
          <a:xfrm rot="3383590">
            <a:off x="4142028" y="3154023"/>
            <a:ext cx="243861" cy="146317"/>
          </a:xfrm>
          <a:prstGeom prst="rect">
            <a:avLst/>
          </a:prstGeom>
        </p:spPr>
      </p:pic>
      <p:pic>
        <p:nvPicPr>
          <p:cNvPr id="13" name="図 12">
            <a:extLst>
              <a:ext uri="{FF2B5EF4-FFF2-40B4-BE49-F238E27FC236}">
                <a16:creationId xmlns:a16="http://schemas.microsoft.com/office/drawing/2014/main" id="{BF4EED85-BBAA-4BFF-B021-A698746BEFA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09327" y="2949275"/>
            <a:ext cx="3611032" cy="1998136"/>
          </a:xfrm>
          <a:prstGeom prst="rect">
            <a:avLst/>
          </a:prstGeom>
          <a:ln w="19050">
            <a:solidFill>
              <a:schemeClr val="tx1"/>
            </a:solidFill>
          </a:ln>
        </p:spPr>
      </p:pic>
      <p:sp>
        <p:nvSpPr>
          <p:cNvPr id="14" name="テキスト ボックス 13">
            <a:extLst>
              <a:ext uri="{FF2B5EF4-FFF2-40B4-BE49-F238E27FC236}">
                <a16:creationId xmlns:a16="http://schemas.microsoft.com/office/drawing/2014/main" id="{084CBD79-6C9D-4FDD-ABEA-DF0EB644F826}"/>
              </a:ext>
            </a:extLst>
          </p:cNvPr>
          <p:cNvSpPr txBox="1"/>
          <p:nvPr/>
        </p:nvSpPr>
        <p:spPr>
          <a:xfrm>
            <a:off x="7809327" y="4947410"/>
            <a:ext cx="3611032" cy="400110"/>
          </a:xfrm>
          <a:prstGeom prst="rect">
            <a:avLst/>
          </a:prstGeom>
          <a:solidFill>
            <a:schemeClr val="bg1"/>
          </a:solidFill>
          <a:ln>
            <a:solidFill>
              <a:schemeClr val="tx1"/>
            </a:solidFill>
          </a:ln>
        </p:spPr>
        <p:txBody>
          <a:bodyPr wrap="square" rtlCol="0">
            <a:spAutoFit/>
          </a:bodyPr>
          <a:lstStyle/>
          <a:p>
            <a:pPr algn="ctr"/>
            <a:r>
              <a:rPr kumimoji="1" lang="en-US" altLang="ja-JP" sz="2000" b="1" dirty="0"/>
              <a:t>Raspberry Pi</a:t>
            </a:r>
            <a:endParaRPr kumimoji="1" lang="ja-JP" altLang="en-US" sz="2000" b="1" dirty="0"/>
          </a:p>
        </p:txBody>
      </p:sp>
      <p:sp>
        <p:nvSpPr>
          <p:cNvPr id="15" name="テキスト ボックス 14">
            <a:extLst>
              <a:ext uri="{FF2B5EF4-FFF2-40B4-BE49-F238E27FC236}">
                <a16:creationId xmlns:a16="http://schemas.microsoft.com/office/drawing/2014/main" id="{0AB38828-A43B-4FB2-AEC8-6808386CF73B}"/>
              </a:ext>
            </a:extLst>
          </p:cNvPr>
          <p:cNvSpPr txBox="1"/>
          <p:nvPr/>
        </p:nvSpPr>
        <p:spPr>
          <a:xfrm>
            <a:off x="6190464" y="5497846"/>
            <a:ext cx="1934817" cy="707886"/>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4000" b="1" dirty="0"/>
              <a:t>YoSiE</a:t>
            </a:r>
            <a:endParaRPr kumimoji="1" lang="ja-JP" altLang="en-US" sz="4000" b="1" dirty="0"/>
          </a:p>
        </p:txBody>
      </p:sp>
      <p:sp>
        <p:nvSpPr>
          <p:cNvPr id="16" name="テキスト ボックス 15">
            <a:extLst>
              <a:ext uri="{FF2B5EF4-FFF2-40B4-BE49-F238E27FC236}">
                <a16:creationId xmlns:a16="http://schemas.microsoft.com/office/drawing/2014/main" id="{FC5140E5-FCD2-4650-A2AF-137231D243CE}"/>
              </a:ext>
            </a:extLst>
          </p:cNvPr>
          <p:cNvSpPr txBox="1"/>
          <p:nvPr/>
        </p:nvSpPr>
        <p:spPr>
          <a:xfrm>
            <a:off x="7881563" y="2700311"/>
            <a:ext cx="3466560" cy="3046988"/>
          </a:xfrm>
          <a:prstGeom prst="rect">
            <a:avLst/>
          </a:prstGeom>
          <a:solidFill>
            <a:schemeClr val="bg1"/>
          </a:solidFill>
          <a:ln w="19050">
            <a:solidFill>
              <a:schemeClr val="tx1"/>
            </a:solidFill>
          </a:ln>
        </p:spPr>
        <p:txBody>
          <a:bodyPr wrap="square" rtlCol="0">
            <a:spAutoFit/>
          </a:bodyPr>
          <a:lstStyle/>
          <a:p>
            <a:r>
              <a:rPr kumimoji="1" lang="ja-JP" altLang="en-US" sz="4800" b="1" dirty="0"/>
              <a:t>・天気予報</a:t>
            </a:r>
            <a:endParaRPr kumimoji="1" lang="en-US" altLang="ja-JP" sz="4800" b="1" dirty="0"/>
          </a:p>
          <a:p>
            <a:r>
              <a:rPr lang="ja-JP" altLang="en-US" sz="4800" b="1" dirty="0"/>
              <a:t>・ニュース</a:t>
            </a:r>
            <a:endParaRPr lang="en-US" altLang="ja-JP" sz="4800" b="1" dirty="0"/>
          </a:p>
          <a:p>
            <a:r>
              <a:rPr kumimoji="1" lang="ja-JP" altLang="en-US" sz="4800" b="1" dirty="0"/>
              <a:t>・日時</a:t>
            </a:r>
            <a:endParaRPr kumimoji="1" lang="en-US" altLang="ja-JP" sz="4800" b="1" dirty="0"/>
          </a:p>
          <a:p>
            <a:r>
              <a:rPr lang="ja-JP" altLang="en-US" sz="4800" b="1" dirty="0"/>
              <a:t>・星座占い</a:t>
            </a:r>
            <a:endParaRPr kumimoji="1" lang="ja-JP" altLang="en-US" sz="4800" b="1" dirty="0"/>
          </a:p>
        </p:txBody>
      </p:sp>
      <p:sp>
        <p:nvSpPr>
          <p:cNvPr id="17" name="正方形/長方形 16">
            <a:extLst>
              <a:ext uri="{FF2B5EF4-FFF2-40B4-BE49-F238E27FC236}">
                <a16:creationId xmlns:a16="http://schemas.microsoft.com/office/drawing/2014/main" id="{E29876F0-C6D0-4374-AA7E-B4350AA78314}"/>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40000"/>
                  <a:lumOff val="60000"/>
                </a:schemeClr>
              </a:solidFill>
            </a:endParaRPr>
          </a:p>
        </p:txBody>
      </p:sp>
    </p:spTree>
    <p:extLst>
      <p:ext uri="{BB962C8B-B14F-4D97-AF65-F5344CB8AC3E}">
        <p14:creationId xmlns:p14="http://schemas.microsoft.com/office/powerpoint/2010/main" val="1818580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autoRev="1" fill="hold" grpId="0" nodeType="clickEffect">
                                  <p:stCondLst>
                                    <p:cond delay="0"/>
                                  </p:stCondLst>
                                  <p:childTnLst>
                                    <p:animScale>
                                      <p:cBhvr>
                                        <p:cTn id="6" dur="250" fill="hold"/>
                                        <p:tgtEl>
                                          <p:spTgt spid="15"/>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fltVal val="0"/>
                                          </p:val>
                                        </p:tav>
                                        <p:tav tm="100000">
                                          <p:val>
                                            <p:strVal val="#ppt_w"/>
                                          </p:val>
                                        </p:tav>
                                      </p:tavLst>
                                    </p:anim>
                                    <p:anim calcmode="lin" valueType="num">
                                      <p:cBhvr>
                                        <p:cTn id="19" dur="500" fill="hold"/>
                                        <p:tgtEl>
                                          <p:spTgt spid="7"/>
                                        </p:tgtEl>
                                        <p:attrNameLst>
                                          <p:attrName>ppt_h</p:attrName>
                                        </p:attrNameLst>
                                      </p:cBhvr>
                                      <p:tavLst>
                                        <p:tav tm="0">
                                          <p:val>
                                            <p:fltVal val="0"/>
                                          </p:val>
                                        </p:tav>
                                        <p:tav tm="100000">
                                          <p:val>
                                            <p:strVal val="#ppt_h"/>
                                          </p:val>
                                        </p:tav>
                                      </p:tavLst>
                                    </p:anim>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25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 presetClass="exit" presetSubtype="0" fill="hold" grpId="1" nodeType="withEffect">
                                  <p:stCondLst>
                                    <p:cond delay="0"/>
                                  </p:stCondLst>
                                  <p:childTnLst>
                                    <p:set>
                                      <p:cBhvr>
                                        <p:cTn id="32" dur="1" fill="hold">
                                          <p:stCondLst>
                                            <p:cond delay="0"/>
                                          </p:stCondLst>
                                        </p:cTn>
                                        <p:tgtEl>
                                          <p:spTgt spid="16"/>
                                        </p:tgtEl>
                                        <p:attrNameLst>
                                          <p:attrName>style.visibility</p:attrName>
                                        </p:attrNameLst>
                                      </p:cBhvr>
                                      <p:to>
                                        <p:strVal val="hidden"/>
                                      </p:to>
                                    </p:set>
                                  </p:childTnLst>
                                </p:cTn>
                              </p:par>
                              <p:par>
                                <p:cTn id="33" presetID="10"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4" grpId="0" animBg="1"/>
      <p:bldP spid="15" grpId="0" animBg="1"/>
      <p:bldP spid="16" grpId="0" animBg="1"/>
      <p:bldP spid="16"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E2F86B-64F9-4EFF-BA57-7C707F7AF077}"/>
              </a:ext>
            </a:extLst>
          </p:cNvPr>
          <p:cNvSpPr>
            <a:spLocks noGrp="1"/>
          </p:cNvSpPr>
          <p:nvPr>
            <p:ph type="title"/>
          </p:nvPr>
        </p:nvSpPr>
        <p:spPr/>
        <p:txBody>
          <a:bodyPr/>
          <a:lstStyle/>
          <a:p>
            <a:r>
              <a:rPr kumimoji="1" lang="ja-JP" altLang="en-US" dirty="0"/>
              <a:t>チームメンバー</a:t>
            </a:r>
          </a:p>
        </p:txBody>
      </p:sp>
      <p:sp>
        <p:nvSpPr>
          <p:cNvPr id="3" name="コンテンツ プレースホルダー 2">
            <a:extLst>
              <a:ext uri="{FF2B5EF4-FFF2-40B4-BE49-F238E27FC236}">
                <a16:creationId xmlns:a16="http://schemas.microsoft.com/office/drawing/2014/main" id="{3F0CDD7C-542F-41C4-8D3A-BB7DDD344587}"/>
              </a:ext>
            </a:extLst>
          </p:cNvPr>
          <p:cNvSpPr>
            <a:spLocks noGrp="1"/>
          </p:cNvSpPr>
          <p:nvPr>
            <p:ph idx="1"/>
          </p:nvPr>
        </p:nvSpPr>
        <p:spPr/>
        <p:txBody>
          <a:bodyPr/>
          <a:lstStyle/>
          <a:p>
            <a:r>
              <a:rPr kumimoji="1" lang="ja-JP" altLang="en-US" dirty="0"/>
              <a:t>力石鈴之佑</a:t>
            </a:r>
            <a:endParaRPr kumimoji="1" lang="en-US" altLang="ja-JP" dirty="0"/>
          </a:p>
        </p:txBody>
      </p:sp>
      <p:sp>
        <p:nvSpPr>
          <p:cNvPr id="4" name="正方形/長方形 3">
            <a:extLst>
              <a:ext uri="{FF2B5EF4-FFF2-40B4-BE49-F238E27FC236}">
                <a16:creationId xmlns:a16="http://schemas.microsoft.com/office/drawing/2014/main" id="{20CF5F62-5F75-4B74-8A03-BA4C99F2037B}"/>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000552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4D39EC-5E82-4640-93A2-83BC7D77C59D}"/>
              </a:ext>
            </a:extLst>
          </p:cNvPr>
          <p:cNvSpPr>
            <a:spLocks noGrp="1"/>
          </p:cNvSpPr>
          <p:nvPr>
            <p:ph type="title"/>
          </p:nvPr>
        </p:nvSpPr>
        <p:spPr>
          <a:xfrm>
            <a:off x="111544" y="2149451"/>
            <a:ext cx="12579035" cy="2559098"/>
          </a:xfrm>
        </p:spPr>
        <p:txBody>
          <a:bodyPr>
            <a:normAutofit/>
          </a:bodyPr>
          <a:lstStyle/>
          <a:p>
            <a:r>
              <a:rPr kumimoji="1" lang="ja-JP" altLang="en-US" sz="6600" b="1" dirty="0">
                <a:ln w="28575">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ご清聴ありがとうございました</a:t>
            </a:r>
          </a:p>
        </p:txBody>
      </p:sp>
      <p:sp>
        <p:nvSpPr>
          <p:cNvPr id="3" name="正方形/長方形 2">
            <a:extLst>
              <a:ext uri="{FF2B5EF4-FFF2-40B4-BE49-F238E27FC236}">
                <a16:creationId xmlns:a16="http://schemas.microsoft.com/office/drawing/2014/main" id="{ED931E24-1A9E-4A8A-B365-A65C5DBC5F3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061622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47F99B-2F99-425D-85F8-66E655B66740}"/>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質疑応答</a:t>
            </a:r>
          </a:p>
        </p:txBody>
      </p:sp>
      <p:sp>
        <p:nvSpPr>
          <p:cNvPr id="3" name="コンテンツ プレースホルダー 2">
            <a:extLst>
              <a:ext uri="{FF2B5EF4-FFF2-40B4-BE49-F238E27FC236}">
                <a16:creationId xmlns:a16="http://schemas.microsoft.com/office/drawing/2014/main" id="{A94CFC5C-9E98-40B1-B6C6-5BBCE3910AD0}"/>
              </a:ext>
            </a:extLst>
          </p:cNvPr>
          <p:cNvSpPr>
            <a:spLocks noGrp="1"/>
          </p:cNvSpPr>
          <p:nvPr>
            <p:ph idx="1"/>
          </p:nvPr>
        </p:nvSpPr>
        <p:spPr/>
        <p:txBody>
          <a:bodyPr>
            <a:normAutofit/>
          </a:bodyPr>
          <a:lstStyle/>
          <a:p>
            <a:pPr marL="0" indent="0">
              <a:buNone/>
            </a:pPr>
            <a:r>
              <a:rPr kumimoji="1" lang="ja-JP" altLang="en-US" sz="3200" dirty="0"/>
              <a:t>名前の由来</a:t>
            </a:r>
            <a:endParaRPr kumimoji="1" lang="en-US" altLang="ja-JP" sz="3200" dirty="0"/>
          </a:p>
          <a:p>
            <a:pPr marL="514350" indent="-514350">
              <a:buFont typeface="+mj-lt"/>
              <a:buAutoNum type="arabicPeriod"/>
            </a:pPr>
            <a:r>
              <a:rPr lang="ja-JP" altLang="en-US" sz="3200" dirty="0"/>
              <a:t>横浜システム工学院専門学校</a:t>
            </a:r>
            <a:endParaRPr lang="en-US" altLang="ja-JP" sz="3200" dirty="0"/>
          </a:p>
          <a:p>
            <a:pPr marL="514350" indent="-514350">
              <a:buFont typeface="+mj-lt"/>
              <a:buAutoNum type="arabicPeriod"/>
            </a:pPr>
            <a:r>
              <a:rPr kumimoji="1" lang="en-US" altLang="ja-JP" sz="3200" dirty="0"/>
              <a:t>YOKOHAMA SYSTEM ENGINEERING SCHOOL</a:t>
            </a:r>
          </a:p>
          <a:p>
            <a:pPr marL="514350" indent="-514350">
              <a:buFont typeface="+mj-lt"/>
              <a:buAutoNum type="arabicPeriod"/>
            </a:pPr>
            <a:r>
              <a:rPr lang="en-US" altLang="ja-JP" sz="3200" dirty="0"/>
              <a:t>YSE</a:t>
            </a:r>
          </a:p>
          <a:p>
            <a:pPr marL="514350" indent="-514350">
              <a:buFont typeface="+mj-lt"/>
              <a:buAutoNum type="arabicPeriod"/>
            </a:pPr>
            <a:r>
              <a:rPr kumimoji="1" lang="en-US" altLang="ja-JP" sz="3200" dirty="0"/>
              <a:t>YoSiE</a:t>
            </a:r>
            <a:endParaRPr kumimoji="1" lang="ja-JP" altLang="en-US" sz="3200" dirty="0"/>
          </a:p>
        </p:txBody>
      </p:sp>
      <p:sp>
        <p:nvSpPr>
          <p:cNvPr id="4" name="正方形/長方形 3">
            <a:extLst>
              <a:ext uri="{FF2B5EF4-FFF2-40B4-BE49-F238E27FC236}">
                <a16:creationId xmlns:a16="http://schemas.microsoft.com/office/drawing/2014/main" id="{2B15071E-CFA0-4981-A43E-F559A360FA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54913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41CC32-F408-4DD0-8B57-748D2BA366DF}"/>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処理の流れ</a:t>
            </a:r>
          </a:p>
        </p:txBody>
      </p:sp>
      <p:grpSp>
        <p:nvGrpSpPr>
          <p:cNvPr id="3" name="グループ化 2">
            <a:extLst>
              <a:ext uri="{FF2B5EF4-FFF2-40B4-BE49-F238E27FC236}">
                <a16:creationId xmlns:a16="http://schemas.microsoft.com/office/drawing/2014/main" id="{C1FE9123-BE36-434D-B006-B0F4AEB2151D}"/>
              </a:ext>
            </a:extLst>
          </p:cNvPr>
          <p:cNvGrpSpPr/>
          <p:nvPr/>
        </p:nvGrpSpPr>
        <p:grpSpPr>
          <a:xfrm>
            <a:off x="365418" y="2392997"/>
            <a:ext cx="11338905" cy="1737360"/>
            <a:chOff x="365418" y="2392997"/>
            <a:chExt cx="11338905" cy="1737360"/>
          </a:xfrm>
        </p:grpSpPr>
        <p:sp>
          <p:nvSpPr>
            <p:cNvPr id="6" name="四角形: 角を丸くする 5">
              <a:extLst>
                <a:ext uri="{FF2B5EF4-FFF2-40B4-BE49-F238E27FC236}">
                  <a16:creationId xmlns:a16="http://schemas.microsoft.com/office/drawing/2014/main" id="{498BA43A-0851-4B4D-8C59-F6EE8AA9BA95}"/>
                </a:ext>
              </a:extLst>
            </p:cNvPr>
            <p:cNvSpPr/>
            <p:nvPr/>
          </p:nvSpPr>
          <p:spPr>
            <a:xfrm>
              <a:off x="365418"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音声認識</a:t>
              </a:r>
            </a:p>
          </p:txBody>
        </p:sp>
        <p:sp>
          <p:nvSpPr>
            <p:cNvPr id="7" name="四角形: 角を丸くする 6">
              <a:extLst>
                <a:ext uri="{FF2B5EF4-FFF2-40B4-BE49-F238E27FC236}">
                  <a16:creationId xmlns:a16="http://schemas.microsoft.com/office/drawing/2014/main" id="{DFE46414-B145-414E-9180-1CFF408BE607}"/>
                </a:ext>
              </a:extLst>
            </p:cNvPr>
            <p:cNvSpPr/>
            <p:nvPr/>
          </p:nvSpPr>
          <p:spPr>
            <a:xfrm>
              <a:off x="3291841"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テキスト分類</a:t>
              </a:r>
            </a:p>
          </p:txBody>
        </p:sp>
        <p:sp>
          <p:nvSpPr>
            <p:cNvPr id="8" name="四角形: 角を丸くする 7">
              <a:extLst>
                <a:ext uri="{FF2B5EF4-FFF2-40B4-BE49-F238E27FC236}">
                  <a16:creationId xmlns:a16="http://schemas.microsoft.com/office/drawing/2014/main" id="{F6ECECBF-8D35-46E1-BBF0-ECC550F7A622}"/>
                </a:ext>
              </a:extLst>
            </p:cNvPr>
            <p:cNvSpPr/>
            <p:nvPr/>
          </p:nvSpPr>
          <p:spPr>
            <a:xfrm>
              <a:off x="6187442"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データ</a:t>
              </a:r>
              <a:endParaRPr kumimoji="1" lang="en-US" altLang="ja-JP" sz="4400" b="1" dirty="0"/>
            </a:p>
            <a:p>
              <a:pPr algn="ctr"/>
              <a:r>
                <a:rPr kumimoji="1" lang="ja-JP" altLang="en-US" sz="4400" b="1" dirty="0"/>
                <a:t>取得</a:t>
              </a:r>
            </a:p>
          </p:txBody>
        </p:sp>
        <p:sp>
          <p:nvSpPr>
            <p:cNvPr id="9" name="四角形: 角を丸くする 8">
              <a:extLst>
                <a:ext uri="{FF2B5EF4-FFF2-40B4-BE49-F238E27FC236}">
                  <a16:creationId xmlns:a16="http://schemas.microsoft.com/office/drawing/2014/main" id="{5A9694B0-F6A7-47D2-ABC6-D069EAB97396}"/>
                </a:ext>
              </a:extLst>
            </p:cNvPr>
            <p:cNvSpPr/>
            <p:nvPr/>
          </p:nvSpPr>
          <p:spPr>
            <a:xfrm>
              <a:off x="9083043"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音声合成</a:t>
              </a:r>
            </a:p>
          </p:txBody>
        </p:sp>
      </p:grpSp>
      <p:sp>
        <p:nvSpPr>
          <p:cNvPr id="10" name="矢印: 右 9">
            <a:extLst>
              <a:ext uri="{FF2B5EF4-FFF2-40B4-BE49-F238E27FC236}">
                <a16:creationId xmlns:a16="http://schemas.microsoft.com/office/drawing/2014/main" id="{3F893249-F968-46CE-BA68-1261516EED97}"/>
              </a:ext>
            </a:extLst>
          </p:cNvPr>
          <p:cNvSpPr/>
          <p:nvPr/>
        </p:nvSpPr>
        <p:spPr>
          <a:xfrm>
            <a:off x="441958" y="4481511"/>
            <a:ext cx="11308083" cy="702309"/>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905A35F-3E8C-4E41-8921-4AA6993AF579}"/>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04052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750"/>
                                        <p:tgtEl>
                                          <p:spTgt spid="10"/>
                                        </p:tgtEl>
                                      </p:cBhvr>
                                    </p:animEffect>
                                  </p:childTnLst>
                                </p:cTn>
                              </p:par>
                              <p:par>
                                <p:cTn id="8" presetID="2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2B419B-6E52-4C41-B5AB-6BF2D48F9AC6}"/>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要素技術</a:t>
            </a:r>
          </a:p>
        </p:txBody>
      </p:sp>
      <p:sp>
        <p:nvSpPr>
          <p:cNvPr id="4" name="四角形: 角を丸くする 3">
            <a:extLst>
              <a:ext uri="{FF2B5EF4-FFF2-40B4-BE49-F238E27FC236}">
                <a16:creationId xmlns:a16="http://schemas.microsoft.com/office/drawing/2014/main" id="{F4F47535-73A9-455B-AE52-8537879D375E}"/>
              </a:ext>
            </a:extLst>
          </p:cNvPr>
          <p:cNvSpPr/>
          <p:nvPr/>
        </p:nvSpPr>
        <p:spPr>
          <a:xfrm>
            <a:off x="396240"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音声認識</a:t>
            </a:r>
          </a:p>
        </p:txBody>
      </p:sp>
      <p:sp>
        <p:nvSpPr>
          <p:cNvPr id="5" name="四角形: 角を丸くする 4">
            <a:extLst>
              <a:ext uri="{FF2B5EF4-FFF2-40B4-BE49-F238E27FC236}">
                <a16:creationId xmlns:a16="http://schemas.microsoft.com/office/drawing/2014/main" id="{57E686E8-F042-4E7E-B2E5-6E8FE830DBA1}"/>
              </a:ext>
            </a:extLst>
          </p:cNvPr>
          <p:cNvSpPr/>
          <p:nvPr/>
        </p:nvSpPr>
        <p:spPr>
          <a:xfrm>
            <a:off x="3291841"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テキスト分類</a:t>
            </a:r>
          </a:p>
        </p:txBody>
      </p:sp>
      <p:sp>
        <p:nvSpPr>
          <p:cNvPr id="6" name="四角形: 角を丸くする 5">
            <a:extLst>
              <a:ext uri="{FF2B5EF4-FFF2-40B4-BE49-F238E27FC236}">
                <a16:creationId xmlns:a16="http://schemas.microsoft.com/office/drawing/2014/main" id="{DE682287-EEB5-4309-8FC6-60D331D0E563}"/>
              </a:ext>
            </a:extLst>
          </p:cNvPr>
          <p:cNvSpPr/>
          <p:nvPr/>
        </p:nvSpPr>
        <p:spPr>
          <a:xfrm>
            <a:off x="6187442"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データ</a:t>
            </a:r>
            <a:endParaRPr kumimoji="1" lang="en-US" altLang="ja-JP" sz="4400" b="1" dirty="0"/>
          </a:p>
          <a:p>
            <a:pPr algn="ctr"/>
            <a:r>
              <a:rPr kumimoji="1" lang="ja-JP" altLang="en-US" sz="4400" b="1" dirty="0"/>
              <a:t>取得</a:t>
            </a:r>
          </a:p>
        </p:txBody>
      </p:sp>
      <p:sp>
        <p:nvSpPr>
          <p:cNvPr id="7" name="四角形: 角を丸くする 6">
            <a:extLst>
              <a:ext uri="{FF2B5EF4-FFF2-40B4-BE49-F238E27FC236}">
                <a16:creationId xmlns:a16="http://schemas.microsoft.com/office/drawing/2014/main" id="{D99EEDE4-F0E5-40CF-B3A4-67407DB66D34}"/>
              </a:ext>
            </a:extLst>
          </p:cNvPr>
          <p:cNvSpPr/>
          <p:nvPr/>
        </p:nvSpPr>
        <p:spPr>
          <a:xfrm>
            <a:off x="9083043"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音声合成</a:t>
            </a:r>
          </a:p>
        </p:txBody>
      </p:sp>
      <p:sp>
        <p:nvSpPr>
          <p:cNvPr id="8" name="矢印: 右 7">
            <a:extLst>
              <a:ext uri="{FF2B5EF4-FFF2-40B4-BE49-F238E27FC236}">
                <a16:creationId xmlns:a16="http://schemas.microsoft.com/office/drawing/2014/main" id="{4756C268-2785-4BAB-832F-65D5FF12D8E8}"/>
              </a:ext>
            </a:extLst>
          </p:cNvPr>
          <p:cNvSpPr/>
          <p:nvPr/>
        </p:nvSpPr>
        <p:spPr>
          <a:xfrm>
            <a:off x="441958" y="4481511"/>
            <a:ext cx="11308083" cy="702309"/>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四角形: 角を丸くする 8">
            <a:extLst>
              <a:ext uri="{FF2B5EF4-FFF2-40B4-BE49-F238E27FC236}">
                <a16:creationId xmlns:a16="http://schemas.microsoft.com/office/drawing/2014/main" id="{2B7E9FBE-F349-4365-BAF6-E0177D8C219F}"/>
              </a:ext>
            </a:extLst>
          </p:cNvPr>
          <p:cNvSpPr/>
          <p:nvPr/>
        </p:nvSpPr>
        <p:spPr>
          <a:xfrm>
            <a:off x="396240"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800" b="1" dirty="0"/>
              <a:t>Julius</a:t>
            </a:r>
            <a:endParaRPr kumimoji="1" lang="ja-JP" altLang="en-US" sz="4800" b="1" dirty="0"/>
          </a:p>
        </p:txBody>
      </p:sp>
      <p:sp>
        <p:nvSpPr>
          <p:cNvPr id="10" name="四角形: 角を丸くする 9">
            <a:extLst>
              <a:ext uri="{FF2B5EF4-FFF2-40B4-BE49-F238E27FC236}">
                <a16:creationId xmlns:a16="http://schemas.microsoft.com/office/drawing/2014/main" id="{785E5EDB-BE1F-4985-A031-A8B16BD4F0DB}"/>
              </a:ext>
            </a:extLst>
          </p:cNvPr>
          <p:cNvSpPr/>
          <p:nvPr/>
        </p:nvSpPr>
        <p:spPr>
          <a:xfrm>
            <a:off x="3291841"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400" b="1" dirty="0" err="1"/>
              <a:t>fastText</a:t>
            </a:r>
            <a:endParaRPr kumimoji="1" lang="ja-JP" altLang="en-US" sz="4400" b="1" dirty="0"/>
          </a:p>
        </p:txBody>
      </p:sp>
      <p:sp>
        <p:nvSpPr>
          <p:cNvPr id="11" name="四角形: 角を丸くする 10">
            <a:extLst>
              <a:ext uri="{FF2B5EF4-FFF2-40B4-BE49-F238E27FC236}">
                <a16:creationId xmlns:a16="http://schemas.microsoft.com/office/drawing/2014/main" id="{CCF2C705-AF62-465F-BAAD-50BDB90D3D64}"/>
              </a:ext>
            </a:extLst>
          </p:cNvPr>
          <p:cNvSpPr/>
          <p:nvPr/>
        </p:nvSpPr>
        <p:spPr>
          <a:xfrm>
            <a:off x="6187442"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000" b="1" dirty="0"/>
              <a:t>スクレイピング等</a:t>
            </a:r>
            <a:endParaRPr kumimoji="1" lang="ja-JP" altLang="en-US" sz="4000" b="1" dirty="0"/>
          </a:p>
        </p:txBody>
      </p:sp>
      <p:sp>
        <p:nvSpPr>
          <p:cNvPr id="12" name="四角形: 角を丸くする 11">
            <a:extLst>
              <a:ext uri="{FF2B5EF4-FFF2-40B4-BE49-F238E27FC236}">
                <a16:creationId xmlns:a16="http://schemas.microsoft.com/office/drawing/2014/main" id="{4390E608-46C0-4AB1-9349-EAC68C09284E}"/>
              </a:ext>
            </a:extLst>
          </p:cNvPr>
          <p:cNvSpPr/>
          <p:nvPr/>
        </p:nvSpPr>
        <p:spPr>
          <a:xfrm>
            <a:off x="9083043"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b="1" dirty="0" err="1"/>
              <a:t>OpenJTalk</a:t>
            </a:r>
            <a:endParaRPr kumimoji="1" lang="ja-JP" altLang="en-US" sz="3200" b="1" dirty="0"/>
          </a:p>
        </p:txBody>
      </p:sp>
      <p:sp>
        <p:nvSpPr>
          <p:cNvPr id="13" name="正方形/長方形 12">
            <a:extLst>
              <a:ext uri="{FF2B5EF4-FFF2-40B4-BE49-F238E27FC236}">
                <a16:creationId xmlns:a16="http://schemas.microsoft.com/office/drawing/2014/main" id="{A43085D8-1E8E-45D9-9E41-E977531E4024}"/>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7350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00D77D-1F18-4410-8374-29755AB5C0E2}"/>
              </a:ext>
            </a:extLst>
          </p:cNvPr>
          <p:cNvSpPr>
            <a:spLocks noGrp="1"/>
          </p:cNvSpPr>
          <p:nvPr>
            <p:ph type="title"/>
          </p:nvPr>
        </p:nvSpPr>
        <p:spPr/>
        <p:txBody>
          <a:bodyPr/>
          <a:lstStyle/>
          <a:p>
            <a:r>
              <a:rPr kumimoji="1"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Julius</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3" name="コンテンツ プレースホルダー 2">
            <a:extLst>
              <a:ext uri="{FF2B5EF4-FFF2-40B4-BE49-F238E27FC236}">
                <a16:creationId xmlns:a16="http://schemas.microsoft.com/office/drawing/2014/main" id="{D7258BBA-415D-41D8-B861-A5BCA5B0A329}"/>
              </a:ext>
            </a:extLst>
          </p:cNvPr>
          <p:cNvSpPr>
            <a:spLocks noGrp="1"/>
          </p:cNvSpPr>
          <p:nvPr>
            <p:ph idx="1"/>
          </p:nvPr>
        </p:nvSpPr>
        <p:spPr>
          <a:xfrm>
            <a:off x="838200" y="1825625"/>
            <a:ext cx="10515600" cy="4351338"/>
          </a:xfrm>
        </p:spPr>
        <p:txBody>
          <a:bodyPr/>
          <a:lstStyle/>
          <a:p>
            <a:r>
              <a:rPr lang="ja-JP" altLang="en-US" dirty="0"/>
              <a:t>音声認識</a:t>
            </a:r>
            <a:r>
              <a:rPr lang="en-US" altLang="ja-JP" dirty="0"/>
              <a:t>OSS(</a:t>
            </a:r>
            <a:r>
              <a:rPr lang="ja-JP" altLang="en-US" dirty="0"/>
              <a:t>オープンソースソフトウェア</a:t>
            </a:r>
            <a:r>
              <a:rPr lang="en-US" altLang="ja-JP" dirty="0"/>
              <a:t>)</a:t>
            </a:r>
          </a:p>
          <a:p>
            <a:r>
              <a:rPr lang="ja-JP" altLang="en-US" dirty="0"/>
              <a:t>音声をテキストに変換</a:t>
            </a:r>
            <a:endParaRPr lang="en-US" altLang="ja-JP" dirty="0"/>
          </a:p>
          <a:p>
            <a:pPr marL="0" indent="0">
              <a:buNone/>
            </a:pPr>
            <a:endParaRPr kumimoji="1" lang="ja-JP" altLang="en-US" dirty="0"/>
          </a:p>
        </p:txBody>
      </p:sp>
      <p:sp>
        <p:nvSpPr>
          <p:cNvPr id="4" name="正方形/長方形 3">
            <a:extLst>
              <a:ext uri="{FF2B5EF4-FFF2-40B4-BE49-F238E27FC236}">
                <a16:creationId xmlns:a16="http://schemas.microsoft.com/office/drawing/2014/main" id="{31292F67-BFB0-494E-A9D2-8BFF0843E47D}"/>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8244B55E-1A64-4D7A-8231-2B5D21500D24}"/>
              </a:ext>
            </a:extLst>
          </p:cNvPr>
          <p:cNvSpPr txBox="1"/>
          <p:nvPr/>
        </p:nvSpPr>
        <p:spPr>
          <a:xfrm>
            <a:off x="838201" y="3491719"/>
            <a:ext cx="4369105" cy="1862048"/>
          </a:xfrm>
          <a:prstGeom prst="rect">
            <a:avLst/>
          </a:prstGeom>
          <a:noFill/>
          <a:ln>
            <a:noFill/>
          </a:ln>
          <a:effectLst>
            <a:outerShdw blurRad="50800" dist="38100" dir="2700000" algn="tl" rotWithShape="0">
              <a:prstClr val="black">
                <a:alpha val="40000"/>
              </a:prstClr>
            </a:outerShdw>
          </a:effectLst>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kumimoji="1" lang="en-US" altLang="ja-JP" sz="11500" b="1" dirty="0">
                <a:ln w="28575">
                  <a:solidFill>
                    <a:schemeClr val="accent6">
                      <a:lumMod val="50000"/>
                    </a:schemeClr>
                  </a:solidFill>
                </a:ln>
                <a:solidFill>
                  <a:schemeClr val="accent6">
                    <a:lumMod val="60000"/>
                    <a:lumOff val="40000"/>
                  </a:schemeClr>
                </a:solidFill>
              </a:rPr>
              <a:t>Julius</a:t>
            </a:r>
          </a:p>
        </p:txBody>
      </p:sp>
      <p:sp>
        <p:nvSpPr>
          <p:cNvPr id="7" name="テキスト ボックス 6">
            <a:extLst>
              <a:ext uri="{FF2B5EF4-FFF2-40B4-BE49-F238E27FC236}">
                <a16:creationId xmlns:a16="http://schemas.microsoft.com/office/drawing/2014/main" id="{3B8C2A0D-A46E-4310-BC08-464ACAF8549D}"/>
              </a:ext>
            </a:extLst>
          </p:cNvPr>
          <p:cNvSpPr txBox="1"/>
          <p:nvPr/>
        </p:nvSpPr>
        <p:spPr>
          <a:xfrm>
            <a:off x="6053523" y="3491719"/>
            <a:ext cx="5300277" cy="1862048"/>
          </a:xfrm>
          <a:prstGeom prst="rect">
            <a:avLst/>
          </a:prstGeom>
          <a:noFill/>
          <a:ln>
            <a:noFill/>
          </a:ln>
          <a:effectLst>
            <a:outerShdw blurRad="50800" dist="38100" dir="2700000" algn="tl" rotWithShape="0">
              <a:prstClr val="black">
                <a:alpha val="40000"/>
              </a:prstClr>
            </a:outerShdw>
          </a:effectLst>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kumimoji="1" lang="en-US" altLang="ja-JP" sz="11500" b="1" dirty="0">
                <a:ln w="28575">
                  <a:solidFill>
                    <a:schemeClr val="accent6">
                      <a:lumMod val="50000"/>
                    </a:schemeClr>
                  </a:solidFill>
                </a:ln>
                <a:solidFill>
                  <a:schemeClr val="accent6">
                    <a:lumMod val="60000"/>
                    <a:lumOff val="40000"/>
                  </a:schemeClr>
                </a:solidFill>
              </a:rPr>
              <a:t>Python</a:t>
            </a:r>
            <a:endParaRPr kumimoji="1" lang="ja-JP" altLang="en-US" sz="11500" b="1" dirty="0">
              <a:ln w="28575">
                <a:solidFill>
                  <a:schemeClr val="accent6">
                    <a:lumMod val="50000"/>
                  </a:schemeClr>
                </a:solidFill>
              </a:ln>
              <a:solidFill>
                <a:schemeClr val="accent6">
                  <a:lumMod val="60000"/>
                  <a:lumOff val="40000"/>
                </a:schemeClr>
              </a:solidFill>
            </a:endParaRPr>
          </a:p>
        </p:txBody>
      </p:sp>
      <p:pic>
        <p:nvPicPr>
          <p:cNvPr id="8" name="グラフィックス 7" descr="リンク">
            <a:extLst>
              <a:ext uri="{FF2B5EF4-FFF2-40B4-BE49-F238E27FC236}">
                <a16:creationId xmlns:a16="http://schemas.microsoft.com/office/drawing/2014/main" id="{73289AD7-780F-4D4E-8BD8-7530CA74AC3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8073206">
            <a:off x="4892743" y="3720039"/>
            <a:ext cx="1405408" cy="140540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017795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50" fill="hold"/>
                                        <p:tgtEl>
                                          <p:spTgt spid="6"/>
                                        </p:tgtEl>
                                        <p:attrNameLst>
                                          <p:attrName>ppt_x</p:attrName>
                                        </p:attrNameLst>
                                      </p:cBhvr>
                                      <p:tavLst>
                                        <p:tav tm="0">
                                          <p:val>
                                            <p:strVal val="0-#ppt_w/2"/>
                                          </p:val>
                                        </p:tav>
                                        <p:tav tm="100000">
                                          <p:val>
                                            <p:strVal val="#ppt_x"/>
                                          </p:val>
                                        </p:tav>
                                      </p:tavLst>
                                    </p:anim>
                                    <p:anim calcmode="lin" valueType="num">
                                      <p:cBhvr additive="base">
                                        <p:cTn id="8" dur="25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250" fill="hold"/>
                                        <p:tgtEl>
                                          <p:spTgt spid="7"/>
                                        </p:tgtEl>
                                        <p:attrNameLst>
                                          <p:attrName>ppt_x</p:attrName>
                                        </p:attrNameLst>
                                      </p:cBhvr>
                                      <p:tavLst>
                                        <p:tav tm="0">
                                          <p:val>
                                            <p:strVal val="1+#ppt_w/2"/>
                                          </p:val>
                                        </p:tav>
                                        <p:tav tm="100000">
                                          <p:val>
                                            <p:strVal val="#ppt_x"/>
                                          </p:val>
                                        </p:tav>
                                      </p:tavLst>
                                    </p:anim>
                                    <p:anim calcmode="lin" valueType="num">
                                      <p:cBhvr additive="base">
                                        <p:cTn id="14" dur="25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FAE1BEE8-EA21-4DBE-944C-F48A59884AD4}"/>
              </a:ext>
            </a:extLst>
          </p:cNvPr>
          <p:cNvSpPr/>
          <p:nvPr/>
        </p:nvSpPr>
        <p:spPr>
          <a:xfrm>
            <a:off x="9508067" y="14514"/>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74080E35-9D7D-4F60-8F54-52B50D5DA797}"/>
              </a:ext>
            </a:extLst>
          </p:cNvPr>
          <p:cNvSpPr/>
          <p:nvPr/>
        </p:nvSpPr>
        <p:spPr>
          <a:xfrm>
            <a:off x="3176904" y="3063788"/>
            <a:ext cx="5838191" cy="7304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accent6">
                    <a:lumMod val="50000"/>
                  </a:schemeClr>
                </a:solidFill>
              </a:rPr>
              <a:t>Julius</a:t>
            </a:r>
            <a:r>
              <a:rPr kumimoji="1" lang="ja-JP" altLang="en-US" sz="2800" b="1" dirty="0">
                <a:solidFill>
                  <a:schemeClr val="accent6">
                    <a:lumMod val="50000"/>
                  </a:schemeClr>
                </a:solidFill>
              </a:rPr>
              <a:t>サーバと接続</a:t>
            </a:r>
            <a:r>
              <a:rPr kumimoji="1" lang="en-US" altLang="ja-JP" sz="2800" b="1" dirty="0">
                <a:solidFill>
                  <a:schemeClr val="accent6">
                    <a:lumMod val="50000"/>
                  </a:schemeClr>
                </a:solidFill>
              </a:rPr>
              <a:t>(socket</a:t>
            </a:r>
            <a:r>
              <a:rPr kumimoji="1" lang="ja-JP" altLang="en-US" sz="2800" b="1" dirty="0">
                <a:solidFill>
                  <a:schemeClr val="accent6">
                    <a:lumMod val="50000"/>
                  </a:schemeClr>
                </a:solidFill>
              </a:rPr>
              <a:t>通信</a:t>
            </a:r>
            <a:r>
              <a:rPr kumimoji="1" lang="en-US" altLang="ja-JP" sz="2800" b="1" dirty="0">
                <a:solidFill>
                  <a:schemeClr val="accent6">
                    <a:lumMod val="50000"/>
                  </a:schemeClr>
                </a:solidFill>
              </a:rPr>
              <a:t>)</a:t>
            </a:r>
          </a:p>
        </p:txBody>
      </p:sp>
      <p:sp>
        <p:nvSpPr>
          <p:cNvPr id="9" name="正方形/長方形 8">
            <a:extLst>
              <a:ext uri="{FF2B5EF4-FFF2-40B4-BE49-F238E27FC236}">
                <a16:creationId xmlns:a16="http://schemas.microsoft.com/office/drawing/2014/main" id="{D1575FBF-2BCF-4226-9757-505A37D67A65}"/>
              </a:ext>
            </a:extLst>
          </p:cNvPr>
          <p:cNvSpPr/>
          <p:nvPr/>
        </p:nvSpPr>
        <p:spPr>
          <a:xfrm>
            <a:off x="3160682" y="4229836"/>
            <a:ext cx="5838190" cy="7662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a:solidFill>
                  <a:schemeClr val="accent6">
                    <a:lumMod val="50000"/>
                  </a:schemeClr>
                </a:solidFill>
              </a:rPr>
              <a:t>音声認識</a:t>
            </a:r>
            <a:endParaRPr kumimoji="1" lang="en-US" altLang="ja-JP" sz="2800" b="1" dirty="0">
              <a:solidFill>
                <a:schemeClr val="accent6">
                  <a:lumMod val="50000"/>
                </a:schemeClr>
              </a:solidFill>
            </a:endParaRPr>
          </a:p>
        </p:txBody>
      </p:sp>
      <p:sp>
        <p:nvSpPr>
          <p:cNvPr id="10" name="正方形/長方形 9">
            <a:extLst>
              <a:ext uri="{FF2B5EF4-FFF2-40B4-BE49-F238E27FC236}">
                <a16:creationId xmlns:a16="http://schemas.microsoft.com/office/drawing/2014/main" id="{9C00F658-A53E-46C1-B8AA-6DEB59A17AC4}"/>
              </a:ext>
            </a:extLst>
          </p:cNvPr>
          <p:cNvSpPr/>
          <p:nvPr/>
        </p:nvSpPr>
        <p:spPr>
          <a:xfrm>
            <a:off x="3160682" y="5383191"/>
            <a:ext cx="5830078" cy="7662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b="1">
                <a:solidFill>
                  <a:schemeClr val="accent6">
                    <a:lumMod val="50000"/>
                  </a:schemeClr>
                </a:solidFill>
              </a:rPr>
              <a:t>サーバからデータを取得</a:t>
            </a:r>
            <a:endParaRPr lang="ja-JP" altLang="en-US" sz="2800" b="1" dirty="0">
              <a:solidFill>
                <a:schemeClr val="accent6">
                  <a:lumMod val="50000"/>
                </a:schemeClr>
              </a:solidFill>
            </a:endParaRPr>
          </a:p>
        </p:txBody>
      </p:sp>
      <p:cxnSp>
        <p:nvCxnSpPr>
          <p:cNvPr id="13" name="直線矢印コネクタ 12">
            <a:extLst>
              <a:ext uri="{FF2B5EF4-FFF2-40B4-BE49-F238E27FC236}">
                <a16:creationId xmlns:a16="http://schemas.microsoft.com/office/drawing/2014/main" id="{863D539B-DE0C-4589-B512-A43519BB23AD}"/>
              </a:ext>
            </a:extLst>
          </p:cNvPr>
          <p:cNvCxnSpPr>
            <a:cxnSpLocks/>
            <a:stCxn id="8" idx="2"/>
            <a:endCxn id="9" idx="0"/>
          </p:cNvCxnSpPr>
          <p:nvPr/>
        </p:nvCxnSpPr>
        <p:spPr>
          <a:xfrm flipH="1">
            <a:off x="6079777" y="3794212"/>
            <a:ext cx="16223" cy="435624"/>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F815D4FC-9874-4B0B-A573-A6C1A12E0799}"/>
              </a:ext>
            </a:extLst>
          </p:cNvPr>
          <p:cNvCxnSpPr>
            <a:cxnSpLocks/>
            <a:stCxn id="20" idx="2"/>
            <a:endCxn id="8" idx="0"/>
          </p:cNvCxnSpPr>
          <p:nvPr/>
        </p:nvCxnSpPr>
        <p:spPr>
          <a:xfrm>
            <a:off x="6084748" y="2220091"/>
            <a:ext cx="11252" cy="843697"/>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520EC643-11B6-4758-ADD1-92FBBA747172}"/>
              </a:ext>
            </a:extLst>
          </p:cNvPr>
          <p:cNvCxnSpPr>
            <a:cxnSpLocks/>
            <a:stCxn id="9" idx="2"/>
            <a:endCxn id="10" idx="0"/>
          </p:cNvCxnSpPr>
          <p:nvPr/>
        </p:nvCxnSpPr>
        <p:spPr>
          <a:xfrm flipH="1">
            <a:off x="6075721" y="4996095"/>
            <a:ext cx="4056" cy="387096"/>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タイトル 6">
            <a:extLst>
              <a:ext uri="{FF2B5EF4-FFF2-40B4-BE49-F238E27FC236}">
                <a16:creationId xmlns:a16="http://schemas.microsoft.com/office/drawing/2014/main" id="{16236DA4-53A3-44AB-81AD-3B882D2DCE55}"/>
              </a:ext>
            </a:extLst>
          </p:cNvPr>
          <p:cNvSpPr>
            <a:spLocks noGrp="1"/>
          </p:cNvSpPr>
          <p:nvPr>
            <p:ph type="title"/>
          </p:nvPr>
        </p:nvSpPr>
        <p:spPr>
          <a:xfrm>
            <a:off x="838200" y="359129"/>
            <a:ext cx="10515600" cy="1325563"/>
          </a:xfrm>
        </p:spPr>
        <p:txBody>
          <a:bodyPr>
            <a:normAutofit/>
          </a:bodyPr>
          <a:lstStyle/>
          <a:p>
            <a:r>
              <a:rPr lang="en-US" altLang="ja-JP"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Python</a:t>
            </a:r>
            <a:r>
              <a:rPr lang="ja-JP" altLang="en-US"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との連携</a:t>
            </a:r>
          </a:p>
        </p:txBody>
      </p:sp>
      <p:sp>
        <p:nvSpPr>
          <p:cNvPr id="20" name="正方形/長方形 19">
            <a:extLst>
              <a:ext uri="{FF2B5EF4-FFF2-40B4-BE49-F238E27FC236}">
                <a16:creationId xmlns:a16="http://schemas.microsoft.com/office/drawing/2014/main" id="{FB8B81E6-7CF0-4CD1-9227-7CCB13E84C75}"/>
              </a:ext>
            </a:extLst>
          </p:cNvPr>
          <p:cNvSpPr/>
          <p:nvPr/>
        </p:nvSpPr>
        <p:spPr>
          <a:xfrm>
            <a:off x="3169709" y="1453832"/>
            <a:ext cx="5830078" cy="7662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accent6">
                    <a:lumMod val="50000"/>
                  </a:schemeClr>
                </a:solidFill>
              </a:rPr>
              <a:t>Julius</a:t>
            </a:r>
            <a:r>
              <a:rPr kumimoji="1" lang="ja-JP" altLang="en-US" sz="2800" b="1" dirty="0">
                <a:solidFill>
                  <a:schemeClr val="accent6">
                    <a:lumMod val="50000"/>
                  </a:schemeClr>
                </a:solidFill>
              </a:rPr>
              <a:t>サーバを起動</a:t>
            </a:r>
          </a:p>
        </p:txBody>
      </p:sp>
      <p:sp>
        <p:nvSpPr>
          <p:cNvPr id="30" name="正方形/長方形 29">
            <a:extLst>
              <a:ext uri="{FF2B5EF4-FFF2-40B4-BE49-F238E27FC236}">
                <a16:creationId xmlns:a16="http://schemas.microsoft.com/office/drawing/2014/main" id="{6E1CA5D4-A51E-457C-BE26-313D0CEFB033}"/>
              </a:ext>
            </a:extLst>
          </p:cNvPr>
          <p:cNvSpPr/>
          <p:nvPr/>
        </p:nvSpPr>
        <p:spPr>
          <a:xfrm>
            <a:off x="2549857" y="2650210"/>
            <a:ext cx="7051728" cy="3848661"/>
          </a:xfrm>
          <a:prstGeom prst="rect">
            <a:avLst/>
          </a:prstGeom>
          <a:no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a:p>
        </p:txBody>
      </p:sp>
      <p:sp>
        <p:nvSpPr>
          <p:cNvPr id="31" name="テキスト ボックス 30">
            <a:extLst>
              <a:ext uri="{FF2B5EF4-FFF2-40B4-BE49-F238E27FC236}">
                <a16:creationId xmlns:a16="http://schemas.microsoft.com/office/drawing/2014/main" id="{CBFCCCBF-CED3-422B-A79A-D3076B600230}"/>
              </a:ext>
            </a:extLst>
          </p:cNvPr>
          <p:cNvSpPr txBox="1"/>
          <p:nvPr/>
        </p:nvSpPr>
        <p:spPr>
          <a:xfrm>
            <a:off x="3160682" y="2388600"/>
            <a:ext cx="1875313" cy="523220"/>
          </a:xfrm>
          <a:prstGeom prst="rect">
            <a:avLst/>
          </a:prstGeom>
          <a:solidFill>
            <a:schemeClr val="bg1"/>
          </a:solidFill>
          <a:ln w="57150">
            <a:solidFill>
              <a:schemeClr val="accent6">
                <a:lumMod val="75000"/>
              </a:schemeClr>
            </a:solidFill>
          </a:ln>
        </p:spPr>
        <p:txBody>
          <a:bodyPr wrap="square" rtlCol="0">
            <a:spAutoFit/>
          </a:bodyPr>
          <a:lstStyle/>
          <a:p>
            <a:pPr algn="ctr"/>
            <a:r>
              <a:rPr kumimoji="1" lang="en-US" altLang="ja-JP" sz="2800" b="1" dirty="0"/>
              <a:t>Python</a:t>
            </a:r>
            <a:endParaRPr kumimoji="1" lang="ja-JP" altLang="en-US" sz="2800" b="1" dirty="0"/>
          </a:p>
        </p:txBody>
      </p:sp>
    </p:spTree>
    <p:extLst>
      <p:ext uri="{BB962C8B-B14F-4D97-AF65-F5344CB8AC3E}">
        <p14:creationId xmlns:p14="http://schemas.microsoft.com/office/powerpoint/2010/main" val="179088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353FE7-9F4B-431E-B559-2B3E5BAE9F28}"/>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音声認識</a:t>
            </a:r>
          </a:p>
        </p:txBody>
      </p:sp>
      <p:sp>
        <p:nvSpPr>
          <p:cNvPr id="3" name="コンテンツ プレースホルダー 2">
            <a:extLst>
              <a:ext uri="{FF2B5EF4-FFF2-40B4-BE49-F238E27FC236}">
                <a16:creationId xmlns:a16="http://schemas.microsoft.com/office/drawing/2014/main" id="{269621C4-66AD-4DC5-BA66-4E2D562D2547}"/>
              </a:ext>
            </a:extLst>
          </p:cNvPr>
          <p:cNvSpPr>
            <a:spLocks noGrp="1"/>
          </p:cNvSpPr>
          <p:nvPr>
            <p:ph idx="1"/>
          </p:nvPr>
        </p:nvSpPr>
        <p:spPr>
          <a:xfrm>
            <a:off x="539015" y="1825625"/>
            <a:ext cx="10814785" cy="4351338"/>
          </a:xfrm>
        </p:spPr>
        <p:txBody>
          <a:bodyPr>
            <a:normAutofit/>
          </a:bodyPr>
          <a:lstStyle/>
          <a:p>
            <a:pPr marL="0" indent="0">
              <a:buNone/>
            </a:pPr>
            <a:r>
              <a:rPr lang="ja-JP" altLang="en-US" sz="4000" b="1" u="sng" dirty="0"/>
              <a:t>音声認識の流れ</a:t>
            </a:r>
            <a:endParaRPr lang="en-US" altLang="ja-JP" sz="4000" b="1" u="sng" dirty="0"/>
          </a:p>
          <a:p>
            <a:pPr marL="0" indent="0">
              <a:buNone/>
            </a:pPr>
            <a:endParaRPr lang="en-US" altLang="ja-JP" sz="3600" dirty="0"/>
          </a:p>
          <a:p>
            <a:pPr marL="0" indent="0">
              <a:buNone/>
            </a:pPr>
            <a:r>
              <a:rPr lang="ja-JP" altLang="en-US" sz="4800" dirty="0"/>
              <a:t>「</a:t>
            </a:r>
            <a:r>
              <a:rPr lang="ja-JP" altLang="en-US" sz="4800" b="1" dirty="0">
                <a:solidFill>
                  <a:srgbClr val="FF0000"/>
                </a:solidFill>
              </a:rPr>
              <a:t>雨</a:t>
            </a:r>
            <a:r>
              <a:rPr lang="en-US" altLang="ja-JP" sz="4800" b="1" dirty="0">
                <a:solidFill>
                  <a:srgbClr val="FF0000"/>
                </a:solidFill>
              </a:rPr>
              <a:t>(</a:t>
            </a:r>
            <a:r>
              <a:rPr lang="ja-JP" altLang="en-US" sz="4800" b="1" dirty="0">
                <a:solidFill>
                  <a:srgbClr val="FF0000"/>
                </a:solidFill>
              </a:rPr>
              <a:t>あめ</a:t>
            </a:r>
            <a:r>
              <a:rPr lang="en-US" altLang="ja-JP" sz="4800" b="1" dirty="0">
                <a:solidFill>
                  <a:srgbClr val="FF0000"/>
                </a:solidFill>
              </a:rPr>
              <a:t>)</a:t>
            </a:r>
            <a:r>
              <a:rPr lang="ja-JP" altLang="en-US" sz="4800" dirty="0"/>
              <a:t>」と発声して、</a:t>
            </a:r>
            <a:endParaRPr lang="en-US" altLang="ja-JP" sz="4800" dirty="0"/>
          </a:p>
          <a:p>
            <a:pPr marL="0" indent="0">
              <a:buNone/>
            </a:pPr>
            <a:r>
              <a:rPr lang="en-US" altLang="ja-JP" sz="4800" dirty="0"/>
              <a:t>  </a:t>
            </a:r>
            <a:r>
              <a:rPr lang="ja-JP" altLang="en-US" sz="4800" dirty="0"/>
              <a:t>“</a:t>
            </a:r>
            <a:r>
              <a:rPr lang="ja-JP" altLang="en-US" sz="4800" b="1" dirty="0">
                <a:solidFill>
                  <a:srgbClr val="FF0000"/>
                </a:solidFill>
              </a:rPr>
              <a:t>雨</a:t>
            </a:r>
            <a:r>
              <a:rPr lang="ja-JP" altLang="en-US" sz="4800" dirty="0"/>
              <a:t>” と文字出力してほしい</a:t>
            </a:r>
            <a:endParaRPr kumimoji="1" lang="ja-JP" altLang="en-US" sz="4800" dirty="0"/>
          </a:p>
        </p:txBody>
      </p:sp>
      <p:sp>
        <p:nvSpPr>
          <p:cNvPr id="4" name="正方形/長方形 3">
            <a:extLst>
              <a:ext uri="{FF2B5EF4-FFF2-40B4-BE49-F238E27FC236}">
                <a16:creationId xmlns:a16="http://schemas.microsoft.com/office/drawing/2014/main" id="{0AA5D799-1F2E-4C4D-9DDF-9AA6630E560D}"/>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70560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6736C6-CE05-4D73-907A-DE1B89EFF8DC}"/>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音声認識</a:t>
            </a:r>
          </a:p>
        </p:txBody>
      </p:sp>
      <p:sp>
        <p:nvSpPr>
          <p:cNvPr id="4" name="正方形/長方形 3">
            <a:extLst>
              <a:ext uri="{FF2B5EF4-FFF2-40B4-BE49-F238E27FC236}">
                <a16:creationId xmlns:a16="http://schemas.microsoft.com/office/drawing/2014/main" id="{8734286A-0A91-4B50-9445-81C9D7BD89E8}"/>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5" name="図表 4">
            <a:extLst>
              <a:ext uri="{FF2B5EF4-FFF2-40B4-BE49-F238E27FC236}">
                <a16:creationId xmlns:a16="http://schemas.microsoft.com/office/drawing/2014/main" id="{7B4FA33A-0130-4C11-BD35-05E5E83974C3}"/>
              </a:ext>
            </a:extLst>
          </p:cNvPr>
          <p:cNvGraphicFramePr/>
          <p:nvPr>
            <p:extLst>
              <p:ext uri="{D42A27DB-BD31-4B8C-83A1-F6EECF244321}">
                <p14:modId xmlns:p14="http://schemas.microsoft.com/office/powerpoint/2010/main" val="2766972650"/>
              </p:ext>
            </p:extLst>
          </p:nvPr>
        </p:nvGraphicFramePr>
        <p:xfrm>
          <a:off x="-312638" y="1663389"/>
          <a:ext cx="3819376" cy="50503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吹き出し: 四角形 5">
            <a:extLst>
              <a:ext uri="{FF2B5EF4-FFF2-40B4-BE49-F238E27FC236}">
                <a16:creationId xmlns:a16="http://schemas.microsoft.com/office/drawing/2014/main" id="{EC2D7201-72EE-404E-BD3A-0C1A06897109}"/>
              </a:ext>
            </a:extLst>
          </p:cNvPr>
          <p:cNvSpPr/>
          <p:nvPr/>
        </p:nvSpPr>
        <p:spPr>
          <a:xfrm>
            <a:off x="4281025" y="934278"/>
            <a:ext cx="5090962" cy="2782957"/>
          </a:xfrm>
          <a:prstGeom prst="wedgeRectCallout">
            <a:avLst>
              <a:gd name="adj1" fmla="val -83635"/>
              <a:gd name="adj2" fmla="val 280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 name="グループ化 2">
            <a:extLst>
              <a:ext uri="{FF2B5EF4-FFF2-40B4-BE49-F238E27FC236}">
                <a16:creationId xmlns:a16="http://schemas.microsoft.com/office/drawing/2014/main" id="{5A7D1760-D2E1-4100-BD37-4AED46BC1B26}"/>
              </a:ext>
            </a:extLst>
          </p:cNvPr>
          <p:cNvGrpSpPr/>
          <p:nvPr/>
        </p:nvGrpSpPr>
        <p:grpSpPr>
          <a:xfrm>
            <a:off x="4417760" y="2675190"/>
            <a:ext cx="4818146" cy="702707"/>
            <a:chOff x="4417760" y="2675190"/>
            <a:chExt cx="4818146" cy="702707"/>
          </a:xfrm>
        </p:grpSpPr>
        <p:sp>
          <p:nvSpPr>
            <p:cNvPr id="21" name="四角形: 角を丸くする 20">
              <a:extLst>
                <a:ext uri="{FF2B5EF4-FFF2-40B4-BE49-F238E27FC236}">
                  <a16:creationId xmlns:a16="http://schemas.microsoft.com/office/drawing/2014/main" id="{BAA8180E-787F-4896-8E97-7EC4A49D0F05}"/>
                </a:ext>
              </a:extLst>
            </p:cNvPr>
            <p:cNvSpPr/>
            <p:nvPr/>
          </p:nvSpPr>
          <p:spPr>
            <a:xfrm>
              <a:off x="7725158" y="2689631"/>
              <a:ext cx="1510748" cy="688265"/>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200" b="1" dirty="0" err="1">
                  <a:solidFill>
                    <a:schemeClr val="tx1"/>
                  </a:solidFill>
                </a:rPr>
                <a:t>jikaN</a:t>
              </a:r>
              <a:endParaRPr kumimoji="1" lang="en-US" altLang="ja-JP" sz="3200" b="1" dirty="0">
                <a:solidFill>
                  <a:schemeClr val="tx1"/>
                </a:solidFill>
              </a:endParaRPr>
            </a:p>
          </p:txBody>
        </p:sp>
        <p:sp>
          <p:nvSpPr>
            <p:cNvPr id="22" name="四角形: 角を丸くする 21">
              <a:extLst>
                <a:ext uri="{FF2B5EF4-FFF2-40B4-BE49-F238E27FC236}">
                  <a16:creationId xmlns:a16="http://schemas.microsoft.com/office/drawing/2014/main" id="{EDC4E367-E64F-4B7A-B3EF-53D5D66DB72C}"/>
                </a:ext>
              </a:extLst>
            </p:cNvPr>
            <p:cNvSpPr/>
            <p:nvPr/>
          </p:nvSpPr>
          <p:spPr>
            <a:xfrm>
              <a:off x="6071786" y="2689632"/>
              <a:ext cx="1510748" cy="688265"/>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dirty="0">
                  <a:solidFill>
                    <a:schemeClr val="tx1"/>
                  </a:solidFill>
                </a:rPr>
                <a:t>じかん</a:t>
              </a:r>
            </a:p>
          </p:txBody>
        </p:sp>
        <p:sp>
          <p:nvSpPr>
            <p:cNvPr id="23" name="四角形: 角を丸くする 22">
              <a:extLst>
                <a:ext uri="{FF2B5EF4-FFF2-40B4-BE49-F238E27FC236}">
                  <a16:creationId xmlns:a16="http://schemas.microsoft.com/office/drawing/2014/main" id="{16F93167-60FB-497D-9DE7-D09B7AA5FF38}"/>
                </a:ext>
              </a:extLst>
            </p:cNvPr>
            <p:cNvSpPr/>
            <p:nvPr/>
          </p:nvSpPr>
          <p:spPr>
            <a:xfrm>
              <a:off x="4417760" y="2675190"/>
              <a:ext cx="1510748" cy="688265"/>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b="1" dirty="0">
                  <a:solidFill>
                    <a:schemeClr val="tx1"/>
                  </a:solidFill>
                </a:rPr>
                <a:t>時間</a:t>
              </a:r>
              <a:endParaRPr kumimoji="1" lang="ja-JP" altLang="en-US" sz="3200" b="1" dirty="0">
                <a:solidFill>
                  <a:schemeClr val="tx1"/>
                </a:solidFill>
              </a:endParaRPr>
            </a:p>
          </p:txBody>
        </p:sp>
        <p:sp>
          <p:nvSpPr>
            <p:cNvPr id="25" name="矢印: 右 24">
              <a:extLst>
                <a:ext uri="{FF2B5EF4-FFF2-40B4-BE49-F238E27FC236}">
                  <a16:creationId xmlns:a16="http://schemas.microsoft.com/office/drawing/2014/main" id="{A09748F9-9A4D-4921-94F2-BB0AF43FE653}"/>
                </a:ext>
              </a:extLst>
            </p:cNvPr>
            <p:cNvSpPr/>
            <p:nvPr/>
          </p:nvSpPr>
          <p:spPr>
            <a:xfrm>
              <a:off x="7444613" y="2794296"/>
              <a:ext cx="461986" cy="35500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a:solidFill>
                  <a:schemeClr val="tx1"/>
                </a:solidFill>
              </a:endParaRPr>
            </a:p>
          </p:txBody>
        </p:sp>
        <p:sp>
          <p:nvSpPr>
            <p:cNvPr id="26" name="矢印: 右 25">
              <a:extLst>
                <a:ext uri="{FF2B5EF4-FFF2-40B4-BE49-F238E27FC236}">
                  <a16:creationId xmlns:a16="http://schemas.microsoft.com/office/drawing/2014/main" id="{898890FC-9D02-407B-8E68-649705E94406}"/>
                </a:ext>
              </a:extLst>
            </p:cNvPr>
            <p:cNvSpPr/>
            <p:nvPr/>
          </p:nvSpPr>
          <p:spPr>
            <a:xfrm>
              <a:off x="5744042" y="2784704"/>
              <a:ext cx="461986" cy="35500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a:solidFill>
                  <a:schemeClr val="tx1"/>
                </a:solidFill>
              </a:endParaRPr>
            </a:p>
          </p:txBody>
        </p:sp>
      </p:grpSp>
      <p:grpSp>
        <p:nvGrpSpPr>
          <p:cNvPr id="7" name="グループ化 6">
            <a:extLst>
              <a:ext uri="{FF2B5EF4-FFF2-40B4-BE49-F238E27FC236}">
                <a16:creationId xmlns:a16="http://schemas.microsoft.com/office/drawing/2014/main" id="{A366FD54-DA9A-4371-9504-A1C8BF401D8B}"/>
              </a:ext>
            </a:extLst>
          </p:cNvPr>
          <p:cNvGrpSpPr/>
          <p:nvPr/>
        </p:nvGrpSpPr>
        <p:grpSpPr>
          <a:xfrm>
            <a:off x="4417760" y="1071149"/>
            <a:ext cx="4818146" cy="1304838"/>
            <a:chOff x="4417760" y="1071149"/>
            <a:chExt cx="4818146" cy="1304838"/>
          </a:xfrm>
        </p:grpSpPr>
        <p:sp>
          <p:nvSpPr>
            <p:cNvPr id="18" name="四角形: 角を丸くする 17">
              <a:extLst>
                <a:ext uri="{FF2B5EF4-FFF2-40B4-BE49-F238E27FC236}">
                  <a16:creationId xmlns:a16="http://schemas.microsoft.com/office/drawing/2014/main" id="{F1AEF80B-D4E7-4CC2-BD95-4902BD9E6801}"/>
                </a:ext>
              </a:extLst>
            </p:cNvPr>
            <p:cNvSpPr/>
            <p:nvPr/>
          </p:nvSpPr>
          <p:spPr>
            <a:xfrm>
              <a:off x="7725158" y="1085590"/>
              <a:ext cx="1510748" cy="1290396"/>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400" b="1" dirty="0" err="1">
                  <a:solidFill>
                    <a:schemeClr val="tx1"/>
                  </a:solidFill>
                </a:rPr>
                <a:t>ame</a:t>
              </a:r>
              <a:endParaRPr kumimoji="1" lang="en-US" altLang="ja-JP" sz="4400" b="1" dirty="0">
                <a:solidFill>
                  <a:schemeClr val="tx1"/>
                </a:solidFill>
              </a:endParaRPr>
            </a:p>
          </p:txBody>
        </p:sp>
        <p:sp>
          <p:nvSpPr>
            <p:cNvPr id="19" name="四角形: 角を丸くする 18">
              <a:extLst>
                <a:ext uri="{FF2B5EF4-FFF2-40B4-BE49-F238E27FC236}">
                  <a16:creationId xmlns:a16="http://schemas.microsoft.com/office/drawing/2014/main" id="{62FF5AD1-0D66-485C-BB2E-78D29D9CB17E}"/>
                </a:ext>
              </a:extLst>
            </p:cNvPr>
            <p:cNvSpPr/>
            <p:nvPr/>
          </p:nvSpPr>
          <p:spPr>
            <a:xfrm>
              <a:off x="6071786" y="1085591"/>
              <a:ext cx="1510748" cy="1290396"/>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solidFill>
                    <a:schemeClr val="tx1"/>
                  </a:solidFill>
                </a:rPr>
                <a:t>あめ</a:t>
              </a:r>
            </a:p>
          </p:txBody>
        </p:sp>
        <p:sp>
          <p:nvSpPr>
            <p:cNvPr id="20" name="四角形: 角を丸くする 19">
              <a:extLst>
                <a:ext uri="{FF2B5EF4-FFF2-40B4-BE49-F238E27FC236}">
                  <a16:creationId xmlns:a16="http://schemas.microsoft.com/office/drawing/2014/main" id="{05A05781-3E47-4CBB-9F65-64689200C8E8}"/>
                </a:ext>
              </a:extLst>
            </p:cNvPr>
            <p:cNvSpPr/>
            <p:nvPr/>
          </p:nvSpPr>
          <p:spPr>
            <a:xfrm>
              <a:off x="4417760" y="1071149"/>
              <a:ext cx="1510748" cy="1290396"/>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solidFill>
                    <a:schemeClr val="tx1"/>
                  </a:solidFill>
                </a:rPr>
                <a:t>雨</a:t>
              </a:r>
            </a:p>
          </p:txBody>
        </p:sp>
        <p:sp>
          <p:nvSpPr>
            <p:cNvPr id="24" name="矢印: 右 23">
              <a:extLst>
                <a:ext uri="{FF2B5EF4-FFF2-40B4-BE49-F238E27FC236}">
                  <a16:creationId xmlns:a16="http://schemas.microsoft.com/office/drawing/2014/main" id="{C4301B92-26EE-4D47-B057-A32F9DB8E85D}"/>
                </a:ext>
              </a:extLst>
            </p:cNvPr>
            <p:cNvSpPr/>
            <p:nvPr/>
          </p:nvSpPr>
          <p:spPr>
            <a:xfrm>
              <a:off x="5768827" y="1330602"/>
              <a:ext cx="461986" cy="66557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a:solidFill>
                  <a:schemeClr val="tx1"/>
                </a:solidFill>
              </a:endParaRPr>
            </a:p>
          </p:txBody>
        </p:sp>
        <p:sp>
          <p:nvSpPr>
            <p:cNvPr id="27" name="矢印: 右 26">
              <a:extLst>
                <a:ext uri="{FF2B5EF4-FFF2-40B4-BE49-F238E27FC236}">
                  <a16:creationId xmlns:a16="http://schemas.microsoft.com/office/drawing/2014/main" id="{8D1CD72C-648E-4151-BBC2-EB378C8DCFFF}"/>
                </a:ext>
              </a:extLst>
            </p:cNvPr>
            <p:cNvSpPr/>
            <p:nvPr/>
          </p:nvSpPr>
          <p:spPr>
            <a:xfrm>
              <a:off x="7431975" y="1330602"/>
              <a:ext cx="461986" cy="66557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a:solidFill>
                  <a:schemeClr val="tx1"/>
                </a:solidFill>
              </a:endParaRPr>
            </a:p>
          </p:txBody>
        </p:sp>
      </p:grpSp>
      <p:sp>
        <p:nvSpPr>
          <p:cNvPr id="29" name="吹き出し: 四角形 28">
            <a:extLst>
              <a:ext uri="{FF2B5EF4-FFF2-40B4-BE49-F238E27FC236}">
                <a16:creationId xmlns:a16="http://schemas.microsoft.com/office/drawing/2014/main" id="{70CCEB74-7A6E-4D0A-BE60-EBA84434B49E}"/>
              </a:ext>
            </a:extLst>
          </p:cNvPr>
          <p:cNvSpPr/>
          <p:nvPr/>
        </p:nvSpPr>
        <p:spPr>
          <a:xfrm>
            <a:off x="4281025" y="3548421"/>
            <a:ext cx="5090962" cy="2782957"/>
          </a:xfrm>
          <a:prstGeom prst="wedgeRectCallout">
            <a:avLst>
              <a:gd name="adj1" fmla="val -82928"/>
              <a:gd name="adj2" fmla="val 150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52314A52-A6CD-4CA8-B466-62F024240387}"/>
              </a:ext>
            </a:extLst>
          </p:cNvPr>
          <p:cNvSpPr/>
          <p:nvPr/>
        </p:nvSpPr>
        <p:spPr>
          <a:xfrm>
            <a:off x="4888493" y="3674732"/>
            <a:ext cx="3876026" cy="24992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b="1" dirty="0">
                <a:solidFill>
                  <a:sysClr val="windowText" lastClr="000000"/>
                </a:solidFill>
              </a:rPr>
              <a:t>辞書ファイル</a:t>
            </a:r>
            <a:endParaRPr lang="en-US" altLang="ja-JP" sz="2800" b="1" dirty="0">
              <a:solidFill>
                <a:sysClr val="windowText" lastClr="000000"/>
              </a:solidFill>
            </a:endParaRPr>
          </a:p>
          <a:p>
            <a:endParaRPr lang="en-US" altLang="ja-JP" sz="2800" dirty="0">
              <a:solidFill>
                <a:sysClr val="windowText" lastClr="000000"/>
              </a:solidFill>
            </a:endParaRPr>
          </a:p>
          <a:p>
            <a:r>
              <a:rPr lang="ja-JP" altLang="en-US" sz="2800" b="1" dirty="0">
                <a:solidFill>
                  <a:sysClr val="windowText" lastClr="000000"/>
                </a:solidFill>
              </a:rPr>
              <a:t> 音素</a:t>
            </a:r>
            <a:r>
              <a:rPr lang="en-US" altLang="ja-JP" sz="2800" b="1" dirty="0">
                <a:solidFill>
                  <a:sysClr val="windowText" lastClr="000000"/>
                </a:solidFill>
              </a:rPr>
              <a:t>		         </a:t>
            </a:r>
            <a:r>
              <a:rPr lang="ja-JP" altLang="en-US" sz="2800" b="1" dirty="0">
                <a:solidFill>
                  <a:sysClr val="windowText" lastClr="000000"/>
                </a:solidFill>
              </a:rPr>
              <a:t>単語</a:t>
            </a:r>
            <a:endParaRPr lang="en-US" altLang="ja-JP" sz="2800" b="1" dirty="0">
              <a:solidFill>
                <a:sysClr val="windowText" lastClr="000000"/>
              </a:solidFill>
            </a:endParaRPr>
          </a:p>
          <a:p>
            <a:r>
              <a:rPr kumimoji="1" lang="en-US" altLang="ja-JP" sz="2800" dirty="0">
                <a:solidFill>
                  <a:sysClr val="windowText" lastClr="000000"/>
                </a:solidFill>
              </a:rPr>
              <a:t>h a r e	  	</a:t>
            </a:r>
            <a:r>
              <a:rPr kumimoji="1" lang="ja-JP" altLang="en-US" sz="2800" dirty="0">
                <a:solidFill>
                  <a:sysClr val="windowText" lastClr="000000"/>
                </a:solidFill>
              </a:rPr>
              <a:t>晴れ</a:t>
            </a:r>
            <a:endParaRPr lang="en-US" altLang="ja-JP" sz="2800" dirty="0">
              <a:solidFill>
                <a:sysClr val="windowText" lastClr="000000"/>
              </a:solidFill>
            </a:endParaRPr>
          </a:p>
          <a:p>
            <a:r>
              <a:rPr lang="en-US" altLang="ja-JP" sz="2800" dirty="0">
                <a:solidFill>
                  <a:sysClr val="windowText" lastClr="000000"/>
                </a:solidFill>
              </a:rPr>
              <a:t>k u m o r </a:t>
            </a:r>
            <a:r>
              <a:rPr lang="en-US" altLang="ja-JP" sz="2800" dirty="0" err="1">
                <a:solidFill>
                  <a:sysClr val="windowText" lastClr="000000"/>
                </a:solidFill>
              </a:rPr>
              <a:t>i</a:t>
            </a:r>
            <a:r>
              <a:rPr lang="en-US" altLang="ja-JP" sz="2800" dirty="0">
                <a:solidFill>
                  <a:sysClr val="windowText" lastClr="000000"/>
                </a:solidFill>
              </a:rPr>
              <a:t> 	  	</a:t>
            </a:r>
            <a:r>
              <a:rPr lang="ja-JP" altLang="en-US" sz="2800" dirty="0">
                <a:solidFill>
                  <a:sysClr val="windowText" lastClr="000000"/>
                </a:solidFill>
              </a:rPr>
              <a:t>曇り</a:t>
            </a:r>
            <a:endParaRPr lang="en-US" altLang="ja-JP" sz="2800" dirty="0">
              <a:solidFill>
                <a:sysClr val="windowText" lastClr="000000"/>
              </a:solidFill>
            </a:endParaRPr>
          </a:p>
          <a:p>
            <a:r>
              <a:rPr kumimoji="1" lang="en-US" altLang="ja-JP" sz="2800" dirty="0">
                <a:solidFill>
                  <a:sysClr val="windowText" lastClr="000000"/>
                </a:solidFill>
              </a:rPr>
              <a:t>a m e		  	  </a:t>
            </a:r>
            <a:r>
              <a:rPr kumimoji="1" lang="ja-JP" altLang="en-US" sz="2800" dirty="0">
                <a:solidFill>
                  <a:sysClr val="windowText" lastClr="000000"/>
                </a:solidFill>
              </a:rPr>
              <a:t>雨</a:t>
            </a:r>
            <a:endParaRPr kumimoji="1" lang="en-US" altLang="ja-JP" sz="2800" dirty="0">
              <a:solidFill>
                <a:sysClr val="windowText" lastClr="000000"/>
              </a:solidFill>
            </a:endParaRPr>
          </a:p>
        </p:txBody>
      </p:sp>
      <p:sp>
        <p:nvSpPr>
          <p:cNvPr id="31" name="矢印: 右 30">
            <a:extLst>
              <a:ext uri="{FF2B5EF4-FFF2-40B4-BE49-F238E27FC236}">
                <a16:creationId xmlns:a16="http://schemas.microsoft.com/office/drawing/2014/main" id="{66FD8DEF-D57E-41E7-8960-592A31AD255F}"/>
              </a:ext>
            </a:extLst>
          </p:cNvPr>
          <p:cNvSpPr/>
          <p:nvPr/>
        </p:nvSpPr>
        <p:spPr>
          <a:xfrm>
            <a:off x="6408275" y="5754200"/>
            <a:ext cx="836462" cy="48701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a:p>
        </p:txBody>
      </p:sp>
      <p:cxnSp>
        <p:nvCxnSpPr>
          <p:cNvPr id="33" name="直線コネクタ 32">
            <a:extLst>
              <a:ext uri="{FF2B5EF4-FFF2-40B4-BE49-F238E27FC236}">
                <a16:creationId xmlns:a16="http://schemas.microsoft.com/office/drawing/2014/main" id="{8D26DE95-AFF3-4CD9-923D-212C573A12BD}"/>
              </a:ext>
            </a:extLst>
          </p:cNvPr>
          <p:cNvCxnSpPr/>
          <p:nvPr/>
        </p:nvCxnSpPr>
        <p:spPr>
          <a:xfrm>
            <a:off x="4909490" y="6173941"/>
            <a:ext cx="101901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E751CC70-24DC-4147-A745-6A1EDA4821CA}"/>
              </a:ext>
            </a:extLst>
          </p:cNvPr>
          <p:cNvCxnSpPr>
            <a:cxnSpLocks/>
          </p:cNvCxnSpPr>
          <p:nvPr/>
        </p:nvCxnSpPr>
        <p:spPr>
          <a:xfrm flipV="1">
            <a:off x="7748016" y="6171685"/>
            <a:ext cx="677872" cy="451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四角形: 角を丸くする 37">
            <a:extLst>
              <a:ext uri="{FF2B5EF4-FFF2-40B4-BE49-F238E27FC236}">
                <a16:creationId xmlns:a16="http://schemas.microsoft.com/office/drawing/2014/main" id="{72E4019F-4D7F-4000-A28B-67B6B6AEE5DF}"/>
              </a:ext>
            </a:extLst>
          </p:cNvPr>
          <p:cNvSpPr/>
          <p:nvPr/>
        </p:nvSpPr>
        <p:spPr>
          <a:xfrm>
            <a:off x="1600200" y="1823162"/>
            <a:ext cx="1563510" cy="88079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dirty="0">
                <a:solidFill>
                  <a:schemeClr val="accent6">
                    <a:lumMod val="50000"/>
                  </a:schemeClr>
                </a:solidFill>
              </a:rPr>
              <a:t>あめ</a:t>
            </a:r>
          </a:p>
        </p:txBody>
      </p:sp>
      <p:sp>
        <p:nvSpPr>
          <p:cNvPr id="39" name="四角形: 角を丸くする 38">
            <a:extLst>
              <a:ext uri="{FF2B5EF4-FFF2-40B4-BE49-F238E27FC236}">
                <a16:creationId xmlns:a16="http://schemas.microsoft.com/office/drawing/2014/main" id="{AD6285AC-1E5C-4D9F-935C-D82D316E24BC}"/>
              </a:ext>
            </a:extLst>
          </p:cNvPr>
          <p:cNvSpPr/>
          <p:nvPr/>
        </p:nvSpPr>
        <p:spPr>
          <a:xfrm>
            <a:off x="1597050" y="3761816"/>
            <a:ext cx="1563510" cy="88079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b="1" dirty="0" err="1">
                <a:solidFill>
                  <a:schemeClr val="accent6">
                    <a:lumMod val="50000"/>
                  </a:schemeClr>
                </a:solidFill>
              </a:rPr>
              <a:t>ame</a:t>
            </a:r>
            <a:endParaRPr kumimoji="1" lang="ja-JP" altLang="en-US" sz="3200" b="1" dirty="0">
              <a:solidFill>
                <a:schemeClr val="accent6">
                  <a:lumMod val="50000"/>
                </a:schemeClr>
              </a:solidFill>
            </a:endParaRPr>
          </a:p>
        </p:txBody>
      </p:sp>
      <p:sp>
        <p:nvSpPr>
          <p:cNvPr id="40" name="四角形: 角を丸くする 39">
            <a:extLst>
              <a:ext uri="{FF2B5EF4-FFF2-40B4-BE49-F238E27FC236}">
                <a16:creationId xmlns:a16="http://schemas.microsoft.com/office/drawing/2014/main" id="{9F66BD62-94F6-440F-B8DD-31A2F7DB1F24}"/>
              </a:ext>
            </a:extLst>
          </p:cNvPr>
          <p:cNvSpPr/>
          <p:nvPr/>
        </p:nvSpPr>
        <p:spPr>
          <a:xfrm>
            <a:off x="1597050" y="5585184"/>
            <a:ext cx="1563510" cy="88079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b="1" dirty="0">
                <a:solidFill>
                  <a:schemeClr val="accent6">
                    <a:lumMod val="50000"/>
                  </a:schemeClr>
                </a:solidFill>
              </a:rPr>
              <a:t>雨</a:t>
            </a:r>
            <a:endParaRPr kumimoji="1" lang="ja-JP" altLang="en-US" sz="3200" b="1" dirty="0">
              <a:solidFill>
                <a:schemeClr val="accent6">
                  <a:lumMod val="50000"/>
                </a:schemeClr>
              </a:solidFill>
            </a:endParaRPr>
          </a:p>
        </p:txBody>
      </p:sp>
      <p:sp>
        <p:nvSpPr>
          <p:cNvPr id="11" name="矢印: 五方向 10">
            <a:extLst>
              <a:ext uri="{FF2B5EF4-FFF2-40B4-BE49-F238E27FC236}">
                <a16:creationId xmlns:a16="http://schemas.microsoft.com/office/drawing/2014/main" id="{0361E213-C715-44B3-98C7-BD090FF0CFCC}"/>
              </a:ext>
            </a:extLst>
          </p:cNvPr>
          <p:cNvSpPr/>
          <p:nvPr/>
        </p:nvSpPr>
        <p:spPr>
          <a:xfrm rot="5400000">
            <a:off x="8089307" y="278665"/>
            <a:ext cx="775906" cy="1090567"/>
          </a:xfrm>
          <a:prstGeom prst="homePlat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ja-JP" altLang="en-US" sz="2400" b="1" dirty="0">
                <a:solidFill>
                  <a:schemeClr val="bg1"/>
                </a:solidFill>
              </a:rPr>
              <a:t>音素</a:t>
            </a:r>
            <a:endParaRPr kumimoji="1" lang="ja-JP" altLang="en-US" sz="2400" b="1" dirty="0">
              <a:solidFill>
                <a:schemeClr val="bg1"/>
              </a:solidFill>
            </a:endParaRPr>
          </a:p>
        </p:txBody>
      </p:sp>
    </p:spTree>
    <p:extLst>
      <p:ext uri="{BB962C8B-B14F-4D97-AF65-F5344CB8AC3E}">
        <p14:creationId xmlns:p14="http://schemas.microsoft.com/office/powerpoint/2010/main" val="2818274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250"/>
                                        <p:tgtEl>
                                          <p:spTgt spid="38"/>
                                        </p:tgtEl>
                                      </p:cBhvr>
                                    </p:animEffect>
                                    <p:anim calcmode="lin" valueType="num">
                                      <p:cBhvr>
                                        <p:cTn id="13" dur="250" fill="hold"/>
                                        <p:tgtEl>
                                          <p:spTgt spid="38"/>
                                        </p:tgtEl>
                                        <p:attrNameLst>
                                          <p:attrName>ppt_x</p:attrName>
                                        </p:attrNameLst>
                                      </p:cBhvr>
                                      <p:tavLst>
                                        <p:tav tm="0">
                                          <p:val>
                                            <p:strVal val="#ppt_x"/>
                                          </p:val>
                                        </p:tav>
                                        <p:tav tm="100000">
                                          <p:val>
                                            <p:strVal val="#ppt_x"/>
                                          </p:val>
                                        </p:tav>
                                      </p:tavLst>
                                    </p:anim>
                                    <p:anim calcmode="lin" valueType="num">
                                      <p:cBhvr>
                                        <p:cTn id="14" dur="25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horizontal)">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left)">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p:cTn id="29" dur="500" fill="hold"/>
                                        <p:tgtEl>
                                          <p:spTgt spid="11"/>
                                        </p:tgtEl>
                                        <p:attrNameLst>
                                          <p:attrName>ppt_w</p:attrName>
                                        </p:attrNameLst>
                                      </p:cBhvr>
                                      <p:tavLst>
                                        <p:tav tm="0">
                                          <p:val>
                                            <p:fltVal val="0"/>
                                          </p:val>
                                        </p:tav>
                                        <p:tav tm="100000">
                                          <p:val>
                                            <p:strVal val="#ppt_w"/>
                                          </p:val>
                                        </p:tav>
                                      </p:tavLst>
                                    </p:anim>
                                    <p:anim calcmode="lin" valueType="num">
                                      <p:cBhvr>
                                        <p:cTn id="30" dur="500" fill="hold"/>
                                        <p:tgtEl>
                                          <p:spTgt spid="11"/>
                                        </p:tgtEl>
                                        <p:attrNameLst>
                                          <p:attrName>ppt_h</p:attrName>
                                        </p:attrNameLst>
                                      </p:cBhvr>
                                      <p:tavLst>
                                        <p:tav tm="0">
                                          <p:val>
                                            <p:fltVal val="0"/>
                                          </p:val>
                                        </p:tav>
                                        <p:tav tm="100000">
                                          <p:val>
                                            <p:strVal val="#ppt_h"/>
                                          </p:val>
                                        </p:tav>
                                      </p:tavLst>
                                    </p:anim>
                                    <p:animEffect transition="in" filter="fade">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wipe(left)">
                                      <p:cBhvr>
                                        <p:cTn id="36" dur="250"/>
                                        <p:tgtEl>
                                          <p:spTgt spid="3"/>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9"/>
                                        </p:tgtEl>
                                        <p:attrNameLst>
                                          <p:attrName>style.visibility</p:attrName>
                                        </p:attrNameLst>
                                      </p:cBhvr>
                                      <p:to>
                                        <p:strVal val="visible"/>
                                      </p:to>
                                    </p:set>
                                    <p:animEffect transition="in" filter="fade">
                                      <p:cBhvr>
                                        <p:cTn id="41" dur="250"/>
                                        <p:tgtEl>
                                          <p:spTgt spid="39"/>
                                        </p:tgtEl>
                                      </p:cBhvr>
                                    </p:animEffect>
                                    <p:anim calcmode="lin" valueType="num">
                                      <p:cBhvr>
                                        <p:cTn id="42" dur="250" fill="hold"/>
                                        <p:tgtEl>
                                          <p:spTgt spid="39"/>
                                        </p:tgtEl>
                                        <p:attrNameLst>
                                          <p:attrName>ppt_x</p:attrName>
                                        </p:attrNameLst>
                                      </p:cBhvr>
                                      <p:tavLst>
                                        <p:tav tm="0">
                                          <p:val>
                                            <p:strVal val="#ppt_x"/>
                                          </p:val>
                                        </p:tav>
                                        <p:tav tm="100000">
                                          <p:val>
                                            <p:strVal val="#ppt_x"/>
                                          </p:val>
                                        </p:tav>
                                      </p:tavLst>
                                    </p:anim>
                                    <p:anim calcmode="lin" valueType="num">
                                      <p:cBhvr>
                                        <p:cTn id="43" dur="25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grpId="0" nodeType="click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randombar(horizontal)">
                                      <p:cBhvr>
                                        <p:cTn id="48" dur="500"/>
                                        <p:tgtEl>
                                          <p:spTgt spid="29"/>
                                        </p:tgtEl>
                                      </p:cBhvr>
                                    </p:animEffect>
                                  </p:childTnLst>
                                </p:cTn>
                              </p:par>
                            </p:childTnLst>
                          </p:cTn>
                        </p:par>
                        <p:par>
                          <p:cTn id="49" fill="hold">
                            <p:stCondLst>
                              <p:cond delay="500"/>
                            </p:stCondLst>
                            <p:childTnLst>
                              <p:par>
                                <p:cTn id="50" presetID="10" presetClass="entr" presetSubtype="0" fill="hold" grpId="0" nodeType="after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500"/>
                                        <p:tgtEl>
                                          <p:spTgt spid="3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wipe(left)">
                                      <p:cBhvr>
                                        <p:cTn id="57" dur="250"/>
                                        <p:tgtEl>
                                          <p:spTgt spid="33"/>
                                        </p:tgtEl>
                                      </p:cBhvr>
                                    </p:animEffect>
                                  </p:childTnLst>
                                </p:cTn>
                              </p:par>
                            </p:childTnLst>
                          </p:cTn>
                        </p:par>
                        <p:par>
                          <p:cTn id="58" fill="hold">
                            <p:stCondLst>
                              <p:cond delay="250"/>
                            </p:stCondLst>
                            <p:childTnLst>
                              <p:par>
                                <p:cTn id="59" presetID="22" presetClass="entr" presetSubtype="8" fill="hold" grpId="0" nodeType="after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wipe(left)">
                                      <p:cBhvr>
                                        <p:cTn id="61" dur="250"/>
                                        <p:tgtEl>
                                          <p:spTgt spid="31"/>
                                        </p:tgtEl>
                                      </p:cBhvr>
                                    </p:animEffect>
                                  </p:childTnLst>
                                </p:cTn>
                              </p:par>
                            </p:childTnLst>
                          </p:cTn>
                        </p:par>
                        <p:par>
                          <p:cTn id="62" fill="hold">
                            <p:stCondLst>
                              <p:cond delay="500"/>
                            </p:stCondLst>
                            <p:childTnLst>
                              <p:par>
                                <p:cTn id="63" presetID="22" presetClass="entr" presetSubtype="8" fill="hold" nodeType="afterEffect">
                                  <p:stCondLst>
                                    <p:cond delay="0"/>
                                  </p:stCondLst>
                                  <p:childTnLst>
                                    <p:set>
                                      <p:cBhvr>
                                        <p:cTn id="64" dur="1" fill="hold">
                                          <p:stCondLst>
                                            <p:cond delay="0"/>
                                          </p:stCondLst>
                                        </p:cTn>
                                        <p:tgtEl>
                                          <p:spTgt spid="34"/>
                                        </p:tgtEl>
                                        <p:attrNameLst>
                                          <p:attrName>style.visibility</p:attrName>
                                        </p:attrNameLst>
                                      </p:cBhvr>
                                      <p:to>
                                        <p:strVal val="visible"/>
                                      </p:to>
                                    </p:set>
                                    <p:animEffect transition="in" filter="wipe(left)">
                                      <p:cBhvr>
                                        <p:cTn id="65" dur="250"/>
                                        <p:tgtEl>
                                          <p:spTgt spid="34"/>
                                        </p:tgtEl>
                                      </p:cBhvr>
                                    </p:animEffect>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40"/>
                                        </p:tgtEl>
                                        <p:attrNameLst>
                                          <p:attrName>style.visibility</p:attrName>
                                        </p:attrNameLst>
                                      </p:cBhvr>
                                      <p:to>
                                        <p:strVal val="visible"/>
                                      </p:to>
                                    </p:set>
                                    <p:animEffect transition="in" filter="fade">
                                      <p:cBhvr>
                                        <p:cTn id="70" dur="250"/>
                                        <p:tgtEl>
                                          <p:spTgt spid="40"/>
                                        </p:tgtEl>
                                      </p:cBhvr>
                                    </p:animEffect>
                                    <p:anim calcmode="lin" valueType="num">
                                      <p:cBhvr>
                                        <p:cTn id="71" dur="250" fill="hold"/>
                                        <p:tgtEl>
                                          <p:spTgt spid="40"/>
                                        </p:tgtEl>
                                        <p:attrNameLst>
                                          <p:attrName>ppt_x</p:attrName>
                                        </p:attrNameLst>
                                      </p:cBhvr>
                                      <p:tavLst>
                                        <p:tav tm="0">
                                          <p:val>
                                            <p:strVal val="#ppt_x"/>
                                          </p:val>
                                        </p:tav>
                                        <p:tav tm="100000">
                                          <p:val>
                                            <p:strVal val="#ppt_x"/>
                                          </p:val>
                                        </p:tav>
                                      </p:tavLst>
                                    </p:anim>
                                    <p:anim calcmode="lin" valueType="num">
                                      <p:cBhvr>
                                        <p:cTn id="72" dur="25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6" grpId="0" animBg="1"/>
      <p:bldP spid="29" grpId="0" animBg="1"/>
      <p:bldP spid="30" grpId="0" animBg="1"/>
      <p:bldP spid="31" grpId="0" animBg="1"/>
      <p:bldP spid="38" grpId="0" animBg="1"/>
      <p:bldP spid="39" grpId="0" animBg="1"/>
      <p:bldP spid="40" grpId="0" animBg="1"/>
      <p:bldP spid="11" grpId="0" animBg="1"/>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6">
            <a:lumMod val="60000"/>
            <a:lumOff val="40000"/>
          </a:schemeClr>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1928</TotalTime>
  <Words>1599</Words>
  <Application>Microsoft Office PowerPoint</Application>
  <PresentationFormat>ワイド画面</PresentationFormat>
  <Paragraphs>316</Paragraphs>
  <Slides>32</Slides>
  <Notes>14</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32</vt:i4>
      </vt:variant>
    </vt:vector>
  </HeadingPairs>
  <TitlesOfParts>
    <vt:vector size="38" baseType="lpstr">
      <vt:lpstr>HGP明朝E</vt:lpstr>
      <vt:lpstr>HGS明朝E</vt:lpstr>
      <vt:lpstr>游ゴシック</vt:lpstr>
      <vt:lpstr>游ゴシック Light</vt:lpstr>
      <vt:lpstr>Arial</vt:lpstr>
      <vt:lpstr>Office テーマ</vt:lpstr>
      <vt:lpstr>AIスピーカー開発</vt:lpstr>
      <vt:lpstr>目次</vt:lpstr>
      <vt:lpstr>プロジェクトの全体像</vt:lpstr>
      <vt:lpstr>処理の流れ</vt:lpstr>
      <vt:lpstr>要素技術</vt:lpstr>
      <vt:lpstr>Julius</vt:lpstr>
      <vt:lpstr>Pythonとの連携</vt:lpstr>
      <vt:lpstr>音声認識</vt:lpstr>
      <vt:lpstr>音声認識</vt:lpstr>
      <vt:lpstr>辞書ファイル</vt:lpstr>
      <vt:lpstr>辞書ファイル</vt:lpstr>
      <vt:lpstr>辞書ファイル</vt:lpstr>
      <vt:lpstr>辞書ファイル</vt:lpstr>
      <vt:lpstr>辞書ファイル</vt:lpstr>
      <vt:lpstr>ウェイクワード</vt:lpstr>
      <vt:lpstr>テキスト分類の仕組み</vt:lpstr>
      <vt:lpstr>fastText</vt:lpstr>
      <vt:lpstr>データ取得</vt:lpstr>
      <vt:lpstr>データ取得　定時実行</vt:lpstr>
      <vt:lpstr>OpenJTalk</vt:lpstr>
      <vt:lpstr>OpenJTalk</vt:lpstr>
      <vt:lpstr>トラブルの対処</vt:lpstr>
      <vt:lpstr>実行ファイル yosie.sh</vt:lpstr>
      <vt:lpstr>実行ファイル yosie.sh</vt:lpstr>
      <vt:lpstr>実行ファイル function.py</vt:lpstr>
      <vt:lpstr>デモンストレーション</vt:lpstr>
      <vt:lpstr>YoSiEの可能性</vt:lpstr>
      <vt:lpstr>まとめ</vt:lpstr>
      <vt:lpstr>チームメンバー</vt:lpstr>
      <vt:lpstr>チームメンバー</vt:lpstr>
      <vt:lpstr>ご清聴ありがとうございました</vt:lpstr>
      <vt:lpstr>質疑応答</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rikie</dc:creator>
  <cp:lastModifiedBy>力石 鈴之佑</cp:lastModifiedBy>
  <cp:revision>199</cp:revision>
  <dcterms:created xsi:type="dcterms:W3CDTF">2021-11-23T02:33:41Z</dcterms:created>
  <dcterms:modified xsi:type="dcterms:W3CDTF">2022-01-19T03:14:53Z</dcterms:modified>
</cp:coreProperties>
</file>