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8" r:id="rId3"/>
    <p:sldId id="274" r:id="rId4"/>
    <p:sldId id="261" r:id="rId5"/>
    <p:sldId id="268" r:id="rId6"/>
    <p:sldId id="284" r:id="rId7"/>
    <p:sldId id="285" r:id="rId8"/>
    <p:sldId id="281" r:id="rId9"/>
    <p:sldId id="282" r:id="rId10"/>
    <p:sldId id="277" r:id="rId11"/>
    <p:sldId id="269" r:id="rId12"/>
    <p:sldId id="266" r:id="rId13"/>
    <p:sldId id="280" r:id="rId14"/>
    <p:sldId id="272" r:id="rId15"/>
    <p:sldId id="279" r:id="rId16"/>
    <p:sldId id="259" r:id="rId17"/>
    <p:sldId id="273" r:id="rId18"/>
    <p:sldId id="276" r:id="rId19"/>
    <p:sldId id="267" r:id="rId20"/>
    <p:sldId id="275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902F"/>
    <a:srgbClr val="E9973B"/>
    <a:srgbClr val="FF0066"/>
    <a:srgbClr val="EA9A42"/>
    <a:srgbClr val="E78921"/>
    <a:srgbClr val="EC7524"/>
    <a:srgbClr val="F29B60"/>
    <a:srgbClr val="E6A0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86417" autoAdjust="0"/>
  </p:normalViewPr>
  <p:slideViewPr>
    <p:cSldViewPr snapToGrid="0">
      <p:cViewPr varScale="1">
        <p:scale>
          <a:sx n="99" d="100"/>
          <a:sy n="99" d="100"/>
        </p:scale>
        <p:origin x="94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BB20C-20C4-49AD-85A3-C66C862503B5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E7C28-4903-4521-8E60-0F80C6276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396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B6BB4-6322-4797-9820-4A78B14C1A6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516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95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EF8569-35E2-4767-98D5-7FA7F237E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9B574A-51FF-4920-A002-344537DA9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644E09-D041-4D01-8F5F-066C864D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EAE391-CB33-4802-A288-8E195645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4CF0C3-4136-4CFC-8B54-6AF04883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0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911080-C643-492B-A176-DCE6C380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D3E89B-5870-47DC-B023-6C881D297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2C88A1-19AB-4CD6-954C-3041EF6A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72F4A4-6208-4C91-85A0-E341BE88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9C69E2-4953-4838-AF5B-7D1BA394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87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72668D-5791-462E-B884-937BC332E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48F446-DEE4-45C0-8D1A-FCD7F7129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E8888E-FFA3-4D34-8519-70D33BAD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B3256A-852E-4440-84E1-ABDB42A2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4408A9-5E2A-4B63-978D-1EB7350AE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59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7DE5C-3987-410B-9ECC-3D28B6EA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0DC615-5A9C-4EC1-8E50-8F7006D88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616DEE-A256-45FF-B3FB-F53FE156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C5A0FC-1E73-4118-BC35-2BBFC603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824140-7782-4D01-8B27-E3AAB07F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95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70C266-4B59-433A-8917-CF4113B2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429EDD-7F11-4A69-8A6A-64A25F12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B9A4FA-4EBF-4E6C-B274-2173B52D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C264AD-AE7D-4B0E-988E-2B74E8195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4E833F-41EA-47A8-8E6F-2CC569DE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8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FFDDC7-63ED-45BE-B3DC-8E726D23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32A3BD-FCBE-49A3-B324-CC12984EA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920A5D-8919-456D-8881-D3BA44808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1F6B0F-52C1-4390-8E2B-E00F74F1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EE9D67-C00E-48EF-A543-D2BFD8E9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A10BF1-C318-4C28-91ED-DD5E96D6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43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ADFFBE-1446-4DD5-9A74-80520A78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16CB48-43EF-4F16-9F76-DDA9CDD0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07D052-1762-415E-83F8-D38812D6E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33CEF9-DF6D-4EA7-B65A-4D96DC55A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1962E3-4A01-4309-AC28-F8CB13C5F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5077810-9C68-4010-8FE9-16187018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9C3C37-0D3B-4327-8E34-CCE56DD3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AA3FE22-C310-454F-B195-24F244ED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14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A50976-5F15-4B59-A37B-DF992A41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91C9EB-4188-4366-9A47-F470EE36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5D34A1-C32F-4565-B074-0A865FF9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D4F0B7-FD86-4004-AB9A-22A67281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18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A7E52D-76F4-47EB-9BA7-80E67887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9F5A8F3-2224-4569-A20C-68F9934A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F1655E-D75D-4E8B-A5C1-59C7E303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99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1362A5-631D-4D7C-AA9F-BE9963AE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456CFB-6DF3-4B34-8319-885943834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B182C9-0370-4A82-BF44-B418A9ADF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40E881-3CB6-418B-9F58-F28BB167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B840E4-DAE5-4621-8726-EE461191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0271A8-D330-4D1B-AB6F-DEB364BB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73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297013-8A17-4A5B-92A0-5C610E0F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56E12F3-7C1D-4234-8C68-CEDFB02F5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5E6F23-DA6F-4735-BEF0-F8DA82DB3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B614F8-1E24-4E2B-887F-AABBF542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463E85-A812-4620-B707-4BE18BFE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34C94-8655-4360-BF90-C239FBF5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50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A9A42"/>
            </a:gs>
            <a:gs pos="100000">
              <a:srgbClr val="EA9A42"/>
            </a:gs>
            <a:gs pos="85000">
              <a:srgbClr val="E78921"/>
            </a:gs>
            <a:gs pos="88000">
              <a:srgbClr val="FF0000"/>
            </a:gs>
            <a:gs pos="88000">
              <a:srgbClr val="E78921"/>
            </a:gs>
            <a:gs pos="85000">
              <a:srgbClr val="FF00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17B3583-B26B-4EF6-9E8E-9B7EE5E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91AB6A-9287-4D50-A959-9BCEA3DEE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2697FD-07D9-412C-B70F-DB1AC11B1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D219B-6862-4E6A-9F9E-C4C4759712F9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254061-74E6-4FA9-A8E9-F6EA48238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8D82AE-9681-4E59-B8F9-398E5D426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5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021E3-43F4-4DC7-9572-60A9F86E4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7727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ja-JP" sz="88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AI</a:t>
            </a:r>
            <a:r>
              <a:rPr kumimoji="1" lang="ja-JP" altLang="en-US" sz="88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スピーカー開発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27414D0-4B23-46FD-9F30-7A9534B77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b="1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AI21</a:t>
            </a:r>
          </a:p>
          <a:p>
            <a:r>
              <a:rPr lang="ja-JP" altLang="en-US" sz="2800" b="1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力石鈴之佑</a:t>
            </a:r>
            <a:endParaRPr lang="en-US" altLang="ja-JP" sz="2800" b="1" dirty="0">
              <a:ln w="3175">
                <a:solidFill>
                  <a:schemeClr val="tx1"/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  <a:p>
            <a:r>
              <a:rPr kumimoji="1" lang="ja-JP" altLang="en-US" sz="2800" b="1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山田晃生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A10BDDA-4614-4400-80C3-2E00282809CA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242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タイトル 34">
            <a:extLst>
              <a:ext uri="{FF2B5EF4-FFF2-40B4-BE49-F238E27FC236}">
                <a16:creationId xmlns:a16="http://schemas.microsoft.com/office/drawing/2014/main" id="{AD44E1DB-87DF-4D14-81ED-F268FC970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626"/>
            <a:ext cx="10515600" cy="1325563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fastText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accent6">
                  <a:lumMod val="7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B883CE-AE5F-48A5-AB6E-39A7191AAA4E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753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495C39-98D1-4F21-A6A4-AFD55E572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工夫した点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A1939D-E094-47E7-8D44-F415E8416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トレーニングデータの作り方</a:t>
            </a:r>
            <a:endParaRPr kumimoji="1" lang="en-US" altLang="ja-JP" dirty="0"/>
          </a:p>
          <a:p>
            <a:r>
              <a:rPr kumimoji="1" lang="ja-JP" altLang="en-US" dirty="0"/>
              <a:t>発生している問題</a:t>
            </a:r>
            <a:endParaRPr kumimoji="1" lang="en-US" altLang="ja-JP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064BDA2-95B2-4A3A-9A0A-5E1E79979B0B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649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802C4E-2E3E-4349-846A-F90F72A28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スクレイピング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00C05B2-7221-4496-A116-94B0D8E45A2D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CFC63819-6285-402F-B4F7-D5B34217A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075" y="174138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出力するデータを取得</a:t>
            </a:r>
            <a:endParaRPr kumimoji="1" lang="en-US" altLang="ja-JP" sz="3600" dirty="0"/>
          </a:p>
          <a:p>
            <a:endParaRPr kumimoji="1" lang="en-US" altLang="ja-JP" sz="3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38A1AC8-CE4F-4286-A880-D105B44A2385}"/>
              </a:ext>
            </a:extLst>
          </p:cNvPr>
          <p:cNvSpPr txBox="1"/>
          <p:nvPr/>
        </p:nvSpPr>
        <p:spPr>
          <a:xfrm>
            <a:off x="692459" y="2418724"/>
            <a:ext cx="8275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altLang="ja-JP" sz="40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BeautifulSoup4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altLang="ja-JP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HTML</a:t>
            </a:r>
            <a:r>
              <a:rPr lang="ja-JP" altLang="en-US" sz="3200" dirty="0"/>
              <a:t>から</a:t>
            </a:r>
            <a:r>
              <a:rPr lang="ja-JP" alt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テキストデータ</a:t>
            </a:r>
            <a:r>
              <a:rPr lang="ja-JP" altLang="en-US" sz="3200" dirty="0"/>
              <a:t>を取得</a:t>
            </a:r>
            <a:endParaRPr lang="en-US" altLang="ja-JP" sz="3600" dirty="0"/>
          </a:p>
          <a:p>
            <a:endParaRPr kumimoji="1" lang="ja-JP" alt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862C1834-9D92-43CD-9628-AF124AD70118}"/>
              </a:ext>
            </a:extLst>
          </p:cNvPr>
          <p:cNvSpPr/>
          <p:nvPr/>
        </p:nvSpPr>
        <p:spPr>
          <a:xfrm>
            <a:off x="7443192" y="2785840"/>
            <a:ext cx="555596" cy="2005845"/>
          </a:xfrm>
          <a:prstGeom prst="rightArrow">
            <a:avLst/>
          </a:prstGeom>
          <a:solidFill>
            <a:srgbClr val="C00000"/>
          </a:solidFill>
          <a:ln w="28575">
            <a:solidFill>
              <a:srgbClr val="283F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217C848-CB0A-4C73-BDB3-9782232899C0}"/>
              </a:ext>
            </a:extLst>
          </p:cNvPr>
          <p:cNvSpPr txBox="1"/>
          <p:nvPr/>
        </p:nvSpPr>
        <p:spPr>
          <a:xfrm>
            <a:off x="7927763" y="3185950"/>
            <a:ext cx="38654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テキストファイルに</a:t>
            </a:r>
            <a:endParaRPr kumimoji="1" lang="en-US" altLang="ja-JP" sz="3200" b="1" dirty="0">
              <a:ln>
                <a:solidFill>
                  <a:schemeClr val="tx1"/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ja-JP" alt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書き込み</a:t>
            </a:r>
            <a:endParaRPr kumimoji="1" lang="ja-JP" altLang="en-US" sz="3200" b="1" dirty="0">
              <a:ln>
                <a:solidFill>
                  <a:schemeClr val="tx1"/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BB61A1-22F8-412D-9E71-B87F444BE6C0}"/>
              </a:ext>
            </a:extLst>
          </p:cNvPr>
          <p:cNvSpPr txBox="1"/>
          <p:nvPr/>
        </p:nvSpPr>
        <p:spPr>
          <a:xfrm>
            <a:off x="692459" y="3957130"/>
            <a:ext cx="934613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altLang="ja-JP" sz="40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Datetime</a:t>
            </a:r>
            <a:r>
              <a:rPr lang="ja-JP" altLang="en-US" sz="40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モジュール</a:t>
            </a:r>
            <a:endParaRPr lang="en-US" altLang="ja-JP" sz="4000" b="1" dirty="0">
              <a:ln>
                <a:solidFill>
                  <a:schemeClr val="tx1"/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  <a:p>
            <a:pPr>
              <a:buClr>
                <a:schemeClr val="tx1"/>
              </a:buClr>
            </a:pPr>
            <a:r>
              <a:rPr lang="ja-JP" altLang="en-US" sz="40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　</a:t>
            </a:r>
            <a:r>
              <a:rPr lang="ja-JP" alt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日時</a:t>
            </a:r>
            <a:r>
              <a:rPr lang="ja-JP" altLang="en-US" sz="3200" dirty="0"/>
              <a:t>を取得</a:t>
            </a:r>
            <a:endParaRPr lang="en-US" altLang="ja-JP" sz="32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9315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67901B-E49E-40E4-9D6B-4679D612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ja-JP" altLang="en-US" dirty="0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工夫した点・処理</a:t>
            </a:r>
            <a:r>
              <a:rPr lang="ja-JP" altLang="en-US" dirty="0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の短縮</a:t>
            </a:r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chemeClr val="accent6">
                  <a:lumMod val="7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CA876A-9915-41E9-B91A-EDEAEF221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9033"/>
            <a:ext cx="10515600" cy="4351338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altLang="ja-JP" dirty="0"/>
              <a:t>【</a:t>
            </a:r>
            <a:r>
              <a:rPr lang="ja-JP" altLang="en-US" b="1" dirty="0"/>
              <a:t>問題点</a:t>
            </a:r>
            <a:r>
              <a:rPr lang="en-US" altLang="ja-JP" dirty="0"/>
              <a:t>】</a:t>
            </a:r>
            <a:r>
              <a:rPr lang="ja-JP" altLang="en-US" dirty="0"/>
              <a:t>長文のスクレイピングは時間がかかる</a:t>
            </a:r>
            <a:endParaRPr lang="en-US" altLang="ja-JP" dirty="0"/>
          </a:p>
          <a:p>
            <a:pPr marL="0" indent="0">
              <a:buClr>
                <a:schemeClr val="tx1"/>
              </a:buClr>
              <a:buNone/>
            </a:pPr>
            <a:endParaRPr lang="en-US" altLang="ja-JP" dirty="0"/>
          </a:p>
          <a:p>
            <a:pPr marL="0" indent="0">
              <a:buClr>
                <a:schemeClr val="tx1"/>
              </a:buClr>
              <a:buNone/>
            </a:pPr>
            <a:r>
              <a:rPr kumimoji="1" lang="en-US" altLang="ja-JP" dirty="0"/>
              <a:t>【</a:t>
            </a:r>
            <a:r>
              <a:rPr kumimoji="1" lang="ja-JP" altLang="en-US" b="1" dirty="0"/>
              <a:t>解決策</a:t>
            </a:r>
            <a:r>
              <a:rPr kumimoji="1" lang="en-US" altLang="ja-JP" dirty="0"/>
              <a:t>】</a:t>
            </a:r>
            <a:r>
              <a:rPr kumimoji="1" lang="ja-JP" altLang="en-US" dirty="0"/>
              <a:t>起動時に実行して、個別に保存</a:t>
            </a:r>
            <a:endParaRPr kumimoji="1"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62A2D94-AAD8-4EAC-B86B-F0BA5C60401A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572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67901B-E49E-40E4-9D6B-4679D612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ja-JP" altLang="en-US" dirty="0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工夫した点・処理の短縮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62A2D94-AAD8-4EAC-B86B-F0BA5C60401A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3E67A84-D0DC-454D-994E-FE5B7E09A0AF}"/>
              </a:ext>
            </a:extLst>
          </p:cNvPr>
          <p:cNvSpPr/>
          <p:nvPr/>
        </p:nvSpPr>
        <p:spPr>
          <a:xfrm>
            <a:off x="1848047" y="2553100"/>
            <a:ext cx="2329315" cy="673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</a:rPr>
              <a:t>データ取得</a:t>
            </a:r>
            <a:endParaRPr kumimoji="1"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BF746E7-B6B4-4D19-9C35-6B5A9E9EF67E}"/>
              </a:ext>
            </a:extLst>
          </p:cNvPr>
          <p:cNvSpPr/>
          <p:nvPr/>
        </p:nvSpPr>
        <p:spPr>
          <a:xfrm>
            <a:off x="1848048" y="3429000"/>
            <a:ext cx="2329315" cy="172051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>
                <a:solidFill>
                  <a:schemeClr val="bg1"/>
                </a:solidFill>
              </a:rPr>
              <a:t>・天気予報</a:t>
            </a:r>
            <a:endParaRPr lang="en-US" altLang="ja-JP" sz="2800" b="1" dirty="0">
              <a:solidFill>
                <a:schemeClr val="bg1"/>
              </a:solidFill>
            </a:endParaRPr>
          </a:p>
          <a:p>
            <a:r>
              <a:rPr lang="ja-JP" altLang="en-US" sz="2800" b="1" dirty="0">
                <a:solidFill>
                  <a:schemeClr val="bg1"/>
                </a:solidFill>
              </a:rPr>
              <a:t>・ニュース</a:t>
            </a:r>
            <a:endParaRPr lang="en-US" altLang="ja-JP" sz="2800" b="1" dirty="0">
              <a:solidFill>
                <a:schemeClr val="bg1"/>
              </a:solidFill>
            </a:endParaRPr>
          </a:p>
          <a:p>
            <a:r>
              <a:rPr lang="ja-JP" altLang="en-US" sz="2800" b="1" dirty="0">
                <a:solidFill>
                  <a:schemeClr val="bg1"/>
                </a:solidFill>
              </a:rPr>
              <a:t>・日時</a:t>
            </a:r>
            <a:endParaRPr lang="en-US" altLang="ja-JP" sz="2800" b="1" dirty="0">
              <a:solidFill>
                <a:schemeClr val="bg1"/>
              </a:solidFill>
            </a:endParaRPr>
          </a:p>
          <a:p>
            <a:r>
              <a:rPr lang="ja-JP" altLang="en-US" sz="2800" b="1" dirty="0">
                <a:solidFill>
                  <a:schemeClr val="bg1"/>
                </a:solidFill>
              </a:rPr>
              <a:t>・星座占い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28EA2996-90D2-498C-BFD0-BB8E943592A3}"/>
              </a:ext>
            </a:extLst>
          </p:cNvPr>
          <p:cNvSpPr/>
          <p:nvPr/>
        </p:nvSpPr>
        <p:spPr>
          <a:xfrm>
            <a:off x="4254365" y="3679256"/>
            <a:ext cx="2954956" cy="117428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毎回処理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96DDF25-738B-4FF8-90D0-2DA169743149}"/>
              </a:ext>
            </a:extLst>
          </p:cNvPr>
          <p:cNvSpPr/>
          <p:nvPr/>
        </p:nvSpPr>
        <p:spPr>
          <a:xfrm>
            <a:off x="7286323" y="3952373"/>
            <a:ext cx="2329315" cy="6737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result.txt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17550B4-CEAD-462C-8C83-2ED456DF9F6C}"/>
              </a:ext>
            </a:extLst>
          </p:cNvPr>
          <p:cNvSpPr/>
          <p:nvPr/>
        </p:nvSpPr>
        <p:spPr>
          <a:xfrm>
            <a:off x="7286323" y="2553100"/>
            <a:ext cx="2329315" cy="673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</a:rPr>
              <a:t>ファイルに書き込み</a:t>
            </a:r>
            <a:endParaRPr kumimoji="1"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00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67901B-E49E-40E4-9D6B-4679D612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工夫した点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62A2D94-AAD8-4EAC-B86B-F0BA5C60401A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782B4DF-E484-491E-8838-63B8B7ABDA07}"/>
              </a:ext>
            </a:extLst>
          </p:cNvPr>
          <p:cNvSpPr/>
          <p:nvPr/>
        </p:nvSpPr>
        <p:spPr>
          <a:xfrm>
            <a:off x="1838422" y="1769462"/>
            <a:ext cx="2329315" cy="673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</a:rPr>
              <a:t>データ取得</a:t>
            </a:r>
            <a:endParaRPr kumimoji="1"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19E695C6-C9D6-46D2-B2C7-A53F0C267109}"/>
              </a:ext>
            </a:extLst>
          </p:cNvPr>
          <p:cNvSpPr/>
          <p:nvPr/>
        </p:nvSpPr>
        <p:spPr>
          <a:xfrm>
            <a:off x="4331368" y="4421221"/>
            <a:ext cx="2954956" cy="89033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毎回処理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99B71CA8-890B-4D89-8BEE-FF456E7C6C05}"/>
              </a:ext>
            </a:extLst>
          </p:cNvPr>
          <p:cNvSpPr/>
          <p:nvPr/>
        </p:nvSpPr>
        <p:spPr>
          <a:xfrm>
            <a:off x="7449954" y="4503328"/>
            <a:ext cx="2800951" cy="6737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>
                <a:solidFill>
                  <a:schemeClr val="bg1"/>
                </a:solidFill>
              </a:rPr>
              <a:t>・</a:t>
            </a:r>
            <a:r>
              <a:rPr kumimoji="1" lang="en-US" altLang="ja-JP" sz="2800" b="1" dirty="0">
                <a:solidFill>
                  <a:schemeClr val="bg1"/>
                </a:solidFill>
              </a:rPr>
              <a:t>day.txt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85BC110C-5578-4E08-A47E-D92EE0FE25CB}"/>
              </a:ext>
            </a:extLst>
          </p:cNvPr>
          <p:cNvSpPr/>
          <p:nvPr/>
        </p:nvSpPr>
        <p:spPr>
          <a:xfrm>
            <a:off x="1838423" y="2780115"/>
            <a:ext cx="2329315" cy="141250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>
                <a:solidFill>
                  <a:schemeClr val="bg1"/>
                </a:solidFill>
              </a:rPr>
              <a:t>・天気予報</a:t>
            </a:r>
            <a:endParaRPr lang="en-US" altLang="ja-JP" sz="2800" b="1" dirty="0">
              <a:solidFill>
                <a:schemeClr val="bg1"/>
              </a:solidFill>
            </a:endParaRPr>
          </a:p>
          <a:p>
            <a:r>
              <a:rPr lang="ja-JP" altLang="en-US" sz="2800" b="1" dirty="0">
                <a:solidFill>
                  <a:schemeClr val="bg1"/>
                </a:solidFill>
              </a:rPr>
              <a:t>・ニュース</a:t>
            </a:r>
            <a:endParaRPr lang="en-US" altLang="ja-JP" sz="2800" b="1" dirty="0">
              <a:solidFill>
                <a:schemeClr val="bg1"/>
              </a:solidFill>
            </a:endParaRPr>
          </a:p>
          <a:p>
            <a:r>
              <a:rPr lang="ja-JP" altLang="en-US" sz="2800" b="1" dirty="0">
                <a:solidFill>
                  <a:schemeClr val="bg1"/>
                </a:solidFill>
              </a:rPr>
              <a:t>・星座占い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E898D16D-F080-4AB8-99A7-0733F9B3D647}"/>
              </a:ext>
            </a:extLst>
          </p:cNvPr>
          <p:cNvSpPr/>
          <p:nvPr/>
        </p:nvSpPr>
        <p:spPr>
          <a:xfrm>
            <a:off x="1838423" y="4529506"/>
            <a:ext cx="2329315" cy="6737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>
                <a:solidFill>
                  <a:schemeClr val="bg1"/>
                </a:solidFill>
              </a:rPr>
              <a:t>・日時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0ADD0314-BB39-4926-9476-0961AE100226}"/>
              </a:ext>
            </a:extLst>
          </p:cNvPr>
          <p:cNvSpPr/>
          <p:nvPr/>
        </p:nvSpPr>
        <p:spPr>
          <a:xfrm>
            <a:off x="7449954" y="2780115"/>
            <a:ext cx="2800951" cy="141250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>
                <a:solidFill>
                  <a:schemeClr val="bg1"/>
                </a:solidFill>
              </a:rPr>
              <a:t>・</a:t>
            </a:r>
            <a:r>
              <a:rPr lang="en-US" altLang="ja-JP" sz="2800" b="1" dirty="0">
                <a:solidFill>
                  <a:schemeClr val="bg1"/>
                </a:solidFill>
              </a:rPr>
              <a:t>weather.txt</a:t>
            </a:r>
          </a:p>
          <a:p>
            <a:r>
              <a:rPr lang="ja-JP" altLang="en-US" sz="2800" b="1" dirty="0">
                <a:solidFill>
                  <a:schemeClr val="bg1"/>
                </a:solidFill>
              </a:rPr>
              <a:t>・</a:t>
            </a:r>
            <a:r>
              <a:rPr lang="en-US" altLang="ja-JP" sz="2800" b="1" dirty="0">
                <a:solidFill>
                  <a:schemeClr val="bg1"/>
                </a:solidFill>
              </a:rPr>
              <a:t>news.txt</a:t>
            </a:r>
          </a:p>
          <a:p>
            <a:r>
              <a:rPr lang="ja-JP" altLang="en-US" sz="2800" b="1" dirty="0">
                <a:solidFill>
                  <a:schemeClr val="bg1"/>
                </a:solidFill>
              </a:rPr>
              <a:t>・</a:t>
            </a:r>
            <a:r>
              <a:rPr lang="en-US" altLang="ja-JP" sz="2800" b="1" dirty="0">
                <a:solidFill>
                  <a:schemeClr val="bg1"/>
                </a:solidFill>
              </a:rPr>
              <a:t>fortune.txt</a:t>
            </a:r>
            <a:endParaRPr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CC448C61-1681-4C79-94A2-9F1672EB3DF7}"/>
              </a:ext>
            </a:extLst>
          </p:cNvPr>
          <p:cNvSpPr/>
          <p:nvPr/>
        </p:nvSpPr>
        <p:spPr>
          <a:xfrm>
            <a:off x="4331368" y="2945331"/>
            <a:ext cx="2954956" cy="105558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起動時</a:t>
            </a:r>
            <a:r>
              <a:rPr kumimoji="1" lang="ja-JP" altLang="en-US" b="1" dirty="0"/>
              <a:t>処理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9E97937-2887-444B-9312-BD208433FBBB}"/>
              </a:ext>
            </a:extLst>
          </p:cNvPr>
          <p:cNvSpPr/>
          <p:nvPr/>
        </p:nvSpPr>
        <p:spPr>
          <a:xfrm>
            <a:off x="7449954" y="1795640"/>
            <a:ext cx="2800951" cy="673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</a:rPr>
              <a:t>ファイルに書き込み</a:t>
            </a:r>
            <a:endParaRPr kumimoji="1"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573195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AA96D7-B43E-4159-9E9B-4F9D413C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OpenJTalk</a:t>
            </a:r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chemeClr val="accent6">
                  <a:lumMod val="7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97C148-6E03-497A-BD5D-B3F8E6842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ja-JP" altLang="en-US" dirty="0"/>
              <a:t>日本語用の</a:t>
            </a:r>
            <a:r>
              <a:rPr kumimoji="1" lang="ja-JP" altLang="en-US" dirty="0"/>
              <a:t>音声合成</a:t>
            </a:r>
            <a:r>
              <a:rPr kumimoji="1" lang="en-US" altLang="ja-JP" dirty="0"/>
              <a:t>OSS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06DD776-1EB9-4F75-97CB-00400CCE302D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9D02A43-E1A7-4CAB-9D15-6ED07712A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455" y="2401434"/>
            <a:ext cx="8912191" cy="37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87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D6D5F-D76B-4EE6-82B1-70D02DFF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ja-JP" altLang="en-US" dirty="0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工夫した点・処理を分割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8A20BEB-6C89-49CE-AEE9-EE6CB718E5BC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FD28206-5FD6-43DA-AB48-03FE7D642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457" y="2403247"/>
            <a:ext cx="8912191" cy="3775529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778B89B-C461-4F60-A9E6-739F4848148C}"/>
              </a:ext>
            </a:extLst>
          </p:cNvPr>
          <p:cNvSpPr/>
          <p:nvPr/>
        </p:nvSpPr>
        <p:spPr>
          <a:xfrm>
            <a:off x="3786230" y="4223634"/>
            <a:ext cx="1837194" cy="569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</a:rPr>
              <a:t>result.txt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81A4172-F4B4-4450-AED9-9C51B486A7A9}"/>
              </a:ext>
            </a:extLst>
          </p:cNvPr>
          <p:cNvSpPr txBox="1"/>
          <p:nvPr/>
        </p:nvSpPr>
        <p:spPr>
          <a:xfrm>
            <a:off x="7513731" y="3734519"/>
            <a:ext cx="2127207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kumimoji="1" lang="en-US" altLang="ja-JP" sz="2400" b="1" dirty="0">
                <a:solidFill>
                  <a:schemeClr val="accent6">
                    <a:lumMod val="75000"/>
                  </a:schemeClr>
                </a:solidFill>
              </a:rPr>
              <a:t>eather.txt</a:t>
            </a:r>
          </a:p>
          <a:p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kumimoji="1" lang="en-US" altLang="ja-JP" sz="2400" b="1" dirty="0">
                <a:solidFill>
                  <a:schemeClr val="accent6">
                    <a:lumMod val="75000"/>
                  </a:schemeClr>
                </a:solidFill>
              </a:rPr>
              <a:t>ews.txt</a:t>
            </a:r>
          </a:p>
          <a:p>
            <a:r>
              <a:rPr kumimoji="1" lang="en-US" altLang="ja-JP" sz="2400" b="1" dirty="0">
                <a:solidFill>
                  <a:schemeClr val="accent6">
                    <a:lumMod val="75000"/>
                  </a:schemeClr>
                </a:solidFill>
              </a:rPr>
              <a:t>day.txt</a:t>
            </a:r>
          </a:p>
          <a:p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kumimoji="1" lang="en-US" altLang="ja-JP" sz="2400" b="1" dirty="0">
                <a:solidFill>
                  <a:schemeClr val="accent6">
                    <a:lumMod val="75000"/>
                  </a:schemeClr>
                </a:solidFill>
              </a:rPr>
              <a:t>ortune.txt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788F13F-F14D-48AE-AD35-D61F9891B72C}"/>
              </a:ext>
            </a:extLst>
          </p:cNvPr>
          <p:cNvSpPr/>
          <p:nvPr/>
        </p:nvSpPr>
        <p:spPr>
          <a:xfrm>
            <a:off x="5938981" y="4223634"/>
            <a:ext cx="1259193" cy="59143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29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FE6CD02-F126-4943-968D-16E2630CA349}"/>
              </a:ext>
            </a:extLst>
          </p:cNvPr>
          <p:cNvSpPr txBox="1"/>
          <p:nvPr/>
        </p:nvSpPr>
        <p:spPr>
          <a:xfrm>
            <a:off x="1905803" y="2767280"/>
            <a:ext cx="126668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デモンストレーション</a:t>
            </a:r>
            <a:endParaRPr kumimoji="1" lang="ja-JP" altLang="en-US" sz="8000" b="1" dirty="0">
              <a:solidFill>
                <a:srgbClr val="FF0066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D22BB9-479E-46EB-92AC-F73D96D2CB00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761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DE3D2E-3C6C-4DCF-BB23-6DC8807A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今後の計画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91E88A-B097-44C6-89CB-25D69502E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先のスプリントの予定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機能拡張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外見構築</a:t>
            </a:r>
            <a:endParaRPr kumimoji="1" lang="en-US" altLang="ja-JP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7E6CB9E-FCA3-4C48-A411-903186BAF346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96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B87A13-A231-4995-8BEE-7985E3DC1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プロジェクトの全体像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A17A5823-8A38-4828-A6A8-4DFE186BF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245" y="2252803"/>
            <a:ext cx="870033" cy="179760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F954F9D-585C-4117-B68F-D2C78AC9AF80}"/>
              </a:ext>
            </a:extLst>
          </p:cNvPr>
          <p:cNvSpPr txBox="1"/>
          <p:nvPr/>
        </p:nvSpPr>
        <p:spPr>
          <a:xfrm>
            <a:off x="6580456" y="5450725"/>
            <a:ext cx="2457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err="1"/>
              <a:t>YoSiE</a:t>
            </a:r>
            <a:endParaRPr kumimoji="1" lang="ja-JP" altLang="en-US" sz="2800" b="1" dirty="0"/>
          </a:p>
        </p:txBody>
      </p:sp>
      <p:sp>
        <p:nvSpPr>
          <p:cNvPr id="8" name="吹き出し: 円形 7">
            <a:extLst>
              <a:ext uri="{FF2B5EF4-FFF2-40B4-BE49-F238E27FC236}">
                <a16:creationId xmlns:a16="http://schemas.microsoft.com/office/drawing/2014/main" id="{70F0C143-E189-4914-91EB-21DFE59E0870}"/>
              </a:ext>
            </a:extLst>
          </p:cNvPr>
          <p:cNvSpPr/>
          <p:nvPr/>
        </p:nvSpPr>
        <p:spPr>
          <a:xfrm>
            <a:off x="2815182" y="1731235"/>
            <a:ext cx="3743740" cy="858630"/>
          </a:xfrm>
          <a:prstGeom prst="wedgeEllipseCallout">
            <a:avLst>
              <a:gd name="adj1" fmla="val -18037"/>
              <a:gd name="adj2" fmla="val 718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今日の天気は？</a:t>
            </a:r>
            <a:r>
              <a:rPr kumimoji="1" lang="ja-JP" altLang="en-US" sz="2400" dirty="0"/>
              <a:t>？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8458343-C631-4D72-A9D4-A1F85AD4E4C3}"/>
              </a:ext>
            </a:extLst>
          </p:cNvPr>
          <p:cNvSpPr txBox="1"/>
          <p:nvPr/>
        </p:nvSpPr>
        <p:spPr>
          <a:xfrm>
            <a:off x="3281675" y="5450725"/>
            <a:ext cx="1934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USER</a:t>
            </a:r>
            <a:endParaRPr kumimoji="1" lang="ja-JP" altLang="en-US" sz="2800" b="1" dirty="0"/>
          </a:p>
        </p:txBody>
      </p:sp>
      <p:sp>
        <p:nvSpPr>
          <p:cNvPr id="13" name="吹き出し: 円形 12">
            <a:extLst>
              <a:ext uri="{FF2B5EF4-FFF2-40B4-BE49-F238E27FC236}">
                <a16:creationId xmlns:a16="http://schemas.microsoft.com/office/drawing/2014/main" id="{D69993FF-5439-4F3F-A9AA-94ADFD159337}"/>
              </a:ext>
            </a:extLst>
          </p:cNvPr>
          <p:cNvSpPr/>
          <p:nvPr/>
        </p:nvSpPr>
        <p:spPr>
          <a:xfrm>
            <a:off x="7307858" y="1753392"/>
            <a:ext cx="3743740" cy="1081625"/>
          </a:xfrm>
          <a:prstGeom prst="wedgeEllipseCallout">
            <a:avLst>
              <a:gd name="adj1" fmla="val -41068"/>
              <a:gd name="adj2" fmla="val 5957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今日の神奈川県の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天気は～～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pic>
        <p:nvPicPr>
          <p:cNvPr id="4" name="グラフィックス 3" descr="男の人">
            <a:extLst>
              <a:ext uri="{FF2B5EF4-FFF2-40B4-BE49-F238E27FC236}">
                <a16:creationId xmlns:a16="http://schemas.microsoft.com/office/drawing/2014/main" id="{5ED4B8B3-833E-4A79-8905-EF3F8C7C1E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1707" y="2700311"/>
            <a:ext cx="2908789" cy="290878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09216EF-7FBF-41B6-A1A9-6AA49126DE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03081"/>
            <a:ext cx="3257306" cy="1797608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FEFBB6F-DE28-4FA1-AC8F-6E1F30AC15F4}"/>
              </a:ext>
            </a:extLst>
          </p:cNvPr>
          <p:cNvCxnSpPr>
            <a:cxnSpLocks/>
          </p:cNvCxnSpPr>
          <p:nvPr/>
        </p:nvCxnSpPr>
        <p:spPr>
          <a:xfrm flipV="1">
            <a:off x="4164473" y="2850852"/>
            <a:ext cx="198970" cy="891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>
            <a:extLst>
              <a:ext uri="{FF2B5EF4-FFF2-40B4-BE49-F238E27FC236}">
                <a16:creationId xmlns:a16="http://schemas.microsoft.com/office/drawing/2014/main" id="{25F2D24B-A200-402A-A2A4-B8E38F7384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287409">
            <a:off x="4182784" y="2992753"/>
            <a:ext cx="243861" cy="146317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7AE7228-2C02-4153-BC3E-B337D57374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383590">
            <a:off x="4142028" y="3154023"/>
            <a:ext cx="243861" cy="146317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05B71CC-760C-4862-B841-FC32F1F0F1A8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11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45224A-9D04-411A-90E6-C4829D38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質疑応答用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50B4BA-A633-440E-83B5-154DC747B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561F130-152A-459E-80AD-7046811BC933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66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E1B7CB-0F8B-4F2C-936A-79811F6E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主な要素技術・流れ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F3DBC08-8D8D-4207-9210-BD0C4AA88276}"/>
              </a:ext>
            </a:extLst>
          </p:cNvPr>
          <p:cNvSpPr/>
          <p:nvPr/>
        </p:nvSpPr>
        <p:spPr>
          <a:xfrm>
            <a:off x="3224463" y="4034592"/>
            <a:ext cx="2743200" cy="74194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テキスト分類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7331362-F18C-4A5C-9781-E3C2E3AD8B38}"/>
              </a:ext>
            </a:extLst>
          </p:cNvPr>
          <p:cNvSpPr/>
          <p:nvPr/>
        </p:nvSpPr>
        <p:spPr>
          <a:xfrm>
            <a:off x="6252410" y="4034592"/>
            <a:ext cx="2743200" cy="74194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データ取得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6F1286B-7EEC-424A-B43A-DD354AA4876D}"/>
              </a:ext>
            </a:extLst>
          </p:cNvPr>
          <p:cNvSpPr/>
          <p:nvPr/>
        </p:nvSpPr>
        <p:spPr>
          <a:xfrm>
            <a:off x="9256295" y="4034592"/>
            <a:ext cx="2743200" cy="74194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音声合成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ADDDA980-E0AC-4927-B7C8-B508DB59DD5F}"/>
              </a:ext>
            </a:extLst>
          </p:cNvPr>
          <p:cNvSpPr/>
          <p:nvPr/>
        </p:nvSpPr>
        <p:spPr>
          <a:xfrm>
            <a:off x="3236494" y="4034592"/>
            <a:ext cx="2743200" cy="74194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テキスト分類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C275781-59D9-46AF-B353-284C861BC744}"/>
              </a:ext>
            </a:extLst>
          </p:cNvPr>
          <p:cNvSpPr/>
          <p:nvPr/>
        </p:nvSpPr>
        <p:spPr>
          <a:xfrm>
            <a:off x="6264441" y="4034592"/>
            <a:ext cx="2743200" cy="74194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データ取得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DEEBBEFE-1F2B-44BF-9CF2-2C3A42F3B700}"/>
              </a:ext>
            </a:extLst>
          </p:cNvPr>
          <p:cNvSpPr/>
          <p:nvPr/>
        </p:nvSpPr>
        <p:spPr>
          <a:xfrm>
            <a:off x="9268326" y="2193758"/>
            <a:ext cx="2743200" cy="17445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accent6">
                    <a:lumMod val="50000"/>
                  </a:schemeClr>
                </a:solidFill>
              </a:rPr>
              <a:t>OpenJTalk</a:t>
            </a:r>
            <a:endParaRPr kumimoji="1" lang="ja-JP" alt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2253337C-21D4-4189-A4CC-F05C0D4A1FBF}"/>
              </a:ext>
            </a:extLst>
          </p:cNvPr>
          <p:cNvSpPr/>
          <p:nvPr/>
        </p:nvSpPr>
        <p:spPr>
          <a:xfrm>
            <a:off x="196516" y="2193758"/>
            <a:ext cx="2743200" cy="17445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accent6">
                    <a:lumMod val="50000"/>
                  </a:schemeClr>
                </a:solidFill>
              </a:rPr>
              <a:t>Julius</a:t>
            </a:r>
            <a:endParaRPr kumimoji="1" lang="ja-JP" alt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942E33AD-9824-46F7-A007-8E4B41686DA2}"/>
              </a:ext>
            </a:extLst>
          </p:cNvPr>
          <p:cNvSpPr/>
          <p:nvPr/>
        </p:nvSpPr>
        <p:spPr>
          <a:xfrm>
            <a:off x="3224463" y="2193758"/>
            <a:ext cx="2743200" cy="17445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accent6">
                    <a:lumMod val="50000"/>
                  </a:schemeClr>
                </a:solidFill>
              </a:rPr>
              <a:t>fastText</a:t>
            </a:r>
            <a:endParaRPr kumimoji="1" lang="ja-JP" alt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7466CFFC-A8FB-4718-B77B-BA8F870D7414}"/>
              </a:ext>
            </a:extLst>
          </p:cNvPr>
          <p:cNvSpPr/>
          <p:nvPr/>
        </p:nvSpPr>
        <p:spPr>
          <a:xfrm>
            <a:off x="6252410" y="2193758"/>
            <a:ext cx="2743200" cy="17445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accent6">
                    <a:lumMod val="50000"/>
                  </a:schemeClr>
                </a:solidFill>
              </a:rPr>
              <a:t>スクレイピング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130C0893-CA27-40D8-AAFF-E3997BE3BF50}"/>
              </a:ext>
            </a:extLst>
          </p:cNvPr>
          <p:cNvSpPr/>
          <p:nvPr/>
        </p:nvSpPr>
        <p:spPr>
          <a:xfrm>
            <a:off x="208547" y="4071567"/>
            <a:ext cx="2743200" cy="74194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音声認識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CD8F6D95-F0BD-489D-8D92-D1092CF784FB}"/>
              </a:ext>
            </a:extLst>
          </p:cNvPr>
          <p:cNvSpPr/>
          <p:nvPr/>
        </p:nvSpPr>
        <p:spPr>
          <a:xfrm>
            <a:off x="3224463" y="4034592"/>
            <a:ext cx="2743200" cy="74194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テキスト分類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6DD34D10-6673-4DD1-B48F-072573DD1881}"/>
              </a:ext>
            </a:extLst>
          </p:cNvPr>
          <p:cNvSpPr/>
          <p:nvPr/>
        </p:nvSpPr>
        <p:spPr>
          <a:xfrm>
            <a:off x="6252410" y="4034592"/>
            <a:ext cx="2743200" cy="74194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データ取得</a:t>
            </a:r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D8638B62-C03C-4141-AAF0-F5AEAE7B40B8}"/>
              </a:ext>
            </a:extLst>
          </p:cNvPr>
          <p:cNvSpPr/>
          <p:nvPr/>
        </p:nvSpPr>
        <p:spPr>
          <a:xfrm>
            <a:off x="2807369" y="2575636"/>
            <a:ext cx="549441" cy="1085977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717C8023-84E8-4070-B148-D9D3F761C7B1}"/>
              </a:ext>
            </a:extLst>
          </p:cNvPr>
          <p:cNvSpPr/>
          <p:nvPr/>
        </p:nvSpPr>
        <p:spPr>
          <a:xfrm>
            <a:off x="5847347" y="2580084"/>
            <a:ext cx="549441" cy="1085977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E4FD745-554E-4C41-BCC3-5D79564795A4}"/>
              </a:ext>
            </a:extLst>
          </p:cNvPr>
          <p:cNvSpPr/>
          <p:nvPr/>
        </p:nvSpPr>
        <p:spPr>
          <a:xfrm>
            <a:off x="8851232" y="2587668"/>
            <a:ext cx="549441" cy="1085977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06FF98A-E869-46C0-B133-0966C09BA769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36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7104BC-A291-4ECD-8EC7-9097E286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Julius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accent6">
                  <a:lumMod val="7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6C3B31-2B08-4702-ADFF-F7D083B29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音声認識</a:t>
            </a:r>
            <a:r>
              <a:rPr kumimoji="1" lang="en-US" altLang="ja-JP" dirty="0"/>
              <a:t>OSS(</a:t>
            </a:r>
            <a:r>
              <a:rPr kumimoji="1" lang="ja-JP" altLang="en-US" dirty="0"/>
              <a:t>オープンソースソフトウェア</a:t>
            </a:r>
            <a:r>
              <a:rPr kumimoji="1" lang="en-US" altLang="ja-JP" dirty="0"/>
              <a:t>)</a:t>
            </a:r>
          </a:p>
          <a:p>
            <a:r>
              <a:rPr lang="en-US" altLang="ja-JP" dirty="0"/>
              <a:t>Python</a:t>
            </a:r>
            <a:r>
              <a:rPr lang="ja-JP" altLang="en-US" dirty="0"/>
              <a:t>と連携して利用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F469061-2BDB-4253-9E46-A39E655B750A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AB50E2-C584-4852-AC5C-5F0D7F054A68}"/>
              </a:ext>
            </a:extLst>
          </p:cNvPr>
          <p:cNvSpPr txBox="1"/>
          <p:nvPr/>
        </p:nvSpPr>
        <p:spPr>
          <a:xfrm>
            <a:off x="6441106" y="3429000"/>
            <a:ext cx="6440750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kumimoji="1" lang="en-US" altLang="ja-JP" sz="11500" b="1" dirty="0">
                <a:ln/>
                <a:solidFill>
                  <a:schemeClr val="accent6">
                    <a:lumMod val="75000"/>
                  </a:schemeClr>
                </a:solidFill>
              </a:rPr>
              <a:t>Python</a:t>
            </a:r>
            <a:endParaRPr kumimoji="1" lang="ja-JP" altLang="en-US" sz="11500" b="1" dirty="0">
              <a:ln/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12B5D20-8D1B-4A23-BDF6-034AC9C25248}"/>
              </a:ext>
            </a:extLst>
          </p:cNvPr>
          <p:cNvSpPr txBox="1"/>
          <p:nvPr/>
        </p:nvSpPr>
        <p:spPr>
          <a:xfrm>
            <a:off x="1210285" y="3366280"/>
            <a:ext cx="6440750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kumimoji="1" lang="en-US" altLang="ja-JP" sz="11500" b="1" dirty="0">
                <a:ln/>
                <a:solidFill>
                  <a:schemeClr val="accent6">
                    <a:lumMod val="75000"/>
                  </a:schemeClr>
                </a:solidFill>
              </a:rPr>
              <a:t>Julius</a:t>
            </a:r>
          </a:p>
        </p:txBody>
      </p:sp>
      <p:pic>
        <p:nvPicPr>
          <p:cNvPr id="8" name="グラフィックス 7" descr="リンク">
            <a:extLst>
              <a:ext uri="{FF2B5EF4-FFF2-40B4-BE49-F238E27FC236}">
                <a16:creationId xmlns:a16="http://schemas.microsoft.com/office/drawing/2014/main" id="{C630D40C-85D8-4382-85F5-72381492C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73206">
            <a:off x="5280325" y="3657320"/>
            <a:ext cx="1405408" cy="14054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360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510270-B89B-4147-8B81-16A39D4DC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434" y="492244"/>
            <a:ext cx="10515600" cy="1325563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コードの構造</a:t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(Julius_</a:t>
            </a:r>
            <a:r>
              <a:rPr lang="en-US" altLang="ja-JP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Python.py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)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accent6">
                  <a:lumMod val="7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AE1BEE8-EA21-4DBE-944C-F48A59884AD4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4080E35-9D7D-4F60-8F54-52B50D5DA797}"/>
              </a:ext>
            </a:extLst>
          </p:cNvPr>
          <p:cNvSpPr/>
          <p:nvPr/>
        </p:nvSpPr>
        <p:spPr>
          <a:xfrm>
            <a:off x="4915570" y="1437395"/>
            <a:ext cx="4331368" cy="628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6">
                    <a:lumMod val="50000"/>
                  </a:schemeClr>
                </a:solidFill>
              </a:rPr>
              <a:t>Julius</a:t>
            </a:r>
            <a:r>
              <a:rPr kumimoji="1" lang="ja-JP" altLang="en-US" b="1" dirty="0">
                <a:solidFill>
                  <a:schemeClr val="accent6">
                    <a:lumMod val="50000"/>
                  </a:schemeClr>
                </a:solidFill>
              </a:rPr>
              <a:t>サーバと接続</a:t>
            </a:r>
            <a:r>
              <a:rPr kumimoji="1" lang="en-US" altLang="ja-JP" b="1" dirty="0">
                <a:solidFill>
                  <a:schemeClr val="accent6">
                    <a:lumMod val="50000"/>
                  </a:schemeClr>
                </a:solidFill>
              </a:rPr>
              <a:t>(socket</a:t>
            </a:r>
            <a:r>
              <a:rPr kumimoji="1" lang="ja-JP" altLang="en-US" b="1" dirty="0">
                <a:solidFill>
                  <a:schemeClr val="accent6">
                    <a:lumMod val="50000"/>
                  </a:schemeClr>
                </a:solidFill>
              </a:rPr>
              <a:t>通信</a:t>
            </a:r>
            <a:r>
              <a:rPr kumimoji="1" lang="en-US" altLang="ja-JP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1575FBF-2BCF-4226-9757-505A37D67A65}"/>
              </a:ext>
            </a:extLst>
          </p:cNvPr>
          <p:cNvSpPr/>
          <p:nvPr/>
        </p:nvSpPr>
        <p:spPr>
          <a:xfrm>
            <a:off x="4915570" y="2367129"/>
            <a:ext cx="4331367" cy="6592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accent6">
                    <a:lumMod val="50000"/>
                  </a:schemeClr>
                </a:solidFill>
              </a:rPr>
              <a:t>サーバからデータを取得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C00F658-A53E-46C1-B8AA-6DEB59A17AC4}"/>
              </a:ext>
            </a:extLst>
          </p:cNvPr>
          <p:cNvSpPr/>
          <p:nvPr/>
        </p:nvSpPr>
        <p:spPr>
          <a:xfrm>
            <a:off x="4915570" y="3327696"/>
            <a:ext cx="4325349" cy="6592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accent6">
                    <a:lumMod val="50000"/>
                  </a:schemeClr>
                </a:solidFill>
              </a:rPr>
              <a:t>文字データに変換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9A4858F-755D-44A9-8569-3D23BC0DD3B1}"/>
              </a:ext>
            </a:extLst>
          </p:cNvPr>
          <p:cNvSpPr/>
          <p:nvPr/>
        </p:nvSpPr>
        <p:spPr>
          <a:xfrm>
            <a:off x="4921589" y="4288263"/>
            <a:ext cx="4325348" cy="658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6">
                    <a:lumMod val="50000"/>
                  </a:schemeClr>
                </a:solidFill>
              </a:rPr>
              <a:t>AI</a:t>
            </a:r>
            <a:r>
              <a:rPr kumimoji="1" lang="ja-JP" altLang="en-US" b="1" dirty="0">
                <a:solidFill>
                  <a:schemeClr val="accent6">
                    <a:lumMod val="50000"/>
                  </a:schemeClr>
                </a:solidFill>
              </a:rPr>
              <a:t>（</a:t>
            </a:r>
            <a:r>
              <a:rPr kumimoji="1" lang="en-US" altLang="ja-JP" b="1" dirty="0">
                <a:solidFill>
                  <a:schemeClr val="accent6">
                    <a:lumMod val="50000"/>
                  </a:schemeClr>
                </a:solidFill>
              </a:rPr>
              <a:t>if</a:t>
            </a:r>
            <a:r>
              <a:rPr kumimoji="1" lang="ja-JP" altLang="en-US" b="1" dirty="0">
                <a:solidFill>
                  <a:schemeClr val="accent6">
                    <a:lumMod val="50000"/>
                  </a:schemeClr>
                </a:solidFill>
              </a:rPr>
              <a:t>文）で分類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44A6A93-CCFC-4DA4-A5EB-31A5F271A55C}"/>
              </a:ext>
            </a:extLst>
          </p:cNvPr>
          <p:cNvSpPr/>
          <p:nvPr/>
        </p:nvSpPr>
        <p:spPr>
          <a:xfrm>
            <a:off x="4921587" y="5248005"/>
            <a:ext cx="4337384" cy="658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accent6">
                    <a:lumMod val="50000"/>
                  </a:schemeClr>
                </a:solidFill>
              </a:rPr>
              <a:t>スクレイピング結果出力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63D539B-DE0C-4589-B512-A43519BB23AD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081254" y="2065837"/>
            <a:ext cx="0" cy="301292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815D4FC-9874-4B0B-A573-A6C1A12E0799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7078245" y="3026403"/>
            <a:ext cx="3009" cy="30129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20EC643-11B6-4758-ADD1-92FBBA74717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7078245" y="3986970"/>
            <a:ext cx="6018" cy="30129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AACB86E-20AA-4229-BB74-552C265C2ED3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7084263" y="4946712"/>
            <a:ext cx="6016" cy="30129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吹き出し: 円形 16">
            <a:extLst>
              <a:ext uri="{FF2B5EF4-FFF2-40B4-BE49-F238E27FC236}">
                <a16:creationId xmlns:a16="http://schemas.microsoft.com/office/drawing/2014/main" id="{A36D4C91-E8D7-4C0C-9CE1-229342495F3F}"/>
              </a:ext>
            </a:extLst>
          </p:cNvPr>
          <p:cNvSpPr/>
          <p:nvPr/>
        </p:nvSpPr>
        <p:spPr>
          <a:xfrm>
            <a:off x="8754652" y="3883942"/>
            <a:ext cx="2459859" cy="1179095"/>
          </a:xfrm>
          <a:prstGeom prst="wedgeEllipseCallout">
            <a:avLst>
              <a:gd name="adj1" fmla="val -78783"/>
              <a:gd name="adj2" fmla="val 2558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6">
                    <a:lumMod val="50000"/>
                  </a:schemeClr>
                </a:solidFill>
              </a:rPr>
              <a:t>fastText</a:t>
            </a:r>
            <a:endParaRPr kumimoji="1" lang="ja-JP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F2A506E8-AC30-4356-81C3-BFBBB9953680}"/>
              </a:ext>
            </a:extLst>
          </p:cNvPr>
          <p:cNvSpPr/>
          <p:nvPr/>
        </p:nvSpPr>
        <p:spPr>
          <a:xfrm>
            <a:off x="8754652" y="5117266"/>
            <a:ext cx="2552276" cy="1219624"/>
          </a:xfrm>
          <a:prstGeom prst="wedgeEllipseCallout">
            <a:avLst>
              <a:gd name="adj1" fmla="val -78009"/>
              <a:gd name="adj2" fmla="val 600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accent6">
                    <a:lumMod val="50000"/>
                  </a:schemeClr>
                </a:solidFill>
              </a:rPr>
              <a:t>スクレイピング</a:t>
            </a:r>
            <a:endParaRPr lang="en-US" altLang="ja-JP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kumimoji="1" lang="en-US" altLang="ja-JP" b="1" dirty="0">
                <a:solidFill>
                  <a:schemeClr val="accent6">
                    <a:lumMod val="50000"/>
                  </a:schemeClr>
                </a:solidFill>
              </a:rPr>
              <a:t>OpenJTalk</a:t>
            </a:r>
            <a:endParaRPr kumimoji="1" lang="ja-JP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9" name="コネクタ: 曲線 18">
            <a:extLst>
              <a:ext uri="{FF2B5EF4-FFF2-40B4-BE49-F238E27FC236}">
                <a16:creationId xmlns:a16="http://schemas.microsoft.com/office/drawing/2014/main" id="{09DDA7DB-CE31-4D86-82D2-D004E5343B9D}"/>
              </a:ext>
            </a:extLst>
          </p:cNvPr>
          <p:cNvCxnSpPr>
            <a:cxnSpLocks/>
            <a:stCxn id="12" idx="1"/>
            <a:endCxn id="9" idx="1"/>
          </p:cNvCxnSpPr>
          <p:nvPr/>
        </p:nvCxnSpPr>
        <p:spPr>
          <a:xfrm rot="10800000">
            <a:off x="4915571" y="2696766"/>
            <a:ext cx="6017" cy="2880464"/>
          </a:xfrm>
          <a:prstGeom prst="curvedConnector3">
            <a:avLst>
              <a:gd name="adj1" fmla="val 26774639"/>
            </a:avLst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6E3FC31-DF1A-4F3A-B76E-53B3EEFCA795}"/>
              </a:ext>
            </a:extLst>
          </p:cNvPr>
          <p:cNvSpPr/>
          <p:nvPr/>
        </p:nvSpPr>
        <p:spPr>
          <a:xfrm>
            <a:off x="4915570" y="492244"/>
            <a:ext cx="4331368" cy="628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6">
                    <a:lumMod val="50000"/>
                  </a:schemeClr>
                </a:solidFill>
              </a:rPr>
              <a:t>Julius</a:t>
            </a:r>
            <a:r>
              <a:rPr kumimoji="1" lang="ja-JP" altLang="en-US" b="1" dirty="0">
                <a:solidFill>
                  <a:schemeClr val="accent6">
                    <a:lumMod val="50000"/>
                  </a:schemeClr>
                </a:solidFill>
              </a:rPr>
              <a:t>サーバを起動</a:t>
            </a:r>
            <a:endParaRPr kumimoji="1" lang="en-US" altLang="ja-JP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E57AA5EB-1FCB-41EB-9E1D-B0C993DB1EC1}"/>
              </a:ext>
            </a:extLst>
          </p:cNvPr>
          <p:cNvCxnSpPr>
            <a:cxnSpLocks/>
            <a:stCxn id="46" idx="2"/>
            <a:endCxn id="8" idx="0"/>
          </p:cNvCxnSpPr>
          <p:nvPr/>
        </p:nvCxnSpPr>
        <p:spPr>
          <a:xfrm>
            <a:off x="7081254" y="1120686"/>
            <a:ext cx="0" cy="316709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88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2F0C90-EAE3-4106-A659-4B0EA572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記述文法音声認識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A23CAC36-8AB3-4FFD-AA71-80D7BBAF7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7862"/>
            <a:ext cx="6641359" cy="5470138"/>
          </a:xfr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A6543B1-C60A-4785-AB59-5B2CA6C11538}"/>
              </a:ext>
            </a:extLst>
          </p:cNvPr>
          <p:cNvSpPr/>
          <p:nvPr/>
        </p:nvSpPr>
        <p:spPr>
          <a:xfrm>
            <a:off x="838200" y="1387862"/>
            <a:ext cx="6641359" cy="2972382"/>
          </a:xfrm>
          <a:prstGeom prst="rect">
            <a:avLst/>
          </a:prstGeom>
          <a:solidFill>
            <a:srgbClr val="E99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61F263C-15C6-4B52-B98D-228354879A25}"/>
              </a:ext>
            </a:extLst>
          </p:cNvPr>
          <p:cNvSpPr/>
          <p:nvPr/>
        </p:nvSpPr>
        <p:spPr>
          <a:xfrm>
            <a:off x="838200" y="1387862"/>
            <a:ext cx="2444015" cy="5470138"/>
          </a:xfrm>
          <a:prstGeom prst="rect">
            <a:avLst/>
          </a:prstGeom>
          <a:solidFill>
            <a:srgbClr val="E99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BF17D53-99F6-498F-89A4-D3E8AFEED63D}"/>
              </a:ext>
            </a:extLst>
          </p:cNvPr>
          <p:cNvSpPr/>
          <p:nvPr/>
        </p:nvSpPr>
        <p:spPr>
          <a:xfrm>
            <a:off x="838200" y="6121667"/>
            <a:ext cx="6641359" cy="736333"/>
          </a:xfrm>
          <a:prstGeom prst="rect">
            <a:avLst/>
          </a:prstGeom>
          <a:solidFill>
            <a:srgbClr val="E99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C97277A-9374-43A6-8A2F-D35CBB412544}"/>
              </a:ext>
            </a:extLst>
          </p:cNvPr>
          <p:cNvSpPr/>
          <p:nvPr/>
        </p:nvSpPr>
        <p:spPr>
          <a:xfrm>
            <a:off x="5804034" y="1387862"/>
            <a:ext cx="1675525" cy="5470138"/>
          </a:xfrm>
          <a:prstGeom prst="rect">
            <a:avLst/>
          </a:prstGeom>
          <a:solidFill>
            <a:srgbClr val="E99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E445BA-95B9-4DFC-B2B2-A28402DE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記述文法音声認識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C3441E2-38B2-43B1-810A-F384FC273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215" y="4380723"/>
            <a:ext cx="2464067" cy="174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66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>
        <p:fade/>
      </p:transition>
    </mc:Choice>
    <mc:Fallback>
      <p:transition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3EBD25-4870-412B-8882-1C97B13A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記述文法音声認識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FD30D13-5D96-40F4-AC6C-D7785F746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283860" cy="3763846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87DCCEA-9525-4067-A7CA-F68491BCF5C0}"/>
              </a:ext>
            </a:extLst>
          </p:cNvPr>
          <p:cNvSpPr/>
          <p:nvPr/>
        </p:nvSpPr>
        <p:spPr>
          <a:xfrm>
            <a:off x="838200" y="1690688"/>
            <a:ext cx="1452613" cy="3017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59B1629-00A3-4452-87AB-93EC7DED32E4}"/>
              </a:ext>
            </a:extLst>
          </p:cNvPr>
          <p:cNvSpPr/>
          <p:nvPr/>
        </p:nvSpPr>
        <p:spPr>
          <a:xfrm>
            <a:off x="1405288" y="1905802"/>
            <a:ext cx="1193533" cy="35487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01A2FD8-4257-47FE-B305-71FCF4ED4D01}"/>
              </a:ext>
            </a:extLst>
          </p:cNvPr>
          <p:cNvSpPr/>
          <p:nvPr/>
        </p:nvSpPr>
        <p:spPr>
          <a:xfrm>
            <a:off x="2290813" y="1903564"/>
            <a:ext cx="3724976" cy="35509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01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4">
            <a:extLst>
              <a:ext uri="{FF2B5EF4-FFF2-40B4-BE49-F238E27FC236}">
                <a16:creationId xmlns:a16="http://schemas.microsoft.com/office/drawing/2014/main" id="{BE79CC01-937C-46F7-8B96-CF582E230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79" y="435227"/>
            <a:ext cx="8874011" cy="6057648"/>
          </a:xfrm>
        </p:spPr>
      </p:pic>
    </p:spTree>
    <p:extLst>
      <p:ext uri="{BB962C8B-B14F-4D97-AF65-F5344CB8AC3E}">
        <p14:creationId xmlns:p14="http://schemas.microsoft.com/office/powerpoint/2010/main" val="1777870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297</Words>
  <Application>Microsoft Office PowerPoint</Application>
  <PresentationFormat>ワイド画面</PresentationFormat>
  <Paragraphs>95</Paragraphs>
  <Slides>20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HGP明朝E</vt:lpstr>
      <vt:lpstr>游ゴシック</vt:lpstr>
      <vt:lpstr>游ゴシック Light</vt:lpstr>
      <vt:lpstr>Arial</vt:lpstr>
      <vt:lpstr>Office テーマ</vt:lpstr>
      <vt:lpstr>AIスピーカー開発</vt:lpstr>
      <vt:lpstr>プロジェクトの全体像</vt:lpstr>
      <vt:lpstr>主な要素技術・流れ</vt:lpstr>
      <vt:lpstr>Julius</vt:lpstr>
      <vt:lpstr>コードの構造 (Julius_Python.py)</vt:lpstr>
      <vt:lpstr>記述文法音声認識</vt:lpstr>
      <vt:lpstr>記述文法音声認識</vt:lpstr>
      <vt:lpstr>記述文法音声認識</vt:lpstr>
      <vt:lpstr>PowerPoint プレゼンテーション</vt:lpstr>
      <vt:lpstr>fastText</vt:lpstr>
      <vt:lpstr>工夫した点</vt:lpstr>
      <vt:lpstr>スクレイピング</vt:lpstr>
      <vt:lpstr>工夫した点・処理の短縮</vt:lpstr>
      <vt:lpstr>工夫した点・処理の短縮</vt:lpstr>
      <vt:lpstr>工夫した点</vt:lpstr>
      <vt:lpstr>OpenJTalk</vt:lpstr>
      <vt:lpstr>工夫した点・処理を分割</vt:lpstr>
      <vt:lpstr>PowerPoint プレゼンテーション</vt:lpstr>
      <vt:lpstr>今後の計画</vt:lpstr>
      <vt:lpstr>質疑応答用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rikie</dc:creator>
  <cp:lastModifiedBy>力石 鈴之佑</cp:lastModifiedBy>
  <cp:revision>26</cp:revision>
  <dcterms:created xsi:type="dcterms:W3CDTF">2021-11-23T02:33:41Z</dcterms:created>
  <dcterms:modified xsi:type="dcterms:W3CDTF">2021-12-01T00:43:58Z</dcterms:modified>
</cp:coreProperties>
</file>