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270" r:id="rId17"/>
    <p:sldId id="263" r:id="rId18"/>
    <p:sldId id="264" r:id="rId19"/>
    <p:sldId id="274" r:id="rId20"/>
    <p:sldId id="265" r:id="rId21"/>
    <p:sldId id="275" r:id="rId22"/>
    <p:sldId id="269" r:id="rId23"/>
    <p:sldId id="266" r:id="rId24"/>
    <p:sldId id="277" r:id="rId25"/>
    <p:sldId id="267" r:id="rId26"/>
    <p:sldId id="279" r:id="rId27"/>
    <p:sldId id="268"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923"/>
    <a:srgbClr val="F0B97C"/>
    <a:srgbClr val="F1BD83"/>
    <a:srgbClr val="EA983E"/>
    <a:srgbClr val="FEFDF8"/>
    <a:srgbClr val="E8902F"/>
    <a:srgbClr val="E9973B"/>
    <a:srgbClr val="FF0066"/>
    <a:srgbClr val="EA9A42"/>
    <a:srgbClr val="E789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9" autoAdjust="0"/>
    <p:restoredTop sz="96370" autoAdjust="0"/>
  </p:normalViewPr>
  <p:slideViewPr>
    <p:cSldViewPr snapToGrid="0">
      <p:cViewPr varScale="1">
        <p:scale>
          <a:sx n="110" d="100"/>
          <a:sy n="110" d="100"/>
        </p:scale>
        <p:origin x="156" y="10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ln>
          <a:solidFill>
            <a:schemeClr val="accent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ln>
          <a:solidFill>
            <a:schemeClr val="accent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1193374" y="9800"/>
          <a:ext cx="2945884" cy="1233793"/>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kumimoji="1" lang="ja-JP" altLang="en-US" sz="4200" b="1" kern="1200" dirty="0"/>
            <a:t>音声</a:t>
          </a:r>
        </a:p>
      </dsp:txBody>
      <dsp:txXfrm>
        <a:off x="1229511" y="45937"/>
        <a:ext cx="2873610" cy="1161519"/>
      </dsp:txXfrm>
    </dsp:sp>
    <dsp:sp modelId="{88C84C50-640B-4B08-A09D-969E39B7EDA8}">
      <dsp:nvSpPr>
        <dsp:cNvPr id="0" name=""/>
        <dsp:cNvSpPr/>
      </dsp:nvSpPr>
      <dsp:spPr>
        <a:xfrm rot="5400000">
          <a:off x="2414218" y="1143725"/>
          <a:ext cx="504197" cy="806943"/>
        </a:xfrm>
        <a:prstGeom prst="rightArrow">
          <a:avLst>
            <a:gd name="adj1" fmla="val 60000"/>
            <a:gd name="adj2" fmla="val 50000"/>
          </a:avLst>
        </a:prstGeom>
        <a:solidFill>
          <a:schemeClr val="accent1">
            <a:tint val="60000"/>
            <a:hueOff val="0"/>
            <a:satOff val="0"/>
            <a:lumOff val="0"/>
            <a:alphaOff val="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2424235" y="1295098"/>
        <a:ext cx="484165" cy="352938"/>
      </dsp:txXfrm>
    </dsp:sp>
    <dsp:sp modelId="{EF5F81BA-8338-4F88-9D82-20B267FC5FD0}">
      <dsp:nvSpPr>
        <dsp:cNvPr id="0" name=""/>
        <dsp:cNvSpPr/>
      </dsp:nvSpPr>
      <dsp:spPr>
        <a:xfrm>
          <a:off x="1193374" y="1850800"/>
          <a:ext cx="2945884" cy="1233793"/>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kumimoji="1" lang="ja-JP" altLang="en-US" sz="4200" b="1" kern="1200" dirty="0"/>
            <a:t>音素</a:t>
          </a:r>
        </a:p>
      </dsp:txBody>
      <dsp:txXfrm>
        <a:off x="1229511" y="1886937"/>
        <a:ext cx="2873610" cy="1161519"/>
      </dsp:txXfrm>
    </dsp:sp>
    <dsp:sp modelId="{CFB8B250-5A99-47E1-B374-92C00B0DF11D}">
      <dsp:nvSpPr>
        <dsp:cNvPr id="0" name=""/>
        <dsp:cNvSpPr/>
      </dsp:nvSpPr>
      <dsp:spPr>
        <a:xfrm rot="5400000">
          <a:off x="2432441" y="2962780"/>
          <a:ext cx="467751" cy="806943"/>
        </a:xfrm>
        <a:prstGeom prst="rightArrow">
          <a:avLst>
            <a:gd name="adj1" fmla="val 60000"/>
            <a:gd name="adj2" fmla="val 50000"/>
          </a:avLst>
        </a:prstGeom>
        <a:solidFill>
          <a:schemeClr val="accent1">
            <a:tint val="60000"/>
            <a:hueOff val="0"/>
            <a:satOff val="0"/>
            <a:lumOff val="0"/>
            <a:alphaOff val="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rot="-5400000">
        <a:off x="2424235" y="3132376"/>
        <a:ext cx="484165" cy="327426"/>
      </dsp:txXfrm>
    </dsp:sp>
    <dsp:sp modelId="{CA259601-2D12-4654-A3FC-426CC8F924F7}">
      <dsp:nvSpPr>
        <dsp:cNvPr id="0" name=""/>
        <dsp:cNvSpPr/>
      </dsp:nvSpPr>
      <dsp:spPr>
        <a:xfrm>
          <a:off x="1193374" y="3647909"/>
          <a:ext cx="2945884" cy="1233793"/>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kumimoji="1" lang="ja-JP" altLang="en-US" sz="4200" b="1" kern="1200" dirty="0"/>
            <a:t>文字</a:t>
          </a:r>
        </a:p>
      </dsp:txBody>
      <dsp:txXfrm>
        <a:off x="1229511" y="3684046"/>
        <a:ext cx="2873610" cy="11615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前回スライドの</a:t>
            </a:r>
            <a:r>
              <a:rPr kumimoji="1" lang="en-US" altLang="ja-JP" dirty="0"/>
              <a:t>3</a:t>
            </a:r>
            <a:r>
              <a:rPr kumimoji="1" lang="ja-JP" altLang="en-US" dirty="0"/>
              <a:t>枚目を分解</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スクレイピングした結果をそれぞれテキストファイルに保存</a:t>
            </a:r>
            <a:endParaRPr kumimoji="1" lang="en-US" altLang="ja-JP" dirty="0"/>
          </a:p>
          <a:p>
            <a:r>
              <a:rPr kumimoji="1" lang="ja-JP" altLang="en-US" dirty="0"/>
              <a:t>機能を呼び出すたびにスクレイピングしている待ち時間が発生してしまうため、スクレイピングは起動時とページの更新時間に実行</a:t>
            </a:r>
            <a:endParaRPr kumimoji="1" lang="en-US" altLang="ja-JP" dirty="0"/>
          </a:p>
          <a:p>
            <a:r>
              <a:rPr kumimoji="1" lang="ja-JP" altLang="en-US" dirty="0"/>
              <a:t>日時は常に更新されるため、機能を呼び出された際に</a:t>
            </a:r>
            <a:r>
              <a:rPr kumimoji="1" lang="en-US" altLang="ja-JP" dirty="0"/>
              <a:t>Datetime</a:t>
            </a:r>
            <a:r>
              <a:rPr kumimoji="1" lang="ja-JP" altLang="en-US" dirty="0"/>
              <a:t>モジュールで取得</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音声ファイルの作成には時間がかかるが、再生には時間がかからないため、処理を分割。</a:t>
            </a:r>
            <a:endParaRPr kumimoji="1" lang="en-US" altLang="ja-JP" dirty="0"/>
          </a:p>
          <a:p>
            <a:r>
              <a:rPr kumimoji="1" lang="ja-JP" altLang="en-US" dirty="0"/>
              <a:t>音声ファイル作成は元となるテキストデータのサイズが大きいほど作成に時間がかかるため、スクレイピング直後に実行。</a:t>
            </a:r>
            <a:endParaRPr kumimoji="1" lang="en-US" altLang="ja-JP" dirty="0"/>
          </a:p>
          <a:p>
            <a:r>
              <a:rPr kumimoji="1" lang="ja-JP" altLang="en-US" dirty="0"/>
              <a:t>スクレイピングと併せて音声ファイルを作成することで、機能を利用する際に発生する処理時間を削減。</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音声ファイルの再生は、音声ファイルのサイズにかかわらずほぼノータイムで再生が始まるので、機能利用時の無駄な待ち時間が解消。</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126537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よしえにいってもーら</a:t>
            </a:r>
            <a:r>
              <a:rPr kumimoji="1" lang="ja-JP" altLang="en-US" dirty="0" err="1"/>
              <a:t>お</a:t>
            </a:r>
            <a:r>
              <a:rPr kumimoji="1" lang="ja-JP" altLang="en-US" dirty="0"/>
              <a:t>！</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27</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2022/1/17</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2022/1/17</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2022/1/17</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dirty="0"/>
              <a:t>辞書</a:t>
            </a:r>
            <a:r>
              <a:rPr lang="ja-JP" altLang="en-US" dirty="0"/>
              <a:t>ファイル</a:t>
            </a:r>
            <a:endParaRPr kumimoji="1" lang="ja-JP" altLang="en-US" dirty="0"/>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dirty="0"/>
              <a:t>辞書ファイル</a:t>
            </a: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dirty="0"/>
              <a:t>辞書ファイル</a:t>
            </a: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dirty="0"/>
              <a:t>辞書</a:t>
            </a:r>
            <a:r>
              <a:rPr lang="ja-JP" altLang="en-US" dirty="0"/>
              <a:t>ファイル</a:t>
            </a:r>
            <a:endParaRPr kumimoji="1" lang="ja-JP" altLang="en-US" dirty="0"/>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dirty="0"/>
              <a:t>辞書ファイル</a:t>
            </a: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600" dirty="0"/>
          </a:p>
          <a:p>
            <a:endParaRPr kumimoji="1" lang="en-US" altLang="ja-JP" sz="3200" dirty="0"/>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lstStyle/>
          <a:p>
            <a:r>
              <a:rPr kumimoji="1" lang="ja-JP" altLang="en-US" dirty="0"/>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起動の合図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2"/>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688B5-67DA-428A-92E6-3D3B28BFC143}"/>
              </a:ext>
            </a:extLst>
          </p:cNvPr>
          <p:cNvSpPr>
            <a:spLocks noGrp="1"/>
          </p:cNvSpPr>
          <p:nvPr>
            <p:ph type="title"/>
          </p:nvPr>
        </p:nvSpPr>
        <p:spPr/>
        <p:txBody>
          <a:bodyPr/>
          <a:lstStyle/>
          <a:p>
            <a:r>
              <a:rPr kumimoji="1" lang="ja-JP" altLang="en-US" dirty="0"/>
              <a:t>テキスト分類の仕組み</a:t>
            </a:r>
          </a:p>
        </p:txBody>
      </p:sp>
      <p:sp>
        <p:nvSpPr>
          <p:cNvPr id="3" name="コンテンツ プレースホルダー 2">
            <a:extLst>
              <a:ext uri="{FF2B5EF4-FFF2-40B4-BE49-F238E27FC236}">
                <a16:creationId xmlns:a16="http://schemas.microsoft.com/office/drawing/2014/main" id="{B6B6A2C6-E821-404C-9429-4F30D1E7A255}"/>
              </a:ext>
            </a:extLst>
          </p:cNvPr>
          <p:cNvSpPr>
            <a:spLocks noGrp="1"/>
          </p:cNvSpPr>
          <p:nvPr>
            <p:ph idx="1"/>
          </p:nvPr>
        </p:nvSpPr>
        <p:spPr/>
        <p:txBody>
          <a:bodyPr/>
          <a:lstStyle/>
          <a:p>
            <a:endParaRPr kumimoji="1" lang="ja-JP" altLang="en-US"/>
          </a:p>
        </p:txBody>
      </p:sp>
      <p:sp>
        <p:nvSpPr>
          <p:cNvPr id="4" name="正方形/長方形 3">
            <a:extLst>
              <a:ext uri="{FF2B5EF4-FFF2-40B4-BE49-F238E27FC236}">
                <a16:creationId xmlns:a16="http://schemas.microsoft.com/office/drawing/2014/main" id="{58626FC8-F8C8-406B-BD45-B847BCC1E67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2832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84D43F-F80B-40CE-BAA6-B9DFBE0CA5B9}"/>
              </a:ext>
            </a:extLst>
          </p:cNvPr>
          <p:cNvSpPr>
            <a:spLocks noGrp="1"/>
          </p:cNvSpPr>
          <p:nvPr>
            <p:ph type="title"/>
          </p:nvPr>
        </p:nvSpPr>
        <p:spPr/>
        <p:txBody>
          <a:bodyPr/>
          <a:lstStyle/>
          <a:p>
            <a:r>
              <a:rPr kumimoji="1" lang="en-US" altLang="ja-JP" dirty="0"/>
              <a:t>fastText</a:t>
            </a:r>
            <a:endParaRPr kumimoji="1" lang="ja-JP" altLang="en-US" dirty="0"/>
          </a:p>
        </p:txBody>
      </p:sp>
      <p:sp>
        <p:nvSpPr>
          <p:cNvPr id="3" name="コンテンツ プレースホルダー 2">
            <a:extLst>
              <a:ext uri="{FF2B5EF4-FFF2-40B4-BE49-F238E27FC236}">
                <a16:creationId xmlns:a16="http://schemas.microsoft.com/office/drawing/2014/main" id="{A68B4BBE-92D2-4DCF-B6A5-0E40E2D9BFF9}"/>
              </a:ext>
            </a:extLst>
          </p:cNvPr>
          <p:cNvSpPr>
            <a:spLocks noGrp="1"/>
          </p:cNvSpPr>
          <p:nvPr>
            <p:ph idx="1"/>
          </p:nvPr>
        </p:nvSpPr>
        <p:spPr/>
        <p:txBody>
          <a:bodyPr/>
          <a:lstStyle/>
          <a:p>
            <a:r>
              <a:rPr kumimoji="1" lang="ja-JP" altLang="en-US" dirty="0"/>
              <a:t>機械学習周り</a:t>
            </a:r>
            <a:endParaRPr kumimoji="1" lang="en-US" altLang="ja-JP" dirty="0"/>
          </a:p>
          <a:p>
            <a:r>
              <a:rPr kumimoji="1" lang="ja-JP" altLang="en-US" dirty="0"/>
              <a:t>トレーニングデータ</a:t>
            </a:r>
          </a:p>
        </p:txBody>
      </p:sp>
    </p:spTree>
    <p:extLst>
      <p:ext uri="{BB962C8B-B14F-4D97-AF65-F5344CB8AC3E}">
        <p14:creationId xmlns:p14="http://schemas.microsoft.com/office/powerpoint/2010/main" val="2305918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dirty="0"/>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(BeautifulSoup4)</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(Datetime</a:t>
            </a:r>
            <a:r>
              <a:rPr kumimoji="1" lang="ja-JP" altLang="en-US" sz="3200"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67312"/>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134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dirty="0"/>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2"/>
          <a:stretch>
            <a:fillRect/>
          </a:stretch>
        </p:blipFill>
        <p:spPr>
          <a:xfrm>
            <a:off x="838200" y="1325563"/>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p:txBody>
          <a:bodyPr>
            <a:normAutofit/>
          </a:bodyPr>
          <a:lstStyle/>
          <a:p>
            <a:r>
              <a:rPr kumimoji="1" lang="ja-JP" altLang="en-US" sz="3200" dirty="0"/>
              <a:t>プロジェクトの全体像</a:t>
            </a:r>
            <a:endParaRPr kumimoji="1" lang="en-US" altLang="ja-JP" sz="3200" dirty="0"/>
          </a:p>
          <a:p>
            <a:r>
              <a:rPr lang="ja-JP" altLang="en-US" sz="3200" dirty="0"/>
              <a:t>処理の流れ・要素技術</a:t>
            </a:r>
            <a:endParaRPr lang="en-US" altLang="ja-JP" sz="3200" dirty="0"/>
          </a:p>
          <a:p>
            <a:pPr lvl="1"/>
            <a:r>
              <a:rPr lang="ja-JP" altLang="en-US" sz="2800" dirty="0"/>
              <a:t>音声認識</a:t>
            </a:r>
            <a:r>
              <a:rPr lang="en-US" altLang="ja-JP" sz="2800" dirty="0"/>
              <a:t>-Julius</a:t>
            </a:r>
          </a:p>
          <a:p>
            <a:pPr lvl="1"/>
            <a:r>
              <a:rPr lang="ja-JP" altLang="en-US" sz="2800" dirty="0"/>
              <a:t>テキスト分類</a:t>
            </a:r>
            <a:r>
              <a:rPr lang="en-US" altLang="ja-JP" sz="2800" dirty="0"/>
              <a:t>-</a:t>
            </a:r>
            <a:r>
              <a:rPr lang="en-US" altLang="ja-JP" sz="2800" dirty="0" err="1"/>
              <a:t>fastText</a:t>
            </a:r>
            <a:endParaRPr lang="en-US" altLang="ja-JP" sz="2800" dirty="0"/>
          </a:p>
          <a:p>
            <a:pPr lvl="1"/>
            <a:r>
              <a:rPr lang="ja-JP" altLang="en-US" sz="2800" dirty="0"/>
              <a:t>データ取得</a:t>
            </a:r>
            <a:r>
              <a:rPr lang="en-US" altLang="ja-JP" sz="2800" dirty="0"/>
              <a:t>-</a:t>
            </a:r>
            <a:r>
              <a:rPr lang="ja-JP" altLang="en-US" sz="2800" dirty="0"/>
              <a:t>スクレイピング</a:t>
            </a:r>
            <a:endParaRPr lang="en-US" altLang="ja-JP" sz="2800" dirty="0"/>
          </a:p>
          <a:p>
            <a:pPr lvl="1"/>
            <a:r>
              <a:rPr lang="ja-JP" altLang="en-US" sz="2800" dirty="0"/>
              <a:t>音声合成</a:t>
            </a:r>
            <a:r>
              <a:rPr lang="en-US" altLang="ja-JP" sz="2800" dirty="0"/>
              <a:t>-Open </a:t>
            </a:r>
            <a:r>
              <a:rPr lang="en-US" altLang="ja-JP" sz="2800" dirty="0" err="1"/>
              <a:t>Jtalk</a:t>
            </a:r>
            <a:endParaRPr lang="en-US" altLang="ja-JP" sz="2800" dirty="0"/>
          </a:p>
          <a:p>
            <a:r>
              <a:rPr lang="ja-JP" altLang="en-US" dirty="0"/>
              <a:t>デモンストレーション</a:t>
            </a:r>
            <a:endParaRPr lang="en-US" altLang="ja-JP" dirty="0"/>
          </a:p>
          <a:p>
            <a:r>
              <a:rPr lang="ja-JP" altLang="en-US" dirty="0"/>
              <a:t>まとめ</a:t>
            </a:r>
            <a:endParaRPr lang="en-US" altLang="ja-JP" dirty="0"/>
          </a:p>
          <a:p>
            <a:endParaRPr kumimoji="1" lang="ja-JP" altLang="en-US" sz="3200" dirty="0"/>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lstStyle/>
          <a:p>
            <a:r>
              <a:rPr kumimoji="1" lang="en-US" altLang="ja-JP" dirty="0" err="1"/>
              <a:t>OpenJtalk</a:t>
            </a:r>
            <a:endParaRPr kumimoji="1" lang="ja-JP" altLang="en-US" dirty="0"/>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dirty="0"/>
              <a:t>音声ファイル　作成</a:t>
            </a:r>
            <a:endParaRPr kumimoji="1" lang="en-US" altLang="ja-JP"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644435" y="6063771"/>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278" y="2245292"/>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084381" y="2965141"/>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511487" y="333886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1934149" y="3679746"/>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106967" y="40496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4684965" y="4432432"/>
            <a:ext cx="4157194"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4684965" y="5100927"/>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lstStyle/>
          <a:p>
            <a:r>
              <a:rPr kumimoji="1" lang="en-US" altLang="ja-JP" dirty="0" err="1"/>
              <a:t>OpenJtalk</a:t>
            </a:r>
            <a:endParaRPr kumimoji="1" lang="ja-JP" altLang="en-US" dirty="0"/>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dirty="0"/>
              <a:t>音声ファイル　再生</a:t>
            </a:r>
            <a:endParaRPr kumimoji="1" lang="en-US" altLang="ja-JP"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644435" y="6063771"/>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Tree>
    <p:extLst>
      <p:ext uri="{BB962C8B-B14F-4D97-AF65-F5344CB8AC3E}">
        <p14:creationId xmlns:p14="http://schemas.microsoft.com/office/powerpoint/2010/main" val="3778558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E96DD-60EE-481E-BC80-125F1F007D39}"/>
              </a:ext>
            </a:extLst>
          </p:cNvPr>
          <p:cNvSpPr>
            <a:spLocks noGrp="1"/>
          </p:cNvSpPr>
          <p:nvPr>
            <p:ph type="title"/>
          </p:nvPr>
        </p:nvSpPr>
        <p:spPr/>
        <p:txBody>
          <a:bodyPr/>
          <a:lstStyle/>
          <a:p>
            <a:r>
              <a:rPr kumimoji="1" lang="ja-JP" altLang="en-US" dirty="0"/>
              <a:t>トラブルの対処</a:t>
            </a:r>
          </a:p>
        </p:txBody>
      </p:sp>
      <p:sp>
        <p:nvSpPr>
          <p:cNvPr id="3" name="コンテンツ プレースホルダー 2">
            <a:extLst>
              <a:ext uri="{FF2B5EF4-FFF2-40B4-BE49-F238E27FC236}">
                <a16:creationId xmlns:a16="http://schemas.microsoft.com/office/drawing/2014/main" id="{D4342974-17CB-4DEE-BC69-327BEC83B62D}"/>
              </a:ext>
            </a:extLst>
          </p:cNvPr>
          <p:cNvSpPr>
            <a:spLocks noGrp="1"/>
          </p:cNvSpPr>
          <p:nvPr>
            <p:ph idx="1"/>
          </p:nvPr>
        </p:nvSpPr>
        <p:spPr/>
        <p:txBody>
          <a:bodyPr/>
          <a:lstStyle/>
          <a:p>
            <a:pPr marL="0" indent="0">
              <a:buNone/>
            </a:pPr>
            <a:r>
              <a:rPr kumimoji="1" lang="ja-JP" altLang="en-US" dirty="0"/>
              <a:t>マイクが出力音声を拾ってしまい誤作動</a:t>
            </a:r>
            <a:endParaRPr kumimoji="1" lang="en-US" altLang="ja-JP" dirty="0"/>
          </a:p>
          <a:p>
            <a:pPr marL="0" indent="0">
              <a:buNone/>
            </a:pPr>
            <a:r>
              <a:rPr lang="ja-JP" altLang="en-US" dirty="0">
                <a:solidFill>
                  <a:srgbClr val="FF0000"/>
                </a:solidFill>
              </a:rPr>
              <a:t>→</a:t>
            </a:r>
            <a:r>
              <a:rPr lang="ja-JP" altLang="en-US" dirty="0"/>
              <a:t>出力直前にマイクミュート／出力終了後に解除</a:t>
            </a:r>
            <a:endParaRPr kumimoji="1" lang="en-US" altLang="ja-JP" dirty="0"/>
          </a:p>
          <a:p>
            <a:pPr marL="0" indent="0">
              <a:buNone/>
            </a:pPr>
            <a:r>
              <a:rPr lang="ja-JP" altLang="en-US" dirty="0"/>
              <a:t>　コマンドをシェルスクリプトとして実行</a:t>
            </a:r>
            <a:endParaRPr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E5169DD9-22EF-4B54-956D-B061F8F9E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813" y="3301140"/>
            <a:ext cx="6403129" cy="3390254"/>
          </a:xfrm>
          <a:prstGeom prst="rect">
            <a:avLst/>
          </a:prstGeom>
        </p:spPr>
      </p:pic>
      <p:sp>
        <p:nvSpPr>
          <p:cNvPr id="6" name="正方形/長方形 5">
            <a:extLst>
              <a:ext uri="{FF2B5EF4-FFF2-40B4-BE49-F238E27FC236}">
                <a16:creationId xmlns:a16="http://schemas.microsoft.com/office/drawing/2014/main" id="{09352AF5-F1BE-43DA-B571-3F8F31C00DA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7091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p:txBody>
          <a:bodyPr/>
          <a:lstStyle/>
          <a:p>
            <a:r>
              <a:rPr kumimoji="1" lang="ja-JP" altLang="en-US" dirty="0"/>
              <a:t>実行ファイル</a:t>
            </a:r>
          </a:p>
        </p:txBody>
      </p:sp>
      <p:sp>
        <p:nvSpPr>
          <p:cNvPr id="3" name="コンテンツ プレースホルダー 2">
            <a:extLst>
              <a:ext uri="{FF2B5EF4-FFF2-40B4-BE49-F238E27FC236}">
                <a16:creationId xmlns:a16="http://schemas.microsoft.com/office/drawing/2014/main" id="{69DE47EB-7D6D-49AB-9AD1-0A77390D212D}"/>
              </a:ext>
            </a:extLst>
          </p:cNvPr>
          <p:cNvSpPr>
            <a:spLocks noGrp="1"/>
          </p:cNvSpPr>
          <p:nvPr>
            <p:ph idx="1"/>
          </p:nvPr>
        </p:nvSpPr>
        <p:spPr/>
        <p:txBody>
          <a:bodyPr/>
          <a:lstStyle/>
          <a:p>
            <a:pPr marL="0" indent="0">
              <a:buNone/>
            </a:pPr>
            <a:r>
              <a:rPr lang="en-US" altLang="ja-JP" b="1" dirty="0"/>
              <a:t>y</a:t>
            </a:r>
            <a:r>
              <a:rPr kumimoji="1" lang="en-US" altLang="ja-JP" b="1" dirty="0"/>
              <a:t>osie.sh</a:t>
            </a:r>
            <a:endParaRPr kumimoji="1" lang="ja-JP" altLang="en-US" b="1" dirty="0"/>
          </a:p>
        </p:txBody>
      </p:sp>
      <p:pic>
        <p:nvPicPr>
          <p:cNvPr id="5" name="図 4">
            <a:extLst>
              <a:ext uri="{FF2B5EF4-FFF2-40B4-BE49-F238E27FC236}">
                <a16:creationId xmlns:a16="http://schemas.microsoft.com/office/drawing/2014/main" id="{902DE915-7CA6-4F32-A692-65463E1DB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641" y="1690688"/>
            <a:ext cx="8017887" cy="4998804"/>
          </a:xfrm>
          <a:prstGeom prst="rect">
            <a:avLst/>
          </a:prstGeom>
        </p:spPr>
      </p:pic>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3524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p:txBody>
          <a:bodyPr/>
          <a:lstStyle/>
          <a:p>
            <a:r>
              <a:rPr kumimoji="1" lang="ja-JP" altLang="en-US" dirty="0"/>
              <a:t>実行ファイル</a:t>
            </a:r>
          </a:p>
        </p:txBody>
      </p:sp>
      <p:sp>
        <p:nvSpPr>
          <p:cNvPr id="3" name="コンテンツ プレースホルダー 2">
            <a:extLst>
              <a:ext uri="{FF2B5EF4-FFF2-40B4-BE49-F238E27FC236}">
                <a16:creationId xmlns:a16="http://schemas.microsoft.com/office/drawing/2014/main" id="{69DE47EB-7D6D-49AB-9AD1-0A77390D212D}"/>
              </a:ext>
            </a:extLst>
          </p:cNvPr>
          <p:cNvSpPr>
            <a:spLocks noGrp="1"/>
          </p:cNvSpPr>
          <p:nvPr>
            <p:ph idx="1"/>
          </p:nvPr>
        </p:nvSpPr>
        <p:spPr/>
        <p:txBody>
          <a:bodyPr/>
          <a:lstStyle/>
          <a:p>
            <a:pPr marL="0" indent="0">
              <a:buNone/>
            </a:pPr>
            <a:r>
              <a:rPr lang="en-US" altLang="ja-JP" b="1" dirty="0"/>
              <a:t>y</a:t>
            </a:r>
            <a:r>
              <a:rPr kumimoji="1" lang="en-US" altLang="ja-JP" b="1" dirty="0"/>
              <a:t>osie.sh</a:t>
            </a:r>
            <a:endParaRPr kumimoji="1" lang="ja-JP" altLang="en-US" b="1" dirty="0"/>
          </a:p>
        </p:txBody>
      </p:sp>
      <p:pic>
        <p:nvPicPr>
          <p:cNvPr id="5" name="図 4">
            <a:extLst>
              <a:ext uri="{FF2B5EF4-FFF2-40B4-BE49-F238E27FC236}">
                <a16:creationId xmlns:a16="http://schemas.microsoft.com/office/drawing/2014/main" id="{902DE915-7CA6-4F32-A692-65463E1DB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185" y="1690688"/>
            <a:ext cx="8017887" cy="4998804"/>
          </a:xfrm>
          <a:prstGeom prst="rect">
            <a:avLst/>
          </a:prstGeom>
        </p:spPr>
      </p:pic>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A718F83-8DC1-451F-AB9B-CB6C2DCD112E}"/>
              </a:ext>
            </a:extLst>
          </p:cNvPr>
          <p:cNvSpPr txBox="1"/>
          <p:nvPr/>
        </p:nvSpPr>
        <p:spPr>
          <a:xfrm>
            <a:off x="2475184" y="1690688"/>
            <a:ext cx="8017887" cy="4998804"/>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音声メッセージ：起動待機</a:t>
            </a:r>
            <a:endParaRPr lang="en-US" altLang="ja-JP" sz="1970" b="1" dirty="0"/>
          </a:p>
          <a:p>
            <a:pPr>
              <a:spcAft>
                <a:spcPts val="220"/>
              </a:spcAft>
            </a:pPr>
            <a:endParaRPr lang="en-US" altLang="ja-JP" sz="1970" b="1" dirty="0"/>
          </a:p>
          <a:p>
            <a:pPr>
              <a:spcAft>
                <a:spcPts val="220"/>
              </a:spcAft>
            </a:pPr>
            <a:r>
              <a:rPr lang="ja-JP" altLang="en-US" sz="1970" b="1" dirty="0"/>
              <a:t>星座占い スクレイピング</a:t>
            </a:r>
            <a:endParaRPr lang="en-US" altLang="ja-JP" sz="1970" b="1" dirty="0"/>
          </a:p>
          <a:p>
            <a:pPr>
              <a:spcAft>
                <a:spcPts val="220"/>
              </a:spcAft>
            </a:pPr>
            <a:r>
              <a:rPr lang="ja-JP" altLang="en-US" sz="1970" b="1" dirty="0"/>
              <a:t>星座占い 音声ファイル作成</a:t>
            </a:r>
            <a:endParaRPr lang="en-US" altLang="ja-JP" sz="1970" b="1" dirty="0"/>
          </a:p>
          <a:p>
            <a:pPr>
              <a:spcAft>
                <a:spcPts val="220"/>
              </a:spcAft>
            </a:pPr>
            <a:r>
              <a:rPr lang="ja-JP" altLang="en-US" sz="1970" b="1" dirty="0"/>
              <a:t>天気予報 スクレイピング</a:t>
            </a:r>
            <a:endParaRPr lang="en-US" altLang="ja-JP" sz="1970" b="1" dirty="0"/>
          </a:p>
          <a:p>
            <a:pPr>
              <a:spcAft>
                <a:spcPts val="220"/>
              </a:spcAft>
            </a:pPr>
            <a:r>
              <a:rPr lang="ja-JP" altLang="en-US" sz="1970" b="1" dirty="0"/>
              <a:t>天気予報 音声ファイル作成</a:t>
            </a:r>
            <a:endParaRPr lang="en-US" altLang="ja-JP" sz="1970" b="1" dirty="0"/>
          </a:p>
          <a:p>
            <a:pPr>
              <a:spcAft>
                <a:spcPts val="220"/>
              </a:spcAft>
            </a:pPr>
            <a:r>
              <a:rPr lang="ja-JP" altLang="en-US" sz="1970" b="1" dirty="0"/>
              <a:t>ニュース スクレイピング</a:t>
            </a:r>
            <a:r>
              <a:rPr lang="en-US" altLang="ja-JP" sz="1970" b="1" dirty="0"/>
              <a:t>]</a:t>
            </a:r>
          </a:p>
          <a:p>
            <a:pPr>
              <a:spcAft>
                <a:spcPts val="220"/>
              </a:spcAft>
            </a:pPr>
            <a:r>
              <a:rPr lang="ja-JP" altLang="en-US" sz="1970" b="1" dirty="0"/>
              <a:t>ニュース 音声ファイル作成</a:t>
            </a: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endParaRPr lang="en-US" altLang="ja-JP" sz="1970" b="1" dirty="0"/>
          </a:p>
          <a:p>
            <a:pPr>
              <a:spcAft>
                <a:spcPts val="220"/>
              </a:spcAft>
            </a:pPr>
            <a:r>
              <a:rPr lang="ja-JP" altLang="en-US" sz="1970" b="1" dirty="0"/>
              <a:t>音声メッセージ：起動完了</a:t>
            </a:r>
            <a:endParaRPr lang="en-US" altLang="ja-JP" sz="1970" b="1" dirty="0"/>
          </a:p>
          <a:p>
            <a:pPr>
              <a:spcAft>
                <a:spcPts val="220"/>
              </a:spcAft>
            </a:pPr>
            <a:r>
              <a:rPr lang="en-US" altLang="ja-JP" sz="1970" b="1" dirty="0"/>
              <a:t>[</a:t>
            </a:r>
            <a:r>
              <a:rPr lang="ja-JP" altLang="en-US" sz="1970" b="1" dirty="0"/>
              <a:t>音声認識～音声合成</a:t>
            </a:r>
            <a:r>
              <a:rPr lang="en-US" altLang="ja-JP" sz="1970" b="1" dirty="0"/>
              <a:t>]</a:t>
            </a:r>
          </a:p>
        </p:txBody>
      </p:sp>
      <p:sp>
        <p:nvSpPr>
          <p:cNvPr id="4" name="テキスト ボックス 3">
            <a:extLst>
              <a:ext uri="{FF2B5EF4-FFF2-40B4-BE49-F238E27FC236}">
                <a16:creationId xmlns:a16="http://schemas.microsoft.com/office/drawing/2014/main" id="{CFE4B0F4-A232-480B-8F5B-BB385ABF8764}"/>
              </a:ext>
            </a:extLst>
          </p:cNvPr>
          <p:cNvSpPr txBox="1"/>
          <p:nvPr/>
        </p:nvSpPr>
        <p:spPr>
          <a:xfrm>
            <a:off x="2552186" y="3270192"/>
            <a:ext cx="5534571" cy="2000548"/>
          </a:xfrm>
          <a:prstGeom prst="rect">
            <a:avLst/>
          </a:prstGeom>
          <a:solidFill>
            <a:schemeClr val="accent6">
              <a:lumMod val="40000"/>
              <a:lumOff val="60000"/>
            </a:schemeClr>
          </a:solidFill>
          <a:ln>
            <a:solidFill>
              <a:schemeClr val="tx1"/>
            </a:solidFill>
          </a:ln>
        </p:spPr>
        <p:txBody>
          <a:bodyPr wrap="square" rtlCol="0">
            <a:spAutoFit/>
          </a:bodyPr>
          <a:lstStyle/>
          <a:p>
            <a:r>
              <a:rPr kumimoji="1" lang="ja-JP" altLang="en-US" sz="4400" b="1" dirty="0"/>
              <a:t>各 スクレイピング</a:t>
            </a:r>
            <a:endParaRPr kumimoji="1" lang="en-US" altLang="ja-JP" sz="4400" b="1" dirty="0"/>
          </a:p>
          <a:p>
            <a:r>
              <a:rPr kumimoji="1" lang="en-US" altLang="ja-JP" sz="3600" b="1" dirty="0"/>
              <a:t>		</a:t>
            </a:r>
            <a:r>
              <a:rPr kumimoji="1" lang="ja-JP" altLang="en-US" sz="3600" b="1" dirty="0"/>
              <a:t>　＆</a:t>
            </a:r>
            <a:endParaRPr kumimoji="1" lang="en-US" altLang="ja-JP" sz="3600" b="1" dirty="0"/>
          </a:p>
          <a:p>
            <a:r>
              <a:rPr lang="ja-JP" altLang="en-US" sz="4400" b="1" dirty="0"/>
              <a:t>各 音声ファイル作成</a:t>
            </a:r>
            <a:endParaRPr kumimoji="1" lang="ja-JP" altLang="en-US" sz="4400" b="1" dirty="0"/>
          </a:p>
        </p:txBody>
      </p:sp>
    </p:spTree>
    <p:extLst>
      <p:ext uri="{BB962C8B-B14F-4D97-AF65-F5344CB8AC3E}">
        <p14:creationId xmlns:p14="http://schemas.microsoft.com/office/powerpoint/2010/main" val="27457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lstStyle/>
          <a:p>
            <a:r>
              <a:rPr kumimoji="1" lang="en-US" altLang="ja-JP" dirty="0"/>
              <a:t>YoSiE</a:t>
            </a:r>
            <a:r>
              <a:rPr kumimoji="1" lang="ja-JP" altLang="en-US" dirty="0"/>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361338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602149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838200" y="365125"/>
            <a:ext cx="10515600" cy="1325563"/>
          </a:xfrm>
        </p:spPr>
        <p:txBody>
          <a:bodyPr/>
          <a:lstStyle/>
          <a:p>
            <a:r>
              <a:rPr kumimoji="1" lang="ja-JP" altLang="en-US" dirty="0"/>
              <a:t>ご清聴ありがとうございました</a:t>
            </a:r>
          </a:p>
        </p:txBody>
      </p:sp>
    </p:spTree>
    <p:extLst>
      <p:ext uri="{BB962C8B-B14F-4D97-AF65-F5344CB8AC3E}">
        <p14:creationId xmlns:p14="http://schemas.microsoft.com/office/powerpoint/2010/main" val="120616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lstStyle/>
          <a:p>
            <a:r>
              <a:rPr kumimoji="1" lang="ja-JP" altLang="en-US" dirty="0"/>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8245" y="2252803"/>
            <a:ext cx="870033" cy="1797607"/>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pic>
        <p:nvPicPr>
          <p:cNvPr id="9" name="図 8">
            <a:extLst>
              <a:ext uri="{FF2B5EF4-FFF2-40B4-BE49-F238E27FC236}">
                <a16:creationId xmlns:a16="http://schemas.microsoft.com/office/drawing/2014/main" id="{85587E59-6B8F-437E-A070-E2E6786B28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6"/>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6"/>
          <a:stretch>
            <a:fillRect/>
          </a:stretch>
        </p:blipFill>
        <p:spPr>
          <a:xfrm rot="3383590">
            <a:off x="4142028" y="3154023"/>
            <a:ext cx="243861" cy="146317"/>
          </a:xfrm>
          <a:prstGeom prst="rect">
            <a:avLst/>
          </a:prstGeom>
        </p:spPr>
      </p:pic>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1563" y="2700311"/>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4" grpId="0" animBg="1"/>
      <p:bldP spid="15" grpId="0" animBg="1"/>
      <p:bldP spid="16" grpId="0" animBg="1"/>
      <p:bldP spid="1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lstStyle/>
          <a:p>
            <a:r>
              <a:rPr kumimoji="1" lang="ja-JP" altLang="en-US" dirty="0"/>
              <a:t>処理の流れ</a:t>
            </a:r>
          </a:p>
        </p:txBody>
      </p:sp>
      <p:sp>
        <p:nvSpPr>
          <p:cNvPr id="6" name="四角形: 角を丸くする 5">
            <a:extLst>
              <a:ext uri="{FF2B5EF4-FFF2-40B4-BE49-F238E27FC236}">
                <a16:creationId xmlns:a16="http://schemas.microsoft.com/office/drawing/2014/main" id="{498BA43A-0851-4B4D-8C59-F6EE8AA9BA95}"/>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lstStyle/>
          <a:p>
            <a:r>
              <a:rPr kumimoji="1" lang="ja-JP" altLang="en-US" dirty="0"/>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err="1"/>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lstStyle/>
          <a:p>
            <a:r>
              <a:rPr kumimoji="1" lang="en-US" altLang="ja-JP" dirty="0"/>
              <a:t>Julius</a:t>
            </a:r>
            <a:endParaRPr kumimoji="1" lang="ja-JP" altLang="en-US" dirty="0"/>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Python</a:t>
            </a:r>
            <a:endParaRPr kumimoji="1" lang="ja-JP" altLang="en-US" sz="11500" b="1" dirty="0">
              <a:ln/>
              <a:solidFill>
                <a:schemeClr val="accent6">
                  <a:lumMod val="75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1+#ppt_w/2"/>
                                          </p:val>
                                        </p:tav>
                                        <p:tav tm="100000">
                                          <p:val>
                                            <p:strVal val="#ppt_x"/>
                                          </p:val>
                                        </p:tav>
                                      </p:tavLst>
                                    </p:anim>
                                    <p:anim calcmode="lin" valueType="num">
                                      <p:cBhvr additive="base">
                                        <p:cTn id="14"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accent6">
                    <a:lumMod val="50000"/>
                  </a:schemeClr>
                </a:solidFill>
              </a:rPr>
              <a:t>音声認識</a:t>
            </a:r>
            <a:endParaRPr kumimoji="1" lang="en-US" altLang="ja-JP" sz="28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a:solidFill>
                  <a:schemeClr val="accent6">
                    <a:lumMod val="50000"/>
                  </a:schemeClr>
                </a:solidFill>
              </a:rPr>
              <a:t>サーバからデータを取得</a:t>
            </a:r>
            <a:endParaRPr lang="ja-JP" altLang="en-US" sz="2800"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Python</a:t>
            </a:r>
            <a:r>
              <a:rPr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50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lstStyle/>
          <a:p>
            <a:r>
              <a:rPr kumimoji="1" lang="ja-JP" altLang="en-US" dirty="0"/>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solidFill>
                  <a:srgbClr val="FF0000"/>
                </a:solidFill>
              </a:rPr>
              <a:t>雨</a:t>
            </a:r>
            <a:r>
              <a:rPr lang="en-US" altLang="ja-JP" sz="4800" b="1" dirty="0">
                <a:solidFill>
                  <a:srgbClr val="FF0000"/>
                </a:solidFill>
              </a:rPr>
              <a:t>(</a:t>
            </a:r>
            <a:r>
              <a:rPr lang="ja-JP" altLang="en-US" sz="4800" b="1" dirty="0">
                <a:solidFill>
                  <a:srgbClr val="FF0000"/>
                </a:solidFill>
              </a:rPr>
              <a:t>あめ</a:t>
            </a:r>
            <a:r>
              <a:rPr lang="en-US" altLang="ja-JP" sz="4800" b="1" dirty="0">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lstStyle/>
          <a:p>
            <a:r>
              <a:rPr kumimoji="1" lang="ja-JP" altLang="en-US" dirty="0"/>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3516079406"/>
              </p:ext>
            </p:extLst>
          </p:nvPr>
        </p:nvGraphicFramePr>
        <p:xfrm>
          <a:off x="-942604" y="1637219"/>
          <a:ext cx="5090963" cy="4935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281025" y="934278"/>
            <a:ext cx="5090962" cy="2782957"/>
          </a:xfrm>
          <a:prstGeom prst="wedgeRectCallout">
            <a:avLst>
              <a:gd name="adj1" fmla="val -83635"/>
              <a:gd name="adj2" fmla="val 280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5A7D1760-D2E1-4100-BD37-4AED46BC1B26}"/>
              </a:ext>
            </a:extLst>
          </p:cNvPr>
          <p:cNvGrpSpPr/>
          <p:nvPr/>
        </p:nvGrpSpPr>
        <p:grpSpPr>
          <a:xfrm>
            <a:off x="4417760" y="2675190"/>
            <a:ext cx="4818146" cy="702707"/>
            <a:chOff x="4417760" y="2675190"/>
            <a:chExt cx="4818146" cy="702707"/>
          </a:xfrm>
        </p:grpSpPr>
        <p:sp>
          <p:nvSpPr>
            <p:cNvPr id="21" name="四角形: 角を丸くする 20">
              <a:extLst>
                <a:ext uri="{FF2B5EF4-FFF2-40B4-BE49-F238E27FC236}">
                  <a16:creationId xmlns:a16="http://schemas.microsoft.com/office/drawing/2014/main" id="{BAA8180E-787F-4896-8E97-7EC4A49D0F05}"/>
                </a:ext>
              </a:extLst>
            </p:cNvPr>
            <p:cNvSpPr/>
            <p:nvPr/>
          </p:nvSpPr>
          <p:spPr>
            <a:xfrm>
              <a:off x="7725158" y="2689631"/>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err="1">
                  <a:solidFill>
                    <a:schemeClr val="tx1"/>
                  </a:solidFill>
                </a:rPr>
                <a:t>jikaN</a:t>
              </a:r>
              <a:endParaRPr kumimoji="1" lang="en-US" altLang="ja-JP" sz="3200" b="1" dirty="0">
                <a:solidFill>
                  <a:schemeClr val="tx1"/>
                </a:solidFill>
              </a:endParaRPr>
            </a:p>
          </p:txBody>
        </p:sp>
        <p:sp>
          <p:nvSpPr>
            <p:cNvPr id="22" name="四角形: 角を丸くする 21">
              <a:extLst>
                <a:ext uri="{FF2B5EF4-FFF2-40B4-BE49-F238E27FC236}">
                  <a16:creationId xmlns:a16="http://schemas.microsoft.com/office/drawing/2014/main" id="{EDC4E367-E64F-4B7A-B3EF-53D5D66DB72C}"/>
                </a:ext>
              </a:extLst>
            </p:cNvPr>
            <p:cNvSpPr/>
            <p:nvPr/>
          </p:nvSpPr>
          <p:spPr>
            <a:xfrm>
              <a:off x="6071786" y="2689632"/>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tx1"/>
                  </a:solidFill>
                </a:rPr>
                <a:t>じかん</a:t>
              </a:r>
            </a:p>
          </p:txBody>
        </p:sp>
        <p:sp>
          <p:nvSpPr>
            <p:cNvPr id="23" name="四角形: 角を丸くする 22">
              <a:extLst>
                <a:ext uri="{FF2B5EF4-FFF2-40B4-BE49-F238E27FC236}">
                  <a16:creationId xmlns:a16="http://schemas.microsoft.com/office/drawing/2014/main" id="{16F93167-60FB-497D-9DE7-D09B7AA5FF38}"/>
                </a:ext>
              </a:extLst>
            </p:cNvPr>
            <p:cNvSpPr/>
            <p:nvPr/>
          </p:nvSpPr>
          <p:spPr>
            <a:xfrm>
              <a:off x="4417760" y="2675190"/>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tx1"/>
                  </a:solidFill>
                </a:rPr>
                <a:t>時間</a:t>
              </a:r>
              <a:endParaRPr kumimoji="1" lang="ja-JP" altLang="en-US" sz="3200" b="1" dirty="0">
                <a:solidFill>
                  <a:schemeClr val="tx1"/>
                </a:solidFill>
              </a:endParaRPr>
            </a:p>
          </p:txBody>
        </p:sp>
        <p:sp>
          <p:nvSpPr>
            <p:cNvPr id="25" name="矢印: 右 24">
              <a:extLst>
                <a:ext uri="{FF2B5EF4-FFF2-40B4-BE49-F238E27FC236}">
                  <a16:creationId xmlns:a16="http://schemas.microsoft.com/office/drawing/2014/main" id="{A09748F9-9A4D-4921-94F2-BB0AF43FE653}"/>
                </a:ext>
              </a:extLst>
            </p:cNvPr>
            <p:cNvSpPr/>
            <p:nvPr/>
          </p:nvSpPr>
          <p:spPr>
            <a:xfrm>
              <a:off x="7444613" y="2794296"/>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sp>
          <p:nvSpPr>
            <p:cNvPr id="26" name="矢印: 右 25">
              <a:extLst>
                <a:ext uri="{FF2B5EF4-FFF2-40B4-BE49-F238E27FC236}">
                  <a16:creationId xmlns:a16="http://schemas.microsoft.com/office/drawing/2014/main" id="{898890FC-9D02-407B-8E68-649705E94406}"/>
                </a:ext>
              </a:extLst>
            </p:cNvPr>
            <p:cNvSpPr/>
            <p:nvPr/>
          </p:nvSpPr>
          <p:spPr>
            <a:xfrm>
              <a:off x="5744042" y="2784704"/>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grpSp>
      <p:grpSp>
        <p:nvGrpSpPr>
          <p:cNvPr id="7" name="グループ化 6">
            <a:extLst>
              <a:ext uri="{FF2B5EF4-FFF2-40B4-BE49-F238E27FC236}">
                <a16:creationId xmlns:a16="http://schemas.microsoft.com/office/drawing/2014/main" id="{A366FD54-DA9A-4371-9504-A1C8BF401D8B}"/>
              </a:ext>
            </a:extLst>
          </p:cNvPr>
          <p:cNvGrpSpPr/>
          <p:nvPr/>
        </p:nvGrpSpPr>
        <p:grpSpPr>
          <a:xfrm>
            <a:off x="4417760" y="1071149"/>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err="1">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548421"/>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674732"/>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ysClr val="windowText" lastClr="000000"/>
                </a:solidFill>
              </a:rPr>
              <a:t>辞書ファイル</a:t>
            </a:r>
            <a:endParaRPr lang="en-US" altLang="ja-JP" sz="2800" b="1" dirty="0">
              <a:solidFill>
                <a:sysClr val="windowText" lastClr="000000"/>
              </a:solidFill>
            </a:endParaRPr>
          </a:p>
          <a:p>
            <a:endParaRPr lang="en-US" altLang="ja-JP" sz="28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408275" y="5754200"/>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909490" y="6173941"/>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48016" y="6171685"/>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600200" y="1823162"/>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ysClr val="windowText" lastClr="000000"/>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597050" y="3664406"/>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err="1">
                <a:solidFill>
                  <a:sysClr val="windowText" lastClr="000000"/>
                </a:solidFill>
              </a:rPr>
              <a:t>ame</a:t>
            </a:r>
            <a:endParaRPr kumimoji="1" lang="ja-JP" altLang="en-US" sz="3200" dirty="0">
              <a:solidFill>
                <a:sysClr val="windowText" lastClr="000000"/>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583574" y="5557309"/>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ysClr val="windowText" lastClr="000000"/>
                </a:solidFill>
              </a:rPr>
              <a:t>雨</a:t>
            </a:r>
            <a:endParaRPr kumimoji="1" lang="ja-JP" altLang="en-US" sz="3200" dirty="0">
              <a:solidFill>
                <a:sysClr val="windowText" lastClr="000000"/>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2400" b="1" dirty="0">
                <a:solidFill>
                  <a:schemeClr val="bg1"/>
                </a:solidFill>
              </a:rPr>
              <a:t>音素</a:t>
            </a:r>
            <a:endParaRPr kumimoji="1" lang="ja-JP" altLang="en-US" sz="24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25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250"/>
                                        <p:tgtEl>
                                          <p:spTgt spid="39"/>
                                        </p:tgtEl>
                                      </p:cBhvr>
                                    </p:animEffect>
                                    <p:anim calcmode="lin" valueType="num">
                                      <p:cBhvr>
                                        <p:cTn id="42" dur="250" fill="hold"/>
                                        <p:tgtEl>
                                          <p:spTgt spid="39"/>
                                        </p:tgtEl>
                                        <p:attrNameLst>
                                          <p:attrName>ppt_x</p:attrName>
                                        </p:attrNameLst>
                                      </p:cBhvr>
                                      <p:tavLst>
                                        <p:tav tm="0">
                                          <p:val>
                                            <p:strVal val="#ppt_x"/>
                                          </p:val>
                                        </p:tav>
                                        <p:tav tm="100000">
                                          <p:val>
                                            <p:strVal val="#ppt_x"/>
                                          </p:val>
                                        </p:tav>
                                      </p:tavLst>
                                    </p:anim>
                                    <p:anim calcmode="lin" valueType="num">
                                      <p:cBhvr>
                                        <p:cTn id="43"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randombar(horizontal)">
                                      <p:cBhvr>
                                        <p:cTn id="48" dur="500"/>
                                        <p:tgtEl>
                                          <p:spTgt spid="29"/>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250"/>
                                        <p:tgtEl>
                                          <p:spTgt spid="33"/>
                                        </p:tgtEl>
                                      </p:cBhvr>
                                    </p:animEffect>
                                  </p:childTnLst>
                                </p:cTn>
                              </p:par>
                            </p:childTnLst>
                          </p:cTn>
                        </p:par>
                        <p:par>
                          <p:cTn id="58" fill="hold">
                            <p:stCondLst>
                              <p:cond delay="250"/>
                            </p:stCondLst>
                            <p:childTnLst>
                              <p:par>
                                <p:cTn id="59" presetID="22" presetClass="entr" presetSubtype="8"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250"/>
                                        <p:tgtEl>
                                          <p:spTgt spid="31"/>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left)">
                                      <p:cBhvr>
                                        <p:cTn id="65" dur="25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250"/>
                                        <p:tgtEl>
                                          <p:spTgt spid="40"/>
                                        </p:tgtEl>
                                      </p:cBhvr>
                                    </p:animEffect>
                                    <p:anim calcmode="lin" valueType="num">
                                      <p:cBhvr>
                                        <p:cTn id="71" dur="250" fill="hold"/>
                                        <p:tgtEl>
                                          <p:spTgt spid="40"/>
                                        </p:tgtEl>
                                        <p:attrNameLst>
                                          <p:attrName>ppt_x</p:attrName>
                                        </p:attrNameLst>
                                      </p:cBhvr>
                                      <p:tavLst>
                                        <p:tav tm="0">
                                          <p:val>
                                            <p:strVal val="#ppt_x"/>
                                          </p:val>
                                        </p:tav>
                                        <p:tav tm="100000">
                                          <p:val>
                                            <p:strVal val="#ppt_x"/>
                                          </p:val>
                                        </p:tav>
                                      </p:tavLst>
                                    </p:anim>
                                    <p:anim calcmode="lin" valueType="num">
                                      <p:cBhvr>
                                        <p:cTn id="72"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1688</TotalTime>
  <Words>812</Words>
  <Application>Microsoft Office PowerPoint</Application>
  <PresentationFormat>ワイド画面</PresentationFormat>
  <Paragraphs>220</Paragraphs>
  <Slides>27</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HGP明朝E</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テキスト分類の仕組み</vt:lpstr>
      <vt:lpstr>fastText</vt:lpstr>
      <vt:lpstr>データ取得</vt:lpstr>
      <vt:lpstr>データ取得　定時実行</vt:lpstr>
      <vt:lpstr>OpenJtalk</vt:lpstr>
      <vt:lpstr>OpenJtalk</vt:lpstr>
      <vt:lpstr>トラブルの対処</vt:lpstr>
      <vt:lpstr>実行ファイル</vt:lpstr>
      <vt:lpstr>実行ファイル</vt:lpstr>
      <vt:lpstr>YoSiEの可能性</vt:lpstr>
      <vt:lpstr>まとめ</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力石 鈴之佑</cp:lastModifiedBy>
  <cp:revision>174</cp:revision>
  <dcterms:created xsi:type="dcterms:W3CDTF">2021-11-23T02:33:41Z</dcterms:created>
  <dcterms:modified xsi:type="dcterms:W3CDTF">2022-01-17T03:06:01Z</dcterms:modified>
</cp:coreProperties>
</file>