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277" r:id="rId22"/>
    <p:sldId id="305" r:id="rId23"/>
    <p:sldId id="264" r:id="rId24"/>
    <p:sldId id="274" r:id="rId25"/>
    <p:sldId id="265" r:id="rId26"/>
    <p:sldId id="275" r:id="rId27"/>
    <p:sldId id="266" r:id="rId28"/>
    <p:sldId id="293" r:id="rId29"/>
    <p:sldId id="301" r:id="rId30"/>
    <p:sldId id="292" r:id="rId31"/>
    <p:sldId id="267" r:id="rId32"/>
    <p:sldId id="279" r:id="rId33"/>
    <p:sldId id="290" r:id="rId34"/>
    <p:sldId id="291" r:id="rId35"/>
    <p:sldId id="268" r:id="rId36"/>
    <p:sldId id="294" r:id="rId37"/>
    <p:sldId id="295" r:id="rId38"/>
    <p:sldId id="296" r:id="rId39"/>
    <p:sldId id="297" r:id="rId40"/>
    <p:sldId id="298" r:id="rId41"/>
    <p:sldId id="299" r:id="rId42"/>
    <p:sldId id="307"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B97C"/>
    <a:srgbClr val="282923"/>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8103" autoAdjust="0"/>
  </p:normalViewPr>
  <p:slideViewPr>
    <p:cSldViewPr snapToGrid="0">
      <p:cViewPr varScale="1">
        <p:scale>
          <a:sx n="89" d="100"/>
          <a:sy n="89" d="100"/>
        </p:scale>
        <p:origin x="1590" y="9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a:t>
            </a:r>
            <a:endParaRPr kumimoji="1" lang="en-US" altLang="ja-JP" dirty="0"/>
          </a:p>
          <a:p>
            <a:r>
              <a:rPr kumimoji="1" lang="ja-JP" altLang="en-US" dirty="0"/>
              <a:t>これの作り込みによって音声認識の精度が大きく変わってきます。</a:t>
            </a:r>
            <a:endParaRPr kumimoji="1" lang="en-US" altLang="ja-JP" dirty="0"/>
          </a:p>
          <a:p>
            <a:r>
              <a:rPr kumimoji="1" lang="ja-JP" altLang="en-US" dirty="0"/>
              <a:t>辞書ファイルには、読み・音素・語彙・構文の、</a:t>
            </a:r>
            <a:r>
              <a:rPr kumimoji="1" lang="en-US" altLang="ja-JP" dirty="0"/>
              <a:t>4</a:t>
            </a:r>
            <a:r>
              <a:rPr kumimoji="1" lang="ja-JP" altLang="en-US" dirty="0" err="1"/>
              <a:t>つの</a:t>
            </a:r>
            <a:r>
              <a:rPr kumimoji="1" lang="ja-JP" altLang="en-US" dirty="0"/>
              <a:t>ファイルがあります。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構文ファイルの説明の前に、もう少し単語を増やしておきましょう。★</a:t>
            </a:r>
            <a:endParaRPr kumimoji="1" lang="en-US" altLang="ja-JP" dirty="0"/>
          </a:p>
          <a:p>
            <a:r>
              <a:rPr kumimoji="1" lang="ja-JP" altLang="en-US" dirty="0"/>
              <a:t>“今日”と“は”を追加し、それぞれにラベル付けをしました。</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構文ファイルでは、認識させたい文章パターンを記述します。</a:t>
            </a:r>
            <a:endParaRPr kumimoji="1" lang="en-US" altLang="ja-JP" dirty="0"/>
          </a:p>
          <a:p>
            <a:r>
              <a:rPr kumimoji="1" lang="ja-JP" altLang="en-US" dirty="0"/>
              <a:t>語彙ファイルで記述したラベル名を組み合わせて構文を作成するので、このようになります。</a:t>
            </a:r>
            <a:endParaRPr kumimoji="1" lang="en-US" altLang="ja-JP" dirty="0"/>
          </a:p>
          <a:p>
            <a:r>
              <a:rPr kumimoji="1" lang="ja-JP" altLang="en-US" dirty="0"/>
              <a:t>これでそれぞれのラベルに含まれた単語が連なった文章として扱われるため、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a:t>YoSiE</a:t>
            </a:r>
            <a:r>
              <a:rPr kumimoji="1" lang="ja-JP" altLang="en-US" dirty="0"/>
              <a:t>に使っている辞書ファイルを、クラスルームに挙げておくので、興味のある方はご確認ください。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テキスト分類とは、機械学習を用いてテキストがどのクラスに属するか分類することです。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流れとしては、まずテキストを入力して、そのテキストがどのクラスに分類されるかの確率を計算し、最も確率の高いクラスを結果として返してくれます。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確率を計算した結果、★このような結果になり、最も確率の高い天気クラスが予測結果として出力されます。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r>
              <a:rPr kumimoji="1" lang="ja-JP" altLang="en-US" dirty="0"/>
              <a:t>いろいろなトレーニングデータの作成方法を模索していく中で、最も予測の精度が良かったのが、この作成方法です。</a:t>
            </a:r>
            <a:endParaRPr kumimoji="1" lang="en-US" altLang="ja-JP" dirty="0"/>
          </a:p>
          <a:p>
            <a:r>
              <a:rPr kumimoji="1" lang="ja-JP" altLang="en-US" dirty="0"/>
              <a:t>これは、都道府県を地方ごとにクラス分けしたトレーニングデータで、</a:t>
            </a:r>
            <a:endParaRPr kumimoji="1" lang="en-US" altLang="ja-JP" dirty="0"/>
          </a:p>
          <a:p>
            <a:r>
              <a:rPr kumimoji="1" lang="ja-JP" altLang="en-US" dirty="0"/>
              <a:t>これを学習させて、都道府県を入力して予測した結果、正しいクラスに分けてくれました。</a:t>
            </a:r>
            <a:endParaRPr kumimoji="1" lang="en-US" altLang="ja-JP" dirty="0"/>
          </a:p>
          <a:p>
            <a:r>
              <a:rPr kumimoji="1" lang="ja-JP" altLang="en-US" dirty="0"/>
              <a:t>各クラスごとに、関連する単語をまとめて</a:t>
            </a:r>
            <a:r>
              <a:rPr kumimoji="1" lang="en-US" altLang="ja-JP" dirty="0"/>
              <a:t>1</a:t>
            </a:r>
            <a:r>
              <a:rPr kumimoji="1" lang="ja-JP" altLang="en-US" dirty="0"/>
              <a:t>行で記述するこの作成方法を、私たちは都道府県スタイルと呼んでいます。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クラスをラベル</a:t>
            </a:r>
            <a:r>
              <a:rPr kumimoji="1" lang="en-US" altLang="ja-JP" dirty="0"/>
              <a:t>0</a:t>
            </a:r>
            <a:r>
              <a:rPr kumimoji="1" lang="ja-JP" altLang="en-US" dirty="0"/>
              <a:t>～</a:t>
            </a:r>
            <a:r>
              <a:rPr kumimoji="1" lang="en-US" altLang="ja-JP" dirty="0"/>
              <a:t>3</a:t>
            </a:r>
            <a:r>
              <a:rPr kumimoji="1" lang="ja-JP" altLang="en-US" dirty="0"/>
              <a:t>とし、</a:t>
            </a:r>
            <a:endParaRPr kumimoji="1" lang="en-US" altLang="ja-JP" dirty="0"/>
          </a:p>
          <a:p>
            <a:r>
              <a:rPr kumimoji="1" lang="ja-JP" altLang="en-US" dirty="0"/>
              <a:t>それぞれに関連する単語をまとめて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しかし、このままでは予測の精度が低く、試行錯誤した結果、★データの多い順にラベルを並べ替えると、精度が上がることが分かりました。</a:t>
            </a:r>
            <a:endParaRPr kumimoji="1" lang="en-US" altLang="ja-JP" dirty="0"/>
          </a:p>
          <a:p>
            <a:r>
              <a:rPr kumimoji="1" lang="ja-JP" altLang="en-US" dirty="0"/>
              <a:t>また、このトレーニングデータを利用してテキスト分類するには、文章より、単語を渡した方が効果的ということも分かりました。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err="1"/>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en-US" altLang="ja-JP" dirty="0"/>
              <a:t>fastText</a:t>
            </a:r>
            <a:r>
              <a:rPr kumimoji="1" lang="ja-JP" altLang="en-US" dirty="0"/>
              <a:t>と</a:t>
            </a:r>
            <a:r>
              <a:rPr kumimoji="1" lang="en-US" altLang="ja-JP" dirty="0" err="1"/>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err="1"/>
              <a:t>MeCab</a:t>
            </a:r>
            <a:r>
              <a:rPr kumimoji="1" lang="ja-JP" altLang="en-US" dirty="0"/>
              <a:t>で形態素解析し、品詞ごとに分解します。</a:t>
            </a:r>
            <a:endParaRPr kumimoji="1" lang="en-US" altLang="ja-JP" dirty="0"/>
          </a:p>
          <a:p>
            <a:r>
              <a:rPr kumimoji="1" lang="ja-JP" altLang="en-US" dirty="0"/>
              <a:t>その中から、特定の名詞を抽出し、その名詞からクラスを予測します。</a:t>
            </a:r>
            <a:endParaRPr kumimoji="1" lang="en-US" altLang="ja-JP" dirty="0"/>
          </a:p>
          <a:p>
            <a:r>
              <a:rPr kumimoji="1" lang="ja-JP" altLang="en-US" dirty="0"/>
              <a:t>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以前は機能呼び出し時に毎回スクレイピングをしていましたが、スクレイピングには時間がかかるため、</a:t>
            </a:r>
            <a:endParaRPr kumimoji="1" lang="en-US" altLang="ja-JP" dirty="0"/>
          </a:p>
          <a:p>
            <a:r>
              <a:rPr kumimoji="1" lang="ja-JP" altLang="en-US" dirty="0"/>
              <a:t>利便性を考慮して、★</a:t>
            </a:r>
            <a:r>
              <a:rPr kumimoji="1" lang="en-US" altLang="ja-JP" dirty="0"/>
              <a:t>YoSiE</a:t>
            </a:r>
            <a:r>
              <a:rPr kumimoji="1" lang="ja-JP" altLang="en-US" dirty="0"/>
              <a:t>を起動した際にまとめてスクレイピングすることで、機能利用時の待ち時間を削減しました。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r>
              <a:rPr kumimoji="1" lang="ja-JP" altLang="en-US" dirty="0"/>
              <a:t>これはテキストデータの内容から音声ファイルを作成するシェルスクリプトで、記述されている内容はこちらです。★</a:t>
            </a:r>
            <a:endParaRPr kumimoji="1" lang="en-US" altLang="ja-JP" dirty="0"/>
          </a:p>
          <a:p>
            <a:endParaRPr kumimoji="1" lang="en-US" altLang="ja-JP" dirty="0"/>
          </a:p>
          <a:p>
            <a:r>
              <a:rPr kumimoji="1" lang="ja-JP" altLang="en-US" dirty="0"/>
              <a:t>以前までは機能を呼び出した際に、音声ファイルの作成から再生までを一括して行っていたのですが、音声ファイルの作成には時間がかかるため、</a:t>
            </a:r>
            <a:endParaRPr kumimoji="1" lang="en-US" altLang="ja-JP" dirty="0"/>
          </a:p>
          <a:p>
            <a:r>
              <a:rPr kumimoji="1" lang="ja-JP" altLang="en-US" dirty="0"/>
              <a:t>現在では起動時、また定時にスクレイピングを実行した直後に、★各音声ファイルを作成して保存しています。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先程言った通り、音声ファイルの作成はスクレイピングと併せて実行するようにしたため、現在は機能が呼び出された際に音声ファイルを再生するだけで済むので、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a:t>YoSiE</a:t>
            </a:r>
            <a:r>
              <a:rPr kumimoji="1" lang="ja-JP" altLang="en-US" dirty="0"/>
              <a:t>の実行ファイルについて説明します。</a:t>
            </a:r>
            <a:endParaRPr kumimoji="1" lang="en-US" altLang="ja-JP" dirty="0"/>
          </a:p>
          <a:p>
            <a:r>
              <a:rPr kumimoji="1" lang="en-US" altLang="ja-JP" dirty="0"/>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a:t>YoSiE</a:t>
            </a:r>
            <a:r>
              <a:rPr kumimoji="1" lang="ja-JP" altLang="en-US" dirty="0"/>
              <a:t>に</a:t>
            </a:r>
            <a:r>
              <a:rPr kumimoji="1" lang="en-US" altLang="ja-JP" dirty="0"/>
              <a:t>4</a:t>
            </a:r>
            <a:r>
              <a:rPr kumimoji="1" lang="ja-JP" altLang="en-US" dirty="0" err="1"/>
              <a:t>つの</a:t>
            </a:r>
            <a:r>
              <a:rPr kumimoji="1" lang="ja-JP" altLang="en-US" dirty="0"/>
              <a:t>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a:t>
            </a:r>
            <a:r>
              <a:rPr kumimoji="1" lang="ja-JP" altLang="en-US" dirty="0"/>
              <a:t>ここまで</a:t>
            </a:r>
            <a:r>
              <a:rPr kumimoji="1" lang="en-US" altLang="ja-JP" dirty="0"/>
              <a:t>11</a:t>
            </a:r>
            <a:r>
              <a:rPr kumimoji="1" lang="ja-JP" altLang="en-US" dirty="0"/>
              <a:t>分</a:t>
            </a:r>
            <a:r>
              <a:rPr kumimoji="1" lang="en-US" altLang="ja-JP" dirty="0"/>
              <a:t>)</a:t>
            </a:r>
          </a:p>
          <a:p>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実装されている機能は、天気予報・ニュース・日時・星座占いの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en-US" altLang="ja-JP" dirty="0"/>
              <a:t>Julius</a:t>
            </a:r>
            <a:r>
              <a:rPr kumimoji="1" lang="ja-JP" altLang="en-US" dirty="0"/>
              <a:t>が認識する名詞を用いてトレーニングデータを作成、学習させ、</a:t>
            </a:r>
            <a:endParaRPr kumimoji="1" lang="en-US" altLang="ja-JP" dirty="0"/>
          </a:p>
          <a:p>
            <a:r>
              <a:rPr kumimoji="1" lang="ja-JP" altLang="en-US" dirty="0"/>
              <a:t>問いかけ文の中の名詞から機能を予測する、という仕様になりました。</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33</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35</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36</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r>
              <a:rPr kumimoji="1" lang="ja-JP" altLang="en-US" dirty="0" err="1"/>
              <a:t>、</a:t>
            </a:r>
            <a:endParaRPr kumimoji="1" lang="en-US" altLang="ja-JP" dirty="0"/>
          </a:p>
          <a:p>
            <a:r>
              <a:rPr kumimoji="1" lang="ja-JP" altLang="en-US" dirty="0"/>
              <a:t>テキスト分類には</a:t>
            </a:r>
            <a:r>
              <a:rPr kumimoji="1" lang="en-US" altLang="ja-JP" dirty="0"/>
              <a:t>fastText</a:t>
            </a:r>
            <a:r>
              <a:rPr kumimoji="1" lang="ja-JP" altLang="en-US" dirty="0" err="1"/>
              <a: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音声認識は、音声、音素に、文字と順に変換することで行われます。</a:t>
            </a:r>
            <a:endParaRPr kumimoji="1" lang="en-US" altLang="ja-JP" dirty="0"/>
          </a:p>
          <a:p>
            <a:r>
              <a:rPr kumimoji="1" lang="ja-JP" altLang="en-US" dirty="0"/>
              <a:t>今回は雨という言葉を音声認識したいので、まずは「あめ」と発声します。</a:t>
            </a:r>
            <a:endParaRPr kumimoji="1" lang="en-US" altLang="ja-JP" dirty="0"/>
          </a:p>
          <a:p>
            <a:r>
              <a:rPr kumimoji="1" lang="en-US" altLang="ja-JP" dirty="0"/>
              <a:t>Julius</a:t>
            </a:r>
            <a:r>
              <a:rPr kumimoji="1" lang="ja-JP" altLang="en-US" dirty="0"/>
              <a:t>はマイクから音声を受け取ると、それを音素に変換して取り扱います。</a:t>
            </a:r>
            <a:endParaRPr kumimoji="1" lang="en-US" altLang="ja-JP" dirty="0"/>
          </a:p>
          <a:p>
            <a:r>
              <a:rPr kumimoji="1" lang="ja-JP" altLang="en-US" dirty="0"/>
              <a:t>音素というのは、単語の発音を細分化したもので、“雨”をローマ字に分解すると“</a:t>
            </a:r>
            <a:r>
              <a:rPr kumimoji="1" lang="en-US" altLang="ja-JP" dirty="0"/>
              <a:t>ame</a:t>
            </a:r>
            <a:r>
              <a:rPr kumimoji="1" lang="ja-JP" altLang="en-US" dirty="0"/>
              <a:t>”となり、これが音素になります。</a:t>
            </a:r>
            <a:endParaRPr kumimoji="1" lang="en-US" altLang="ja-JP" dirty="0"/>
          </a:p>
          <a:p>
            <a:r>
              <a:rPr kumimoji="1" lang="ja-JP" altLang="en-US" dirty="0"/>
              <a:t>別の例として、”時間“という単語も、音素で表すとこのようになります。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となり、続いて、この音素を用いて音素ファイルから単語を検索します。</a:t>
            </a:r>
            <a:endParaRPr kumimoji="1" lang="en-US" altLang="ja-JP" dirty="0"/>
          </a:p>
          <a:p>
            <a:r>
              <a:rPr kumimoji="1" lang="ja-JP" altLang="en-US" dirty="0"/>
              <a:t>音素ファイルとは音声認識させたい単語とその音素が記述されているファイルです。</a:t>
            </a:r>
            <a:endParaRPr kumimoji="1" lang="en-US" altLang="ja-JP" dirty="0"/>
          </a:p>
          <a:p>
            <a:r>
              <a:rPr kumimoji="1" lang="en-US" altLang="ja-JP" dirty="0"/>
              <a:t>※</a:t>
            </a:r>
          </a:p>
          <a:p>
            <a:r>
              <a:rPr kumimoji="1" lang="ja-JP" altLang="en-US" dirty="0"/>
              <a:t>取得した音素は</a:t>
            </a:r>
            <a:r>
              <a:rPr kumimoji="1" lang="en-US" altLang="ja-JP" dirty="0"/>
              <a:t>”ame”</a:t>
            </a:r>
            <a:r>
              <a:rPr kumimoji="1" lang="ja-JP" altLang="en-US" dirty="0"/>
              <a:t>なので、辞書ファイルに登録された</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2022/1/24</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2022/1/24</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8" y="1751617"/>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dirty="0"/>
              <a:t>% HA</a:t>
            </a:r>
          </a:p>
          <a:p>
            <a:r>
              <a:rPr lang="ja-JP" altLang="en-US" sz="3600" dirty="0"/>
              <a:t>は</a:t>
            </a:r>
            <a:r>
              <a:rPr lang="en-US" altLang="ja-JP" sz="3600" dirty="0"/>
              <a:t>		h a</a:t>
            </a:r>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dirty="0"/>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6"/>
                                        </p:tgtEl>
                                      </p:cBhvr>
                                      <p:by x="150000" y="150000"/>
                                    </p:animScale>
                                  </p:childTnLst>
                                </p:cTn>
                              </p:par>
                              <p:par>
                                <p:cTn id="7" presetID="6" presetClass="emph" presetSubtype="0" autoRev="1" fill="hold" grpId="0" nodeType="withEffect">
                                  <p:stCondLst>
                                    <p:cond delay="0"/>
                                  </p:stCondLst>
                                  <p:childTnLst>
                                    <p:animScale>
                                      <p:cBhvr>
                                        <p:cTn id="8" dur="250" fill="hold"/>
                                        <p:tgtEl>
                                          <p:spTgt spid="8"/>
                                        </p:tgtEl>
                                      </p:cBhvr>
                                      <p:by x="150000" y="150000"/>
                                    </p:animScale>
                                  </p:childTnLst>
                                </p:cTn>
                              </p:par>
                              <p:par>
                                <p:cTn id="9" presetID="6" presetClass="emph" presetSubtype="0" autoRev="1" fill="hold" grpId="0" nodeType="withEffect">
                                  <p:stCondLst>
                                    <p:cond delay="0"/>
                                  </p:stCondLst>
                                  <p:childTnLst>
                                    <p:animScale>
                                      <p:cBhvr>
                                        <p:cTn id="10" dur="250" fill="hold"/>
                                        <p:tgtEl>
                                          <p:spTgt spid="7"/>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anim calcmode="lin" valueType="num">
                                      <p:cBhvr>
                                        <p:cTn id="16" dur="500" fill="hold"/>
                                        <p:tgtEl>
                                          <p:spTgt spid="9"/>
                                        </p:tgtEl>
                                        <p:attrNameLst>
                                          <p:attrName>ppt_x</p:attrName>
                                        </p:attrNameLst>
                                      </p:cBhvr>
                                      <p:tavLst>
                                        <p:tav tm="0">
                                          <p:val>
                                            <p:strVal val="#ppt_x"/>
                                          </p:val>
                                        </p:tav>
                                        <p:tav tm="100000">
                                          <p:val>
                                            <p:strVal val="#ppt_x"/>
                                          </p:val>
                                        </p:tav>
                                      </p:tavLst>
                                    </p:anim>
                                    <p:anim calcmode="lin" valueType="num">
                                      <p:cBhvr>
                                        <p:cTn id="17" dur="5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anim calcmode="lin" valueType="num">
                                      <p:cBhvr>
                                        <p:cTn id="21" dur="500" fill="hold"/>
                                        <p:tgtEl>
                                          <p:spTgt spid="10"/>
                                        </p:tgtEl>
                                        <p:attrNameLst>
                                          <p:attrName>ppt_x</p:attrName>
                                        </p:attrNameLst>
                                      </p:cBhvr>
                                      <p:tavLst>
                                        <p:tav tm="0">
                                          <p:val>
                                            <p:strVal val="#ppt_x"/>
                                          </p:val>
                                        </p:tav>
                                        <p:tav tm="100000">
                                          <p:val>
                                            <p:strVal val="#ppt_x"/>
                                          </p:val>
                                        </p:tav>
                                      </p:tavLst>
                                    </p:anim>
                                    <p:anim calcmode="lin" valueType="num">
                                      <p:cBhvr>
                                        <p:cTn id="22" dur="500" fill="hold"/>
                                        <p:tgtEl>
                                          <p:spTgt spid="1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750"/>
                                        <p:tgtEl>
                                          <p:spTgt spid="12"/>
                                        </p:tgtEl>
                                      </p:cBhvr>
                                    </p:animEffect>
                                  </p:childTnLst>
                                </p:cTn>
                              </p:par>
                              <p:par>
                                <p:cTn id="33" presetID="6" presetClass="emph" presetSubtype="0" autoRev="1" fill="hold" grpId="0" nodeType="withEffect">
                                  <p:stCondLst>
                                    <p:cond delay="0"/>
                                  </p:stCondLst>
                                  <p:childTnLst>
                                    <p:animScale>
                                      <p:cBhvr>
                                        <p:cTn id="34" dur="250" fill="hold"/>
                                        <p:tgtEl>
                                          <p:spTgt spid="18"/>
                                        </p:tgtEl>
                                      </p:cBhvr>
                                      <p:by x="150000" y="150000"/>
                                    </p:animScale>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strVal val="#ppt_x"/>
                                          </p:val>
                                        </p:tav>
                                        <p:tav tm="100000">
                                          <p:val>
                                            <p:strVal val="#ppt_x"/>
                                          </p:val>
                                        </p:tav>
                                      </p:tavLst>
                                    </p:anim>
                                    <p:anim calcmode="lin" valueType="num">
                                      <p:cBhvr>
                                        <p:cTn id="3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dirty="0"/>
              <a:t>トレーニングデータ</a:t>
            </a:r>
            <a:endParaRPr kumimoji="1" lang="ja-JP" altLang="en-US" dirty="0"/>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kumimoji="1" lang="ja-JP" altLang="en-US" dirty="0"/>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322729" y="47878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575499" y="45775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6669406" y="40310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325958" y="47144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fastText,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kumimoji="1" lang="ja-JP" altLang="en-US" dirty="0"/>
              <a:t>形態素解析</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400693" y="2109598"/>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361667" y="3112749"/>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244599" y="280521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653800" y="3443919"/>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329273" y="4785896"/>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705953" y="1786436"/>
            <a:ext cx="4906384" cy="1200329"/>
          </a:xfrm>
          <a:prstGeom prst="rect">
            <a:avLst/>
          </a:prstGeom>
          <a:noFill/>
        </p:spPr>
        <p:txBody>
          <a:bodyPr wrap="square" rtlCol="0">
            <a:spAutoFit/>
          </a:bodyPr>
          <a:lstStyle/>
          <a:p>
            <a:r>
              <a:rPr lang="ja-JP" altLang="en-US" sz="3600" dirty="0"/>
              <a:t>形態素解析</a:t>
            </a:r>
            <a:r>
              <a:rPr lang="en-US" altLang="ja-JP" sz="3600" dirty="0"/>
              <a:t>(</a:t>
            </a:r>
            <a:r>
              <a:rPr lang="en-US" altLang="ja-JP" sz="3600" dirty="0" err="1"/>
              <a:t>MeCab</a:t>
            </a:r>
            <a:r>
              <a:rPr lang="en-US" altLang="ja-JP" sz="3600" dirty="0"/>
              <a:t>)</a:t>
            </a:r>
          </a:p>
          <a:p>
            <a:pPr lvl="1"/>
            <a:r>
              <a:rPr lang="ja-JP" altLang="en-US" sz="3600" dirty="0"/>
              <a:t>品詞ごとに分解</a:t>
            </a:r>
            <a:endParaRPr lang="en-US" altLang="ja-JP" sz="3600"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565384" y="3587100"/>
            <a:ext cx="5088416" cy="646331"/>
          </a:xfrm>
          <a:prstGeom prst="rect">
            <a:avLst/>
          </a:prstGeom>
          <a:noFill/>
        </p:spPr>
        <p:txBody>
          <a:bodyPr wrap="square" rtlCol="0">
            <a:spAutoFit/>
          </a:bodyPr>
          <a:lstStyle/>
          <a:p>
            <a:r>
              <a:rPr lang="en-US" altLang="ja-JP" sz="3600" dirty="0" err="1"/>
              <a:t>MeCab</a:t>
            </a:r>
            <a:r>
              <a:rPr lang="ja-JP" altLang="en-US" sz="3600" dirty="0"/>
              <a:t>で名詞を抽出</a:t>
            </a:r>
            <a:endParaRPr lang="en-US" altLang="ja-JP" sz="3600"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345429" y="4883177"/>
            <a:ext cx="3528325" cy="646331"/>
          </a:xfrm>
          <a:prstGeom prst="rect">
            <a:avLst/>
          </a:prstGeom>
          <a:noFill/>
        </p:spPr>
        <p:txBody>
          <a:bodyPr wrap="square" rtlCol="0">
            <a:spAutoFit/>
          </a:bodyPr>
          <a:lstStyle/>
          <a:p>
            <a:r>
              <a:rPr lang="ja-JP" altLang="en-US" sz="3600"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244599" y="4158521"/>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361667" y="4368158"/>
            <a:ext cx="1017252" cy="32909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dirty="0"/>
              <a:t>f</a:t>
            </a:r>
            <a:r>
              <a:rPr kumimoji="1" lang="en-US" altLang="ja-JP" dirty="0"/>
              <a:t>astText</a:t>
            </a:r>
            <a:endParaRPr kumimoji="1" lang="ja-JP" altLang="en-US" dirty="0"/>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1483" y="1327834"/>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kumimoji="1" lang="en-US" altLang="ja-JP" dirty="0"/>
              <a:t>Predict.py</a:t>
            </a:r>
            <a:endParaRPr kumimoji="1" lang="ja-JP" altLang="en-US" dirty="0"/>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65C41CD-914D-46B4-A2C1-B973A31344D1}"/>
              </a:ext>
            </a:extLst>
          </p:cNvPr>
          <p:cNvSpPr/>
          <p:nvPr/>
        </p:nvSpPr>
        <p:spPr>
          <a:xfrm>
            <a:off x="1315784" y="1543112"/>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E431B2-BCC6-481E-A402-C400128183D4}"/>
              </a:ext>
            </a:extLst>
          </p:cNvPr>
          <p:cNvSpPr/>
          <p:nvPr/>
        </p:nvSpPr>
        <p:spPr>
          <a:xfrm>
            <a:off x="1398065" y="2143329"/>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5EC3179-A05E-4A09-8C05-9AFC1E06AAC0}"/>
              </a:ext>
            </a:extLst>
          </p:cNvPr>
          <p:cNvSpPr/>
          <p:nvPr/>
        </p:nvSpPr>
        <p:spPr>
          <a:xfrm>
            <a:off x="1525791" y="5391476"/>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FC927D-9345-40F0-A269-18862696A4D4}"/>
              </a:ext>
            </a:extLst>
          </p:cNvPr>
          <p:cNvSpPr/>
          <p:nvPr/>
        </p:nvSpPr>
        <p:spPr>
          <a:xfrm>
            <a:off x="1320459" y="3044276"/>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31727" y="1561971"/>
            <a:ext cx="2993457" cy="369332"/>
          </a:xfrm>
          <a:prstGeom prst="rect">
            <a:avLst/>
          </a:prstGeom>
          <a:solidFill>
            <a:schemeClr val="bg1"/>
          </a:solidFill>
          <a:ln w="38100">
            <a:solidFill>
              <a:srgbClr val="FF0000"/>
            </a:solidFill>
          </a:ln>
        </p:spPr>
        <p:txBody>
          <a:bodyPr wrap="square" rtlCol="0">
            <a:spAutoFit/>
          </a:bodyPr>
          <a:lstStyle/>
          <a:p>
            <a:r>
              <a:rPr kumimoji="1" lang="en-US" altLang="ja-JP" dirty="0"/>
              <a:t>fastText</a:t>
            </a:r>
            <a:r>
              <a:rPr kumimoji="1" lang="ja-JP" altLang="en-US" dirty="0"/>
              <a:t>と</a:t>
            </a:r>
            <a:r>
              <a:rPr kumimoji="1" lang="en-US" altLang="ja-JP" dirty="0" err="1"/>
              <a:t>MeCab</a:t>
            </a:r>
            <a:r>
              <a:rPr kumimoji="1" lang="ja-JP" altLang="en-US" dirty="0"/>
              <a:t>を</a:t>
            </a:r>
            <a:r>
              <a:rPr kumimoji="1" lang="en-US" altLang="ja-JP" dirty="0"/>
              <a:t>import</a:t>
            </a:r>
            <a:endParaRPr kumimoji="1" lang="ja-JP" altLang="en-US" dirty="0"/>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5013170" y="2317561"/>
            <a:ext cx="2321293" cy="369332"/>
          </a:xfrm>
          <a:prstGeom prst="rect">
            <a:avLst/>
          </a:prstGeom>
          <a:solidFill>
            <a:schemeClr val="bg1"/>
          </a:solidFill>
          <a:ln w="38100">
            <a:solidFill>
              <a:srgbClr val="FF0000"/>
            </a:solidFill>
          </a:ln>
        </p:spPr>
        <p:txBody>
          <a:bodyPr wrap="square" rtlCol="0">
            <a:spAutoFit/>
          </a:bodyPr>
          <a:lstStyle/>
          <a:p>
            <a:r>
              <a:rPr kumimoji="1" lang="en-US" altLang="ja-JP" dirty="0" err="1"/>
              <a:t>MeCab</a:t>
            </a:r>
            <a:r>
              <a:rPr kumimoji="1" lang="ja-JP" altLang="en-US" dirty="0"/>
              <a:t>で形態素解析</a:t>
            </a:r>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81348" y="5586837"/>
            <a:ext cx="2944618" cy="646331"/>
          </a:xfrm>
          <a:prstGeom prst="rect">
            <a:avLst/>
          </a:prstGeom>
          <a:solidFill>
            <a:schemeClr val="bg1"/>
          </a:solidFill>
          <a:ln w="38100">
            <a:solidFill>
              <a:srgbClr val="FF0000"/>
            </a:solidFill>
          </a:ln>
        </p:spPr>
        <p:txBody>
          <a:bodyPr wrap="square" rtlCol="0">
            <a:spAutoFit/>
          </a:bodyPr>
          <a:lstStyle/>
          <a:p>
            <a:r>
              <a:rPr kumimoji="1" lang="ja-JP" altLang="en-US" dirty="0"/>
              <a:t>抽出した単語を学習モデル</a:t>
            </a:r>
            <a:endParaRPr kumimoji="1" lang="en-US" altLang="ja-JP" dirty="0"/>
          </a:p>
          <a:p>
            <a:r>
              <a:rPr lang="ja-JP" altLang="en-US" dirty="0"/>
              <a:t>で予測</a:t>
            </a:r>
            <a:endParaRPr kumimoji="1" lang="ja-JP" altLang="en-US"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p:cNvCxnSpPr>
          <p:nvPr/>
        </p:nvCxnSpPr>
        <p:spPr>
          <a:xfrm flipH="1">
            <a:off x="3116245" y="1746637"/>
            <a:ext cx="615482"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66796" y="250222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93241" y="3645380"/>
            <a:ext cx="2143222" cy="646331"/>
          </a:xfrm>
          <a:prstGeom prst="rect">
            <a:avLst/>
          </a:prstGeom>
          <a:solidFill>
            <a:schemeClr val="bg1"/>
          </a:solidFill>
          <a:ln w="38100">
            <a:solidFill>
              <a:srgbClr val="FF0000"/>
            </a:solidFill>
          </a:ln>
        </p:spPr>
        <p:txBody>
          <a:bodyPr wrap="square" rtlCol="0">
            <a:spAutoFit/>
          </a:bodyPr>
          <a:lstStyle/>
          <a:p>
            <a:r>
              <a:rPr kumimoji="1" lang="ja-JP" altLang="en-US" dirty="0"/>
              <a:t>文章の中から</a:t>
            </a:r>
            <a:endParaRPr kumimoji="1" lang="en-US" altLang="ja-JP" dirty="0"/>
          </a:p>
          <a:p>
            <a:r>
              <a:rPr kumimoji="1" lang="ja-JP" altLang="en-US" dirty="0"/>
              <a:t>必要な名詞を抽出</a:t>
            </a:r>
            <a:endParaRPr kumimoji="1" lang="en-US" altLang="ja-JP"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34881" y="3983956"/>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34973" y="5910003"/>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052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作成</a:t>
            </a:r>
            <a:endParaRPr kumimoji="1" lang="en-US" altLang="ja-JP"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78" y="2245292"/>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084381" y="2965141"/>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511487" y="333886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1934149" y="3679746"/>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106967" y="40496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4684964" y="4432432"/>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4684965" y="5100927"/>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再生</a:t>
            </a:r>
            <a:endParaRPr kumimoji="1" lang="en-US" altLang="ja-JP"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644435" y="6063771"/>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7"/>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dirty="0"/>
              <a:t>自動起動</a:t>
            </a:r>
            <a:endParaRPr kumimoji="1" lang="en-US" altLang="ja-JP" sz="4000"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lstStyle/>
          <a:p>
            <a:r>
              <a:rPr kumimoji="1" lang="ja-JP" altLang="en-US" sz="3200" b="1" dirty="0"/>
              <a:t>音声認識の向上</a:t>
            </a:r>
            <a:endParaRPr kumimoji="1" lang="en-US" altLang="ja-JP" sz="3200" b="1" dirty="0"/>
          </a:p>
          <a:p>
            <a:pPr lvl="1"/>
            <a:r>
              <a:rPr lang="ja-JP" altLang="en-US" sz="2800" dirty="0"/>
              <a:t>辞書ファイルの追加</a:t>
            </a:r>
            <a:endParaRPr lang="en-US" altLang="ja-JP" sz="2800" dirty="0"/>
          </a:p>
          <a:p>
            <a:pPr lvl="1"/>
            <a:r>
              <a:rPr kumimoji="1" lang="ja-JP" altLang="en-US" sz="2800" dirty="0"/>
              <a:t>他の音声認識システムの利用　等</a:t>
            </a:r>
            <a:endParaRPr kumimoji="1" lang="en-US" altLang="ja-JP" sz="2800" dirty="0"/>
          </a:p>
          <a:p>
            <a:r>
              <a:rPr lang="ja-JP" altLang="en-US" sz="3200" b="1" dirty="0"/>
              <a:t>機能の追加</a:t>
            </a:r>
            <a:endParaRPr lang="en-US" altLang="ja-JP" sz="3200" b="1" dirty="0"/>
          </a:p>
          <a:p>
            <a:pPr lvl="1"/>
            <a:r>
              <a:rPr lang="ja-JP" altLang="en-US" sz="2800" dirty="0"/>
              <a:t>写真撮影</a:t>
            </a:r>
            <a:endParaRPr lang="en-US" altLang="ja-JP" sz="2800" dirty="0"/>
          </a:p>
          <a:p>
            <a:pPr lvl="1"/>
            <a:r>
              <a:rPr lang="en-US" altLang="ja-JP" sz="2800" dirty="0"/>
              <a:t>YSE</a:t>
            </a:r>
            <a:r>
              <a:rPr lang="ja-JP" altLang="en-US" sz="2800" dirty="0"/>
              <a:t>内線搭載</a:t>
            </a:r>
            <a:r>
              <a:rPr lang="en-US" altLang="ja-JP" sz="2800" dirty="0"/>
              <a:t>	</a:t>
            </a:r>
            <a:r>
              <a:rPr lang="ja-JP" altLang="en-US" sz="2800" dirty="0"/>
              <a:t>等</a:t>
            </a:r>
            <a:endParaRPr lang="en-US" altLang="ja-JP" sz="2800" dirty="0"/>
          </a:p>
          <a:p>
            <a:r>
              <a:rPr lang="ja-JP" altLang="en-US" sz="3200" b="1" dirty="0"/>
              <a:t>既存機能の改良</a:t>
            </a:r>
            <a:endParaRPr lang="en-US" altLang="ja-JP" sz="3200" b="1" dirty="0"/>
          </a:p>
          <a:p>
            <a:pPr lvl="1"/>
            <a:r>
              <a:rPr lang="ja-JP" altLang="en-US" sz="2800" dirty="0"/>
              <a:t>星座別占い読み上げ</a:t>
            </a:r>
            <a:endParaRPr lang="en-US" altLang="ja-JP" sz="2800" dirty="0"/>
          </a:p>
          <a:p>
            <a:pPr lvl="1"/>
            <a:r>
              <a:rPr lang="ja-JP" altLang="en-US" sz="2800" dirty="0"/>
              <a:t>ニュース記事の増量　等</a:t>
            </a:r>
            <a:endParaRPr lang="en-US" altLang="ja-JP" sz="28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3600" dirty="0"/>
              <a:t>AI</a:t>
            </a:r>
            <a:r>
              <a:rPr kumimoji="1" lang="ja-JP" altLang="en-US" sz="3600" dirty="0"/>
              <a:t>スピーカー</a:t>
            </a:r>
            <a:endParaRPr kumimoji="1" lang="en-US" altLang="ja-JP" sz="3600" dirty="0"/>
          </a:p>
          <a:p>
            <a:r>
              <a:rPr kumimoji="1" lang="ja-JP" altLang="en-US" sz="3600" dirty="0"/>
              <a:t>音声で問いかけ→音声で返答</a:t>
            </a:r>
            <a:endParaRPr kumimoji="1" lang="en-US" altLang="ja-JP" sz="3600" dirty="0"/>
          </a:p>
          <a:p>
            <a:pPr marL="0" indent="0">
              <a:buNone/>
            </a:pPr>
            <a:r>
              <a:rPr lang="ja-JP" altLang="en-US" sz="3600" dirty="0"/>
              <a:t>★</a:t>
            </a:r>
            <a:r>
              <a:rPr lang="en-US" altLang="ja-JP" sz="3600" dirty="0"/>
              <a:t>AI</a:t>
            </a:r>
            <a:r>
              <a:rPr lang="ja-JP" altLang="en-US" sz="3600" dirty="0"/>
              <a:t>（テキスト分類）</a:t>
            </a:r>
            <a:endParaRPr lang="en-US" altLang="ja-JP" sz="3600" dirty="0"/>
          </a:p>
          <a:p>
            <a:pPr lvl="1">
              <a:buClr>
                <a:schemeClr val="tx1"/>
              </a:buClr>
            </a:pPr>
            <a:r>
              <a:rPr kumimoji="1" lang="en-US" altLang="ja-JP" sz="3200" b="1" dirty="0">
                <a:solidFill>
                  <a:srgbClr val="FF0000"/>
                </a:solidFill>
              </a:rPr>
              <a:t>fastText</a:t>
            </a:r>
          </a:p>
          <a:p>
            <a:pPr lvl="1"/>
            <a:r>
              <a:rPr kumimoji="1" lang="ja-JP" altLang="en-US" sz="32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latin typeface="HGP行書体" panose="03000600000000000000" pitchFamily="66" charset="-128"/>
                <a:ea typeface="HGP行書体" panose="03000600000000000000" pitchFamily="66"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838200" y="1825625"/>
            <a:ext cx="4865483" cy="4351338"/>
          </a:xfrm>
        </p:spPr>
        <p:txBody>
          <a:bodyPr/>
          <a:lstStyle/>
          <a:p>
            <a:r>
              <a:rPr kumimoji="1" lang="ja-JP" altLang="en-US" dirty="0">
                <a:latin typeface="HG教科書体" panose="02020609000000000000" pitchFamily="17" charset="-128"/>
                <a:ea typeface="HG教科書体" panose="02020609000000000000" pitchFamily="17" charset="-128"/>
              </a:rPr>
              <a:t>山田晃生</a:t>
            </a:r>
            <a:r>
              <a:rPr kumimoji="1" lang="en-US" altLang="ja-JP" dirty="0">
                <a:latin typeface="HG教科書体" panose="02020609000000000000" pitchFamily="17" charset="-128"/>
                <a:ea typeface="HG教科書体" panose="02020609000000000000" pitchFamily="17" charset="-128"/>
              </a:rPr>
              <a:t>(2001</a:t>
            </a:r>
            <a:r>
              <a:rPr kumimoji="1" lang="ja-JP" altLang="en-US" dirty="0">
                <a:latin typeface="HG教科書体" panose="02020609000000000000" pitchFamily="17" charset="-128"/>
                <a:ea typeface="HG教科書体" panose="02020609000000000000" pitchFamily="17" charset="-128"/>
              </a:rPr>
              <a:t>～</a:t>
            </a:r>
            <a:r>
              <a:rPr kumimoji="1" lang="en-US" altLang="ja-JP" dirty="0">
                <a:latin typeface="HG教科書体" panose="02020609000000000000" pitchFamily="17" charset="-128"/>
                <a:ea typeface="HG教科書体" panose="02020609000000000000" pitchFamily="17" charset="-128"/>
              </a:rPr>
              <a:t>)</a:t>
            </a:r>
          </a:p>
          <a:p>
            <a:r>
              <a:rPr lang="ja-JP" altLang="en-US" dirty="0">
                <a:latin typeface="HG教科書体" panose="02020609000000000000" pitchFamily="17" charset="-128"/>
                <a:ea typeface="HG教科書体" panose="02020609000000000000" pitchFamily="17" charset="-128"/>
              </a:rPr>
              <a:t>主に</a:t>
            </a:r>
            <a:r>
              <a:rPr lang="en-US" altLang="ja-JP" dirty="0">
                <a:latin typeface="HG教科書体" panose="02020609000000000000" pitchFamily="17" charset="-128"/>
                <a:ea typeface="HG教科書体" panose="02020609000000000000" pitchFamily="17" charset="-128"/>
              </a:rPr>
              <a:t>fastText, </a:t>
            </a:r>
            <a:r>
              <a:rPr lang="ja-JP" altLang="en-US" dirty="0">
                <a:latin typeface="HG教科書体" panose="02020609000000000000" pitchFamily="17" charset="-128"/>
                <a:ea typeface="HG教科書体" panose="02020609000000000000" pitchFamily="17" charset="-128"/>
              </a:rPr>
              <a:t>トレーニングデータ作成に携わった。</a:t>
            </a:r>
            <a:endParaRPr lang="en-US" altLang="ja-JP" dirty="0">
              <a:latin typeface="HG教科書体" panose="02020609000000000000" pitchFamily="17" charset="-128"/>
              <a:ea typeface="HG教科書体" panose="02020609000000000000" pitchFamily="17" charset="-128"/>
            </a:endParaRPr>
          </a:p>
          <a:p>
            <a:r>
              <a:rPr lang="ja-JP" altLang="en-US" dirty="0">
                <a:latin typeface="HG教科書体" panose="02020609000000000000" pitchFamily="17" charset="-128"/>
                <a:ea typeface="HG教科書体" panose="02020609000000000000" pitchFamily="17" charset="-128"/>
              </a:rPr>
              <a:t>　</a:t>
            </a:r>
            <a:endParaRPr lang="en-US" altLang="ja-JP" dirty="0">
              <a:latin typeface="HG教科書体" panose="02020609000000000000" pitchFamily="17" charset="-128"/>
              <a:ea typeface="HG教科書体" panose="02020609000000000000" pitchFamily="17" charset="-128"/>
            </a:endParaRPr>
          </a:p>
          <a:p>
            <a:r>
              <a:rPr lang="ja-JP" altLang="en-US" dirty="0"/>
              <a:t>　</a:t>
            </a:r>
            <a:endParaRPr lang="en-US" altLang="ja-JP" dirty="0"/>
          </a:p>
          <a:p>
            <a:r>
              <a:rPr lang="ja-JP" altLang="en-US" dirty="0"/>
              <a:t>　</a:t>
            </a:r>
            <a:endParaRPr lang="en-US" altLang="ja-JP" dirty="0"/>
          </a:p>
          <a:p>
            <a:pPr marL="0" indent="0">
              <a:buNone/>
            </a:pPr>
            <a:endParaRPr lang="en-US" altLang="ja-JP" dirty="0"/>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845" y="1027906"/>
            <a:ext cx="3045637" cy="39236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71712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
        <p:nvSpPr>
          <p:cNvPr id="4" name="正方形/長方形 3">
            <a:extLst>
              <a:ext uri="{FF2B5EF4-FFF2-40B4-BE49-F238E27FC236}">
                <a16:creationId xmlns:a16="http://schemas.microsoft.com/office/drawing/2014/main" id="{20CF5F62-5F75-4B74-8A03-BA4C99F2037B}"/>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A3CEDC5-D880-4098-BDA7-999941AAE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17" y="1027906"/>
            <a:ext cx="3143919" cy="372306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00055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5400" dirty="0"/>
              <a:t>YoSiE</a:t>
            </a:r>
            <a:endParaRPr kumimoji="1" lang="ja-JP" altLang="en-US" sz="54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Tree>
    <p:extLst>
      <p:ext uri="{BB962C8B-B14F-4D97-AF65-F5344CB8AC3E}">
        <p14:creationId xmlns:p14="http://schemas.microsoft.com/office/powerpoint/2010/main" val="76890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ysClr val="windowText" lastClr="000000"/>
                  </a:solidFill>
                </a:ln>
                <a:solidFill>
                  <a:srgbClr val="FF0000"/>
                </a:solidFill>
              </a:rPr>
              <a:t>雨</a:t>
            </a:r>
            <a:r>
              <a:rPr lang="en-US" altLang="ja-JP" sz="4800" b="1" dirty="0">
                <a:ln>
                  <a:solidFill>
                    <a:sysClr val="windowText" lastClr="000000"/>
                  </a:solidFill>
                </a:ln>
                <a:solidFill>
                  <a:srgbClr val="FF0000"/>
                </a:solidFill>
              </a:rPr>
              <a:t>(</a:t>
            </a:r>
            <a:r>
              <a:rPr lang="ja-JP" altLang="en-US" sz="4800" b="1" dirty="0">
                <a:ln>
                  <a:solidFill>
                    <a:sysClr val="windowText" lastClr="000000"/>
                  </a:solidFill>
                </a:ln>
                <a:solidFill>
                  <a:srgbClr val="FF0000"/>
                </a:solidFill>
              </a:rPr>
              <a:t>あめ</a:t>
            </a:r>
            <a:r>
              <a:rPr lang="en-US" altLang="ja-JP" sz="4800" b="1" dirty="0">
                <a:ln>
                  <a:solidFill>
                    <a:sysClr val="windowText" lastClr="000000"/>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ysClr val="windowText" lastClr="000000"/>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17235"/>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ysClr val="windowText" lastClr="000000"/>
                </a:solidFill>
              </a:rPr>
              <a:t>辞書ファイル</a:t>
            </a:r>
            <a:endParaRPr lang="en-US" altLang="ja-JP" sz="2800" b="1" dirty="0">
              <a:solidFill>
                <a:sysClr val="windowText" lastClr="000000"/>
              </a:solidFill>
            </a:endParaRPr>
          </a:p>
          <a:p>
            <a:endParaRPr lang="en-US" altLang="ja-JP" sz="28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408275" y="5754200"/>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909490" y="6173941"/>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48016" y="6171685"/>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2400" b="1" dirty="0">
                <a:solidFill>
                  <a:schemeClr val="bg1"/>
                </a:solidFill>
              </a:rPr>
              <a:t>音素</a:t>
            </a:r>
            <a:endParaRPr kumimoji="1" lang="ja-JP" altLang="en-US" sz="24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2421</TotalTime>
  <Words>3673</Words>
  <Application>Microsoft Office PowerPoint</Application>
  <PresentationFormat>ワイド画面</PresentationFormat>
  <Paragraphs>538</Paragraphs>
  <Slides>42</Slides>
  <Notes>35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HGP行書体</vt: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形態素解析</vt:lpstr>
      <vt:lpstr>fastText</vt:lpstr>
      <vt:lpstr>Predict.py</vt:lpstr>
      <vt:lpstr>データ取得</vt:lpstr>
      <vt:lpstr>データ取得　定時実行</vt:lpstr>
      <vt:lpstr>OpenJTalk</vt:lpstr>
      <vt:lpstr>OpenJTalk</vt:lpstr>
      <vt:lpstr>実行ファイル yosie.sh</vt:lpstr>
      <vt:lpstr>実行ファイル yosie.sh</vt:lpstr>
      <vt:lpstr>実行ファイル function.py</vt:lpstr>
      <vt:lpstr>デモンストレーション</vt:lpstr>
      <vt:lpstr>YoSiEの可能性</vt:lpstr>
      <vt:lpstr>まとめ</vt:lpstr>
      <vt:lpstr>チームメンバー</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251</cp:revision>
  <dcterms:created xsi:type="dcterms:W3CDTF">2021-11-23T02:33:41Z</dcterms:created>
  <dcterms:modified xsi:type="dcterms:W3CDTF">2022-01-24T04:50:07Z</dcterms:modified>
</cp:coreProperties>
</file>