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8" r:id="rId3"/>
    <p:sldId id="274" r:id="rId4"/>
    <p:sldId id="261" r:id="rId5"/>
    <p:sldId id="268" r:id="rId6"/>
    <p:sldId id="291" r:id="rId7"/>
    <p:sldId id="292" r:id="rId8"/>
    <p:sldId id="294" r:id="rId9"/>
    <p:sldId id="293" r:id="rId10"/>
    <p:sldId id="284" r:id="rId11"/>
    <p:sldId id="282" r:id="rId12"/>
    <p:sldId id="286" r:id="rId13"/>
    <p:sldId id="287" r:id="rId14"/>
    <p:sldId id="288" r:id="rId15"/>
    <p:sldId id="257" r:id="rId16"/>
    <p:sldId id="264" r:id="rId17"/>
    <p:sldId id="258" r:id="rId18"/>
    <p:sldId id="263" r:id="rId19"/>
    <p:sldId id="266" r:id="rId20"/>
    <p:sldId id="272" r:id="rId21"/>
    <p:sldId id="279" r:id="rId22"/>
    <p:sldId id="259" r:id="rId23"/>
    <p:sldId id="273" r:id="rId24"/>
    <p:sldId id="276" r:id="rId25"/>
    <p:sldId id="267" r:id="rId26"/>
    <p:sldId id="289" r:id="rId27"/>
    <p:sldId id="275"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83E"/>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84543" autoAdjust="0"/>
  </p:normalViewPr>
  <p:slideViewPr>
    <p:cSldViewPr snapToGrid="0">
      <p:cViewPr varScale="1">
        <p:scale>
          <a:sx n="97" d="100"/>
          <a:sy n="97" d="100"/>
        </p:scale>
        <p:origin x="1026"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続いて、先ほど紹介した辞書データの語彙ファイル・文法ファイルについて説明します。</a:t>
            </a:r>
            <a:endParaRPr kumimoji="1" lang="en-US" altLang="ja-JP" dirty="0"/>
          </a:p>
          <a:p>
            <a:r>
              <a:rPr kumimoji="1" lang="ja-JP" altLang="en-US" dirty="0"/>
              <a:t>こちらは音素ファイルの内容をラベル分けしたファイルになっています。</a:t>
            </a:r>
            <a:endParaRPr kumimoji="1" lang="en-US" altLang="ja-JP" dirty="0"/>
          </a:p>
          <a:p>
            <a:r>
              <a:rPr kumimoji="1" lang="ja-JP" altLang="en-US" dirty="0"/>
              <a:t>これは語彙ファイルの中の天気に関する箇所を抜き出したものです。</a:t>
            </a:r>
            <a:endParaRPr kumimoji="1" lang="en-US" altLang="ja-JP" dirty="0"/>
          </a:p>
          <a:p>
            <a:r>
              <a:rPr kumimoji="1" lang="ja-JP" altLang="en-US" dirty="0"/>
              <a:t>まずこの★％の隣に書かれているのがラベル名。これは“てんこう”というラベル名がついています。</a:t>
            </a:r>
            <a:endParaRPr kumimoji="1" lang="en-US" altLang="ja-JP" dirty="0"/>
          </a:p>
          <a:p>
            <a:r>
              <a:rPr kumimoji="1" lang="ja-JP" altLang="en-US" dirty="0"/>
              <a:t>そして★左側に書かれているのが“てんこう”ラベルに含まれる単語で、</a:t>
            </a:r>
            <a:endParaRPr kumimoji="1" lang="en-US" altLang="ja-JP" dirty="0"/>
          </a:p>
          <a:p>
            <a:r>
              <a:rPr kumimoji="1" lang="ja-JP" altLang="en-US" dirty="0"/>
              <a:t>★右側にその音素が書かれています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そしてこちらが構文ファイルというもので、先ほど紹介したラベル名を組み合わせて文章パターンを構成しています。</a:t>
            </a:r>
            <a:endParaRPr kumimoji="1" lang="en-US" altLang="ja-JP" dirty="0"/>
          </a:p>
          <a:p>
            <a:r>
              <a:rPr kumimoji="1" lang="ja-JP" altLang="en-US" dirty="0"/>
              <a:t>文章パターンは、ラベルを右から左に向かって記述されています。</a:t>
            </a:r>
            <a:endParaRPr kumimoji="1" lang="en-US" altLang="ja-JP" dirty="0"/>
          </a:p>
          <a:p>
            <a:r>
              <a:rPr kumimoji="1" lang="ja-JP" altLang="en-US" dirty="0"/>
              <a:t>たとえば、こちらの行は、「今日の天気は“晴れ・雨・曇り”かな」（指で</a:t>
            </a:r>
            <a:r>
              <a:rPr kumimoji="1" lang="en-US" altLang="ja-JP" dirty="0"/>
              <a:t>123</a:t>
            </a:r>
            <a:r>
              <a:rPr kumimoji="1" lang="ja-JP" altLang="en-US" dirty="0"/>
              <a:t>と表す）の</a:t>
            </a:r>
            <a:r>
              <a:rPr kumimoji="1" lang="en-US" altLang="ja-JP" dirty="0"/>
              <a:t>3</a:t>
            </a:r>
            <a:r>
              <a:rPr kumimoji="1" lang="ja-JP" altLang="en-US" dirty="0"/>
              <a:t>パターンを表しています。</a:t>
            </a:r>
            <a:endParaRPr kumimoji="1" lang="en-US" altLang="ja-JP" dirty="0"/>
          </a:p>
          <a:p>
            <a:r>
              <a:rPr kumimoji="1" lang="ja-JP" altLang="en-US" dirty="0"/>
              <a:t>辞書データのさらに詳しい説明に関しては、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」というラベルを追加しています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a:t>
            </a:r>
            <a:r>
              <a:rPr lang="en-US" altLang="ja-JP" dirty="0" err="1"/>
              <a:t>fastText</a:t>
            </a:r>
            <a:r>
              <a:rPr lang="ja-JP" altLang="en-US" dirty="0"/>
              <a:t>についてです。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まずはテキスト分類の仕組みから説明します。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テキスト分類とは機械学習を用いて文章をクラスに分類することです。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流れとしては、予測したい文章を入力して、その文章がどのクラスに分類されるかの確率を計算し、最も高い確率のクラスを結果として出力してくれます。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たとえば、「犬と猫が好き」という文章を★右の三つのクラスのうちのどれかを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と出しているので出力は★動物クラスとなります。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15</a:t>
            </a:fld>
            <a:endParaRPr kumimoji="1" lang="ja-JP" altLang="en-US"/>
          </a:p>
        </p:txBody>
      </p:sp>
    </p:spTree>
    <p:extLst>
      <p:ext uri="{BB962C8B-B14F-4D97-AF65-F5344CB8AC3E}">
        <p14:creationId xmlns:p14="http://schemas.microsoft.com/office/powerpoint/2010/main" val="1647683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r>
              <a:rPr lang="en-US" altLang="ja-JP" dirty="0" err="1"/>
              <a:t>fastText</a:t>
            </a:r>
            <a:r>
              <a:rPr lang="ja-JP" altLang="en-US" dirty="0"/>
              <a:t>は、単語表現と文章分類を効率的に学習するためのライブラリです。</a:t>
            </a:r>
            <a:endParaRPr lang="en-US" altLang="ja-JP" dirty="0"/>
          </a:p>
          <a:p>
            <a:r>
              <a:rPr kumimoji="1" lang="en-US" altLang="ja-JP" dirty="0" err="1"/>
              <a:t>fastText</a:t>
            </a:r>
            <a:r>
              <a:rPr kumimoji="1" lang="ja-JP" altLang="en-US" dirty="0"/>
              <a:t>では、文章をコンピューターで処理するために単語を数値的に表現します。</a:t>
            </a:r>
            <a:endParaRPr kumimoji="1" lang="en-US" altLang="ja-JP" dirty="0"/>
          </a:p>
          <a:p>
            <a:r>
              <a:rPr kumimoji="1" lang="ja-JP" altLang="en-US" dirty="0"/>
              <a:t>この図では「犬」、「好き」、「猫」という単語を</a:t>
            </a:r>
            <a:r>
              <a:rPr kumimoji="1" lang="ja-JP" altLang="en-US" sz="1200" b="0" i="0" kern="1200" dirty="0">
                <a:solidFill>
                  <a:schemeClr val="tx1"/>
                </a:solidFill>
                <a:effectLst/>
                <a:latin typeface="+mn-lt"/>
                <a:ea typeface="+mn-ea"/>
                <a:cs typeface="+mn-cs"/>
              </a:rPr>
              <a:t>数の特徴に対する関連の度合いを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表現しています。</a:t>
            </a:r>
            <a:endParaRPr kumimoji="1" lang="en-US" altLang="ja-JP" sz="1200" b="0" i="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16</a:t>
            </a:fld>
            <a:endParaRPr kumimoji="1" lang="ja-JP" altLang="en-US"/>
          </a:p>
        </p:txBody>
      </p:sp>
    </p:spTree>
    <p:extLst>
      <p:ext uri="{BB962C8B-B14F-4D97-AF65-F5344CB8AC3E}">
        <p14:creationId xmlns:p14="http://schemas.microsoft.com/office/powerpoint/2010/main" val="2406173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本来の作り方としては、トレーニングデータ用の文章を単語ごとに分割するのですが、</a:t>
            </a:r>
            <a:r>
              <a:rPr kumimoji="1" lang="en-US" altLang="ja-JP" dirty="0" err="1"/>
              <a:t>fastText</a:t>
            </a:r>
            <a:r>
              <a:rPr kumimoji="1" lang="ja-JP" altLang="en-US" dirty="0"/>
              <a:t>では</a:t>
            </a:r>
            <a:r>
              <a:rPr kumimoji="1" lang="en-US" altLang="ja-JP" dirty="0"/>
              <a:t>1</a:t>
            </a:r>
            <a:r>
              <a:rPr kumimoji="1" lang="ja-JP" altLang="en-US" dirty="0" err="1"/>
              <a:t>つの</a:t>
            </a:r>
            <a:r>
              <a:rPr kumimoji="1" lang="ja-JP" altLang="en-US" dirty="0"/>
              <a:t>単語を１つのデータとして扱うため、</a:t>
            </a:r>
            <a:endParaRPr kumimoji="1" lang="en-US" altLang="ja-JP" dirty="0"/>
          </a:p>
          <a:p>
            <a:r>
              <a:rPr kumimoji="1" lang="ja-JP" altLang="en-US" dirty="0"/>
              <a:t>「今日　の　天気　は　晴れ　？」という文章のあとに「今日　の　天気　を教えて」という文章を追加しても、「今日の天気」の部分が重複してしまうため、</a:t>
            </a:r>
            <a:endParaRPr kumimoji="1" lang="en-US" altLang="ja-JP" dirty="0"/>
          </a:p>
          <a:p>
            <a:r>
              <a:rPr kumimoji="1" lang="ja-JP" altLang="en-US" dirty="0"/>
              <a:t>その分データが増えないことになります</a:t>
            </a:r>
            <a:endParaRPr kumimoji="1" lang="en-US" altLang="ja-JP" dirty="0"/>
          </a:p>
          <a:p>
            <a:r>
              <a:rPr kumimoji="1" lang="ja-JP" altLang="en-US" dirty="0"/>
              <a:t>私たちが使うであろう文章は、単語が多く重複してしまうため、対策を考えました</a:t>
            </a:r>
            <a:endParaRPr kumimoji="1" lang="en-US" altLang="ja-JP" dirty="0"/>
          </a:p>
          <a:p>
            <a:r>
              <a:rPr kumimoji="1" lang="ja-JP" altLang="en-US" dirty="0"/>
              <a:t>解決策として、文章を分割せずに、そのまま</a:t>
            </a:r>
            <a:r>
              <a:rPr kumimoji="1" lang="en-US" altLang="ja-JP" dirty="0"/>
              <a:t>1</a:t>
            </a:r>
            <a:r>
              <a:rPr kumimoji="1" lang="ja-JP" altLang="en-US" dirty="0" err="1"/>
              <a:t>つの</a:t>
            </a:r>
            <a:r>
              <a:rPr kumimoji="1" lang="ja-JP" altLang="en-US" dirty="0"/>
              <a:t>文章を</a:t>
            </a:r>
            <a:r>
              <a:rPr kumimoji="1" lang="en-US" altLang="ja-JP" dirty="0"/>
              <a:t>1</a:t>
            </a:r>
            <a:r>
              <a:rPr kumimoji="1" lang="ja-JP" altLang="en-US" dirty="0" err="1"/>
              <a:t>つの</a:t>
            </a:r>
            <a:r>
              <a:rPr kumimoji="1" lang="ja-JP" altLang="en-US" dirty="0"/>
              <a:t>単語として扱うという方法を考えました</a:t>
            </a:r>
            <a:endParaRPr kumimoji="1" lang="en-US" altLang="ja-JP" dirty="0"/>
          </a:p>
          <a:p>
            <a:r>
              <a:rPr kumimoji="1" lang="ja-JP" altLang="en-US" dirty="0"/>
              <a:t>こうすることで、入力した文章がそのまま</a:t>
            </a:r>
            <a:r>
              <a:rPr kumimoji="1" lang="en-US" altLang="ja-JP" dirty="0"/>
              <a:t>1</a:t>
            </a:r>
            <a:r>
              <a:rPr kumimoji="1" lang="ja-JP" altLang="en-US" dirty="0" err="1"/>
              <a:t>つの</a:t>
            </a:r>
            <a:r>
              <a:rPr kumimoji="1" lang="ja-JP" altLang="en-US" dirty="0"/>
              <a:t>データとして扱えるので、データを増やしやすくなります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17</a:t>
            </a:fld>
            <a:endParaRPr kumimoji="1" lang="ja-JP" altLang="en-US"/>
          </a:p>
        </p:txBody>
      </p:sp>
    </p:spTree>
    <p:extLst>
      <p:ext uri="{BB962C8B-B14F-4D97-AF65-F5344CB8AC3E}">
        <p14:creationId xmlns:p14="http://schemas.microsoft.com/office/powerpoint/2010/main" val="208211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使っているオプションは</a:t>
            </a:r>
            <a:r>
              <a:rPr kumimoji="1" lang="en-US" altLang="ja-JP" dirty="0"/>
              <a:t>dim</a:t>
            </a:r>
            <a:r>
              <a:rPr kumimoji="1" lang="ja-JP" altLang="en-US" dirty="0"/>
              <a:t>は</a:t>
            </a:r>
            <a:r>
              <a:rPr kumimoji="1" lang="en-US" altLang="ja-JP" dirty="0"/>
              <a:t>200,epoch</a:t>
            </a:r>
            <a:r>
              <a:rPr kumimoji="1" lang="ja-JP" altLang="en-US" dirty="0"/>
              <a:t>数は</a:t>
            </a:r>
            <a:r>
              <a:rPr kumimoji="1" lang="en-US" altLang="ja-JP" dirty="0"/>
              <a:t>133000,loss</a:t>
            </a:r>
            <a:r>
              <a:rPr kumimoji="1" lang="ja-JP" altLang="en-US" dirty="0"/>
              <a:t>関数は</a:t>
            </a:r>
            <a:r>
              <a:rPr kumimoji="1" lang="en-US" altLang="ja-JP" dirty="0" err="1"/>
              <a:t>hs</a:t>
            </a:r>
            <a:r>
              <a:rPr kumimoji="1" lang="ja-JP" altLang="en-US" dirty="0"/>
              <a:t>関数に設定しています。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18</a:t>
            </a:fld>
            <a:endParaRPr kumimoji="1" lang="ja-JP" altLang="en-US"/>
          </a:p>
        </p:txBody>
      </p:sp>
    </p:spTree>
    <p:extLst>
      <p:ext uri="{BB962C8B-B14F-4D97-AF65-F5344CB8AC3E}">
        <p14:creationId xmlns:p14="http://schemas.microsoft.com/office/powerpoint/2010/main" val="111915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というスクレイピングができるライブラリを使用しています。</a:t>
            </a:r>
            <a:endParaRPr kumimoji="1" lang="en-US" altLang="ja-JP" dirty="0"/>
          </a:p>
          <a:p>
            <a:r>
              <a:rPr kumimoji="1" lang="ja-JP" altLang="en-US" dirty="0"/>
              <a:t>こうして取得した出力するデータを、出力用のテキストファイルに書き込みます。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における音声認識の仕組みについて説明します。</a:t>
            </a:r>
            <a:endParaRPr kumimoji="1" lang="en-US" altLang="ja-JP" dirty="0"/>
          </a:p>
          <a:p>
            <a:r>
              <a:rPr kumimoji="1" lang="en-US" altLang="ja-JP" dirty="0"/>
              <a:t>Julius</a:t>
            </a:r>
            <a:r>
              <a:rPr kumimoji="1" lang="ja-JP" altLang="en-US" dirty="0"/>
              <a:t>では入力された音声の“音素”認識し、辞書データの中から認識した音素に最も近い単語を出力します。</a:t>
            </a:r>
            <a:endParaRPr kumimoji="1" lang="en-US" altLang="ja-JP" dirty="0"/>
          </a:p>
          <a:p>
            <a:r>
              <a:rPr kumimoji="1" lang="ja-JP" altLang="en-US" dirty="0"/>
              <a:t>そもそも音素、また辞書データとは何かを説明していきます。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289448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まず”音素“とは何か。</a:t>
            </a:r>
            <a:endParaRPr kumimoji="1" lang="en-US" altLang="ja-JP" dirty="0"/>
          </a:p>
          <a:p>
            <a:r>
              <a:rPr kumimoji="1" lang="ja-JP" altLang="en-US" dirty="0"/>
              <a:t>音素というのは、簡単に言えば単語の発音を細分化したものです。</a:t>
            </a:r>
            <a:endParaRPr kumimoji="1" lang="en-US" altLang="ja-JP" dirty="0"/>
          </a:p>
          <a:p>
            <a:r>
              <a:rPr kumimoji="1" lang="ja-JP" altLang="en-US" dirty="0"/>
              <a:t>たとえば、“雨”という単語があります。これの読み方を平仮名で表現すると“あめ”という二文字になりますが、さらに細かくローマ字表記にすると、</a:t>
            </a:r>
            <a:r>
              <a:rPr kumimoji="1" lang="en-US" altLang="ja-JP" dirty="0"/>
              <a:t>”a m 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この</a:t>
            </a:r>
            <a:r>
              <a:rPr kumimoji="1" lang="en-US" altLang="ja-JP" dirty="0"/>
              <a:t>”a m e(</a:t>
            </a:r>
            <a:r>
              <a:rPr kumimoji="1" lang="ja-JP" altLang="en-US" dirty="0"/>
              <a:t>エーエムイー</a:t>
            </a:r>
            <a:r>
              <a:rPr kumimoji="1" lang="en-US" altLang="ja-JP" dirty="0"/>
              <a:t>)”</a:t>
            </a:r>
            <a:r>
              <a:rPr kumimoji="1" lang="ja-JP" altLang="en-US" dirty="0"/>
              <a:t>が、音素と呼ばれるものです。</a:t>
            </a:r>
            <a:endParaRPr kumimoji="1" lang="en-US" altLang="ja-JP" dirty="0"/>
          </a:p>
          <a:p>
            <a:r>
              <a:rPr kumimoji="1" lang="ja-JP" altLang="en-US" dirty="0"/>
              <a:t>“時間”という単語も、音素で表すとこのようになります。</a:t>
            </a:r>
            <a:endParaRPr kumimoji="1" lang="en-US" altLang="ja-JP" dirty="0"/>
          </a:p>
          <a:p>
            <a:r>
              <a:rPr kumimoji="1" lang="ja-JP" altLang="en-US" dirty="0"/>
              <a:t>よって、「雨」とマイクから音声を入力した場合、その音声を音素に変換するため、「</a:t>
            </a:r>
            <a:r>
              <a:rPr kumimoji="1" lang="en-US" altLang="ja-JP" dirty="0"/>
              <a:t>a m e(</a:t>
            </a:r>
            <a:r>
              <a:rPr kumimoji="1" lang="ja-JP" altLang="en-US" dirty="0"/>
              <a:t>エーエムイー</a:t>
            </a:r>
            <a:r>
              <a:rPr kumimoji="1" lang="en-US" altLang="ja-JP" dirty="0"/>
              <a:t>)</a:t>
            </a:r>
            <a:r>
              <a:rPr kumimoji="1" lang="ja-JP" altLang="en-US" dirty="0"/>
              <a:t>」として認識されるわけです。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08152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辞書データについて説明します。</a:t>
            </a:r>
            <a:endParaRPr kumimoji="1" lang="en-US" altLang="ja-JP" dirty="0"/>
          </a:p>
          <a:p>
            <a:r>
              <a:rPr kumimoji="1" lang="ja-JP" altLang="en-US" dirty="0"/>
              <a:t>辞書データは</a:t>
            </a:r>
            <a:r>
              <a:rPr kumimoji="1" lang="en-US" altLang="ja-JP" dirty="0"/>
              <a:t>4</a:t>
            </a:r>
            <a:r>
              <a:rPr kumimoji="1" lang="ja-JP" altLang="en-US" dirty="0" err="1"/>
              <a:t>つの</a:t>
            </a:r>
            <a:r>
              <a:rPr kumimoji="1" lang="ja-JP" altLang="en-US" dirty="0"/>
              <a:t>ファイルで構成されており、読みファイル・音素ファイル・語彙ファイル・構文ファイルがあります。</a:t>
            </a:r>
            <a:endParaRPr kumimoji="1" lang="en-US" altLang="ja-JP" dirty="0"/>
          </a:p>
          <a:p>
            <a:r>
              <a:rPr kumimoji="1" lang="ja-JP" altLang="en-US" dirty="0"/>
              <a:t>ここで必要になるのは、そのうちの“音素ファイル”です。</a:t>
            </a:r>
            <a:endParaRPr kumimoji="1" lang="en-US" altLang="ja-JP" dirty="0"/>
          </a:p>
          <a:p>
            <a:r>
              <a:rPr kumimoji="1" lang="ja-JP" altLang="en-US" dirty="0"/>
              <a:t>この音素ファイルには、認識したい単語と、その単語の音素が記述されています。</a:t>
            </a:r>
            <a:endParaRPr kumimoji="1" lang="en-US" altLang="ja-JP" dirty="0"/>
          </a:p>
          <a:p>
            <a:r>
              <a:rPr kumimoji="1" lang="ja-JP" altLang="en-US" dirty="0"/>
              <a:t>この音素ファイルから、認識した音素と最も近い音素の単語を検索し、その単語を文字として出力します。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318522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これらを踏まえて、音声認識の流れをもう一度ご覧ください。</a:t>
            </a:r>
            <a:endParaRPr kumimoji="1" lang="en-US" altLang="ja-JP" dirty="0"/>
          </a:p>
          <a:p>
            <a:r>
              <a:rPr kumimoji="1" lang="ja-JP" altLang="en-US" dirty="0"/>
              <a:t>まず、マイクから「雨」という単語を音声で入力すると、その音素である、</a:t>
            </a:r>
            <a:r>
              <a:rPr kumimoji="1" lang="en-US" altLang="ja-JP" dirty="0"/>
              <a:t>”ame(</a:t>
            </a:r>
            <a:r>
              <a:rPr kumimoji="1" lang="ja-JP" altLang="en-US" dirty="0"/>
              <a:t>エーエムイー</a:t>
            </a:r>
            <a:r>
              <a:rPr kumimoji="1" lang="en-US" altLang="ja-JP" dirty="0"/>
              <a:t>)”</a:t>
            </a:r>
            <a:r>
              <a:rPr kumimoji="1" lang="ja-JP" altLang="en-US" dirty="0"/>
              <a:t>を認識します。</a:t>
            </a:r>
            <a:endParaRPr kumimoji="1" lang="en-US" altLang="ja-JP" dirty="0"/>
          </a:p>
          <a:p>
            <a:r>
              <a:rPr kumimoji="1" lang="ja-JP" altLang="en-US" dirty="0"/>
              <a:t>次に、音素ファイルの中から</a:t>
            </a:r>
            <a:r>
              <a:rPr kumimoji="1" lang="en-US" altLang="ja-JP" dirty="0"/>
              <a:t>”ame(</a:t>
            </a:r>
            <a:r>
              <a:rPr kumimoji="1" lang="ja-JP" altLang="en-US" dirty="0"/>
              <a:t>エーエムイー</a:t>
            </a:r>
            <a:r>
              <a:rPr kumimoji="1" lang="en-US" altLang="ja-JP" dirty="0"/>
              <a:t>)”</a:t>
            </a:r>
            <a:r>
              <a:rPr kumimoji="1" lang="ja-JP" altLang="en-US" dirty="0"/>
              <a:t>に最も近い音素の単語を検索します。</a:t>
            </a:r>
            <a:endParaRPr kumimoji="1" lang="en-US" altLang="ja-JP" dirty="0"/>
          </a:p>
          <a:p>
            <a:r>
              <a:rPr kumimoji="1" lang="ja-JP" altLang="en-US" dirty="0"/>
              <a:t>この例では、音素ファイルに雨という単語とその音素</a:t>
            </a:r>
            <a:r>
              <a:rPr kumimoji="1" lang="en-US" altLang="ja-JP" dirty="0"/>
              <a:t>”ame(</a:t>
            </a:r>
            <a:r>
              <a:rPr kumimoji="1" lang="ja-JP" altLang="en-US" dirty="0"/>
              <a:t>エーエムイー</a:t>
            </a:r>
            <a:r>
              <a:rPr kumimoji="1" lang="en-US" altLang="ja-JP" dirty="0"/>
              <a:t>)”</a:t>
            </a:r>
            <a:r>
              <a:rPr kumimoji="1" lang="ja-JP" altLang="en-US" dirty="0"/>
              <a:t>が記述されているので、認識した音素と最も近い音素は、</a:t>
            </a:r>
            <a:r>
              <a:rPr kumimoji="1" lang="en-US" altLang="ja-JP" dirty="0"/>
              <a:t>”ame(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よって、出力される文字は“雨”となるわけです。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61899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068835DB-0665-4F82-A421-2824ABFAA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81" y="365125"/>
            <a:ext cx="4048307" cy="6249759"/>
          </a:xfrm>
          <a:prstGeom prst="rect">
            <a:avLst/>
          </a:prstGeom>
        </p:spPr>
      </p:pic>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D54A1757-D09B-4C98-B2A8-868FFFE1A67A}"/>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★語彙ファイル</a:t>
            </a:r>
          </a:p>
        </p:txBody>
      </p:sp>
      <p:sp>
        <p:nvSpPr>
          <p:cNvPr id="16" name="正方形/長方形 15">
            <a:extLst>
              <a:ext uri="{FF2B5EF4-FFF2-40B4-BE49-F238E27FC236}">
                <a16:creationId xmlns:a16="http://schemas.microsoft.com/office/drawing/2014/main" id="{5A30DF43-CDDF-4646-8A85-D55CD173C7E9}"/>
              </a:ext>
            </a:extLst>
          </p:cNvPr>
          <p:cNvSpPr/>
          <p:nvPr/>
        </p:nvSpPr>
        <p:spPr>
          <a:xfrm>
            <a:off x="4648200" y="327530"/>
            <a:ext cx="1371600" cy="500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6839871-8A73-4E46-AED4-56498725B373}"/>
              </a:ext>
            </a:extLst>
          </p:cNvPr>
          <p:cNvSpPr/>
          <p:nvPr/>
        </p:nvSpPr>
        <p:spPr>
          <a:xfrm>
            <a:off x="4595099" y="759393"/>
            <a:ext cx="805963" cy="14377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1B978053-81F6-4E22-A2BD-352D1631775F}"/>
              </a:ext>
            </a:extLst>
          </p:cNvPr>
          <p:cNvSpPr/>
          <p:nvPr/>
        </p:nvSpPr>
        <p:spPr>
          <a:xfrm>
            <a:off x="5593711" y="759393"/>
            <a:ext cx="1861189" cy="14377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0D8E5723-D562-437D-AAE7-43104B112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082" y="2055812"/>
            <a:ext cx="8205842" cy="4802187"/>
          </a:xfrm>
          <a:prstGeom prst="rect">
            <a:avLst/>
          </a:prstGeom>
        </p:spPr>
      </p:pic>
      <p:sp>
        <p:nvSpPr>
          <p:cNvPr id="14" name="タイトル 1">
            <a:extLst>
              <a:ext uri="{FF2B5EF4-FFF2-40B4-BE49-F238E27FC236}">
                <a16:creationId xmlns:a16="http://schemas.microsoft.com/office/drawing/2014/main" id="{5E651B2E-D5E6-46C7-9AA8-A38CDA007E39}"/>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5" name="テキスト ボックス 14">
            <a:extLst>
              <a:ext uri="{FF2B5EF4-FFF2-40B4-BE49-F238E27FC236}">
                <a16:creationId xmlns:a16="http://schemas.microsoft.com/office/drawing/2014/main" id="{1214FADE-4691-4B13-8EEF-473118DEE03D}"/>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★構文ファイル</a:t>
            </a:r>
          </a:p>
        </p:txBody>
      </p:sp>
      <p:cxnSp>
        <p:nvCxnSpPr>
          <p:cNvPr id="17" name="直線コネクタ 16">
            <a:extLst>
              <a:ext uri="{FF2B5EF4-FFF2-40B4-BE49-F238E27FC236}">
                <a16:creationId xmlns:a16="http://schemas.microsoft.com/office/drawing/2014/main" id="{6432E72E-E12B-4249-919D-FDEDDBF261D9}"/>
              </a:ext>
            </a:extLst>
          </p:cNvPr>
          <p:cNvCxnSpPr>
            <a:cxnSpLocks/>
          </p:cNvCxnSpPr>
          <p:nvPr/>
        </p:nvCxnSpPr>
        <p:spPr>
          <a:xfrm flipH="1">
            <a:off x="5118101" y="3543300"/>
            <a:ext cx="6235699" cy="0"/>
          </a:xfrm>
          <a:prstGeom prst="line">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テキスト ボックス 21">
            <a:extLst>
              <a:ext uri="{FF2B5EF4-FFF2-40B4-BE49-F238E27FC236}">
                <a16:creationId xmlns:a16="http://schemas.microsoft.com/office/drawing/2014/main" id="{06B09DA1-5604-471B-93AF-623B6147B1CB}"/>
              </a:ext>
            </a:extLst>
          </p:cNvPr>
          <p:cNvSpPr txBox="1"/>
          <p:nvPr/>
        </p:nvSpPr>
        <p:spPr>
          <a:xfrm>
            <a:off x="10274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今日</a:t>
            </a:r>
          </a:p>
        </p:txBody>
      </p:sp>
      <p:sp>
        <p:nvSpPr>
          <p:cNvPr id="23" name="テキスト ボックス 22">
            <a:extLst>
              <a:ext uri="{FF2B5EF4-FFF2-40B4-BE49-F238E27FC236}">
                <a16:creationId xmlns:a16="http://schemas.microsoft.com/office/drawing/2014/main" id="{7B6B1535-D2B1-4BEF-AE20-8E098DD0DC21}"/>
              </a:ext>
            </a:extLst>
          </p:cNvPr>
          <p:cNvSpPr txBox="1"/>
          <p:nvPr/>
        </p:nvSpPr>
        <p:spPr>
          <a:xfrm>
            <a:off x="9679517" y="2615027"/>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の</a:t>
            </a:r>
          </a:p>
        </p:txBody>
      </p:sp>
      <p:sp>
        <p:nvSpPr>
          <p:cNvPr id="24" name="テキスト ボックス 23">
            <a:extLst>
              <a:ext uri="{FF2B5EF4-FFF2-40B4-BE49-F238E27FC236}">
                <a16:creationId xmlns:a16="http://schemas.microsoft.com/office/drawing/2014/main" id="{F01E6C11-D258-46B8-850F-CAD4BBB21584}"/>
              </a:ext>
            </a:extLst>
          </p:cNvPr>
          <p:cNvSpPr txBox="1"/>
          <p:nvPr/>
        </p:nvSpPr>
        <p:spPr>
          <a:xfrm>
            <a:off x="8623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天気</a:t>
            </a:r>
          </a:p>
        </p:txBody>
      </p:sp>
      <p:sp>
        <p:nvSpPr>
          <p:cNvPr id="25" name="テキスト ボックス 24">
            <a:extLst>
              <a:ext uri="{FF2B5EF4-FFF2-40B4-BE49-F238E27FC236}">
                <a16:creationId xmlns:a16="http://schemas.microsoft.com/office/drawing/2014/main" id="{E75479C7-BA81-4C62-BBA7-DC18C21D9828}"/>
              </a:ext>
            </a:extLst>
          </p:cNvPr>
          <p:cNvSpPr txBox="1"/>
          <p:nvPr/>
        </p:nvSpPr>
        <p:spPr>
          <a:xfrm>
            <a:off x="7950200" y="2619731"/>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は</a:t>
            </a:r>
          </a:p>
        </p:txBody>
      </p:sp>
      <p:sp>
        <p:nvSpPr>
          <p:cNvPr id="26" name="テキスト ボックス 25">
            <a:extLst>
              <a:ext uri="{FF2B5EF4-FFF2-40B4-BE49-F238E27FC236}">
                <a16:creationId xmlns:a16="http://schemas.microsoft.com/office/drawing/2014/main" id="{21309869-76BE-49E2-84DE-F75E0DA346AF}"/>
              </a:ext>
            </a:extLst>
          </p:cNvPr>
          <p:cNvSpPr txBox="1"/>
          <p:nvPr/>
        </p:nvSpPr>
        <p:spPr>
          <a:xfrm>
            <a:off x="6582012" y="1876363"/>
            <a:ext cx="1134264" cy="1200329"/>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晴れ</a:t>
            </a:r>
            <a:endParaRPr kumimoji="1" lang="en-US" altLang="ja-JP" sz="2400" b="1" dirty="0"/>
          </a:p>
          <a:p>
            <a:pPr algn="ctr"/>
            <a:r>
              <a:rPr lang="ja-JP" altLang="en-US" sz="2400" b="1" dirty="0"/>
              <a:t>雨</a:t>
            </a:r>
            <a:endParaRPr lang="en-US" altLang="ja-JP" sz="2400" b="1" dirty="0"/>
          </a:p>
          <a:p>
            <a:pPr algn="ctr"/>
            <a:r>
              <a:rPr kumimoji="1" lang="ja-JP" altLang="en-US" sz="2400" b="1" dirty="0"/>
              <a:t>曇り</a:t>
            </a:r>
          </a:p>
        </p:txBody>
      </p:sp>
      <p:sp>
        <p:nvSpPr>
          <p:cNvPr id="28" name="テキスト ボックス 27">
            <a:extLst>
              <a:ext uri="{FF2B5EF4-FFF2-40B4-BE49-F238E27FC236}">
                <a16:creationId xmlns:a16="http://schemas.microsoft.com/office/drawing/2014/main" id="{B9068D5F-E250-49C4-8718-7533A6E8D792}"/>
              </a:ext>
            </a:extLst>
          </p:cNvPr>
          <p:cNvSpPr txBox="1"/>
          <p:nvPr/>
        </p:nvSpPr>
        <p:spPr>
          <a:xfrm>
            <a:off x="5504083" y="2615026"/>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かな</a:t>
            </a:r>
          </a:p>
        </p:txBody>
      </p:sp>
    </p:spTree>
    <p:extLst>
      <p:ext uri="{BB962C8B-B14F-4D97-AF65-F5344CB8AC3E}">
        <p14:creationId xmlns:p14="http://schemas.microsoft.com/office/powerpoint/2010/main" val="177787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5645251" y="696806"/>
            <a:ext cx="3651817" cy="693801"/>
          </a:xfrm>
          <a:prstGeom prst="wedgeRoundRectCallout">
            <a:avLst>
              <a:gd name="adj1" fmla="val 47048"/>
              <a:gd name="adj2" fmla="val 11808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201AD5E-E1E2-48EC-A4AF-08D2CFDD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777950"/>
            <a:ext cx="10434731" cy="3860850"/>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a:cxnSpLocks/>
          </p:cNvCxnSpPr>
          <p:nvPr/>
        </p:nvCxnSpPr>
        <p:spPr>
          <a:xfrm>
            <a:off x="9091336" y="2374900"/>
            <a:ext cx="185606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4"/>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3"/>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4" y="3625071"/>
            <a:ext cx="3811815" cy="1642975"/>
          </a:xfrm>
          <a:prstGeom prst="flowChartDecision">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7"/>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209393" y="2074751"/>
            <a:ext cx="0" cy="3254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flipH="1">
            <a:off x="6209392" y="3280230"/>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H="1" flipV="1">
            <a:off x="6209392" y="5268046"/>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634757"/>
            <a:ext cx="1" cy="2811801"/>
          </a:xfrm>
          <a:prstGeom prst="bentConnector3">
            <a:avLst>
              <a:gd name="adj1" fmla="val 2286010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
        <p:nvSpPr>
          <p:cNvPr id="24" name="テキスト ボックス 23">
            <a:extLst>
              <a:ext uri="{FF2B5EF4-FFF2-40B4-BE49-F238E27FC236}">
                <a16:creationId xmlns:a16="http://schemas.microsoft.com/office/drawing/2014/main" id="{00ABEFA3-8BB5-4EA2-8E44-64B045E0CDFA}"/>
              </a:ext>
            </a:extLst>
          </p:cNvPr>
          <p:cNvSpPr txBox="1"/>
          <p:nvPr/>
        </p:nvSpPr>
        <p:spPr>
          <a:xfrm>
            <a:off x="4858211" y="3996181"/>
            <a:ext cx="2806694" cy="954107"/>
          </a:xfrm>
          <a:prstGeom prst="rect">
            <a:avLst/>
          </a:prstGeom>
          <a:noFill/>
        </p:spPr>
        <p:txBody>
          <a:bodyPr wrap="square" rtlCol="0">
            <a:spAutoFit/>
          </a:bodyPr>
          <a:lstStyle/>
          <a:p>
            <a:pPr algn="ctr"/>
            <a:r>
              <a:rPr lang="ja-JP" altLang="en-US" sz="2800" b="1" dirty="0">
                <a:solidFill>
                  <a:schemeClr val="bg1"/>
                </a:solidFill>
              </a:rPr>
              <a:t>「ねぇ</a:t>
            </a:r>
            <a:r>
              <a:rPr lang="en-US" altLang="ja-JP" sz="2800" b="1" dirty="0">
                <a:solidFill>
                  <a:schemeClr val="bg1"/>
                </a:solidFill>
              </a:rPr>
              <a:t>YoSiE</a:t>
            </a:r>
            <a:r>
              <a:rPr lang="ja-JP" altLang="en-US" sz="2800" b="1" dirty="0">
                <a:solidFill>
                  <a:schemeClr val="bg1"/>
                </a:solidFill>
              </a:rPr>
              <a:t>」</a:t>
            </a:r>
            <a:endParaRPr lang="en-US" altLang="ja-JP" sz="2800" b="1" dirty="0">
              <a:solidFill>
                <a:schemeClr val="bg1"/>
              </a:solidFill>
            </a:endParaRPr>
          </a:p>
          <a:p>
            <a:pPr algn="ctr"/>
            <a:r>
              <a:rPr lang="ja-JP" altLang="en-US" sz="2800" b="1" dirty="0">
                <a:solidFill>
                  <a:schemeClr val="bg1"/>
                </a:solidFill>
              </a:rPr>
              <a:t>が含まれている</a:t>
            </a:r>
          </a:p>
        </p:txBody>
      </p:sp>
    </p:spTree>
    <p:extLst>
      <p:ext uri="{BB962C8B-B14F-4D97-AF65-F5344CB8AC3E}">
        <p14:creationId xmlns:p14="http://schemas.microsoft.com/office/powerpoint/2010/main" val="29783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065C26E2-3F5D-49FD-8C8B-DCA24A627E57}"/>
              </a:ext>
            </a:extLst>
          </p:cNvPr>
          <p:cNvSpPr/>
          <p:nvPr/>
        </p:nvSpPr>
        <p:spPr>
          <a:xfrm>
            <a:off x="7236117" y="1690688"/>
            <a:ext cx="2930013"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2303345-A294-422E-8EF0-1C9E0C7B89EC}"/>
              </a:ext>
            </a:extLst>
          </p:cNvPr>
          <p:cNvSpPr>
            <a:spLocks noGrp="1"/>
          </p:cNvSpPr>
          <p:nvPr>
            <p:ph type="title"/>
          </p:nvPr>
        </p:nvSpPr>
        <p:spPr>
          <a:xfrm>
            <a:off x="838200" y="365125"/>
            <a:ext cx="10515600" cy="1325563"/>
          </a:xfrm>
        </p:spPr>
        <p:txBody>
          <a:bodyPr/>
          <a:lstStyle/>
          <a:p>
            <a:r>
              <a:rPr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テキスト分類</a:t>
            </a:r>
            <a:r>
              <a:rPr kumimoji="1"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の仕組み</a:t>
            </a:r>
          </a:p>
        </p:txBody>
      </p:sp>
      <p:sp>
        <p:nvSpPr>
          <p:cNvPr id="4" name="矢印: 右 3">
            <a:extLst>
              <a:ext uri="{FF2B5EF4-FFF2-40B4-BE49-F238E27FC236}">
                <a16:creationId xmlns:a16="http://schemas.microsoft.com/office/drawing/2014/main" id="{FCAA5B2B-B2D0-4027-A4FC-18422A933228}"/>
              </a:ext>
            </a:extLst>
          </p:cNvPr>
          <p:cNvSpPr/>
          <p:nvPr/>
        </p:nvSpPr>
        <p:spPr>
          <a:xfrm>
            <a:off x="3604987" y="3332587"/>
            <a:ext cx="623696" cy="110690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8" name="正方形/長方形 17">
            <a:extLst>
              <a:ext uri="{FF2B5EF4-FFF2-40B4-BE49-F238E27FC236}">
                <a16:creationId xmlns:a16="http://schemas.microsoft.com/office/drawing/2014/main" id="{5A958CD7-9F51-4CBB-B5A5-889187194E6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2A8DFAC-2DAD-4B02-856B-431C6CC347F0}"/>
              </a:ext>
            </a:extLst>
          </p:cNvPr>
          <p:cNvSpPr/>
          <p:nvPr/>
        </p:nvSpPr>
        <p:spPr>
          <a:xfrm>
            <a:off x="8238455" y="2081789"/>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動物</a:t>
            </a:r>
          </a:p>
        </p:txBody>
      </p:sp>
      <p:sp>
        <p:nvSpPr>
          <p:cNvPr id="21" name="正方形/長方形 20">
            <a:extLst>
              <a:ext uri="{FF2B5EF4-FFF2-40B4-BE49-F238E27FC236}">
                <a16:creationId xmlns:a16="http://schemas.microsoft.com/office/drawing/2014/main" id="{F0C59834-B5F3-46C9-A8DE-0298EB1FC7A3}"/>
              </a:ext>
            </a:extLst>
          </p:cNvPr>
          <p:cNvSpPr/>
          <p:nvPr/>
        </p:nvSpPr>
        <p:spPr>
          <a:xfrm>
            <a:off x="8238455" y="4854102"/>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b="1" dirty="0">
                <a:solidFill>
                  <a:schemeClr val="bg1"/>
                </a:solidFill>
              </a:rPr>
              <a:t>経済</a:t>
            </a:r>
            <a:endParaRPr kumimoji="1" lang="ja-JP" altLang="en-US" sz="2800" b="1" dirty="0">
              <a:solidFill>
                <a:schemeClr val="bg1"/>
              </a:solidFill>
            </a:endParaRPr>
          </a:p>
        </p:txBody>
      </p:sp>
      <p:sp>
        <p:nvSpPr>
          <p:cNvPr id="22" name="正方形/長方形 21">
            <a:extLst>
              <a:ext uri="{FF2B5EF4-FFF2-40B4-BE49-F238E27FC236}">
                <a16:creationId xmlns:a16="http://schemas.microsoft.com/office/drawing/2014/main" id="{BAA6FDE2-BBC6-43BC-A2C5-E247B0789EC6}"/>
              </a:ext>
            </a:extLst>
          </p:cNvPr>
          <p:cNvSpPr/>
          <p:nvPr/>
        </p:nvSpPr>
        <p:spPr>
          <a:xfrm>
            <a:off x="8239231" y="3427696"/>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スポーツ</a:t>
            </a:r>
          </a:p>
        </p:txBody>
      </p:sp>
      <p:sp>
        <p:nvSpPr>
          <p:cNvPr id="6" name="テキスト ボックス 5">
            <a:extLst>
              <a:ext uri="{FF2B5EF4-FFF2-40B4-BE49-F238E27FC236}">
                <a16:creationId xmlns:a16="http://schemas.microsoft.com/office/drawing/2014/main" id="{3B3E8D80-9F03-430F-B9E6-A013E0659D31}"/>
              </a:ext>
            </a:extLst>
          </p:cNvPr>
          <p:cNvSpPr txBox="1"/>
          <p:nvPr/>
        </p:nvSpPr>
        <p:spPr>
          <a:xfrm>
            <a:off x="7286449" y="2199581"/>
            <a:ext cx="1355712" cy="584775"/>
          </a:xfrm>
          <a:prstGeom prst="rect">
            <a:avLst/>
          </a:prstGeom>
          <a:noFill/>
        </p:spPr>
        <p:txBody>
          <a:bodyPr wrap="square" rtlCol="0">
            <a:spAutoFit/>
          </a:bodyPr>
          <a:lstStyle/>
          <a:p>
            <a:r>
              <a:rPr lang="en-US" altLang="ja-JP" sz="3200" b="1" dirty="0"/>
              <a:t>74</a:t>
            </a:r>
            <a:r>
              <a:rPr kumimoji="1" lang="ja-JP" altLang="en-US" sz="3200" b="1" dirty="0"/>
              <a:t>％</a:t>
            </a:r>
            <a:endParaRPr kumimoji="1" lang="en-US" altLang="ja-JP" sz="3200" b="1" dirty="0"/>
          </a:p>
        </p:txBody>
      </p:sp>
      <p:sp>
        <p:nvSpPr>
          <p:cNvPr id="19" name="テキスト ボックス 18">
            <a:extLst>
              <a:ext uri="{FF2B5EF4-FFF2-40B4-BE49-F238E27FC236}">
                <a16:creationId xmlns:a16="http://schemas.microsoft.com/office/drawing/2014/main" id="{A16A0E00-2644-41C6-90FC-B4DD76A3593D}"/>
              </a:ext>
            </a:extLst>
          </p:cNvPr>
          <p:cNvSpPr txBox="1"/>
          <p:nvPr/>
        </p:nvSpPr>
        <p:spPr>
          <a:xfrm>
            <a:off x="7420691" y="3591156"/>
            <a:ext cx="930811" cy="461665"/>
          </a:xfrm>
          <a:prstGeom prst="rect">
            <a:avLst/>
          </a:prstGeom>
          <a:noFill/>
        </p:spPr>
        <p:txBody>
          <a:bodyPr wrap="square" rtlCol="0">
            <a:spAutoFit/>
          </a:bodyPr>
          <a:lstStyle/>
          <a:p>
            <a:r>
              <a:rPr kumimoji="1" lang="en-US" altLang="ja-JP" sz="2400" b="1" dirty="0"/>
              <a:t>14</a:t>
            </a:r>
            <a:r>
              <a:rPr kumimoji="1" lang="ja-JP" altLang="en-US" sz="2400" b="1" dirty="0"/>
              <a:t>％</a:t>
            </a:r>
            <a:endParaRPr kumimoji="1" lang="en-US" altLang="ja-JP" sz="2400" b="1" dirty="0"/>
          </a:p>
        </p:txBody>
      </p:sp>
      <p:sp>
        <p:nvSpPr>
          <p:cNvPr id="23" name="テキスト ボックス 22">
            <a:extLst>
              <a:ext uri="{FF2B5EF4-FFF2-40B4-BE49-F238E27FC236}">
                <a16:creationId xmlns:a16="http://schemas.microsoft.com/office/drawing/2014/main" id="{AEC037C1-EFFE-4880-B5D9-A8F986DEC662}"/>
              </a:ext>
            </a:extLst>
          </p:cNvPr>
          <p:cNvSpPr txBox="1"/>
          <p:nvPr/>
        </p:nvSpPr>
        <p:spPr>
          <a:xfrm>
            <a:off x="7420691" y="5033259"/>
            <a:ext cx="930811" cy="461665"/>
          </a:xfrm>
          <a:prstGeom prst="rect">
            <a:avLst/>
          </a:prstGeom>
          <a:noFill/>
        </p:spPr>
        <p:txBody>
          <a:bodyPr wrap="square" rtlCol="0">
            <a:spAutoFit/>
          </a:bodyPr>
          <a:lstStyle/>
          <a:p>
            <a:r>
              <a:rPr lang="en-US" altLang="ja-JP" sz="2400" b="1" dirty="0"/>
              <a:t>12</a:t>
            </a:r>
            <a:r>
              <a:rPr kumimoji="1" lang="ja-JP" altLang="en-US" sz="2400" b="1" dirty="0"/>
              <a:t>％</a:t>
            </a:r>
            <a:endParaRPr kumimoji="1" lang="en-US" altLang="ja-JP" sz="2400" b="1" dirty="0"/>
          </a:p>
        </p:txBody>
      </p:sp>
      <p:sp>
        <p:nvSpPr>
          <p:cNvPr id="8" name="楕円 7">
            <a:extLst>
              <a:ext uri="{FF2B5EF4-FFF2-40B4-BE49-F238E27FC236}">
                <a16:creationId xmlns:a16="http://schemas.microsoft.com/office/drawing/2014/main" id="{9839CB5E-FC8A-4BB3-86E5-8A44F1B75BEC}"/>
              </a:ext>
            </a:extLst>
          </p:cNvPr>
          <p:cNvSpPr/>
          <p:nvPr/>
        </p:nvSpPr>
        <p:spPr>
          <a:xfrm>
            <a:off x="7236117" y="1593908"/>
            <a:ext cx="2915640" cy="17099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C5AA135-3E66-4B50-9BC5-15D3D7DA8DFB}"/>
              </a:ext>
            </a:extLst>
          </p:cNvPr>
          <p:cNvSpPr/>
          <p:nvPr/>
        </p:nvSpPr>
        <p:spPr>
          <a:xfrm>
            <a:off x="856329" y="2507137"/>
            <a:ext cx="2660548" cy="5817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予測したい文章</a:t>
            </a:r>
            <a:endParaRPr lang="en-US" altLang="ja-JP" sz="2400" b="1" dirty="0">
              <a:solidFill>
                <a:schemeClr val="accent6">
                  <a:lumMod val="75000"/>
                </a:schemeClr>
              </a:solidFill>
            </a:endParaRPr>
          </a:p>
        </p:txBody>
      </p:sp>
      <p:sp>
        <p:nvSpPr>
          <p:cNvPr id="25" name="四角形: 角を丸くする 24">
            <a:extLst>
              <a:ext uri="{FF2B5EF4-FFF2-40B4-BE49-F238E27FC236}">
                <a16:creationId xmlns:a16="http://schemas.microsoft.com/office/drawing/2014/main" id="{7F92E45D-BD2A-4D37-9520-C23EE457465C}"/>
              </a:ext>
            </a:extLst>
          </p:cNvPr>
          <p:cNvSpPr/>
          <p:nvPr/>
        </p:nvSpPr>
        <p:spPr>
          <a:xfrm>
            <a:off x="856329" y="3088858"/>
            <a:ext cx="2660548" cy="159436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犬と猫が好き</a:t>
            </a:r>
          </a:p>
        </p:txBody>
      </p:sp>
      <p:sp>
        <p:nvSpPr>
          <p:cNvPr id="26" name="四角形: 角を丸くする 25">
            <a:extLst>
              <a:ext uri="{FF2B5EF4-FFF2-40B4-BE49-F238E27FC236}">
                <a16:creationId xmlns:a16="http://schemas.microsoft.com/office/drawing/2014/main" id="{DFC63A6F-E259-4EE1-8C50-47AB28234FA8}"/>
              </a:ext>
            </a:extLst>
          </p:cNvPr>
          <p:cNvSpPr/>
          <p:nvPr/>
        </p:nvSpPr>
        <p:spPr>
          <a:xfrm>
            <a:off x="4316793" y="3088857"/>
            <a:ext cx="2131258" cy="159436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確率を計算</a:t>
            </a:r>
          </a:p>
        </p:txBody>
      </p:sp>
      <p:sp>
        <p:nvSpPr>
          <p:cNvPr id="27" name="矢印: 右 26">
            <a:extLst>
              <a:ext uri="{FF2B5EF4-FFF2-40B4-BE49-F238E27FC236}">
                <a16:creationId xmlns:a16="http://schemas.microsoft.com/office/drawing/2014/main" id="{BCFE1A0B-A36D-4A88-ADDE-A9EB43F47448}"/>
              </a:ext>
            </a:extLst>
          </p:cNvPr>
          <p:cNvSpPr/>
          <p:nvPr/>
        </p:nvSpPr>
        <p:spPr>
          <a:xfrm>
            <a:off x="6580459" y="3326733"/>
            <a:ext cx="623696" cy="110690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39364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1" nodeType="clickEffect">
                                  <p:stCondLst>
                                    <p:cond delay="0"/>
                                  </p:stCondLst>
                                  <p:childTnLst>
                                    <p:animScale>
                                      <p:cBhvr>
                                        <p:cTn id="6" dur="250" fill="hold"/>
                                        <p:tgtEl>
                                          <p:spTgt spid="20"/>
                                        </p:tgtEl>
                                      </p:cBhvr>
                                      <p:by x="150000" y="150000"/>
                                    </p:animScale>
                                  </p:childTnLst>
                                </p:cTn>
                              </p:par>
                              <p:par>
                                <p:cTn id="7" presetID="6" presetClass="emph" presetSubtype="0" autoRev="1" fill="hold" grpId="1" nodeType="withEffect">
                                  <p:stCondLst>
                                    <p:cond delay="0"/>
                                  </p:stCondLst>
                                  <p:childTnLst>
                                    <p:animScale>
                                      <p:cBhvr>
                                        <p:cTn id="8" dur="250" fill="hold"/>
                                        <p:tgtEl>
                                          <p:spTgt spid="22"/>
                                        </p:tgtEl>
                                      </p:cBhvr>
                                      <p:by x="150000" y="150000"/>
                                    </p:animScale>
                                  </p:childTnLst>
                                </p:cTn>
                              </p:par>
                              <p:par>
                                <p:cTn id="9" presetID="6" presetClass="emph" presetSubtype="0" autoRev="1" fill="hold" grpId="1" nodeType="withEffect">
                                  <p:stCondLst>
                                    <p:cond delay="0"/>
                                  </p:stCondLst>
                                  <p:childTnLst>
                                    <p:animScale>
                                      <p:cBhvr>
                                        <p:cTn id="10" dur="250" fill="hold"/>
                                        <p:tgtEl>
                                          <p:spTgt spid="21"/>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animBg="1"/>
      <p:bldP spid="21" grpId="1" animBg="1"/>
      <p:bldP spid="22" grpId="1" animBg="1"/>
      <p:bldP spid="6" grpId="0"/>
      <p:bldP spid="19" grpId="0"/>
      <p:bldP spid="23"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400E8B0-1205-48EC-8658-8303BD435982}"/>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5D0F5E3-31AA-48A4-A9A9-06A6C9EA087E}"/>
              </a:ext>
            </a:extLst>
          </p:cNvPr>
          <p:cNvSpPr/>
          <p:nvPr/>
        </p:nvSpPr>
        <p:spPr>
          <a:xfrm>
            <a:off x="131092" y="3806686"/>
            <a:ext cx="3262433" cy="707886"/>
          </a:xfrm>
          <a:prstGeom prst="rect">
            <a:avLst/>
          </a:prstGeom>
          <a:solidFill>
            <a:schemeClr val="bg1"/>
          </a:solidFill>
          <a:ln w="57150">
            <a:solidFill>
              <a:schemeClr val="tx1"/>
            </a:solidFill>
          </a:ln>
        </p:spPr>
        <p:txBody>
          <a:bodyPr wrap="none">
            <a:spAutoFit/>
          </a:bodyPr>
          <a:lstStyle/>
          <a:p>
            <a:pPr algn="ctr"/>
            <a:r>
              <a:rPr lang="ja-JP" altLang="en-US" sz="4000" b="1" dirty="0"/>
              <a:t>犬と猫が好き</a:t>
            </a:r>
          </a:p>
        </p:txBody>
      </p:sp>
      <p:sp>
        <p:nvSpPr>
          <p:cNvPr id="16" name="矢印: 右 15">
            <a:extLst>
              <a:ext uri="{FF2B5EF4-FFF2-40B4-BE49-F238E27FC236}">
                <a16:creationId xmlns:a16="http://schemas.microsoft.com/office/drawing/2014/main" id="{1B6EAEC0-EF2F-4188-BDC0-9E7CAA817B80}"/>
              </a:ext>
            </a:extLst>
          </p:cNvPr>
          <p:cNvSpPr/>
          <p:nvPr/>
        </p:nvSpPr>
        <p:spPr>
          <a:xfrm>
            <a:off x="3724128" y="3316938"/>
            <a:ext cx="973726" cy="17126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6F4EB4F-00D7-4FDC-BAF3-CDC1C92C5A56}"/>
              </a:ext>
            </a:extLst>
          </p:cNvPr>
          <p:cNvSpPr/>
          <p:nvPr/>
        </p:nvSpPr>
        <p:spPr>
          <a:xfrm>
            <a:off x="5834922" y="2730538"/>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18" name="正方形/長方形 17">
            <a:extLst>
              <a:ext uri="{FF2B5EF4-FFF2-40B4-BE49-F238E27FC236}">
                <a16:creationId xmlns:a16="http://schemas.microsoft.com/office/drawing/2014/main" id="{FF92D6F6-D403-4F5B-BA56-086D2994E870}"/>
              </a:ext>
            </a:extLst>
          </p:cNvPr>
          <p:cNvSpPr/>
          <p:nvPr/>
        </p:nvSpPr>
        <p:spPr>
          <a:xfrm>
            <a:off x="8128000"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lumMod val="50000"/>
                </a:schemeClr>
              </a:solidFill>
            </a:endParaRPr>
          </a:p>
        </p:txBody>
      </p:sp>
      <p:sp>
        <p:nvSpPr>
          <p:cNvPr id="19" name="正方形/長方形 18">
            <a:extLst>
              <a:ext uri="{FF2B5EF4-FFF2-40B4-BE49-F238E27FC236}">
                <a16:creationId xmlns:a16="http://schemas.microsoft.com/office/drawing/2014/main" id="{5A8AF3CC-6F7B-4247-A90C-9402ACE1B3ED}"/>
              </a:ext>
            </a:extLst>
          </p:cNvPr>
          <p:cNvSpPr/>
          <p:nvPr/>
        </p:nvSpPr>
        <p:spPr>
          <a:xfrm>
            <a:off x="10395069"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EDE9EC1-BAD4-45A6-B428-06486ACE797E}"/>
              </a:ext>
            </a:extLst>
          </p:cNvPr>
          <p:cNvSpPr txBox="1"/>
          <p:nvPr/>
        </p:nvSpPr>
        <p:spPr>
          <a:xfrm>
            <a:off x="6148870" y="1979841"/>
            <a:ext cx="1212282" cy="707886"/>
          </a:xfrm>
          <a:prstGeom prst="rect">
            <a:avLst/>
          </a:prstGeom>
          <a:noFill/>
        </p:spPr>
        <p:txBody>
          <a:bodyPr wrap="square" rtlCol="0">
            <a:spAutoFit/>
          </a:bodyPr>
          <a:lstStyle/>
          <a:p>
            <a:r>
              <a:rPr kumimoji="1" lang="ja-JP" altLang="en-US" sz="4000" b="1" dirty="0"/>
              <a:t>動物</a:t>
            </a:r>
          </a:p>
        </p:txBody>
      </p:sp>
      <p:sp>
        <p:nvSpPr>
          <p:cNvPr id="24" name="テキスト ボックス 23">
            <a:extLst>
              <a:ext uri="{FF2B5EF4-FFF2-40B4-BE49-F238E27FC236}">
                <a16:creationId xmlns:a16="http://schemas.microsoft.com/office/drawing/2014/main" id="{FF4E96A0-A2EB-45CA-A779-8342B33E615E}"/>
              </a:ext>
            </a:extLst>
          </p:cNvPr>
          <p:cNvSpPr txBox="1"/>
          <p:nvPr/>
        </p:nvSpPr>
        <p:spPr>
          <a:xfrm>
            <a:off x="8415939" y="1979841"/>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25" name="テキスト ボックス 24">
            <a:extLst>
              <a:ext uri="{FF2B5EF4-FFF2-40B4-BE49-F238E27FC236}">
                <a16:creationId xmlns:a16="http://schemas.microsoft.com/office/drawing/2014/main" id="{DE4F4660-1399-4586-ABE0-D324FC0753D0}"/>
              </a:ext>
            </a:extLst>
          </p:cNvPr>
          <p:cNvSpPr txBox="1"/>
          <p:nvPr/>
        </p:nvSpPr>
        <p:spPr>
          <a:xfrm>
            <a:off x="10029990" y="1965385"/>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
        <p:nvSpPr>
          <p:cNvPr id="26" name="テキスト ボックス 25">
            <a:extLst>
              <a:ext uri="{FF2B5EF4-FFF2-40B4-BE49-F238E27FC236}">
                <a16:creationId xmlns:a16="http://schemas.microsoft.com/office/drawing/2014/main" id="{2F74359F-C03D-4904-8C4A-130BD0CAA259}"/>
              </a:ext>
            </a:extLst>
          </p:cNvPr>
          <p:cNvSpPr txBox="1"/>
          <p:nvPr/>
        </p:nvSpPr>
        <p:spPr>
          <a:xfrm>
            <a:off x="4989327" y="2937634"/>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cxnSp>
        <p:nvCxnSpPr>
          <p:cNvPr id="28" name="直線コネクタ 27">
            <a:extLst>
              <a:ext uri="{FF2B5EF4-FFF2-40B4-BE49-F238E27FC236}">
                <a16:creationId xmlns:a16="http://schemas.microsoft.com/office/drawing/2014/main" id="{5BE6B904-5547-4647-810A-29A93C69110D}"/>
              </a:ext>
            </a:extLst>
          </p:cNvPr>
          <p:cNvCxnSpPr/>
          <p:nvPr/>
        </p:nvCxnSpPr>
        <p:spPr>
          <a:xfrm>
            <a:off x="5860931"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9B59BC7-1036-4192-9922-ABBE57F0E957}"/>
              </a:ext>
            </a:extLst>
          </p:cNvPr>
          <p:cNvCxnSpPr/>
          <p:nvPr/>
        </p:nvCxnSpPr>
        <p:spPr>
          <a:xfrm>
            <a:off x="5860931"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E14E51B-D44D-42CA-8FB8-180ED2372EC7}"/>
              </a:ext>
            </a:extLst>
          </p:cNvPr>
          <p:cNvSpPr txBox="1"/>
          <p:nvPr/>
        </p:nvSpPr>
        <p:spPr>
          <a:xfrm>
            <a:off x="4723863" y="3982731"/>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sp>
        <p:nvSpPr>
          <p:cNvPr id="32" name="テキスト ボックス 31">
            <a:extLst>
              <a:ext uri="{FF2B5EF4-FFF2-40B4-BE49-F238E27FC236}">
                <a16:creationId xmlns:a16="http://schemas.microsoft.com/office/drawing/2014/main" id="{BB432860-F145-4584-8441-5D8761D7F236}"/>
              </a:ext>
            </a:extLst>
          </p:cNvPr>
          <p:cNvSpPr txBox="1"/>
          <p:nvPr/>
        </p:nvSpPr>
        <p:spPr>
          <a:xfrm>
            <a:off x="6106377" y="2943187"/>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33" name="テキスト ボックス 32">
            <a:extLst>
              <a:ext uri="{FF2B5EF4-FFF2-40B4-BE49-F238E27FC236}">
                <a16:creationId xmlns:a16="http://schemas.microsoft.com/office/drawing/2014/main" id="{4C1B2E34-B5DE-44FE-9700-076EA3A464AB}"/>
              </a:ext>
            </a:extLst>
          </p:cNvPr>
          <p:cNvSpPr txBox="1"/>
          <p:nvPr/>
        </p:nvSpPr>
        <p:spPr>
          <a:xfrm>
            <a:off x="6148870" y="4090212"/>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sp>
        <p:nvSpPr>
          <p:cNvPr id="35" name="テキスト ボックス 34">
            <a:extLst>
              <a:ext uri="{FF2B5EF4-FFF2-40B4-BE49-F238E27FC236}">
                <a16:creationId xmlns:a16="http://schemas.microsoft.com/office/drawing/2014/main" id="{0D3FBE09-3DA0-4CB5-BEC5-12BA8CC445E1}"/>
              </a:ext>
            </a:extLst>
          </p:cNvPr>
          <p:cNvSpPr txBox="1"/>
          <p:nvPr/>
        </p:nvSpPr>
        <p:spPr>
          <a:xfrm>
            <a:off x="8376968" y="2962995"/>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cxnSp>
        <p:nvCxnSpPr>
          <p:cNvPr id="36" name="直線コネクタ 35">
            <a:extLst>
              <a:ext uri="{FF2B5EF4-FFF2-40B4-BE49-F238E27FC236}">
                <a16:creationId xmlns:a16="http://schemas.microsoft.com/office/drawing/2014/main" id="{789AFA53-A9A1-40CC-98CC-556FD75D9AFB}"/>
              </a:ext>
            </a:extLst>
          </p:cNvPr>
          <p:cNvCxnSpPr/>
          <p:nvPr/>
        </p:nvCxnSpPr>
        <p:spPr>
          <a:xfrm>
            <a:off x="8128000"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9BDA6E3-A1A7-4765-9C51-572F3B5D1C24}"/>
              </a:ext>
            </a:extLst>
          </p:cNvPr>
          <p:cNvCxnSpPr/>
          <p:nvPr/>
        </p:nvCxnSpPr>
        <p:spPr>
          <a:xfrm>
            <a:off x="8154009"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BFD271C-B1E5-4808-9161-1EC03EA5AAFB}"/>
              </a:ext>
            </a:extLst>
          </p:cNvPr>
          <p:cNvCxnSpPr/>
          <p:nvPr/>
        </p:nvCxnSpPr>
        <p:spPr>
          <a:xfrm>
            <a:off x="10403840" y="380668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44BBBB7-1F55-49E1-8A2F-1AD5713FB4EB}"/>
              </a:ext>
            </a:extLst>
          </p:cNvPr>
          <p:cNvCxnSpPr>
            <a:cxnSpLocks/>
          </p:cNvCxnSpPr>
          <p:nvPr/>
        </p:nvCxnSpPr>
        <p:spPr>
          <a:xfrm flipV="1">
            <a:off x="10403840" y="4873486"/>
            <a:ext cx="1814169" cy="11817"/>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4331207-E31F-4E99-87DB-04DE95B7328E}"/>
              </a:ext>
            </a:extLst>
          </p:cNvPr>
          <p:cNvSpPr txBox="1"/>
          <p:nvPr/>
        </p:nvSpPr>
        <p:spPr>
          <a:xfrm>
            <a:off x="10586258" y="2943187"/>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41" name="テキスト ボックス 40">
            <a:extLst>
              <a:ext uri="{FF2B5EF4-FFF2-40B4-BE49-F238E27FC236}">
                <a16:creationId xmlns:a16="http://schemas.microsoft.com/office/drawing/2014/main" id="{E810D2B2-425D-4250-A8E8-C05596E721A9}"/>
              </a:ext>
            </a:extLst>
          </p:cNvPr>
          <p:cNvSpPr txBox="1"/>
          <p:nvPr/>
        </p:nvSpPr>
        <p:spPr>
          <a:xfrm>
            <a:off x="10628751" y="4090212"/>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44" name="テキスト ボックス 43">
            <a:extLst>
              <a:ext uri="{FF2B5EF4-FFF2-40B4-BE49-F238E27FC236}">
                <a16:creationId xmlns:a16="http://schemas.microsoft.com/office/drawing/2014/main" id="{61F11366-7489-40D2-AC24-E8C9F5F442CD}"/>
              </a:ext>
            </a:extLst>
          </p:cNvPr>
          <p:cNvSpPr txBox="1"/>
          <p:nvPr/>
        </p:nvSpPr>
        <p:spPr>
          <a:xfrm>
            <a:off x="8352201" y="4043679"/>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sp>
        <p:nvSpPr>
          <p:cNvPr id="45" name="テキスト ボックス 44">
            <a:extLst>
              <a:ext uri="{FF2B5EF4-FFF2-40B4-BE49-F238E27FC236}">
                <a16:creationId xmlns:a16="http://schemas.microsoft.com/office/drawing/2014/main" id="{1845B80C-13DE-483F-BF96-AF848F8C271A}"/>
              </a:ext>
            </a:extLst>
          </p:cNvPr>
          <p:cNvSpPr txBox="1"/>
          <p:nvPr/>
        </p:nvSpPr>
        <p:spPr>
          <a:xfrm>
            <a:off x="6106377" y="512240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46" name="直線コネクタ 45">
            <a:extLst>
              <a:ext uri="{FF2B5EF4-FFF2-40B4-BE49-F238E27FC236}">
                <a16:creationId xmlns:a16="http://schemas.microsoft.com/office/drawing/2014/main" id="{592470ED-16C5-462C-9716-6C24C6CAE3D9}"/>
              </a:ext>
            </a:extLst>
          </p:cNvPr>
          <p:cNvCxnSpPr/>
          <p:nvPr/>
        </p:nvCxnSpPr>
        <p:spPr>
          <a:xfrm>
            <a:off x="5860931"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1930AED-E399-4DFC-9C3B-6274A2BCD893}"/>
              </a:ext>
            </a:extLst>
          </p:cNvPr>
          <p:cNvCxnSpPr/>
          <p:nvPr/>
        </p:nvCxnSpPr>
        <p:spPr>
          <a:xfrm>
            <a:off x="8128000"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8F3B19A-1153-46D3-B14E-DE98D9BD7AF1}"/>
              </a:ext>
            </a:extLst>
          </p:cNvPr>
          <p:cNvCxnSpPr/>
          <p:nvPr/>
        </p:nvCxnSpPr>
        <p:spPr>
          <a:xfrm>
            <a:off x="10403840" y="601140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A6F5E77-92D7-4D44-8046-A650D5EE9586}"/>
              </a:ext>
            </a:extLst>
          </p:cNvPr>
          <p:cNvSpPr txBox="1"/>
          <p:nvPr/>
        </p:nvSpPr>
        <p:spPr>
          <a:xfrm>
            <a:off x="8352201" y="5188445"/>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50" name="テキスト ボックス 49">
            <a:extLst>
              <a:ext uri="{FF2B5EF4-FFF2-40B4-BE49-F238E27FC236}">
                <a16:creationId xmlns:a16="http://schemas.microsoft.com/office/drawing/2014/main" id="{837C1EA8-876C-4CDD-A358-7E4FF3A22F85}"/>
              </a:ext>
            </a:extLst>
          </p:cNvPr>
          <p:cNvSpPr txBox="1"/>
          <p:nvPr/>
        </p:nvSpPr>
        <p:spPr>
          <a:xfrm>
            <a:off x="10691779" y="5122404"/>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51" name="テキスト ボックス 50">
            <a:extLst>
              <a:ext uri="{FF2B5EF4-FFF2-40B4-BE49-F238E27FC236}">
                <a16:creationId xmlns:a16="http://schemas.microsoft.com/office/drawing/2014/main" id="{298432E6-BFB0-4A51-9EF6-08FBA1EA5B7B}"/>
              </a:ext>
            </a:extLst>
          </p:cNvPr>
          <p:cNvSpPr txBox="1"/>
          <p:nvPr/>
        </p:nvSpPr>
        <p:spPr>
          <a:xfrm>
            <a:off x="4944707" y="5122404"/>
            <a:ext cx="1212282" cy="707886"/>
          </a:xfrm>
          <a:prstGeom prst="rect">
            <a:avLst/>
          </a:prstGeom>
          <a:noFill/>
        </p:spPr>
        <p:txBody>
          <a:bodyPr wrap="square" rtlCol="0">
            <a:spAutoFit/>
          </a:bodyPr>
          <a:lstStyle/>
          <a:p>
            <a:r>
              <a:rPr kumimoji="1" lang="ja-JP" altLang="en-US" sz="4000" b="1" dirty="0"/>
              <a:t>猫</a:t>
            </a:r>
          </a:p>
        </p:txBody>
      </p:sp>
      <p:sp>
        <p:nvSpPr>
          <p:cNvPr id="43" name="タイトル 1">
            <a:extLst>
              <a:ext uri="{FF2B5EF4-FFF2-40B4-BE49-F238E27FC236}">
                <a16:creationId xmlns:a16="http://schemas.microsoft.com/office/drawing/2014/main" id="{43E1285A-D11D-45BE-BD86-7CBF3DFDD54E}"/>
              </a:ext>
            </a:extLst>
          </p:cNvPr>
          <p:cNvSpPr>
            <a:spLocks noGrp="1"/>
          </p:cNvSpPr>
          <p:nvPr>
            <p:ph type="title"/>
          </p:nvPr>
        </p:nvSpPr>
        <p:spPr>
          <a:xfrm>
            <a:off x="838200" y="365125"/>
            <a:ext cx="10515600" cy="1325563"/>
          </a:xfrm>
        </p:spPr>
        <p:txBody>
          <a:bodyPr/>
          <a:lstStyle/>
          <a:p>
            <a:r>
              <a:rPr kumimoji="1" lang="en-US" altLang="ja-JP" b="1" dirty="0" err="1">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fastText</a:t>
            </a:r>
            <a:endParaRPr kumimoji="1"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615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334433" y="1765990"/>
            <a:ext cx="10515600" cy="4351338"/>
          </a:xfrm>
          <a:ln>
            <a:noFill/>
          </a:ln>
        </p:spPr>
        <p:txBody>
          <a:bodyPr/>
          <a:lstStyle/>
          <a:p>
            <a:r>
              <a:rPr kumimoji="1" lang="ja-JP" altLang="en-US" sz="3600" b="1" dirty="0"/>
              <a:t>今まで</a:t>
            </a:r>
            <a:endParaRPr kumimoji="1" lang="en-US" altLang="ja-JP" sz="3600" b="1" dirty="0"/>
          </a:p>
          <a:p>
            <a:pPr marL="457200" lvl="1" indent="0">
              <a:buNone/>
            </a:pPr>
            <a:r>
              <a:rPr kumimoji="1" lang="ja-JP" altLang="en-US" sz="3600" b="1" dirty="0">
                <a:ln>
                  <a:solidFill>
                    <a:sysClr val="windowText" lastClr="000000"/>
                  </a:solidFill>
                </a:ln>
                <a:solidFill>
                  <a:schemeClr val="accent6">
                    <a:lumMod val="75000"/>
                  </a:schemeClr>
                </a:solidFill>
              </a:rPr>
              <a:t>文章を単語ごとに分割</a:t>
            </a:r>
            <a:endParaRPr kumimoji="1" lang="en-US" altLang="ja-JP" sz="3600" b="1" dirty="0">
              <a:ln>
                <a:solidFill>
                  <a:sysClr val="windowText" lastClr="000000"/>
                </a:solidFill>
              </a:ln>
              <a:solidFill>
                <a:schemeClr val="accent6">
                  <a:lumMod val="75000"/>
                </a:schemeClr>
              </a:solidFill>
            </a:endParaRPr>
          </a:p>
          <a:p>
            <a:pPr marL="914400" lvl="2" indent="0">
              <a:buNone/>
            </a:pPr>
            <a:r>
              <a:rPr lang="ja-JP" altLang="en-US" sz="3200" b="1" dirty="0"/>
              <a:t>↑</a:t>
            </a:r>
            <a:r>
              <a:rPr kumimoji="1" lang="ja-JP" altLang="en-US" sz="3200" b="1" dirty="0"/>
              <a:t>重複する単語が多い</a:t>
            </a:r>
            <a:endParaRPr kumimoji="1" lang="en-US" altLang="ja-JP" sz="3200" dirty="0"/>
          </a:p>
          <a:p>
            <a:r>
              <a:rPr kumimoji="1" lang="ja-JP" altLang="en-US" sz="3600" b="1" dirty="0"/>
              <a:t>現在</a:t>
            </a:r>
            <a:endParaRPr kumimoji="1" lang="en-US" altLang="ja-JP" sz="3600" b="1" dirty="0"/>
          </a:p>
          <a:p>
            <a:pPr marL="457200" lvl="1" indent="0">
              <a:buNone/>
            </a:pPr>
            <a:r>
              <a:rPr kumimoji="1" lang="ja-JP" altLang="en-US" sz="3600" b="1" dirty="0">
                <a:ln>
                  <a:solidFill>
                    <a:sysClr val="windowText" lastClr="000000"/>
                  </a:solidFill>
                </a:ln>
                <a:solidFill>
                  <a:schemeClr val="accent6">
                    <a:lumMod val="75000"/>
                  </a:schemeClr>
                </a:solidFill>
              </a:rPr>
              <a:t>文章を単語として扱う</a:t>
            </a:r>
            <a:endParaRPr kumimoji="1" lang="en-US" altLang="ja-JP" sz="3600" b="1" dirty="0">
              <a:ln>
                <a:solidFill>
                  <a:sysClr val="windowText" lastClr="000000"/>
                </a:solidFill>
              </a:ln>
              <a:solidFill>
                <a:schemeClr val="accent6">
                  <a:lumMod val="75000"/>
                </a:schemeClr>
              </a:solidFill>
            </a:endParaRPr>
          </a:p>
          <a:p>
            <a:pPr marL="914400" lvl="2" indent="0">
              <a:buNone/>
            </a:pPr>
            <a:r>
              <a:rPr lang="ja-JP" altLang="en-US" sz="3600" b="1" dirty="0"/>
              <a:t>↑</a:t>
            </a:r>
            <a:r>
              <a:rPr lang="ja-JP" altLang="en-US" sz="3200" b="1" dirty="0"/>
              <a:t>重複せず、データが増える</a:t>
            </a:r>
            <a:endParaRPr lang="ja-JP" altLang="en-US" sz="3600" b="1" dirty="0"/>
          </a:p>
        </p:txBody>
      </p:sp>
      <p:sp>
        <p:nvSpPr>
          <p:cNvPr id="7" name="テキスト ボックス 6">
            <a:extLst>
              <a:ext uri="{FF2B5EF4-FFF2-40B4-BE49-F238E27FC236}">
                <a16:creationId xmlns:a16="http://schemas.microsoft.com/office/drawing/2014/main" id="{D5DD4A2F-68D9-4A79-A389-82AAAB394C0F}"/>
              </a:ext>
            </a:extLst>
          </p:cNvPr>
          <p:cNvSpPr txBox="1"/>
          <p:nvPr/>
        </p:nvSpPr>
        <p:spPr>
          <a:xfrm flipH="1">
            <a:off x="7492340" y="2341166"/>
            <a:ext cx="4458905" cy="584775"/>
          </a:xfrm>
          <a:prstGeom prst="rect">
            <a:avLst/>
          </a:prstGeom>
          <a:noFill/>
        </p:spPr>
        <p:txBody>
          <a:bodyPr wrap="square" rtlCol="0">
            <a:spAutoFit/>
          </a:bodyPr>
          <a:lstStyle/>
          <a:p>
            <a:r>
              <a:rPr kumimoji="1" lang="ja-JP" altLang="en-US" sz="3200" b="1" dirty="0"/>
              <a:t>データを増やしにくい</a:t>
            </a:r>
          </a:p>
        </p:txBody>
      </p:sp>
      <p:sp>
        <p:nvSpPr>
          <p:cNvPr id="8" name="矢印: 上 7">
            <a:extLst>
              <a:ext uri="{FF2B5EF4-FFF2-40B4-BE49-F238E27FC236}">
                <a16:creationId xmlns:a16="http://schemas.microsoft.com/office/drawing/2014/main" id="{63FE131A-4C79-490B-93C6-9FA481034CA3}"/>
              </a:ext>
            </a:extLst>
          </p:cNvPr>
          <p:cNvSpPr/>
          <p:nvPr/>
        </p:nvSpPr>
        <p:spPr>
          <a:xfrm rot="16200000">
            <a:off x="6129562" y="2019789"/>
            <a:ext cx="877091" cy="120832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上 8">
            <a:extLst>
              <a:ext uri="{FF2B5EF4-FFF2-40B4-BE49-F238E27FC236}">
                <a16:creationId xmlns:a16="http://schemas.microsoft.com/office/drawing/2014/main" id="{42B22345-9B06-472D-96CD-9DCAB6528AC9}"/>
              </a:ext>
            </a:extLst>
          </p:cNvPr>
          <p:cNvSpPr/>
          <p:nvPr/>
        </p:nvSpPr>
        <p:spPr>
          <a:xfrm rot="16200000">
            <a:off x="6173001" y="3673324"/>
            <a:ext cx="877091" cy="1121448"/>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7FF3E0A3-6C44-4BE5-AD57-31851EDE70AF}"/>
              </a:ext>
            </a:extLst>
          </p:cNvPr>
          <p:cNvSpPr txBox="1"/>
          <p:nvPr/>
        </p:nvSpPr>
        <p:spPr>
          <a:xfrm flipH="1">
            <a:off x="7542871" y="3941659"/>
            <a:ext cx="4357842" cy="584775"/>
          </a:xfrm>
          <a:prstGeom prst="rect">
            <a:avLst/>
          </a:prstGeom>
          <a:noFill/>
        </p:spPr>
        <p:txBody>
          <a:bodyPr wrap="square" rtlCol="0">
            <a:spAutoFit/>
          </a:bodyPr>
          <a:lstStyle/>
          <a:p>
            <a:r>
              <a:rPr kumimoji="1" lang="ja-JP" altLang="en-US" sz="3200" b="1" dirty="0"/>
              <a:t>データを増やしやすい</a:t>
            </a:r>
          </a:p>
        </p:txBody>
      </p:sp>
      <p:sp>
        <p:nvSpPr>
          <p:cNvPr id="12" name="タイトル 1">
            <a:extLst>
              <a:ext uri="{FF2B5EF4-FFF2-40B4-BE49-F238E27FC236}">
                <a16:creationId xmlns:a16="http://schemas.microsoft.com/office/drawing/2014/main" id="{B8A691F7-FCBF-45F8-A234-F7C7507A3562}"/>
              </a:ext>
            </a:extLst>
          </p:cNvPr>
          <p:cNvSpPr>
            <a:spLocks noGrp="1"/>
          </p:cNvSpPr>
          <p:nvPr>
            <p:ph type="title"/>
          </p:nvPr>
        </p:nvSpPr>
        <p:spPr>
          <a:xfrm>
            <a:off x="838200" y="365125"/>
            <a:ext cx="10515600" cy="1325563"/>
          </a:xfrm>
        </p:spPr>
        <p:txBody>
          <a:bodyPr/>
          <a:lstStyle/>
          <a:p>
            <a:r>
              <a:rPr kumimoji="1"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トレーニングデータ</a:t>
            </a:r>
          </a:p>
        </p:txBody>
      </p:sp>
    </p:spTree>
    <p:extLst>
      <p:ext uri="{BB962C8B-B14F-4D97-AF65-F5344CB8AC3E}">
        <p14:creationId xmlns:p14="http://schemas.microsoft.com/office/powerpoint/2010/main" val="6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7924659-6DC8-46F3-9D06-ACCCF5D808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10">
            <a:extLst>
              <a:ext uri="{FF2B5EF4-FFF2-40B4-BE49-F238E27FC236}">
                <a16:creationId xmlns:a16="http://schemas.microsoft.com/office/drawing/2014/main" id="{757319E6-BEC1-4F69-AD95-034F67E226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344" y="1690688"/>
            <a:ext cx="12033367" cy="440049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a:extLst>
              <a:ext uri="{FF2B5EF4-FFF2-40B4-BE49-F238E27FC236}">
                <a16:creationId xmlns:a16="http://schemas.microsoft.com/office/drawing/2014/main" id="{3827400A-0100-4512-BD53-7AECDB4EBCE5}"/>
              </a:ext>
            </a:extLst>
          </p:cNvPr>
          <p:cNvSpPr/>
          <p:nvPr/>
        </p:nvSpPr>
        <p:spPr>
          <a:xfrm>
            <a:off x="9259091" y="2311274"/>
            <a:ext cx="1470611"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17702A-E57B-48C9-A5D8-47C21CA284EB}"/>
              </a:ext>
            </a:extLst>
          </p:cNvPr>
          <p:cNvSpPr/>
          <p:nvPr/>
        </p:nvSpPr>
        <p:spPr>
          <a:xfrm>
            <a:off x="8094847" y="2312904"/>
            <a:ext cx="1039528"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3E1242-A1DC-4FF8-BBC9-F462E4D062AE}"/>
              </a:ext>
            </a:extLst>
          </p:cNvPr>
          <p:cNvSpPr/>
          <p:nvPr/>
        </p:nvSpPr>
        <p:spPr>
          <a:xfrm>
            <a:off x="10838047" y="2311274"/>
            <a:ext cx="1245608"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タイトル 1">
            <a:extLst>
              <a:ext uri="{FF2B5EF4-FFF2-40B4-BE49-F238E27FC236}">
                <a16:creationId xmlns:a16="http://schemas.microsoft.com/office/drawing/2014/main" id="{A912D906-0434-4F66-9CD7-93D1F65F2189}"/>
              </a:ext>
            </a:extLst>
          </p:cNvPr>
          <p:cNvSpPr>
            <a:spLocks noGrp="1"/>
          </p:cNvSpPr>
          <p:nvPr>
            <p:ph type="title"/>
          </p:nvPr>
        </p:nvSpPr>
        <p:spPr>
          <a:xfrm>
            <a:off x="838200" y="365125"/>
            <a:ext cx="10515600" cy="1325563"/>
          </a:xfrm>
        </p:spPr>
        <p:txBody>
          <a:bodyPr/>
          <a:lstStyle/>
          <a:p>
            <a:r>
              <a:rPr kumimoji="1"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機械学習モデル</a:t>
            </a:r>
          </a:p>
        </p:txBody>
      </p:sp>
    </p:spTree>
    <p:extLst>
      <p:ext uri="{BB962C8B-B14F-4D97-AF65-F5344CB8AC3E}">
        <p14:creationId xmlns:p14="http://schemas.microsoft.com/office/powerpoint/2010/main" val="201328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ja-JP" altLang="en-US" sz="3200" dirty="0"/>
              <a:t>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10141" y="257652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FEA7A-A53F-4DC2-ADF6-966C194F34DB}"/>
              </a:ext>
            </a:extLst>
          </p:cNvPr>
          <p:cNvSpPr>
            <a:spLocks noGrp="1"/>
          </p:cNvSpPr>
          <p:nvPr>
            <p:ph type="title"/>
          </p:nvPr>
        </p:nvSpPr>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D7B5737E-D24E-4DAC-BB60-15267FE39B7A}"/>
              </a:ext>
            </a:extLst>
          </p:cNvPr>
          <p:cNvSpPr/>
          <p:nvPr/>
        </p:nvSpPr>
        <p:spPr>
          <a:xfrm>
            <a:off x="1289052"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音声</a:t>
            </a:r>
            <a:endParaRPr kumimoji="1" lang="ja-JP" altLang="en-US" sz="3600" b="1" dirty="0"/>
          </a:p>
        </p:txBody>
      </p:sp>
      <p:sp>
        <p:nvSpPr>
          <p:cNvPr id="5" name="四角形: 角を丸くする 4">
            <a:extLst>
              <a:ext uri="{FF2B5EF4-FFF2-40B4-BE49-F238E27FC236}">
                <a16:creationId xmlns:a16="http://schemas.microsoft.com/office/drawing/2014/main" id="{DDD19EE2-0538-477B-AF62-F2011A2F8AF7}"/>
              </a:ext>
            </a:extLst>
          </p:cNvPr>
          <p:cNvSpPr/>
          <p:nvPr/>
        </p:nvSpPr>
        <p:spPr>
          <a:xfrm>
            <a:off x="4991100"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音素</a:t>
            </a:r>
          </a:p>
        </p:txBody>
      </p:sp>
      <p:sp>
        <p:nvSpPr>
          <p:cNvPr id="6" name="四角形: 角を丸くする 5">
            <a:extLst>
              <a:ext uri="{FF2B5EF4-FFF2-40B4-BE49-F238E27FC236}">
                <a16:creationId xmlns:a16="http://schemas.microsoft.com/office/drawing/2014/main" id="{0645E6F2-E18A-45C7-A0FD-835F07D3FCF8}"/>
              </a:ext>
            </a:extLst>
          </p:cNvPr>
          <p:cNvSpPr/>
          <p:nvPr/>
        </p:nvSpPr>
        <p:spPr>
          <a:xfrm>
            <a:off x="8693148"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文字</a:t>
            </a:r>
          </a:p>
        </p:txBody>
      </p:sp>
      <p:sp>
        <p:nvSpPr>
          <p:cNvPr id="7" name="四角形: 角を丸くする 6">
            <a:extLst>
              <a:ext uri="{FF2B5EF4-FFF2-40B4-BE49-F238E27FC236}">
                <a16:creationId xmlns:a16="http://schemas.microsoft.com/office/drawing/2014/main" id="{F410ABAF-FE02-441D-BFCE-9F5EDC1AC83A}"/>
              </a:ext>
            </a:extLst>
          </p:cNvPr>
          <p:cNvSpPr/>
          <p:nvPr/>
        </p:nvSpPr>
        <p:spPr>
          <a:xfrm>
            <a:off x="6925467" y="4752181"/>
            <a:ext cx="2246313" cy="14859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ysClr val="windowText" lastClr="000000"/>
                </a:solidFill>
              </a:rPr>
              <a:t>辞書</a:t>
            </a:r>
          </a:p>
        </p:txBody>
      </p:sp>
      <p:sp>
        <p:nvSpPr>
          <p:cNvPr id="9" name="矢印: 右 8">
            <a:extLst>
              <a:ext uri="{FF2B5EF4-FFF2-40B4-BE49-F238E27FC236}">
                <a16:creationId xmlns:a16="http://schemas.microsoft.com/office/drawing/2014/main" id="{E0E3DB7F-7C0E-4052-8AA4-4A6C193DA488}"/>
              </a:ext>
            </a:extLst>
          </p:cNvPr>
          <p:cNvSpPr/>
          <p:nvPr/>
        </p:nvSpPr>
        <p:spPr>
          <a:xfrm>
            <a:off x="7240587"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sp>
        <p:nvSpPr>
          <p:cNvPr id="10" name="矢印: 右 9">
            <a:extLst>
              <a:ext uri="{FF2B5EF4-FFF2-40B4-BE49-F238E27FC236}">
                <a16:creationId xmlns:a16="http://schemas.microsoft.com/office/drawing/2014/main" id="{AD0C7CF1-8905-4FF8-8552-7D330C48EFF8}"/>
              </a:ext>
            </a:extLst>
          </p:cNvPr>
          <p:cNvSpPr/>
          <p:nvPr/>
        </p:nvSpPr>
        <p:spPr>
          <a:xfrm>
            <a:off x="3538539"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cxnSp>
        <p:nvCxnSpPr>
          <p:cNvPr id="13" name="コネクタ: カギ線 12">
            <a:extLst>
              <a:ext uri="{FF2B5EF4-FFF2-40B4-BE49-F238E27FC236}">
                <a16:creationId xmlns:a16="http://schemas.microsoft.com/office/drawing/2014/main" id="{2669BBC3-E193-488F-B2A2-1CAB783737AD}"/>
              </a:ext>
            </a:extLst>
          </p:cNvPr>
          <p:cNvCxnSpPr>
            <a:stCxn id="5" idx="2"/>
            <a:endCxn id="7" idx="1"/>
          </p:cNvCxnSpPr>
          <p:nvPr/>
        </p:nvCxnSpPr>
        <p:spPr>
          <a:xfrm rot="16200000" flipH="1">
            <a:off x="5847952" y="4417616"/>
            <a:ext cx="1427162" cy="727867"/>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A21F347-3C77-4D71-8D2B-E4BE89B014E8}"/>
              </a:ext>
            </a:extLst>
          </p:cNvPr>
          <p:cNvCxnSpPr>
            <a:cxnSpLocks/>
            <a:stCxn id="7" idx="3"/>
            <a:endCxn id="6" idx="2"/>
          </p:cNvCxnSpPr>
          <p:nvPr/>
        </p:nvCxnSpPr>
        <p:spPr>
          <a:xfrm flipV="1">
            <a:off x="9171780" y="4067969"/>
            <a:ext cx="727868" cy="1427162"/>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49C6C70-B03E-49D0-A920-88FE2E6DC9B6}"/>
              </a:ext>
            </a:extLst>
          </p:cNvPr>
          <p:cNvSpPr txBox="1"/>
          <p:nvPr/>
        </p:nvSpPr>
        <p:spPr>
          <a:xfrm>
            <a:off x="4853780" y="4516148"/>
            <a:ext cx="1206499" cy="646331"/>
          </a:xfrm>
          <a:prstGeom prst="rect">
            <a:avLst/>
          </a:prstGeom>
          <a:solidFill>
            <a:srgbClr val="FF0000"/>
          </a:solidFill>
          <a:ln>
            <a:solidFill>
              <a:schemeClr val="tx1"/>
            </a:solidFill>
          </a:ln>
        </p:spPr>
        <p:txBody>
          <a:bodyPr wrap="square" rtlCol="0">
            <a:spAutoFit/>
          </a:bodyPr>
          <a:lstStyle/>
          <a:p>
            <a:pPr algn="ctr"/>
            <a:r>
              <a:rPr lang="ja-JP" altLang="en-US" sz="3600" b="1" dirty="0">
                <a:solidFill>
                  <a:schemeClr val="bg1"/>
                </a:solidFill>
              </a:rPr>
              <a:t>検索</a:t>
            </a:r>
            <a:endParaRPr kumimoji="1" lang="ja-JP" altLang="en-US" sz="3600" b="1" dirty="0">
              <a:solidFill>
                <a:schemeClr val="bg1"/>
              </a:solidFill>
            </a:endParaRPr>
          </a:p>
        </p:txBody>
      </p:sp>
      <p:sp>
        <p:nvSpPr>
          <p:cNvPr id="24" name="テキスト ボックス 23">
            <a:extLst>
              <a:ext uri="{FF2B5EF4-FFF2-40B4-BE49-F238E27FC236}">
                <a16:creationId xmlns:a16="http://schemas.microsoft.com/office/drawing/2014/main" id="{4E335EFB-CFC8-4A41-A5DD-211DBE9079D2}"/>
              </a:ext>
            </a:extLst>
          </p:cNvPr>
          <p:cNvSpPr txBox="1"/>
          <p:nvPr/>
        </p:nvSpPr>
        <p:spPr>
          <a:xfrm>
            <a:off x="10035380" y="4605048"/>
            <a:ext cx="1206499" cy="646331"/>
          </a:xfrm>
          <a:prstGeom prst="rect">
            <a:avLst/>
          </a:prstGeom>
          <a:solidFill>
            <a:srgbClr val="FF0000"/>
          </a:solidFill>
          <a:ln>
            <a:solidFill>
              <a:schemeClr val="tx1"/>
            </a:solidFill>
          </a:ln>
        </p:spPr>
        <p:txBody>
          <a:bodyPr wrap="square" rtlCol="0">
            <a:spAutoFit/>
          </a:bodyPr>
          <a:lstStyle/>
          <a:p>
            <a:pPr algn="ctr"/>
            <a:r>
              <a:rPr kumimoji="1" lang="ja-JP" altLang="en-US" sz="3600" b="1" dirty="0">
                <a:solidFill>
                  <a:schemeClr val="bg1"/>
                </a:solidFill>
              </a:rPr>
              <a:t>出力</a:t>
            </a:r>
          </a:p>
        </p:txBody>
      </p:sp>
      <p:sp>
        <p:nvSpPr>
          <p:cNvPr id="25" name="正方形/長方形 24">
            <a:extLst>
              <a:ext uri="{FF2B5EF4-FFF2-40B4-BE49-F238E27FC236}">
                <a16:creationId xmlns:a16="http://schemas.microsoft.com/office/drawing/2014/main" id="{856C89DF-8D28-42FE-8F7F-24479A7EF98E}"/>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83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3F5B6-66F1-48A8-9C57-A854E55E1670}"/>
              </a:ext>
            </a:extLst>
          </p:cNvPr>
          <p:cNvSpPr>
            <a:spLocks noGrp="1"/>
          </p:cNvSpPr>
          <p:nvPr>
            <p:ph type="title"/>
          </p:nvPr>
        </p:nvSpPr>
        <p:spPr>
          <a:xfrm>
            <a:off x="838200" y="346074"/>
            <a:ext cx="10515600" cy="1325563"/>
          </a:xfrm>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C55DF703-D9F1-41E8-824C-34B88967B1D2}"/>
              </a:ext>
            </a:extLst>
          </p:cNvPr>
          <p:cNvSpPr/>
          <p:nvPr/>
        </p:nvSpPr>
        <p:spPr>
          <a:xfrm>
            <a:off x="14859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雨</a:t>
            </a:r>
            <a:endParaRPr kumimoji="1" lang="ja-JP" altLang="en-US" sz="3600" b="1" dirty="0"/>
          </a:p>
        </p:txBody>
      </p:sp>
      <p:sp>
        <p:nvSpPr>
          <p:cNvPr id="5" name="四角形: 角を丸くする 4">
            <a:extLst>
              <a:ext uri="{FF2B5EF4-FFF2-40B4-BE49-F238E27FC236}">
                <a16:creationId xmlns:a16="http://schemas.microsoft.com/office/drawing/2014/main" id="{92349C31-B034-4E91-B2A4-B4FDF583388B}"/>
              </a:ext>
            </a:extLst>
          </p:cNvPr>
          <p:cNvSpPr/>
          <p:nvPr/>
        </p:nvSpPr>
        <p:spPr>
          <a:xfrm>
            <a:off x="46736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あめ</a:t>
            </a:r>
          </a:p>
        </p:txBody>
      </p:sp>
      <p:sp>
        <p:nvSpPr>
          <p:cNvPr id="6" name="四角形: 角を丸くする 5">
            <a:extLst>
              <a:ext uri="{FF2B5EF4-FFF2-40B4-BE49-F238E27FC236}">
                <a16:creationId xmlns:a16="http://schemas.microsoft.com/office/drawing/2014/main" id="{D72F68DE-E7DD-47AE-B77E-873FDE61B98E}"/>
              </a:ext>
            </a:extLst>
          </p:cNvPr>
          <p:cNvSpPr/>
          <p:nvPr/>
        </p:nvSpPr>
        <p:spPr>
          <a:xfrm>
            <a:off x="78613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a</a:t>
            </a:r>
            <a:r>
              <a:rPr kumimoji="1" lang="en-US" altLang="ja-JP" sz="3600" b="1" dirty="0"/>
              <a:t> m e</a:t>
            </a:r>
            <a:endParaRPr kumimoji="1" lang="ja-JP" altLang="en-US" sz="3600" b="1" dirty="0"/>
          </a:p>
        </p:txBody>
      </p:sp>
      <p:sp>
        <p:nvSpPr>
          <p:cNvPr id="7" name="四角形: 角を丸くする 6">
            <a:extLst>
              <a:ext uri="{FF2B5EF4-FFF2-40B4-BE49-F238E27FC236}">
                <a16:creationId xmlns:a16="http://schemas.microsoft.com/office/drawing/2014/main" id="{010B730B-EDB9-44A1-912E-0FEBFF8F2E75}"/>
              </a:ext>
            </a:extLst>
          </p:cNvPr>
          <p:cNvSpPr/>
          <p:nvPr/>
        </p:nvSpPr>
        <p:spPr>
          <a:xfrm>
            <a:off x="14859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時間</a:t>
            </a:r>
            <a:endParaRPr kumimoji="1" lang="ja-JP" altLang="en-US" sz="3600" b="1" dirty="0"/>
          </a:p>
        </p:txBody>
      </p:sp>
      <p:sp>
        <p:nvSpPr>
          <p:cNvPr id="8" name="四角形: 角を丸くする 7">
            <a:extLst>
              <a:ext uri="{FF2B5EF4-FFF2-40B4-BE49-F238E27FC236}">
                <a16:creationId xmlns:a16="http://schemas.microsoft.com/office/drawing/2014/main" id="{A6728FC0-2E3E-40CB-8C0F-C94EEF0F0BF4}"/>
              </a:ext>
            </a:extLst>
          </p:cNvPr>
          <p:cNvSpPr/>
          <p:nvPr/>
        </p:nvSpPr>
        <p:spPr>
          <a:xfrm>
            <a:off x="46736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じかん</a:t>
            </a:r>
          </a:p>
        </p:txBody>
      </p:sp>
      <p:sp>
        <p:nvSpPr>
          <p:cNvPr id="9" name="四角形: 角を丸くする 8">
            <a:extLst>
              <a:ext uri="{FF2B5EF4-FFF2-40B4-BE49-F238E27FC236}">
                <a16:creationId xmlns:a16="http://schemas.microsoft.com/office/drawing/2014/main" id="{CE9C1BE1-A8B2-4BE3-81DD-F6C96E76DA4D}"/>
              </a:ext>
            </a:extLst>
          </p:cNvPr>
          <p:cNvSpPr/>
          <p:nvPr/>
        </p:nvSpPr>
        <p:spPr>
          <a:xfrm>
            <a:off x="78613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j i</a:t>
            </a:r>
            <a:r>
              <a:rPr lang="ja-JP" altLang="en-US" sz="3600" b="1" dirty="0"/>
              <a:t> </a:t>
            </a:r>
            <a:r>
              <a:rPr lang="en-US" altLang="ja-JP" sz="3600" b="1" dirty="0"/>
              <a:t>k</a:t>
            </a:r>
            <a:r>
              <a:rPr lang="ja-JP" altLang="en-US" sz="3600" b="1" dirty="0"/>
              <a:t> </a:t>
            </a:r>
            <a:r>
              <a:rPr lang="en-US" altLang="ja-JP" sz="3600" b="1" dirty="0"/>
              <a:t>a</a:t>
            </a:r>
            <a:r>
              <a:rPr lang="ja-JP" altLang="en-US" sz="3600" b="1" dirty="0"/>
              <a:t> </a:t>
            </a:r>
            <a:r>
              <a:rPr lang="en-US" altLang="ja-JP" sz="3600" b="1" dirty="0"/>
              <a:t>N</a:t>
            </a:r>
            <a:endParaRPr kumimoji="1" lang="ja-JP" altLang="en-US" sz="3600" b="1" dirty="0"/>
          </a:p>
        </p:txBody>
      </p:sp>
      <p:sp>
        <p:nvSpPr>
          <p:cNvPr id="3" name="矢印: 右 2">
            <a:extLst>
              <a:ext uri="{FF2B5EF4-FFF2-40B4-BE49-F238E27FC236}">
                <a16:creationId xmlns:a16="http://schemas.microsoft.com/office/drawing/2014/main" id="{5920C5BF-2FA1-42EC-A14B-EE5DC608A509}"/>
              </a:ext>
            </a:extLst>
          </p:cNvPr>
          <p:cNvSpPr/>
          <p:nvPr/>
        </p:nvSpPr>
        <p:spPr>
          <a:xfrm>
            <a:off x="4038600" y="20828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E53881B-DB29-486B-9BC5-3FC7A07B3D9C}"/>
              </a:ext>
            </a:extLst>
          </p:cNvPr>
          <p:cNvSpPr/>
          <p:nvPr/>
        </p:nvSpPr>
        <p:spPr>
          <a:xfrm>
            <a:off x="7207252" y="423545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2C6E5DE-9F42-42F8-90C6-1AD8DC001C2A}"/>
              </a:ext>
            </a:extLst>
          </p:cNvPr>
          <p:cNvSpPr/>
          <p:nvPr/>
        </p:nvSpPr>
        <p:spPr>
          <a:xfrm>
            <a:off x="4032249" y="42291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1F41A84-D43D-4AD8-84C0-F52A939E9CBD}"/>
              </a:ext>
            </a:extLst>
          </p:cNvPr>
          <p:cNvSpPr/>
          <p:nvPr/>
        </p:nvSpPr>
        <p:spPr>
          <a:xfrm>
            <a:off x="7219950" y="21590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20D9A3B-40AF-4E89-9C51-556638F991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88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75EEC-78A4-44BC-82F5-35B75F3E141D}"/>
              </a:ext>
            </a:extLst>
          </p:cNvPr>
          <p:cNvSpPr>
            <a:spLocks noGrp="1"/>
          </p:cNvSpPr>
          <p:nvPr>
            <p:ph type="title"/>
          </p:nvPr>
        </p:nvSpPr>
        <p:spPr/>
        <p:txBody>
          <a:bodyPr/>
          <a:lstStyle/>
          <a:p>
            <a:r>
              <a:rPr kumimoji="1" lang="ja-JP" altLang="en-US" dirty="0"/>
              <a:t>音声認識</a:t>
            </a:r>
          </a:p>
        </p:txBody>
      </p:sp>
      <p:sp>
        <p:nvSpPr>
          <p:cNvPr id="4" name="正方形/長方形 3">
            <a:extLst>
              <a:ext uri="{FF2B5EF4-FFF2-40B4-BE49-F238E27FC236}">
                <a16:creationId xmlns:a16="http://schemas.microsoft.com/office/drawing/2014/main" id="{9B03D577-ADC1-4484-8CF3-4DAB32D21D0E}"/>
              </a:ext>
            </a:extLst>
          </p:cNvPr>
          <p:cNvSpPr/>
          <p:nvPr/>
        </p:nvSpPr>
        <p:spPr>
          <a:xfrm>
            <a:off x="3346450" y="2926557"/>
            <a:ext cx="5499100" cy="3606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ysClr val="windowText" lastClr="000000"/>
                </a:solidFill>
              </a:rPr>
              <a:t>音素ファイル</a:t>
            </a:r>
            <a:endParaRPr lang="en-US" altLang="ja-JP" sz="3600" b="1" dirty="0">
              <a:solidFill>
                <a:sysClr val="windowText" lastClr="000000"/>
              </a:solidFill>
            </a:endParaRPr>
          </a:p>
          <a:p>
            <a:endParaRPr lang="en-US" altLang="ja-JP" sz="3600" dirty="0">
              <a:solidFill>
                <a:sysClr val="windowText" lastClr="000000"/>
              </a:solidFill>
            </a:endParaRPr>
          </a:p>
          <a:p>
            <a:r>
              <a:rPr lang="ja-JP" altLang="en-US" sz="3600" b="1" dirty="0">
                <a:solidFill>
                  <a:sysClr val="windowText" lastClr="000000"/>
                </a:solidFill>
              </a:rPr>
              <a:t>　単語</a:t>
            </a:r>
            <a:r>
              <a:rPr lang="en-US" altLang="ja-JP" sz="3600" b="1" dirty="0">
                <a:solidFill>
                  <a:sysClr val="windowText" lastClr="000000"/>
                </a:solidFill>
              </a:rPr>
              <a:t>	</a:t>
            </a:r>
            <a:r>
              <a:rPr lang="en-US" altLang="ja-JP" sz="3600" dirty="0">
                <a:solidFill>
                  <a:sysClr val="windowText" lastClr="000000"/>
                </a:solidFill>
              </a:rPr>
              <a:t>	</a:t>
            </a:r>
            <a:r>
              <a:rPr lang="ja-JP" altLang="en-US" sz="3600" b="1" dirty="0">
                <a:solidFill>
                  <a:sysClr val="windowText" lastClr="000000"/>
                </a:solidFill>
              </a:rPr>
              <a:t>音素</a:t>
            </a:r>
            <a:endParaRPr lang="en-US" altLang="ja-JP" sz="3600" b="1" dirty="0">
              <a:solidFill>
                <a:sysClr val="windowText" lastClr="000000"/>
              </a:solidFill>
            </a:endParaRPr>
          </a:p>
          <a:p>
            <a:r>
              <a:rPr kumimoji="1" lang="ja-JP" altLang="en-US" sz="3600" dirty="0">
                <a:solidFill>
                  <a:sysClr val="windowText" lastClr="000000"/>
                </a:solidFill>
              </a:rPr>
              <a:t>　晴れ</a:t>
            </a:r>
            <a:r>
              <a:rPr kumimoji="1" lang="en-US" altLang="ja-JP" sz="3600" dirty="0">
                <a:solidFill>
                  <a:sysClr val="windowText" lastClr="000000"/>
                </a:solidFill>
              </a:rPr>
              <a:t>		h a r e</a:t>
            </a:r>
            <a:endParaRPr lang="en-US" altLang="ja-JP" sz="3600" dirty="0">
              <a:solidFill>
                <a:sysClr val="windowText" lastClr="000000"/>
              </a:solidFill>
            </a:endParaRPr>
          </a:p>
          <a:p>
            <a:r>
              <a:rPr lang="ja-JP" altLang="en-US" sz="3600" dirty="0">
                <a:solidFill>
                  <a:sysClr val="windowText" lastClr="000000"/>
                </a:solidFill>
              </a:rPr>
              <a:t>　曇り</a:t>
            </a:r>
            <a:r>
              <a:rPr lang="en-US" altLang="ja-JP" sz="3600" dirty="0">
                <a:solidFill>
                  <a:sysClr val="windowText" lastClr="000000"/>
                </a:solidFill>
              </a:rPr>
              <a:t>		k u m o r i</a:t>
            </a:r>
          </a:p>
          <a:p>
            <a:r>
              <a:rPr kumimoji="1" lang="ja-JP" altLang="en-US" sz="3600" dirty="0">
                <a:solidFill>
                  <a:sysClr val="windowText" lastClr="000000"/>
                </a:solidFill>
              </a:rPr>
              <a:t>　雨</a:t>
            </a:r>
            <a:r>
              <a:rPr kumimoji="1" lang="en-US" altLang="ja-JP" sz="3600" dirty="0">
                <a:solidFill>
                  <a:sysClr val="windowText" lastClr="000000"/>
                </a:solidFill>
              </a:rPr>
              <a:t>		a m e</a:t>
            </a:r>
          </a:p>
        </p:txBody>
      </p:sp>
      <p:sp>
        <p:nvSpPr>
          <p:cNvPr id="5" name="テキスト ボックス 4">
            <a:extLst>
              <a:ext uri="{FF2B5EF4-FFF2-40B4-BE49-F238E27FC236}">
                <a16:creationId xmlns:a16="http://schemas.microsoft.com/office/drawing/2014/main" id="{B5E6F467-0695-4466-ABC3-71F7920A94A7}"/>
              </a:ext>
            </a:extLst>
          </p:cNvPr>
          <p:cNvSpPr txBox="1"/>
          <p:nvPr/>
        </p:nvSpPr>
        <p:spPr>
          <a:xfrm>
            <a:off x="5156200" y="1403568"/>
            <a:ext cx="5511800" cy="1077218"/>
          </a:xfrm>
          <a:prstGeom prst="rect">
            <a:avLst/>
          </a:prstGeom>
          <a:noFill/>
        </p:spPr>
        <p:txBody>
          <a:bodyPr wrap="square" rtlCol="0">
            <a:spAutoFit/>
          </a:bodyPr>
          <a:lstStyle/>
          <a:p>
            <a:r>
              <a:rPr lang="ja-JP" altLang="en-US" sz="3200" b="1" dirty="0"/>
              <a:t>読みファイル・音素ファイル</a:t>
            </a:r>
            <a:endParaRPr lang="en-US" altLang="ja-JP" sz="3200" b="1" dirty="0"/>
          </a:p>
          <a:p>
            <a:r>
              <a:rPr lang="ja-JP" altLang="en-US" sz="3200" b="1" dirty="0"/>
              <a:t>語彙ファイル・構文ファイル</a:t>
            </a:r>
            <a:endParaRPr kumimoji="1" lang="ja-JP" altLang="en-US" sz="3200" b="1" dirty="0"/>
          </a:p>
        </p:txBody>
      </p:sp>
      <p:sp>
        <p:nvSpPr>
          <p:cNvPr id="3" name="テキスト ボックス 2">
            <a:extLst>
              <a:ext uri="{FF2B5EF4-FFF2-40B4-BE49-F238E27FC236}">
                <a16:creationId xmlns:a16="http://schemas.microsoft.com/office/drawing/2014/main" id="{CF723C66-88EF-4748-9FB8-E84BDB90BDC9}"/>
              </a:ext>
            </a:extLst>
          </p:cNvPr>
          <p:cNvSpPr txBox="1"/>
          <p:nvPr/>
        </p:nvSpPr>
        <p:spPr>
          <a:xfrm>
            <a:off x="1358900" y="1588234"/>
            <a:ext cx="3111500" cy="707886"/>
          </a:xfrm>
          <a:prstGeom prst="rect">
            <a:avLst/>
          </a:prstGeom>
          <a:noFill/>
        </p:spPr>
        <p:txBody>
          <a:bodyPr wrap="square" rtlCol="0">
            <a:spAutoFit/>
          </a:bodyPr>
          <a:lstStyle/>
          <a:p>
            <a:r>
              <a:rPr kumimoji="1" lang="ja-JP" altLang="en-US" sz="4000" b="1" dirty="0"/>
              <a:t>辞書データ</a:t>
            </a:r>
          </a:p>
        </p:txBody>
      </p:sp>
      <p:sp>
        <p:nvSpPr>
          <p:cNvPr id="6" name="矢印: 右 5">
            <a:extLst>
              <a:ext uri="{FF2B5EF4-FFF2-40B4-BE49-F238E27FC236}">
                <a16:creationId xmlns:a16="http://schemas.microsoft.com/office/drawing/2014/main" id="{D7FBCAF4-8BA3-47CF-9DFB-60CFFE2F2EE5}"/>
              </a:ext>
            </a:extLst>
          </p:cNvPr>
          <p:cNvSpPr/>
          <p:nvPr/>
        </p:nvSpPr>
        <p:spPr>
          <a:xfrm>
            <a:off x="4038600" y="156341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65C8EE22-D85E-4BD2-9544-2BA2C9B518EF}"/>
              </a:ext>
            </a:extLst>
          </p:cNvPr>
          <p:cNvSpPr/>
          <p:nvPr/>
        </p:nvSpPr>
        <p:spPr>
          <a:xfrm>
            <a:off x="5029200" y="1282700"/>
            <a:ext cx="5765800" cy="1325563"/>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DA33747-9A3D-4CC2-AEC5-68D3B25FC0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5046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697345C-147F-4B7D-99CB-AAD6A7B8ED93}"/>
              </a:ext>
            </a:extLst>
          </p:cNvPr>
          <p:cNvPicPr>
            <a:picLocks noChangeAspect="1"/>
          </p:cNvPicPr>
          <p:nvPr/>
        </p:nvPicPr>
        <p:blipFill>
          <a:blip r:embed="rId3"/>
          <a:stretch>
            <a:fillRect/>
          </a:stretch>
        </p:blipFill>
        <p:spPr>
          <a:xfrm>
            <a:off x="5079172" y="2013631"/>
            <a:ext cx="4384869" cy="2830738"/>
          </a:xfrm>
          <a:prstGeom prst="rect">
            <a:avLst/>
          </a:prstGeom>
        </p:spPr>
      </p:pic>
      <p:sp>
        <p:nvSpPr>
          <p:cNvPr id="2" name="タイトル 1">
            <a:extLst>
              <a:ext uri="{FF2B5EF4-FFF2-40B4-BE49-F238E27FC236}">
                <a16:creationId xmlns:a16="http://schemas.microsoft.com/office/drawing/2014/main" id="{4A6A2DDF-EF48-469D-8A63-6577374E48DF}"/>
              </a:ext>
            </a:extLst>
          </p:cNvPr>
          <p:cNvSpPr>
            <a:spLocks noGrp="1"/>
          </p:cNvSpPr>
          <p:nvPr>
            <p:ph type="title"/>
          </p:nvPr>
        </p:nvSpPr>
        <p:spPr>
          <a:xfrm>
            <a:off x="838200" y="365125"/>
            <a:ext cx="10515600" cy="1325563"/>
          </a:xfrm>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263529E3-D778-43E9-82DA-E965B7B2F0B8}"/>
              </a:ext>
            </a:extLst>
          </p:cNvPr>
          <p:cNvSpPr/>
          <p:nvPr/>
        </p:nvSpPr>
        <p:spPr>
          <a:xfrm>
            <a:off x="304800" y="1989706"/>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音声</a:t>
            </a:r>
            <a:endParaRPr kumimoji="1" lang="ja-JP" altLang="en-US" sz="3600" b="1" dirty="0">
              <a:solidFill>
                <a:schemeClr val="accent6">
                  <a:lumMod val="75000"/>
                </a:schemeClr>
              </a:solidFill>
            </a:endParaRPr>
          </a:p>
        </p:txBody>
      </p:sp>
      <p:sp>
        <p:nvSpPr>
          <p:cNvPr id="7" name="四角形: 角を丸くする 6">
            <a:extLst>
              <a:ext uri="{FF2B5EF4-FFF2-40B4-BE49-F238E27FC236}">
                <a16:creationId xmlns:a16="http://schemas.microsoft.com/office/drawing/2014/main" id="{7ECA1C6E-3338-4F6F-8304-0FA2838EDB27}"/>
              </a:ext>
            </a:extLst>
          </p:cNvPr>
          <p:cNvSpPr/>
          <p:nvPr/>
        </p:nvSpPr>
        <p:spPr>
          <a:xfrm>
            <a:off x="304800" y="2906037"/>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あめ</a:t>
            </a:r>
          </a:p>
        </p:txBody>
      </p:sp>
      <p:sp>
        <p:nvSpPr>
          <p:cNvPr id="10" name="四角形: 角を丸くする 9">
            <a:extLst>
              <a:ext uri="{FF2B5EF4-FFF2-40B4-BE49-F238E27FC236}">
                <a16:creationId xmlns:a16="http://schemas.microsoft.com/office/drawing/2014/main" id="{158FB6B6-79F7-4ED4-89E5-7CDE197F9542}"/>
              </a:ext>
            </a:extLst>
          </p:cNvPr>
          <p:cNvSpPr/>
          <p:nvPr/>
        </p:nvSpPr>
        <p:spPr>
          <a:xfrm>
            <a:off x="2781300" y="1968501"/>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6">
                    <a:lumMod val="75000"/>
                  </a:schemeClr>
                </a:solidFill>
              </a:rPr>
              <a:t>音素</a:t>
            </a:r>
          </a:p>
        </p:txBody>
      </p:sp>
      <p:sp>
        <p:nvSpPr>
          <p:cNvPr id="11" name="四角形: 角を丸くする 10">
            <a:extLst>
              <a:ext uri="{FF2B5EF4-FFF2-40B4-BE49-F238E27FC236}">
                <a16:creationId xmlns:a16="http://schemas.microsoft.com/office/drawing/2014/main" id="{8B211BE3-F8F8-4AD0-BD4B-AEF903D60A8B}"/>
              </a:ext>
            </a:extLst>
          </p:cNvPr>
          <p:cNvSpPr/>
          <p:nvPr/>
        </p:nvSpPr>
        <p:spPr>
          <a:xfrm>
            <a:off x="2781300" y="2884832"/>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ame</a:t>
            </a:r>
            <a:endParaRPr kumimoji="1" lang="ja-JP" altLang="en-US" sz="4000" b="1" dirty="0"/>
          </a:p>
        </p:txBody>
      </p:sp>
      <p:sp>
        <p:nvSpPr>
          <p:cNvPr id="13" name="四角形: 角を丸くする 12">
            <a:extLst>
              <a:ext uri="{FF2B5EF4-FFF2-40B4-BE49-F238E27FC236}">
                <a16:creationId xmlns:a16="http://schemas.microsoft.com/office/drawing/2014/main" id="{B5668B1D-3D43-453B-926C-8758D5E089D1}"/>
              </a:ext>
            </a:extLst>
          </p:cNvPr>
          <p:cNvSpPr/>
          <p:nvPr/>
        </p:nvSpPr>
        <p:spPr>
          <a:xfrm>
            <a:off x="9779000" y="1953177"/>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文字</a:t>
            </a:r>
            <a:endParaRPr kumimoji="1" lang="ja-JP" altLang="en-US" sz="36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C87E882B-B659-495F-875F-45E6C339DADF}"/>
              </a:ext>
            </a:extLst>
          </p:cNvPr>
          <p:cNvSpPr/>
          <p:nvPr/>
        </p:nvSpPr>
        <p:spPr>
          <a:xfrm>
            <a:off x="9779000" y="2869508"/>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雨</a:t>
            </a:r>
          </a:p>
        </p:txBody>
      </p:sp>
      <p:sp>
        <p:nvSpPr>
          <p:cNvPr id="16" name="正方形/長方形 15">
            <a:extLst>
              <a:ext uri="{FF2B5EF4-FFF2-40B4-BE49-F238E27FC236}">
                <a16:creationId xmlns:a16="http://schemas.microsoft.com/office/drawing/2014/main" id="{0F88051D-C103-4855-96F7-F1A0E38A8FA9}"/>
              </a:ext>
            </a:extLst>
          </p:cNvPr>
          <p:cNvSpPr/>
          <p:nvPr/>
        </p:nvSpPr>
        <p:spPr>
          <a:xfrm>
            <a:off x="5522785" y="4182387"/>
            <a:ext cx="666751"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D80CC61-92A0-476A-853B-5CF505BB5854}"/>
              </a:ext>
            </a:extLst>
          </p:cNvPr>
          <p:cNvSpPr/>
          <p:nvPr/>
        </p:nvSpPr>
        <p:spPr>
          <a:xfrm>
            <a:off x="7271607" y="4182387"/>
            <a:ext cx="1282700"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99E689E5-E545-4427-8D68-CF7509C7CAC7}"/>
              </a:ext>
            </a:extLst>
          </p:cNvPr>
          <p:cNvSpPr/>
          <p:nvPr/>
        </p:nvSpPr>
        <p:spPr>
          <a:xfrm>
            <a:off x="6292850" y="4279569"/>
            <a:ext cx="774700" cy="3429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C3B27A8C-A34A-4A94-9B87-9F64B2091A57}"/>
              </a:ext>
            </a:extLst>
          </p:cNvPr>
          <p:cNvSpPr/>
          <p:nvPr/>
        </p:nvSpPr>
        <p:spPr>
          <a:xfrm>
            <a:off x="1984789" y="3299737"/>
            <a:ext cx="1213678"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変換</a:t>
            </a:r>
          </a:p>
        </p:txBody>
      </p:sp>
      <p:sp>
        <p:nvSpPr>
          <p:cNvPr id="22" name="矢印: 右 21">
            <a:extLst>
              <a:ext uri="{FF2B5EF4-FFF2-40B4-BE49-F238E27FC236}">
                <a16:creationId xmlns:a16="http://schemas.microsoft.com/office/drawing/2014/main" id="{39A7C1A4-BA37-4A71-9BFD-03108EC58666}"/>
              </a:ext>
            </a:extLst>
          </p:cNvPr>
          <p:cNvSpPr/>
          <p:nvPr/>
        </p:nvSpPr>
        <p:spPr>
          <a:xfrm>
            <a:off x="4478475" y="3282619"/>
            <a:ext cx="1201394"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検索</a:t>
            </a:r>
          </a:p>
        </p:txBody>
      </p:sp>
      <p:sp>
        <p:nvSpPr>
          <p:cNvPr id="23" name="矢印: 右 22">
            <a:extLst>
              <a:ext uri="{FF2B5EF4-FFF2-40B4-BE49-F238E27FC236}">
                <a16:creationId xmlns:a16="http://schemas.microsoft.com/office/drawing/2014/main" id="{65D7147F-0E8E-4D60-9126-5958EB05768F}"/>
              </a:ext>
            </a:extLst>
          </p:cNvPr>
          <p:cNvSpPr/>
          <p:nvPr/>
        </p:nvSpPr>
        <p:spPr>
          <a:xfrm>
            <a:off x="9101671" y="2967966"/>
            <a:ext cx="1132853" cy="14684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出力</a:t>
            </a:r>
          </a:p>
        </p:txBody>
      </p:sp>
      <p:sp>
        <p:nvSpPr>
          <p:cNvPr id="18" name="正方形/長方形 17">
            <a:extLst>
              <a:ext uri="{FF2B5EF4-FFF2-40B4-BE49-F238E27FC236}">
                <a16:creationId xmlns:a16="http://schemas.microsoft.com/office/drawing/2014/main" id="{C12C46C5-E6AD-48BF-B735-634CDBAC3F78}"/>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08211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2444</Words>
  <Application>Microsoft Office PowerPoint</Application>
  <PresentationFormat>ワイド画面</PresentationFormat>
  <Paragraphs>315</Paragraphs>
  <Slides>27</Slides>
  <Notes>26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音声認識</vt:lpstr>
      <vt:lpstr>音声認識</vt:lpstr>
      <vt:lpstr>音声認識</vt:lpstr>
      <vt:lpstr>音声認識</vt:lpstr>
      <vt:lpstr>辞書データ</vt:lpstr>
      <vt:lpstr>辞書データ</vt:lpstr>
      <vt:lpstr>ウェイクワード</vt:lpstr>
      <vt:lpstr>ウェイクワード</vt:lpstr>
      <vt:lpstr>ウェイクワード</vt:lpstr>
      <vt:lpstr>テキスト分類の仕組み</vt:lpstr>
      <vt:lpstr>fastText</vt:lpstr>
      <vt:lpstr>トレーニングデータ</vt:lpstr>
      <vt:lpstr>機械学習モデル</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94</cp:revision>
  <dcterms:created xsi:type="dcterms:W3CDTF">2021-11-23T02:33:41Z</dcterms:created>
  <dcterms:modified xsi:type="dcterms:W3CDTF">2021-12-08T05:36:58Z</dcterms:modified>
</cp:coreProperties>
</file>