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4" r:id="rId4"/>
    <p:sldId id="258" r:id="rId5"/>
    <p:sldId id="263"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41" autoAdjust="0"/>
  </p:normalViewPr>
  <p:slideViewPr>
    <p:cSldViewPr snapToGrid="0">
      <p:cViewPr varScale="1">
        <p:scale>
          <a:sx n="46" d="100"/>
          <a:sy n="46" d="100"/>
        </p:scale>
        <p:origin x="60" y="121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847E3-A545-4FEE-96D0-B2F7F758E0F3}"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1E08D-4A53-4A5C-9DAB-BDA17F3E8D74}" type="slidenum">
              <a:rPr kumimoji="1" lang="ja-JP" altLang="en-US" smtClean="0"/>
              <a:t>‹#›</a:t>
            </a:fld>
            <a:endParaRPr kumimoji="1" lang="ja-JP" altLang="en-US"/>
          </a:p>
        </p:txBody>
      </p:sp>
    </p:spTree>
    <p:extLst>
      <p:ext uri="{BB962C8B-B14F-4D97-AF65-F5344CB8AC3E}">
        <p14:creationId xmlns:p14="http://schemas.microsoft.com/office/powerpoint/2010/main" val="24436211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テキスト分類の流れと</a:t>
            </a:r>
            <a:r>
              <a:rPr lang="en-US" altLang="ja-JP" dirty="0" err="1"/>
              <a:t>fastText</a:t>
            </a:r>
            <a:r>
              <a:rPr lang="ja-JP" altLang="en-US" dirty="0"/>
              <a:t>について説明します。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テキスト分類とは文章を項目ごとに機械学習を用いて分類することです。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流れとしては、予測したい文章を入れ、その意味を解析し、予測した結果を返してくれます。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この図では「私は犬と猫が好き」という文章が左の三つの項目のうちのどれかを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予測した結果 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と出しているので動物項目に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分類しました。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予測　＝　確率を計算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一番確率が高いのを結果として出す→動物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2</a:t>
            </a:fld>
            <a:endParaRPr kumimoji="1" lang="ja-JP" altLang="en-US"/>
          </a:p>
        </p:txBody>
      </p:sp>
    </p:spTree>
    <p:extLst>
      <p:ext uri="{BB962C8B-B14F-4D97-AF65-F5344CB8AC3E}">
        <p14:creationId xmlns:p14="http://schemas.microsoft.com/office/powerpoint/2010/main" val="164768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r>
              <a:rPr lang="en-US" altLang="ja-JP" dirty="0" err="1"/>
              <a:t>fastText</a:t>
            </a:r>
            <a:r>
              <a:rPr lang="ja-JP" altLang="en-US" dirty="0"/>
              <a:t>は、単語表現と文章分類を効率的に学習するためのライブラリです。</a:t>
            </a:r>
            <a:endParaRPr lang="en-US" altLang="ja-JP" dirty="0"/>
          </a:p>
          <a:p>
            <a:r>
              <a:rPr kumimoji="1" lang="en-US" altLang="ja-JP" dirty="0" err="1"/>
              <a:t>fastText</a:t>
            </a:r>
            <a:r>
              <a:rPr kumimoji="1" lang="ja-JP" altLang="en-US" dirty="0"/>
              <a:t>では、文章をコンピューターで処理するために単語を数値的に表現します。</a:t>
            </a:r>
            <a:endParaRPr kumimoji="1" lang="en-US" altLang="ja-JP" dirty="0"/>
          </a:p>
          <a:p>
            <a:r>
              <a:rPr kumimoji="1" lang="ja-JP" altLang="en-US" dirty="0"/>
              <a:t>この図では「犬」、「好き」、「猫」という単語を</a:t>
            </a:r>
            <a:r>
              <a:rPr kumimoji="1" lang="ja-JP" altLang="en-US" sz="1200" b="0" i="0" kern="1200" dirty="0">
                <a:solidFill>
                  <a:schemeClr val="tx1"/>
                </a:solidFill>
                <a:effectLst/>
                <a:latin typeface="+mn-lt"/>
                <a:ea typeface="+mn-ea"/>
                <a:cs typeface="+mn-cs"/>
              </a:rPr>
              <a:t>数の特徴に対する関連の度合いを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１の間の実数で表現しています。こうすることで同じ特徴の数値が高い単語</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同士でグループを作成しテキスト分類を行えるようにしています。</a:t>
            </a:r>
            <a:endParaRPr kumimoji="1" lang="en-US" altLang="ja-JP" sz="1200" b="0" i="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3</a:t>
            </a:fld>
            <a:endParaRPr kumimoji="1" lang="ja-JP" altLang="en-US"/>
          </a:p>
        </p:txBody>
      </p:sp>
    </p:spTree>
    <p:extLst>
      <p:ext uri="{BB962C8B-B14F-4D97-AF65-F5344CB8AC3E}">
        <p14:creationId xmlns:p14="http://schemas.microsoft.com/office/powerpoint/2010/main" val="240617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本来の作り方としては、トレーニングデータ用の文章を形態素解析で単語ごとに分割するのですが、</a:t>
            </a:r>
            <a:r>
              <a:rPr kumimoji="1" lang="en-US" altLang="ja-JP" dirty="0" err="1"/>
              <a:t>fastText</a:t>
            </a:r>
            <a:r>
              <a:rPr kumimoji="1" lang="ja-JP" altLang="en-US" dirty="0"/>
              <a:t>では</a:t>
            </a:r>
            <a:r>
              <a:rPr kumimoji="1" lang="en-US" altLang="ja-JP" dirty="0"/>
              <a:t>1</a:t>
            </a:r>
            <a:r>
              <a:rPr kumimoji="1" lang="ja-JP" altLang="en-US" dirty="0" err="1"/>
              <a:t>つの</a:t>
            </a:r>
            <a:r>
              <a:rPr kumimoji="1" lang="ja-JP" altLang="en-US" dirty="0"/>
              <a:t>単語を１つのデータとして扱うため、</a:t>
            </a:r>
            <a:endParaRPr kumimoji="1" lang="en-US" altLang="ja-JP" dirty="0"/>
          </a:p>
          <a:p>
            <a:r>
              <a:rPr kumimoji="1" lang="ja-JP" altLang="en-US" dirty="0"/>
              <a:t>「今日　の　天気　は　晴れ　？」という文章のあとに「今日　の　天気　を教えて」という文章を追加しても、「今日の天気」の部分が重複してしまうため、</a:t>
            </a:r>
            <a:endParaRPr kumimoji="1" lang="en-US" altLang="ja-JP" dirty="0"/>
          </a:p>
          <a:p>
            <a:r>
              <a:rPr kumimoji="1" lang="ja-JP" altLang="en-US" dirty="0"/>
              <a:t>その分データが増えないことになります</a:t>
            </a:r>
            <a:endParaRPr kumimoji="1" lang="en-US" altLang="ja-JP" dirty="0"/>
          </a:p>
          <a:p>
            <a:r>
              <a:rPr kumimoji="1" lang="ja-JP" altLang="en-US" dirty="0"/>
              <a:t>私たちが使うであろう文章は、単語が多く重複してしまうため、対策を考えました</a:t>
            </a:r>
            <a:endParaRPr kumimoji="1" lang="en-US" altLang="ja-JP" dirty="0"/>
          </a:p>
          <a:p>
            <a:r>
              <a:rPr kumimoji="1" lang="ja-JP" altLang="en-US" dirty="0"/>
              <a:t>解決策として、文章を分割せずに、そのまま</a:t>
            </a:r>
            <a:r>
              <a:rPr kumimoji="1" lang="en-US" altLang="ja-JP" dirty="0"/>
              <a:t>1</a:t>
            </a:r>
            <a:r>
              <a:rPr kumimoji="1" lang="ja-JP" altLang="en-US" dirty="0" err="1"/>
              <a:t>つの</a:t>
            </a:r>
            <a:r>
              <a:rPr kumimoji="1" lang="ja-JP" altLang="en-US" dirty="0"/>
              <a:t>文章を</a:t>
            </a:r>
            <a:r>
              <a:rPr kumimoji="1" lang="en-US" altLang="ja-JP" dirty="0"/>
              <a:t>1</a:t>
            </a:r>
            <a:r>
              <a:rPr kumimoji="1" lang="ja-JP" altLang="en-US" dirty="0" err="1"/>
              <a:t>つの</a:t>
            </a:r>
            <a:r>
              <a:rPr kumimoji="1" lang="ja-JP" altLang="en-US" dirty="0"/>
              <a:t>単語として扱うという方法を考えました</a:t>
            </a:r>
            <a:endParaRPr kumimoji="1" lang="en-US" altLang="ja-JP" dirty="0"/>
          </a:p>
          <a:p>
            <a:r>
              <a:rPr kumimoji="1" lang="ja-JP" altLang="en-US" dirty="0"/>
              <a:t>こうすることで、入力した文章がそのまま</a:t>
            </a:r>
            <a:r>
              <a:rPr kumimoji="1" lang="en-US" altLang="ja-JP" dirty="0"/>
              <a:t>1</a:t>
            </a:r>
            <a:r>
              <a:rPr kumimoji="1" lang="ja-JP" altLang="en-US" dirty="0" err="1"/>
              <a:t>つの</a:t>
            </a:r>
            <a:r>
              <a:rPr kumimoji="1" lang="ja-JP" altLang="en-US" dirty="0"/>
              <a:t>データとして扱えるので、データを増やしやすくなります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4</a:t>
            </a:fld>
            <a:endParaRPr kumimoji="1" lang="ja-JP" altLang="en-US"/>
          </a:p>
        </p:txBody>
      </p:sp>
    </p:spTree>
    <p:extLst>
      <p:ext uri="{BB962C8B-B14F-4D97-AF65-F5344CB8AC3E}">
        <p14:creationId xmlns:p14="http://schemas.microsoft.com/office/powerpoint/2010/main" val="208211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使っているオプションはデータサイズは</a:t>
            </a:r>
            <a:r>
              <a:rPr kumimoji="1" lang="en-US" altLang="ja-JP" dirty="0"/>
              <a:t>200,</a:t>
            </a:r>
            <a:r>
              <a:rPr kumimoji="1" lang="ja-JP" altLang="en-US" dirty="0"/>
              <a:t>試行回数は</a:t>
            </a:r>
            <a:r>
              <a:rPr kumimoji="1" lang="en-US" altLang="ja-JP" dirty="0"/>
              <a:t>133000,</a:t>
            </a:r>
            <a:r>
              <a:rPr kumimoji="1" lang="ja-JP" altLang="en-US"/>
              <a:t>損失関数</a:t>
            </a:r>
            <a:r>
              <a:rPr kumimoji="1" lang="ja-JP" altLang="en-US" dirty="0"/>
              <a:t>は</a:t>
            </a:r>
            <a:r>
              <a:rPr kumimoji="1" lang="en-US" altLang="ja-JP" dirty="0" err="1"/>
              <a:t>hs</a:t>
            </a:r>
            <a:r>
              <a:rPr kumimoji="1" lang="ja-JP" altLang="en-US" dirty="0"/>
              <a:t>関数に設定しています。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5</a:t>
            </a:fld>
            <a:endParaRPr kumimoji="1" lang="ja-JP" altLang="en-US"/>
          </a:p>
        </p:txBody>
      </p:sp>
    </p:spTree>
    <p:extLst>
      <p:ext uri="{BB962C8B-B14F-4D97-AF65-F5344CB8AC3E}">
        <p14:creationId xmlns:p14="http://schemas.microsoft.com/office/powerpoint/2010/main" val="11191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E6BC3-6040-4622-81D9-1DC4078961D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9567E89-5149-4DBA-A4D2-4B0EFADD9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24C2617-EAB2-47EB-90AF-B893DE017EDB}"/>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67380795-2A6B-4EBF-9196-8589E41D7A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A2748-6843-4EAB-AB8E-AE7FE0A3B8CE}"/>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79706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CF290-3EAC-43DF-9C4F-5651D27A15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DA510C-D528-4806-8396-FD251D23CC7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FFD5EA-78DD-4564-81F7-AAACD9EB4519}"/>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BCE2110-0951-4460-B2E2-3E788C89AD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832097-BD8D-48D9-9751-E46FB6D54F22}"/>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46153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1DB175-2877-4F0B-9FD6-B9F27D58083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1FE4D6-E2AF-4B35-A296-F72FA04F4B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9E6413-710E-4AC6-8EB1-A40AE09CADDD}"/>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7E0149E6-53A8-462B-A4AB-5727A8F398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5AE741-6642-4C60-8F8E-0EB4AA629137}"/>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104475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C49B4-A7B7-43E9-B9A7-D79A73246E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6F1F6E-8349-4C27-AD9F-C96F80EA9EC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93EAAB-5A82-46B8-A909-84FE058CB483}"/>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64BDF387-0F9D-459D-9249-8010508DF4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D183E6-4BF9-4BC9-9691-98AE6FF289A2}"/>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215111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75BE2-88CD-49AD-8A76-E8717CEEA2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9E7FE2-1D3A-4A98-8A5A-507C90901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EC7934-FA70-4A2B-94A4-CBCF8FF556A0}"/>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3C13E64B-14DA-41A1-9139-94D820F54D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DC5A9E-6181-4740-99C7-F4605148A0E5}"/>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110929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CCE97-3D10-4FF7-884B-FCF5311B11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36172D-F8D5-4035-86A9-5A43F1964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06CCEE-498C-4CAB-AC0D-E3823BFE6C5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D7C35F-FCE2-4AAE-A5BD-CC43CFA72F2B}"/>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477F7B85-8B87-4B23-B7F1-713F90F9EE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4C60C3-ED81-4BF9-AC6E-2BEC61999907}"/>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5295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2EFBE3-4632-4570-A366-07C1DD8039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60225D-B85C-4760-A12B-1D2A9B1A4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7458B2-47F3-4964-9076-524AAF8AA42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B890D10-EDB7-4CB3-8984-2341D24A8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7A1FC24-C17D-4F85-9B94-A6F313D23E1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5CA0986-330F-48BB-BF3F-4077594E255A}"/>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C890E3D4-409E-4517-AE49-5DE597B3830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31B25EB-AB7F-407E-A898-6C405C5CAD94}"/>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0184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8E7AC-1023-49BD-BAD4-94D9D3D22C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D2AC9A1-00AE-43D4-95B9-125165ABBDEE}"/>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07734F72-BDAF-4A9C-9085-EDB320FDC8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8EC4A5-8F35-4B9E-9FFC-D605EEDF29EC}"/>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228204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B0D00B1-9811-4545-BB37-641D3228E1E3}"/>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396CEA9C-F824-4BCB-8262-82B76A3D96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5EA7631-C4D1-4891-ABC8-F6AA221B2D64}"/>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54087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115579-378B-40AD-9B18-099938743F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0D722C-D489-4DEC-A7EC-E6ED1804B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F8C066-7035-4B89-A4B5-4E7B4F756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0E1641-4030-453F-AC05-623BE55FD1FD}"/>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5C55EE75-50D0-4FD6-806C-6FCC2B94E9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82E680-FC2E-422E-B104-61B5243C52F8}"/>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28544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BD1261-1FB3-40BE-A869-DD79D076AE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BEA4FC7-9309-45B4-85B9-1034897AB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DCC1DF-06AB-4A47-8B25-E76DF9474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D1D4BF-A19F-4B07-AF9C-C4D204F0D482}"/>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D9AFD979-DCBB-4CF0-B20C-47CF64A475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C3693C-4A5D-4105-A4E0-B2787A713133}"/>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47349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0FD80F3-0DF2-4B3A-8676-145517321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9D9C74-3B81-4289-9C3B-51A3AA1BC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4CF895-502E-450F-A1FA-3A703E896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DD284B3D-F8BE-40CC-B910-BF41B7E7FB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03F91DF-6640-40BF-BC09-4695655E7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2861688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A8AF1-8429-4118-9EA6-D77723859B1E}"/>
              </a:ext>
            </a:extLst>
          </p:cNvPr>
          <p:cNvSpPr>
            <a:spLocks noGrp="1"/>
          </p:cNvSpPr>
          <p:nvPr>
            <p:ph type="ctrTitle"/>
          </p:nvPr>
        </p:nvSpPr>
        <p:spPr/>
        <p:txBody>
          <a:bodyPr/>
          <a:lstStyle/>
          <a:p>
            <a:r>
              <a:rPr kumimoji="1" lang="en-US" altLang="ja-JP" dirty="0" err="1"/>
              <a:t>fastText</a:t>
            </a:r>
            <a:r>
              <a:rPr kumimoji="1" lang="en-US" altLang="ja-JP" baseline="0" dirty="0"/>
              <a:t> </a:t>
            </a:r>
            <a:r>
              <a:rPr kumimoji="1" lang="ja-JP" altLang="en-US" baseline="0" dirty="0"/>
              <a:t>とは</a:t>
            </a:r>
            <a:endParaRPr kumimoji="1" lang="ja-JP" altLang="en-US" dirty="0"/>
          </a:p>
        </p:txBody>
      </p:sp>
      <p:sp>
        <p:nvSpPr>
          <p:cNvPr id="3" name="字幕 2">
            <a:extLst>
              <a:ext uri="{FF2B5EF4-FFF2-40B4-BE49-F238E27FC236}">
                <a16:creationId xmlns:a16="http://schemas.microsoft.com/office/drawing/2014/main" id="{28785474-91CE-4804-8C96-15445C2CCC40}"/>
              </a:ext>
            </a:extLst>
          </p:cNvPr>
          <p:cNvSpPr>
            <a:spLocks noGrp="1"/>
          </p:cNvSpPr>
          <p:nvPr>
            <p:ph type="subTitle" idx="1"/>
          </p:nvPr>
        </p:nvSpPr>
        <p:spPr/>
        <p:txBody>
          <a:bodyPr/>
          <a:lstStyle/>
          <a:p>
            <a:endParaRPr kumimoji="1" lang="ja-JP" altLang="en-US" dirty="0"/>
          </a:p>
        </p:txBody>
      </p:sp>
      <p:sp>
        <p:nvSpPr>
          <p:cNvPr id="4" name="正方形/長方形 3">
            <a:extLst>
              <a:ext uri="{FF2B5EF4-FFF2-40B4-BE49-F238E27FC236}">
                <a16:creationId xmlns:a16="http://schemas.microsoft.com/office/drawing/2014/main" id="{CE93B8AB-A3C2-4A18-BB3C-FECBD6BEBFE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104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03345-A294-422E-8EF0-1C9E0C7B89EC}"/>
              </a:ext>
            </a:extLst>
          </p:cNvPr>
          <p:cNvSpPr>
            <a:spLocks noGrp="1"/>
          </p:cNvSpPr>
          <p:nvPr>
            <p:ph type="title"/>
          </p:nvPr>
        </p:nvSpPr>
        <p:spPr>
          <a:xfrm>
            <a:off x="838200" y="365125"/>
            <a:ext cx="10515600" cy="1325563"/>
          </a:xfrm>
        </p:spPr>
        <p:txBody>
          <a:bodyPr/>
          <a:lstStyle/>
          <a:p>
            <a:r>
              <a:rPr lang="ja-JP" altLang="en-US" dirty="0"/>
              <a:t>テキスト分類</a:t>
            </a:r>
            <a:r>
              <a:rPr kumimoji="1" lang="ja-JP" altLang="en-US" dirty="0"/>
              <a:t>の仕組み</a:t>
            </a:r>
          </a:p>
        </p:txBody>
      </p:sp>
      <p:sp>
        <p:nvSpPr>
          <p:cNvPr id="4" name="矢印: 右 3">
            <a:extLst>
              <a:ext uri="{FF2B5EF4-FFF2-40B4-BE49-F238E27FC236}">
                <a16:creationId xmlns:a16="http://schemas.microsoft.com/office/drawing/2014/main" id="{FCAA5B2B-B2D0-4027-A4FC-18422A933228}"/>
              </a:ext>
            </a:extLst>
          </p:cNvPr>
          <p:cNvSpPr/>
          <p:nvPr/>
        </p:nvSpPr>
        <p:spPr>
          <a:xfrm>
            <a:off x="3358416" y="3202779"/>
            <a:ext cx="712292" cy="110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C98069C-13A5-4C19-903B-38044E1D69DF}"/>
              </a:ext>
            </a:extLst>
          </p:cNvPr>
          <p:cNvSpPr/>
          <p:nvPr/>
        </p:nvSpPr>
        <p:spPr>
          <a:xfrm>
            <a:off x="793606" y="2890586"/>
            <a:ext cx="2705143" cy="1918278"/>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犬</a:t>
            </a:r>
            <a:r>
              <a:rPr lang="ja-JP" altLang="en-US" dirty="0"/>
              <a:t>と猫が</a:t>
            </a:r>
            <a:r>
              <a:rPr kumimoji="1" lang="ja-JP" altLang="en-US" dirty="0"/>
              <a:t>好き</a:t>
            </a:r>
          </a:p>
        </p:txBody>
      </p:sp>
      <p:sp>
        <p:nvSpPr>
          <p:cNvPr id="3" name="正方形/長方形 2">
            <a:extLst>
              <a:ext uri="{FF2B5EF4-FFF2-40B4-BE49-F238E27FC236}">
                <a16:creationId xmlns:a16="http://schemas.microsoft.com/office/drawing/2014/main" id="{9EB847BF-5C10-45D4-9710-F38D68B894E0}"/>
              </a:ext>
            </a:extLst>
          </p:cNvPr>
          <p:cNvSpPr/>
          <p:nvPr/>
        </p:nvSpPr>
        <p:spPr>
          <a:xfrm>
            <a:off x="1111299" y="4090256"/>
            <a:ext cx="1978338" cy="578395"/>
          </a:xfrm>
          <a:prstGeom prst="rect">
            <a:avLst/>
          </a:prstGeom>
          <a:ln>
            <a:solidFill>
              <a:schemeClr val="tx1">
                <a:lumMod val="95000"/>
                <a:lumOff val="5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予測したい文章</a:t>
            </a:r>
            <a:endParaRPr lang="en-US" altLang="ja-JP" dirty="0"/>
          </a:p>
          <a:p>
            <a:pPr algn="ctr"/>
            <a:r>
              <a:rPr lang="ja-JP" altLang="en-US" dirty="0"/>
              <a:t>を入れる</a:t>
            </a:r>
            <a:endParaRPr kumimoji="1" lang="ja-JP" altLang="en-US" dirty="0"/>
          </a:p>
        </p:txBody>
      </p:sp>
      <p:sp>
        <p:nvSpPr>
          <p:cNvPr id="7" name="正方形/長方形 6">
            <a:extLst>
              <a:ext uri="{FF2B5EF4-FFF2-40B4-BE49-F238E27FC236}">
                <a16:creationId xmlns:a16="http://schemas.microsoft.com/office/drawing/2014/main" id="{17AD7007-37B6-42F3-BE00-20C827F49049}"/>
              </a:ext>
            </a:extLst>
          </p:cNvPr>
          <p:cNvSpPr/>
          <p:nvPr/>
        </p:nvSpPr>
        <p:spPr>
          <a:xfrm>
            <a:off x="4289177" y="2752824"/>
            <a:ext cx="1827463" cy="1930400"/>
          </a:xfrm>
          <a:prstGeom prst="rect">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意味を解析</a:t>
            </a:r>
          </a:p>
        </p:txBody>
      </p:sp>
      <p:sp>
        <p:nvSpPr>
          <p:cNvPr id="18" name="正方形/長方形 17">
            <a:extLst>
              <a:ext uri="{FF2B5EF4-FFF2-40B4-BE49-F238E27FC236}">
                <a16:creationId xmlns:a16="http://schemas.microsoft.com/office/drawing/2014/main" id="{5A958CD7-9F51-4CBB-B5A5-889187194E6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9717C4C0-D0D0-43BB-8B87-0C67A56483CD}"/>
              </a:ext>
            </a:extLst>
          </p:cNvPr>
          <p:cNvSpPr/>
          <p:nvPr/>
        </p:nvSpPr>
        <p:spPr>
          <a:xfrm>
            <a:off x="4314196" y="3856396"/>
            <a:ext cx="1818640" cy="81225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err="1"/>
              <a:t>fastText</a:t>
            </a:r>
            <a:endParaRPr kumimoji="1" lang="ja-JP" altLang="en-US" dirty="0"/>
          </a:p>
        </p:txBody>
      </p:sp>
      <p:sp>
        <p:nvSpPr>
          <p:cNvPr id="13" name="正方形/長方形 12">
            <a:extLst>
              <a:ext uri="{FF2B5EF4-FFF2-40B4-BE49-F238E27FC236}">
                <a16:creationId xmlns:a16="http://schemas.microsoft.com/office/drawing/2014/main" id="{51B23BD4-07D0-4A46-8E01-93073F77700F}"/>
              </a:ext>
            </a:extLst>
          </p:cNvPr>
          <p:cNvSpPr/>
          <p:nvPr/>
        </p:nvSpPr>
        <p:spPr>
          <a:xfrm>
            <a:off x="7111206" y="2791031"/>
            <a:ext cx="1827463" cy="1930400"/>
          </a:xfrm>
          <a:prstGeom prst="rect">
            <a:avLst/>
          </a:prstGeom>
          <a:ln>
            <a:solidFill>
              <a:schemeClr val="tx1">
                <a:lumMod val="95000"/>
                <a:lumOff val="5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予測した結果を返す</a:t>
            </a:r>
          </a:p>
        </p:txBody>
      </p:sp>
      <p:sp>
        <p:nvSpPr>
          <p:cNvPr id="14" name="矢印: 右 13">
            <a:extLst>
              <a:ext uri="{FF2B5EF4-FFF2-40B4-BE49-F238E27FC236}">
                <a16:creationId xmlns:a16="http://schemas.microsoft.com/office/drawing/2014/main" id="{0307F9B9-8116-4DBF-A826-B1FF833CAAE9}"/>
              </a:ext>
            </a:extLst>
          </p:cNvPr>
          <p:cNvSpPr/>
          <p:nvPr/>
        </p:nvSpPr>
        <p:spPr>
          <a:xfrm>
            <a:off x="6256625" y="3302944"/>
            <a:ext cx="730792" cy="110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2A8DFAC-2DAD-4B02-856B-431C6CC347F0}"/>
              </a:ext>
            </a:extLst>
          </p:cNvPr>
          <p:cNvSpPr/>
          <p:nvPr/>
        </p:nvSpPr>
        <p:spPr>
          <a:xfrm>
            <a:off x="10670902" y="2215931"/>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動物</a:t>
            </a:r>
          </a:p>
        </p:txBody>
      </p:sp>
      <p:sp>
        <p:nvSpPr>
          <p:cNvPr id="21" name="正方形/長方形 20">
            <a:extLst>
              <a:ext uri="{FF2B5EF4-FFF2-40B4-BE49-F238E27FC236}">
                <a16:creationId xmlns:a16="http://schemas.microsoft.com/office/drawing/2014/main" id="{F0C59834-B5F3-46C9-A8DE-0298EB1FC7A3}"/>
              </a:ext>
            </a:extLst>
          </p:cNvPr>
          <p:cNvSpPr/>
          <p:nvPr/>
        </p:nvSpPr>
        <p:spPr>
          <a:xfrm>
            <a:off x="10670902" y="4988244"/>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t>経済</a:t>
            </a:r>
            <a:endParaRPr kumimoji="1" lang="ja-JP" altLang="en-US" dirty="0"/>
          </a:p>
        </p:txBody>
      </p:sp>
      <p:sp>
        <p:nvSpPr>
          <p:cNvPr id="22" name="正方形/長方形 21">
            <a:extLst>
              <a:ext uri="{FF2B5EF4-FFF2-40B4-BE49-F238E27FC236}">
                <a16:creationId xmlns:a16="http://schemas.microsoft.com/office/drawing/2014/main" id="{BAA6FDE2-BBC6-43BC-A2C5-E247B0789EC6}"/>
              </a:ext>
            </a:extLst>
          </p:cNvPr>
          <p:cNvSpPr/>
          <p:nvPr/>
        </p:nvSpPr>
        <p:spPr>
          <a:xfrm>
            <a:off x="10671678" y="3561838"/>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スポーツ</a:t>
            </a:r>
          </a:p>
        </p:txBody>
      </p:sp>
      <p:sp>
        <p:nvSpPr>
          <p:cNvPr id="24" name="矢印: 上 23">
            <a:extLst>
              <a:ext uri="{FF2B5EF4-FFF2-40B4-BE49-F238E27FC236}">
                <a16:creationId xmlns:a16="http://schemas.microsoft.com/office/drawing/2014/main" id="{18313628-56F8-4052-B989-E308F28D5D42}"/>
              </a:ext>
            </a:extLst>
          </p:cNvPr>
          <p:cNvSpPr/>
          <p:nvPr/>
        </p:nvSpPr>
        <p:spPr>
          <a:xfrm rot="14993603" flipH="1" flipV="1">
            <a:off x="8988515" y="2479225"/>
            <a:ext cx="991588" cy="694778"/>
          </a:xfrm>
          <a:prstGeom prst="upArrow">
            <a:avLst>
              <a:gd name="adj1" fmla="val 4345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3B3E8D80-9F03-430F-B9E6-A013E0659D31}"/>
              </a:ext>
            </a:extLst>
          </p:cNvPr>
          <p:cNvSpPr txBox="1"/>
          <p:nvPr/>
        </p:nvSpPr>
        <p:spPr>
          <a:xfrm>
            <a:off x="9943733" y="2416723"/>
            <a:ext cx="694778" cy="369332"/>
          </a:xfrm>
          <a:prstGeom prst="rect">
            <a:avLst/>
          </a:prstGeom>
          <a:noFill/>
        </p:spPr>
        <p:txBody>
          <a:bodyPr wrap="square" rtlCol="0">
            <a:spAutoFit/>
          </a:bodyPr>
          <a:lstStyle/>
          <a:p>
            <a:r>
              <a:rPr lang="en-US" altLang="ja-JP" dirty="0"/>
              <a:t>74</a:t>
            </a:r>
            <a:r>
              <a:rPr kumimoji="1" lang="ja-JP" altLang="en-US" dirty="0"/>
              <a:t>％</a:t>
            </a:r>
            <a:endParaRPr kumimoji="1" lang="en-US" altLang="ja-JP" dirty="0"/>
          </a:p>
        </p:txBody>
      </p:sp>
      <p:sp>
        <p:nvSpPr>
          <p:cNvPr id="19" name="テキスト ボックス 18">
            <a:extLst>
              <a:ext uri="{FF2B5EF4-FFF2-40B4-BE49-F238E27FC236}">
                <a16:creationId xmlns:a16="http://schemas.microsoft.com/office/drawing/2014/main" id="{A16A0E00-2644-41C6-90FC-B4DD76A3593D}"/>
              </a:ext>
            </a:extLst>
          </p:cNvPr>
          <p:cNvSpPr txBox="1"/>
          <p:nvPr/>
        </p:nvSpPr>
        <p:spPr>
          <a:xfrm>
            <a:off x="9844492" y="3735944"/>
            <a:ext cx="694778" cy="369332"/>
          </a:xfrm>
          <a:prstGeom prst="rect">
            <a:avLst/>
          </a:prstGeom>
          <a:noFill/>
        </p:spPr>
        <p:txBody>
          <a:bodyPr wrap="square" rtlCol="0">
            <a:spAutoFit/>
          </a:bodyPr>
          <a:lstStyle/>
          <a:p>
            <a:r>
              <a:rPr kumimoji="1" lang="en-US" altLang="ja-JP" dirty="0"/>
              <a:t>14</a:t>
            </a:r>
            <a:r>
              <a:rPr kumimoji="1" lang="ja-JP" altLang="en-US" dirty="0"/>
              <a:t>％</a:t>
            </a:r>
            <a:endParaRPr kumimoji="1" lang="en-US" altLang="ja-JP" dirty="0"/>
          </a:p>
        </p:txBody>
      </p:sp>
      <p:sp>
        <p:nvSpPr>
          <p:cNvPr id="23" name="テキスト ボックス 22">
            <a:extLst>
              <a:ext uri="{FF2B5EF4-FFF2-40B4-BE49-F238E27FC236}">
                <a16:creationId xmlns:a16="http://schemas.microsoft.com/office/drawing/2014/main" id="{AEC037C1-EFFE-4880-B5D9-A8F986DEC662}"/>
              </a:ext>
            </a:extLst>
          </p:cNvPr>
          <p:cNvSpPr txBox="1"/>
          <p:nvPr/>
        </p:nvSpPr>
        <p:spPr>
          <a:xfrm>
            <a:off x="9964699" y="5254572"/>
            <a:ext cx="694778" cy="369332"/>
          </a:xfrm>
          <a:prstGeom prst="rect">
            <a:avLst/>
          </a:prstGeom>
          <a:noFill/>
        </p:spPr>
        <p:txBody>
          <a:bodyPr wrap="square" rtlCol="0">
            <a:spAutoFit/>
          </a:bodyPr>
          <a:lstStyle/>
          <a:p>
            <a:r>
              <a:rPr lang="en-US" altLang="ja-JP" dirty="0"/>
              <a:t>12</a:t>
            </a:r>
            <a:r>
              <a:rPr kumimoji="1" lang="ja-JP" altLang="en-US" dirty="0"/>
              <a:t>％</a:t>
            </a:r>
            <a:endParaRPr kumimoji="1" lang="en-US" altLang="ja-JP" dirty="0"/>
          </a:p>
        </p:txBody>
      </p:sp>
    </p:spTree>
    <p:extLst>
      <p:ext uri="{BB962C8B-B14F-4D97-AF65-F5344CB8AC3E}">
        <p14:creationId xmlns:p14="http://schemas.microsoft.com/office/powerpoint/2010/main" val="39364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B279A-C118-465B-9AF4-6938D7D7CA61}"/>
              </a:ext>
            </a:extLst>
          </p:cNvPr>
          <p:cNvSpPr>
            <a:spLocks noGrp="1"/>
          </p:cNvSpPr>
          <p:nvPr>
            <p:ph type="title"/>
          </p:nvPr>
        </p:nvSpPr>
        <p:spPr>
          <a:xfrm>
            <a:off x="838200" y="365125"/>
            <a:ext cx="7747000" cy="1325563"/>
          </a:xfrm>
        </p:spPr>
        <p:txBody>
          <a:bodyPr/>
          <a:lstStyle/>
          <a:p>
            <a:r>
              <a:rPr kumimoji="1" lang="en-US" altLang="ja-JP" dirty="0" err="1"/>
              <a:t>fastText</a:t>
            </a:r>
            <a:r>
              <a:rPr kumimoji="1" lang="ja-JP" altLang="en-US" dirty="0"/>
              <a:t>について</a:t>
            </a:r>
          </a:p>
        </p:txBody>
      </p:sp>
      <p:sp>
        <p:nvSpPr>
          <p:cNvPr id="6" name="正方形/長方形 5">
            <a:extLst>
              <a:ext uri="{FF2B5EF4-FFF2-40B4-BE49-F238E27FC236}">
                <a16:creationId xmlns:a16="http://schemas.microsoft.com/office/drawing/2014/main" id="{E400E8B0-1205-48EC-8658-8303BD435982}"/>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5D0F5E3-31AA-48A4-A9A9-06A6C9EA087E}"/>
              </a:ext>
            </a:extLst>
          </p:cNvPr>
          <p:cNvSpPr/>
          <p:nvPr/>
        </p:nvSpPr>
        <p:spPr>
          <a:xfrm>
            <a:off x="575429" y="2943187"/>
            <a:ext cx="2339102" cy="523220"/>
          </a:xfrm>
          <a:prstGeom prst="rect">
            <a:avLst/>
          </a:prstGeom>
          <a:ln w="57150">
            <a:solidFill>
              <a:schemeClr val="tx1"/>
            </a:solidFill>
          </a:ln>
        </p:spPr>
        <p:txBody>
          <a:bodyPr wrap="none">
            <a:spAutoFit/>
          </a:bodyPr>
          <a:lstStyle/>
          <a:p>
            <a:pPr algn="ctr"/>
            <a:r>
              <a:rPr lang="ja-JP" altLang="en-US" sz="2800" b="1" dirty="0"/>
              <a:t>犬と猫が好き</a:t>
            </a:r>
          </a:p>
        </p:txBody>
      </p:sp>
      <p:sp>
        <p:nvSpPr>
          <p:cNvPr id="16" name="矢印: 右 15">
            <a:extLst>
              <a:ext uri="{FF2B5EF4-FFF2-40B4-BE49-F238E27FC236}">
                <a16:creationId xmlns:a16="http://schemas.microsoft.com/office/drawing/2014/main" id="{1B6EAEC0-EF2F-4188-BDC0-9E7CAA817B80}"/>
              </a:ext>
            </a:extLst>
          </p:cNvPr>
          <p:cNvSpPr/>
          <p:nvPr/>
        </p:nvSpPr>
        <p:spPr>
          <a:xfrm>
            <a:off x="3149600" y="2844800"/>
            <a:ext cx="1402080" cy="62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6F4EB4F-00D7-4FDC-BAF3-CDC1C92C5A56}"/>
              </a:ext>
            </a:extLst>
          </p:cNvPr>
          <p:cNvSpPr/>
          <p:nvPr/>
        </p:nvSpPr>
        <p:spPr>
          <a:xfrm>
            <a:off x="5860931" y="2722880"/>
            <a:ext cx="1788160" cy="4135120"/>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FF92D6F6-D403-4F5B-BA56-086D2994E870}"/>
              </a:ext>
            </a:extLst>
          </p:cNvPr>
          <p:cNvSpPr/>
          <p:nvPr/>
        </p:nvSpPr>
        <p:spPr>
          <a:xfrm>
            <a:off x="8128000" y="2722880"/>
            <a:ext cx="1788160" cy="4135120"/>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5A8AF3CC-6F7B-4247-A90C-9402ACE1B3ED}"/>
              </a:ext>
            </a:extLst>
          </p:cNvPr>
          <p:cNvSpPr/>
          <p:nvPr/>
        </p:nvSpPr>
        <p:spPr>
          <a:xfrm>
            <a:off x="10395069" y="2722880"/>
            <a:ext cx="1788160" cy="4135120"/>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EDE9EC1-BAD4-45A6-B428-06486ACE797E}"/>
              </a:ext>
            </a:extLst>
          </p:cNvPr>
          <p:cNvSpPr txBox="1"/>
          <p:nvPr/>
        </p:nvSpPr>
        <p:spPr>
          <a:xfrm>
            <a:off x="6148870" y="1979841"/>
            <a:ext cx="1212282" cy="707886"/>
          </a:xfrm>
          <a:prstGeom prst="rect">
            <a:avLst/>
          </a:prstGeom>
          <a:noFill/>
        </p:spPr>
        <p:txBody>
          <a:bodyPr wrap="square" rtlCol="0">
            <a:spAutoFit/>
          </a:bodyPr>
          <a:lstStyle/>
          <a:p>
            <a:r>
              <a:rPr kumimoji="1" lang="ja-JP" altLang="en-US" sz="4000" b="1" dirty="0"/>
              <a:t>動物</a:t>
            </a:r>
          </a:p>
        </p:txBody>
      </p:sp>
      <p:sp>
        <p:nvSpPr>
          <p:cNvPr id="24" name="テキスト ボックス 23">
            <a:extLst>
              <a:ext uri="{FF2B5EF4-FFF2-40B4-BE49-F238E27FC236}">
                <a16:creationId xmlns:a16="http://schemas.microsoft.com/office/drawing/2014/main" id="{FF4E96A0-A2EB-45CA-A779-8342B33E615E}"/>
              </a:ext>
            </a:extLst>
          </p:cNvPr>
          <p:cNvSpPr txBox="1"/>
          <p:nvPr/>
        </p:nvSpPr>
        <p:spPr>
          <a:xfrm>
            <a:off x="8415939" y="1979841"/>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25" name="テキスト ボックス 24">
            <a:extLst>
              <a:ext uri="{FF2B5EF4-FFF2-40B4-BE49-F238E27FC236}">
                <a16:creationId xmlns:a16="http://schemas.microsoft.com/office/drawing/2014/main" id="{DE4F4660-1399-4586-ABE0-D324FC0753D0}"/>
              </a:ext>
            </a:extLst>
          </p:cNvPr>
          <p:cNvSpPr txBox="1"/>
          <p:nvPr/>
        </p:nvSpPr>
        <p:spPr>
          <a:xfrm>
            <a:off x="10029990" y="1965385"/>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
        <p:nvSpPr>
          <p:cNvPr id="26" name="テキスト ボックス 25">
            <a:extLst>
              <a:ext uri="{FF2B5EF4-FFF2-40B4-BE49-F238E27FC236}">
                <a16:creationId xmlns:a16="http://schemas.microsoft.com/office/drawing/2014/main" id="{2F74359F-C03D-4904-8C4A-130BD0CAA259}"/>
              </a:ext>
            </a:extLst>
          </p:cNvPr>
          <p:cNvSpPr txBox="1"/>
          <p:nvPr/>
        </p:nvSpPr>
        <p:spPr>
          <a:xfrm>
            <a:off x="5015336" y="2850854"/>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cxnSp>
        <p:nvCxnSpPr>
          <p:cNvPr id="28" name="直線コネクタ 27">
            <a:extLst>
              <a:ext uri="{FF2B5EF4-FFF2-40B4-BE49-F238E27FC236}">
                <a16:creationId xmlns:a16="http://schemas.microsoft.com/office/drawing/2014/main" id="{5BE6B904-5547-4647-810A-29A93C69110D}"/>
              </a:ext>
            </a:extLst>
          </p:cNvPr>
          <p:cNvCxnSpPr/>
          <p:nvPr/>
        </p:nvCxnSpPr>
        <p:spPr>
          <a:xfrm>
            <a:off x="5860931" y="381850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9B59BC7-1036-4192-9922-ABBE57F0E957}"/>
              </a:ext>
            </a:extLst>
          </p:cNvPr>
          <p:cNvCxnSpPr/>
          <p:nvPr/>
        </p:nvCxnSpPr>
        <p:spPr>
          <a:xfrm>
            <a:off x="5860931" y="488530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E14E51B-D44D-42CA-8FB8-180ED2372EC7}"/>
              </a:ext>
            </a:extLst>
          </p:cNvPr>
          <p:cNvSpPr txBox="1"/>
          <p:nvPr/>
        </p:nvSpPr>
        <p:spPr>
          <a:xfrm>
            <a:off x="4648649" y="3997960"/>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sp>
        <p:nvSpPr>
          <p:cNvPr id="32" name="テキスト ボックス 31">
            <a:extLst>
              <a:ext uri="{FF2B5EF4-FFF2-40B4-BE49-F238E27FC236}">
                <a16:creationId xmlns:a16="http://schemas.microsoft.com/office/drawing/2014/main" id="{BB432860-F145-4584-8441-5D8761D7F236}"/>
              </a:ext>
            </a:extLst>
          </p:cNvPr>
          <p:cNvSpPr txBox="1"/>
          <p:nvPr/>
        </p:nvSpPr>
        <p:spPr>
          <a:xfrm>
            <a:off x="6106377" y="2943187"/>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33" name="テキスト ボックス 32">
            <a:extLst>
              <a:ext uri="{FF2B5EF4-FFF2-40B4-BE49-F238E27FC236}">
                <a16:creationId xmlns:a16="http://schemas.microsoft.com/office/drawing/2014/main" id="{4C1B2E34-B5DE-44FE-9700-076EA3A464AB}"/>
              </a:ext>
            </a:extLst>
          </p:cNvPr>
          <p:cNvSpPr txBox="1"/>
          <p:nvPr/>
        </p:nvSpPr>
        <p:spPr>
          <a:xfrm>
            <a:off x="6148870" y="4090212"/>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sp>
        <p:nvSpPr>
          <p:cNvPr id="35" name="テキスト ボックス 34">
            <a:extLst>
              <a:ext uri="{FF2B5EF4-FFF2-40B4-BE49-F238E27FC236}">
                <a16:creationId xmlns:a16="http://schemas.microsoft.com/office/drawing/2014/main" id="{0D3FBE09-3DA0-4CB5-BEC5-12BA8CC445E1}"/>
              </a:ext>
            </a:extLst>
          </p:cNvPr>
          <p:cNvSpPr txBox="1"/>
          <p:nvPr/>
        </p:nvSpPr>
        <p:spPr>
          <a:xfrm>
            <a:off x="8321417" y="2976880"/>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cxnSp>
        <p:nvCxnSpPr>
          <p:cNvPr id="36" name="直線コネクタ 35">
            <a:extLst>
              <a:ext uri="{FF2B5EF4-FFF2-40B4-BE49-F238E27FC236}">
                <a16:creationId xmlns:a16="http://schemas.microsoft.com/office/drawing/2014/main" id="{789AFA53-A9A1-40CC-98CC-556FD75D9AFB}"/>
              </a:ext>
            </a:extLst>
          </p:cNvPr>
          <p:cNvCxnSpPr/>
          <p:nvPr/>
        </p:nvCxnSpPr>
        <p:spPr>
          <a:xfrm>
            <a:off x="8128000" y="381850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9BDA6E3-A1A7-4765-9C51-572F3B5D1C24}"/>
              </a:ext>
            </a:extLst>
          </p:cNvPr>
          <p:cNvCxnSpPr/>
          <p:nvPr/>
        </p:nvCxnSpPr>
        <p:spPr>
          <a:xfrm>
            <a:off x="8154009" y="488530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BFD271C-B1E5-4808-9161-1EC03EA5AAFB}"/>
              </a:ext>
            </a:extLst>
          </p:cNvPr>
          <p:cNvCxnSpPr/>
          <p:nvPr/>
        </p:nvCxnSpPr>
        <p:spPr>
          <a:xfrm>
            <a:off x="10403840" y="3806686"/>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44BBBB7-1F55-49E1-8A2F-1AD5713FB4EB}"/>
              </a:ext>
            </a:extLst>
          </p:cNvPr>
          <p:cNvCxnSpPr/>
          <p:nvPr/>
        </p:nvCxnSpPr>
        <p:spPr>
          <a:xfrm>
            <a:off x="10429849" y="4873486"/>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4331207-E31F-4E99-87DB-04DE95B7328E}"/>
              </a:ext>
            </a:extLst>
          </p:cNvPr>
          <p:cNvSpPr txBox="1"/>
          <p:nvPr/>
        </p:nvSpPr>
        <p:spPr>
          <a:xfrm>
            <a:off x="10586258" y="2943187"/>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41" name="テキスト ボックス 40">
            <a:extLst>
              <a:ext uri="{FF2B5EF4-FFF2-40B4-BE49-F238E27FC236}">
                <a16:creationId xmlns:a16="http://schemas.microsoft.com/office/drawing/2014/main" id="{E810D2B2-425D-4250-A8E8-C05596E721A9}"/>
              </a:ext>
            </a:extLst>
          </p:cNvPr>
          <p:cNvSpPr txBox="1"/>
          <p:nvPr/>
        </p:nvSpPr>
        <p:spPr>
          <a:xfrm>
            <a:off x="10628751" y="4090212"/>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44" name="テキスト ボックス 43">
            <a:extLst>
              <a:ext uri="{FF2B5EF4-FFF2-40B4-BE49-F238E27FC236}">
                <a16:creationId xmlns:a16="http://schemas.microsoft.com/office/drawing/2014/main" id="{61F11366-7489-40D2-AC24-E8C9F5F442CD}"/>
              </a:ext>
            </a:extLst>
          </p:cNvPr>
          <p:cNvSpPr txBox="1"/>
          <p:nvPr/>
        </p:nvSpPr>
        <p:spPr>
          <a:xfrm>
            <a:off x="8352201" y="4043679"/>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sp>
        <p:nvSpPr>
          <p:cNvPr id="45" name="テキスト ボックス 44">
            <a:extLst>
              <a:ext uri="{FF2B5EF4-FFF2-40B4-BE49-F238E27FC236}">
                <a16:creationId xmlns:a16="http://schemas.microsoft.com/office/drawing/2014/main" id="{1845B80C-13DE-483F-BF96-AF848F8C271A}"/>
              </a:ext>
            </a:extLst>
          </p:cNvPr>
          <p:cNvSpPr txBox="1"/>
          <p:nvPr/>
        </p:nvSpPr>
        <p:spPr>
          <a:xfrm>
            <a:off x="6106377" y="512240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46" name="直線コネクタ 45">
            <a:extLst>
              <a:ext uri="{FF2B5EF4-FFF2-40B4-BE49-F238E27FC236}">
                <a16:creationId xmlns:a16="http://schemas.microsoft.com/office/drawing/2014/main" id="{592470ED-16C5-462C-9716-6C24C6CAE3D9}"/>
              </a:ext>
            </a:extLst>
          </p:cNvPr>
          <p:cNvCxnSpPr/>
          <p:nvPr/>
        </p:nvCxnSpPr>
        <p:spPr>
          <a:xfrm>
            <a:off x="5860931" y="604354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1930AED-E399-4DFC-9C3B-6274A2BCD893}"/>
              </a:ext>
            </a:extLst>
          </p:cNvPr>
          <p:cNvCxnSpPr/>
          <p:nvPr/>
        </p:nvCxnSpPr>
        <p:spPr>
          <a:xfrm>
            <a:off x="8128000" y="604354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8F3B19A-1153-46D3-B14E-DE98D9BD7AF1}"/>
              </a:ext>
            </a:extLst>
          </p:cNvPr>
          <p:cNvCxnSpPr/>
          <p:nvPr/>
        </p:nvCxnSpPr>
        <p:spPr>
          <a:xfrm>
            <a:off x="10403840" y="6011406"/>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A6F5E77-92D7-4D44-8046-A650D5EE9586}"/>
              </a:ext>
            </a:extLst>
          </p:cNvPr>
          <p:cNvSpPr txBox="1"/>
          <p:nvPr/>
        </p:nvSpPr>
        <p:spPr>
          <a:xfrm>
            <a:off x="8352201" y="5188445"/>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50" name="テキスト ボックス 49">
            <a:extLst>
              <a:ext uri="{FF2B5EF4-FFF2-40B4-BE49-F238E27FC236}">
                <a16:creationId xmlns:a16="http://schemas.microsoft.com/office/drawing/2014/main" id="{837C1EA8-876C-4CDD-A358-7E4FF3A22F85}"/>
              </a:ext>
            </a:extLst>
          </p:cNvPr>
          <p:cNvSpPr txBox="1"/>
          <p:nvPr/>
        </p:nvSpPr>
        <p:spPr>
          <a:xfrm>
            <a:off x="10691779" y="5122404"/>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51" name="テキスト ボックス 50">
            <a:extLst>
              <a:ext uri="{FF2B5EF4-FFF2-40B4-BE49-F238E27FC236}">
                <a16:creationId xmlns:a16="http://schemas.microsoft.com/office/drawing/2014/main" id="{298432E6-BFB0-4A51-9EF6-08FBA1EA5B7B}"/>
              </a:ext>
            </a:extLst>
          </p:cNvPr>
          <p:cNvSpPr txBox="1"/>
          <p:nvPr/>
        </p:nvSpPr>
        <p:spPr>
          <a:xfrm>
            <a:off x="4975622" y="5121432"/>
            <a:ext cx="1212282" cy="707886"/>
          </a:xfrm>
          <a:prstGeom prst="rect">
            <a:avLst/>
          </a:prstGeom>
          <a:noFill/>
        </p:spPr>
        <p:txBody>
          <a:bodyPr wrap="square" rtlCol="0">
            <a:spAutoFit/>
          </a:bodyPr>
          <a:lstStyle/>
          <a:p>
            <a:r>
              <a:rPr kumimoji="1" lang="ja-JP" altLang="en-US" sz="4000" b="1" dirty="0"/>
              <a:t>猫</a:t>
            </a:r>
          </a:p>
        </p:txBody>
      </p:sp>
    </p:spTree>
    <p:extLst>
      <p:ext uri="{BB962C8B-B14F-4D97-AF65-F5344CB8AC3E}">
        <p14:creationId xmlns:p14="http://schemas.microsoft.com/office/powerpoint/2010/main" val="31615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18E73-6557-4AF8-BBEE-9D3D25DCFD88}"/>
              </a:ext>
            </a:extLst>
          </p:cNvPr>
          <p:cNvSpPr>
            <a:spLocks noGrp="1"/>
          </p:cNvSpPr>
          <p:nvPr>
            <p:ph type="title"/>
          </p:nvPr>
        </p:nvSpPr>
        <p:spPr/>
        <p:txBody>
          <a:bodyPr/>
          <a:lstStyle/>
          <a:p>
            <a:r>
              <a:rPr kumimoji="1" lang="ja-JP" altLang="en-US" dirty="0"/>
              <a:t>トレーニングデータの作成方法</a:t>
            </a:r>
          </a:p>
        </p:txBody>
      </p:sp>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334433" y="1765990"/>
            <a:ext cx="10515600" cy="4351338"/>
          </a:xfrm>
        </p:spPr>
        <p:txBody>
          <a:bodyPr/>
          <a:lstStyle/>
          <a:p>
            <a:r>
              <a:rPr kumimoji="1" lang="ja-JP" altLang="en-US" sz="3600" b="1" dirty="0"/>
              <a:t>今まで</a:t>
            </a:r>
            <a:endParaRPr kumimoji="1" lang="en-US" altLang="ja-JP" sz="3600" b="1" dirty="0"/>
          </a:p>
          <a:p>
            <a:pPr marL="457200" lvl="1" indent="0">
              <a:buNone/>
            </a:pPr>
            <a:r>
              <a:rPr kumimoji="1" lang="ja-JP" altLang="en-US" sz="3600" b="1" dirty="0"/>
              <a:t>文章を単語ごとに分割</a:t>
            </a:r>
            <a:endParaRPr kumimoji="1" lang="en-US" altLang="ja-JP" sz="3600" b="1" dirty="0"/>
          </a:p>
          <a:p>
            <a:pPr marL="914400" lvl="2" indent="0">
              <a:buNone/>
            </a:pPr>
            <a:r>
              <a:rPr lang="ja-JP" altLang="en-US" sz="3200" b="1" dirty="0"/>
              <a:t>↑</a:t>
            </a:r>
            <a:r>
              <a:rPr kumimoji="1" lang="ja-JP" altLang="en-US" sz="3200" b="1" u="sng" dirty="0"/>
              <a:t>重複する単語が多い</a:t>
            </a:r>
            <a:endParaRPr kumimoji="1" lang="en-US" altLang="ja-JP" sz="3200" dirty="0"/>
          </a:p>
          <a:p>
            <a:r>
              <a:rPr kumimoji="1" lang="ja-JP" altLang="en-US" sz="3600" b="1" dirty="0"/>
              <a:t>現在</a:t>
            </a:r>
            <a:endParaRPr kumimoji="1" lang="en-US" altLang="ja-JP" sz="3600" b="1" dirty="0"/>
          </a:p>
          <a:p>
            <a:pPr marL="457200" lvl="1" indent="0">
              <a:buNone/>
            </a:pPr>
            <a:r>
              <a:rPr kumimoji="1" lang="ja-JP" altLang="en-US" sz="3600" b="1" dirty="0"/>
              <a:t>文章を単語として扱う</a:t>
            </a:r>
            <a:endParaRPr kumimoji="1" lang="en-US" altLang="ja-JP" sz="3600" b="1" dirty="0"/>
          </a:p>
          <a:p>
            <a:pPr marL="914400" lvl="2" indent="0">
              <a:buNone/>
            </a:pPr>
            <a:r>
              <a:rPr lang="ja-JP" altLang="en-US" sz="3600" b="1" dirty="0"/>
              <a:t>↑</a:t>
            </a:r>
            <a:r>
              <a:rPr lang="ja-JP" altLang="en-US" sz="3200" b="1" u="sng" dirty="0"/>
              <a:t>重複せず、データが増える</a:t>
            </a:r>
            <a:endParaRPr lang="ja-JP" altLang="en-US" sz="3600" b="1" u="sng" dirty="0"/>
          </a:p>
        </p:txBody>
      </p:sp>
      <p:sp>
        <p:nvSpPr>
          <p:cNvPr id="7" name="テキスト ボックス 6">
            <a:extLst>
              <a:ext uri="{FF2B5EF4-FFF2-40B4-BE49-F238E27FC236}">
                <a16:creationId xmlns:a16="http://schemas.microsoft.com/office/drawing/2014/main" id="{D5DD4A2F-68D9-4A79-A389-82AAAB394C0F}"/>
              </a:ext>
            </a:extLst>
          </p:cNvPr>
          <p:cNvSpPr txBox="1"/>
          <p:nvPr/>
        </p:nvSpPr>
        <p:spPr>
          <a:xfrm flipH="1">
            <a:off x="6391128" y="2207915"/>
            <a:ext cx="4458905" cy="584775"/>
          </a:xfrm>
          <a:prstGeom prst="rect">
            <a:avLst/>
          </a:prstGeom>
          <a:noFill/>
        </p:spPr>
        <p:txBody>
          <a:bodyPr wrap="square" rtlCol="0">
            <a:spAutoFit/>
          </a:bodyPr>
          <a:lstStyle/>
          <a:p>
            <a:r>
              <a:rPr kumimoji="1" lang="ja-JP" altLang="en-US" sz="3200" u="sng" dirty="0"/>
              <a:t>データを増やしにくい</a:t>
            </a:r>
          </a:p>
        </p:txBody>
      </p:sp>
      <p:sp>
        <p:nvSpPr>
          <p:cNvPr id="8" name="矢印: 上 7">
            <a:extLst>
              <a:ext uri="{FF2B5EF4-FFF2-40B4-BE49-F238E27FC236}">
                <a16:creationId xmlns:a16="http://schemas.microsoft.com/office/drawing/2014/main" id="{63FE131A-4C79-490B-93C6-9FA481034CA3}"/>
              </a:ext>
            </a:extLst>
          </p:cNvPr>
          <p:cNvSpPr/>
          <p:nvPr/>
        </p:nvSpPr>
        <p:spPr>
          <a:xfrm rot="16200000">
            <a:off x="5521716" y="2239161"/>
            <a:ext cx="877091" cy="5103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上 8">
            <a:extLst>
              <a:ext uri="{FF2B5EF4-FFF2-40B4-BE49-F238E27FC236}">
                <a16:creationId xmlns:a16="http://schemas.microsoft.com/office/drawing/2014/main" id="{42B22345-9B06-472D-96CD-9DCAB6528AC9}"/>
              </a:ext>
            </a:extLst>
          </p:cNvPr>
          <p:cNvSpPr/>
          <p:nvPr/>
        </p:nvSpPr>
        <p:spPr>
          <a:xfrm rot="16200000">
            <a:off x="5525161" y="3964398"/>
            <a:ext cx="877091" cy="5172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7FF3E0A3-6C44-4BE5-AD57-31851EDE70AF}"/>
              </a:ext>
            </a:extLst>
          </p:cNvPr>
          <p:cNvSpPr txBox="1"/>
          <p:nvPr/>
        </p:nvSpPr>
        <p:spPr>
          <a:xfrm flipH="1">
            <a:off x="6391128" y="3941659"/>
            <a:ext cx="4357842" cy="584775"/>
          </a:xfrm>
          <a:prstGeom prst="rect">
            <a:avLst/>
          </a:prstGeom>
          <a:noFill/>
        </p:spPr>
        <p:txBody>
          <a:bodyPr wrap="square" rtlCol="0">
            <a:spAutoFit/>
          </a:bodyPr>
          <a:lstStyle/>
          <a:p>
            <a:r>
              <a:rPr kumimoji="1" lang="ja-JP" altLang="en-US" sz="3200" u="sng" dirty="0"/>
              <a:t>データを増やしやすい</a:t>
            </a:r>
          </a:p>
        </p:txBody>
      </p:sp>
    </p:spTree>
    <p:extLst>
      <p:ext uri="{BB962C8B-B14F-4D97-AF65-F5344CB8AC3E}">
        <p14:creationId xmlns:p14="http://schemas.microsoft.com/office/powerpoint/2010/main" val="6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139C4-F5C2-4D21-8623-FBA3A6C4A4F9}"/>
              </a:ext>
            </a:extLst>
          </p:cNvPr>
          <p:cNvSpPr>
            <a:spLocks noGrp="1"/>
          </p:cNvSpPr>
          <p:nvPr>
            <p:ph type="title"/>
          </p:nvPr>
        </p:nvSpPr>
        <p:spPr/>
        <p:txBody>
          <a:bodyPr/>
          <a:lstStyle/>
          <a:p>
            <a:r>
              <a:rPr kumimoji="1" lang="ja-JP" altLang="en-US" dirty="0"/>
              <a:t>使ってる関数など</a:t>
            </a:r>
          </a:p>
        </p:txBody>
      </p:sp>
      <p:sp>
        <p:nvSpPr>
          <p:cNvPr id="4" name="正方形/長方形 3">
            <a:extLst>
              <a:ext uri="{FF2B5EF4-FFF2-40B4-BE49-F238E27FC236}">
                <a16:creationId xmlns:a16="http://schemas.microsoft.com/office/drawing/2014/main" id="{07924659-6DC8-46F3-9D06-ACCCF5D808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10">
            <a:extLst>
              <a:ext uri="{FF2B5EF4-FFF2-40B4-BE49-F238E27FC236}">
                <a16:creationId xmlns:a16="http://schemas.microsoft.com/office/drawing/2014/main" id="{757319E6-BEC1-4F69-AD95-034F67E226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754" y="1593908"/>
            <a:ext cx="12057246" cy="4898967"/>
          </a:xfrm>
          <a:ln w="38100">
            <a:solidFill>
              <a:schemeClr val="tx1"/>
            </a:solidFill>
          </a:ln>
        </p:spPr>
      </p:pic>
      <p:sp>
        <p:nvSpPr>
          <p:cNvPr id="5" name="正方形/長方形 4">
            <a:extLst>
              <a:ext uri="{FF2B5EF4-FFF2-40B4-BE49-F238E27FC236}">
                <a16:creationId xmlns:a16="http://schemas.microsoft.com/office/drawing/2014/main" id="{3827400A-0100-4512-BD53-7AECDB4EBCE5}"/>
              </a:ext>
            </a:extLst>
          </p:cNvPr>
          <p:cNvSpPr/>
          <p:nvPr/>
        </p:nvSpPr>
        <p:spPr>
          <a:xfrm>
            <a:off x="9259091" y="2311274"/>
            <a:ext cx="1470611"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17702A-E57B-48C9-A5D8-47C21CA284EB}"/>
              </a:ext>
            </a:extLst>
          </p:cNvPr>
          <p:cNvSpPr/>
          <p:nvPr/>
        </p:nvSpPr>
        <p:spPr>
          <a:xfrm>
            <a:off x="8094847" y="2312904"/>
            <a:ext cx="1039528"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3E1242-A1DC-4FF8-BBC9-F462E4D062AE}"/>
              </a:ext>
            </a:extLst>
          </p:cNvPr>
          <p:cNvSpPr/>
          <p:nvPr/>
        </p:nvSpPr>
        <p:spPr>
          <a:xfrm>
            <a:off x="10838047" y="2311274"/>
            <a:ext cx="1245608"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132873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521</Words>
  <Application>Microsoft Office PowerPoint</Application>
  <PresentationFormat>ワイド画面</PresentationFormat>
  <Paragraphs>69</Paragraphs>
  <Slides>5</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fastText とは</vt:lpstr>
      <vt:lpstr>テキスト分類の仕組み</vt:lpstr>
      <vt:lpstr>fastTextについて</vt:lpstr>
      <vt:lpstr>トレーニングデータの作成方法</vt:lpstr>
      <vt:lpstr>使ってる関数など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Fasttext とは</dc:title>
  <dc:creator>山田 晃生</dc:creator>
  <cp:lastModifiedBy>山田 晃生</cp:lastModifiedBy>
  <cp:revision>53</cp:revision>
  <dcterms:created xsi:type="dcterms:W3CDTF">2021-12-01T01:46:45Z</dcterms:created>
  <dcterms:modified xsi:type="dcterms:W3CDTF">2021-12-08T05:34:59Z</dcterms:modified>
</cp:coreProperties>
</file>