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68" r:id="rId32"/>
    <p:sldId id="294" r:id="rId33"/>
    <p:sldId id="295" r:id="rId34"/>
    <p:sldId id="296" r:id="rId35"/>
    <p:sldId id="297" r:id="rId36"/>
    <p:sldId id="298" r:id="rId37"/>
    <p:sldId id="299" r:id="rId38"/>
    <p:sldId id="307" r:id="rId39"/>
    <p:sldId id="277" r:id="rId40"/>
    <p:sldId id="266" r:id="rId41"/>
    <p:sldId id="293" r:id="rId42"/>
    <p:sldId id="301"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E4"/>
    <a:srgbClr val="14EF03"/>
    <a:srgbClr val="FF0066"/>
    <a:srgbClr val="F973A6"/>
    <a:srgbClr val="F85A96"/>
    <a:srgbClr val="F0B97C"/>
    <a:srgbClr val="282923"/>
    <a:srgbClr val="F1BD83"/>
    <a:srgbClr val="EA983E"/>
    <a:srgbClr val="FEF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6384" autoAdjust="0"/>
  </p:normalViewPr>
  <p:slideViewPr>
    <p:cSldViewPr snapToGrid="0">
      <p:cViewPr varScale="1">
        <p:scale>
          <a:sx n="55" d="100"/>
          <a:sy n="55" d="100"/>
        </p:scale>
        <p:origin x="1452" y="72"/>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a:t>
            </a:r>
            <a:r>
              <a:rPr kumimoji="1" lang="ja-JP" altLang="en-US"/>
              <a:t>開発の成果発表</a:t>
            </a:r>
            <a:r>
              <a:rPr kumimoji="1" lang="ja-JP" altLang="en-US" dirty="0"/>
              <a:t>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しかし、このままでは星座占いに関する予測の精度が以上に低く、原因を探りました。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a:t>
            </a:r>
            <a:endParaRPr kumimoji="1" lang="en-US" altLang="ja-JP" dirty="0"/>
          </a:p>
          <a:p>
            <a:r>
              <a:rPr kumimoji="1" lang="ja-JP" altLang="en-US" dirty="0"/>
              <a:t>★その名詞からクラスを予測します。</a:t>
            </a:r>
            <a:endParaRPr kumimoji="1" lang="en-US" altLang="ja-JP" dirty="0"/>
          </a:p>
          <a:p>
            <a:r>
              <a:rPr kumimoji="1" lang="ja-JP" altLang="en-US" dirty="0"/>
              <a:t>そしてその予測結果に応じて、音声出力を行うといった流れです。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の機能の例として、★「今日の天気は？」と問いかけると、その質問の意味を予測して、返答を読み上げてくれます。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endParaRPr kumimoji="1" lang="en-US" altLang="ja-JP" dirty="0"/>
          </a:p>
          <a:p>
            <a:r>
              <a:rPr kumimoji="1" lang="ja-JP" altLang="en-US" dirty="0"/>
              <a:t>山田晃生、力石鈴之佑、以上二名で、愛娘の</a:t>
            </a:r>
            <a:r>
              <a:rPr kumimoji="1" lang="en-US" altLang="ja-JP" dirty="0" err="1"/>
              <a:t>YoSiE</a:t>
            </a:r>
            <a:r>
              <a:rPr kumimoji="1" lang="ja-JP" altLang="en-US" dirty="0"/>
              <a:t>を育てました。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39</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err="1"/>
              <a:t>fastText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 “雨”をローマ字に分解すると“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音素ファイルには、認識したい単語の単語とその音素が記述されています。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312718" y="2190750"/>
            <a:ext cx="14817436" cy="1882272"/>
          </a:xfrm>
        </p:spPr>
        <p:txBody>
          <a:bodyPr>
            <a:noAutofit/>
          </a:bodyPr>
          <a:lstStyle/>
          <a:p>
            <a:r>
              <a:rPr kumimoji="1" lang="en-US" altLang="ja-JP"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AI</a:t>
            </a:r>
            <a:r>
              <a:rPr kumimoji="1" lang="ja-JP" altLang="en-US"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a:xfrm>
            <a:off x="838200" y="1959033"/>
            <a:ext cx="10515600" cy="4351338"/>
          </a:xfrm>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10" name="タイトル 1">
            <a:extLst>
              <a:ext uri="{FF2B5EF4-FFF2-40B4-BE49-F238E27FC236}">
                <a16:creationId xmlns:a16="http://schemas.microsoft.com/office/drawing/2014/main" id="{AA84423A-ADA2-4ACF-9B84-8909992882EE}"/>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DC0622B5-C0D9-4E83-99BF-8CC3411AEA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
        <p:nvSpPr>
          <p:cNvPr id="11" name="タイトル 1">
            <a:extLst>
              <a:ext uri="{FF2B5EF4-FFF2-40B4-BE49-F238E27FC236}">
                <a16:creationId xmlns:a16="http://schemas.microsoft.com/office/drawing/2014/main" id="{2D0306CE-E3C2-4700-83BD-67440FABE9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7" name="タイトル 1">
            <a:extLst>
              <a:ext uri="{FF2B5EF4-FFF2-40B4-BE49-F238E27FC236}">
                <a16:creationId xmlns:a16="http://schemas.microsoft.com/office/drawing/2014/main" id="{7CB37E59-2B79-45C7-84AF-A61F00AAE64D}"/>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
        <p:nvSpPr>
          <p:cNvPr id="5" name="正方形/長方形 4">
            <a:extLst>
              <a:ext uri="{FF2B5EF4-FFF2-40B4-BE49-F238E27FC236}">
                <a16:creationId xmlns:a16="http://schemas.microsoft.com/office/drawing/2014/main" id="{2184C793-504F-4AC0-A661-00CEF59176D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
        <p:nvSpPr>
          <p:cNvPr id="20" name="タイトル 1">
            <a:extLst>
              <a:ext uri="{FF2B5EF4-FFF2-40B4-BE49-F238E27FC236}">
                <a16:creationId xmlns:a16="http://schemas.microsoft.com/office/drawing/2014/main" id="{43B679BC-4B52-4BDB-80E8-4C2C25337C50}"/>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055813"/>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リボン: 上に曲がる 3">
            <a:extLst>
              <a:ext uri="{FF2B5EF4-FFF2-40B4-BE49-F238E27FC236}">
                <a16:creationId xmlns:a16="http://schemas.microsoft.com/office/drawing/2014/main" id="{FE33E514-15E1-418B-BFDB-B4E3B666BDCD}"/>
              </a:ext>
            </a:extLst>
          </p:cNvPr>
          <p:cNvSpPr/>
          <p:nvPr/>
        </p:nvSpPr>
        <p:spPr>
          <a:xfrm>
            <a:off x="1940859" y="4971313"/>
            <a:ext cx="8606118" cy="1120588"/>
          </a:xfrm>
          <a:prstGeom prst="ribbon2">
            <a:avLst>
              <a:gd name="adj1" fmla="val 16667"/>
              <a:gd name="adj2" fmla="val 68333"/>
            </a:avLst>
          </a:prstGeom>
          <a:solidFill>
            <a:srgbClr val="FF0000"/>
          </a:solidFill>
          <a:ln>
            <a:solidFill>
              <a:schemeClr val="tx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400" b="1" dirty="0">
                <a:ln w="3175">
                  <a:noFill/>
                </a:ln>
                <a:solidFill>
                  <a:schemeClr val="bg1"/>
                </a:solidFill>
              </a:rPr>
              <a:t>都道府県スタイル</a:t>
            </a:r>
          </a:p>
        </p:txBody>
      </p:sp>
    </p:spTree>
    <p:extLst>
      <p:ext uri="{BB962C8B-B14F-4D97-AF65-F5344CB8AC3E}">
        <p14:creationId xmlns:p14="http://schemas.microsoft.com/office/powerpoint/2010/main" val="34325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739923" y="49402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992693" y="47299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200" y="1690688"/>
            <a:ext cx="10874829" cy="4351338"/>
          </a:xfrm>
        </p:spPr>
        <p:txBody>
          <a:bodyPr>
            <a:normAutofit/>
          </a:bodyPr>
          <a:lstStyle/>
          <a:p>
            <a:r>
              <a:rPr kumimoji="1" lang="ja-JP" altLang="en-US" sz="3200" b="1" dirty="0"/>
              <a:t>プロジェクトの全体像</a:t>
            </a:r>
            <a:endParaRPr kumimoji="1" lang="en-US" altLang="ja-JP" sz="3200" b="1" dirty="0"/>
          </a:p>
          <a:p>
            <a:r>
              <a:rPr lang="ja-JP" altLang="en-US" sz="3200" b="1" dirty="0"/>
              <a:t>処理の流れ</a:t>
            </a:r>
            <a:endParaRPr lang="en-US" altLang="ja-JP" sz="3200" b="1" dirty="0"/>
          </a:p>
          <a:p>
            <a:r>
              <a:rPr lang="ja-JP" altLang="en-US" sz="3200" b="1" dirty="0"/>
              <a:t>要素技術</a:t>
            </a:r>
            <a:r>
              <a:rPr lang="en-US" altLang="ja-JP" sz="3200" b="1" dirty="0"/>
              <a:t>(</a:t>
            </a:r>
            <a:r>
              <a:rPr lang="en-US" altLang="ja-JP" sz="3200" b="1" dirty="0">
                <a:solidFill>
                  <a:srgbClr val="FF0000"/>
                </a:solidFill>
              </a:rPr>
              <a:t>Julius</a:t>
            </a:r>
            <a:r>
              <a:rPr lang="en-US" altLang="ja-JP" sz="3200" b="1" dirty="0"/>
              <a:t>, </a:t>
            </a:r>
            <a:r>
              <a:rPr lang="en-US" altLang="ja-JP" sz="3200" b="1" dirty="0">
                <a:solidFill>
                  <a:srgbClr val="FF0000"/>
                </a:solidFill>
              </a:rPr>
              <a:t>fastText</a:t>
            </a:r>
            <a:r>
              <a:rPr lang="en-US" altLang="ja-JP" sz="3200" b="1" dirty="0"/>
              <a:t>, </a:t>
            </a:r>
            <a:r>
              <a:rPr lang="ja-JP" altLang="en-US" sz="3200" b="1" dirty="0">
                <a:solidFill>
                  <a:srgbClr val="FF0000"/>
                </a:solidFill>
              </a:rPr>
              <a:t>スクレイピング</a:t>
            </a:r>
            <a:r>
              <a:rPr lang="en-US" altLang="ja-JP" sz="3200" b="1" dirty="0"/>
              <a:t>, </a:t>
            </a:r>
            <a:r>
              <a:rPr lang="en-US" altLang="ja-JP" sz="3200" b="1" dirty="0" err="1">
                <a:solidFill>
                  <a:srgbClr val="FF0000"/>
                </a:solidFill>
              </a:rPr>
              <a:t>OpenJTalk</a:t>
            </a:r>
            <a:r>
              <a:rPr lang="en-US" altLang="ja-JP" sz="3200" b="1" dirty="0"/>
              <a:t>)</a:t>
            </a:r>
          </a:p>
          <a:p>
            <a:r>
              <a:rPr lang="ja-JP" altLang="en-US" sz="3200" b="1" dirty="0"/>
              <a:t>実行ファイル</a:t>
            </a:r>
            <a:endParaRPr lang="en-US" altLang="ja-JP" sz="3200" b="1" dirty="0"/>
          </a:p>
          <a:p>
            <a:r>
              <a:rPr lang="ja-JP" altLang="en-US" sz="3200" b="1" dirty="0"/>
              <a:t>デモンストレーション</a:t>
            </a:r>
            <a:endParaRPr lang="en-US" altLang="ja-JP" sz="3200" b="1" dirty="0"/>
          </a:p>
          <a:p>
            <a:r>
              <a:rPr lang="ja-JP" altLang="en-US" sz="3200" b="1" dirty="0"/>
              <a:t>まとめ</a:t>
            </a:r>
            <a:endParaRPr lang="en-US" altLang="ja-JP" sz="3200" b="1" dirty="0"/>
          </a:p>
          <a:p>
            <a:r>
              <a:rPr lang="ja-JP" altLang="en-US" sz="3200" b="1" dirty="0"/>
              <a:t>メンバー紹介</a:t>
            </a:r>
            <a:endParaRPr lang="en-US" altLang="ja-JP" sz="3200" b="1"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単語抽出</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883921" y="5890280"/>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453579"/>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628203"/>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129336"/>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1600" b="1" dirty="0"/>
              <a:t>#!/bin/bash</a:t>
            </a:r>
          </a:p>
          <a:p>
            <a:pPr>
              <a:spcAft>
                <a:spcPts val="220"/>
              </a:spcAft>
            </a:pPr>
            <a:r>
              <a:rPr lang="ja-JP" altLang="en-US" sz="1600" b="1" dirty="0"/>
              <a:t>環境変数指定</a:t>
            </a:r>
            <a:endParaRPr lang="en-US" altLang="ja-JP" sz="1600" b="1" dirty="0"/>
          </a:p>
          <a:p>
            <a:pPr>
              <a:spcAft>
                <a:spcPts val="220"/>
              </a:spcAft>
            </a:pPr>
            <a:r>
              <a:rPr lang="ja-JP" altLang="en-US" sz="1600" b="1" dirty="0"/>
              <a:t>ディレクトリ移動</a:t>
            </a:r>
            <a:endParaRPr lang="en-US" altLang="ja-JP" sz="1600" b="1" dirty="0"/>
          </a:p>
          <a:p>
            <a:pPr>
              <a:spcAft>
                <a:spcPts val="220"/>
              </a:spcAft>
            </a:pPr>
            <a:r>
              <a:rPr lang="ja-JP" altLang="en-US" sz="1600" b="1" dirty="0"/>
              <a:t>音声メッセージ：「起動中です</a:t>
            </a:r>
            <a:r>
              <a:rPr lang="en-US" altLang="ja-JP" sz="1600" b="1" dirty="0"/>
              <a:t>……</a:t>
            </a:r>
            <a:r>
              <a:rPr lang="ja-JP" altLang="en-US" sz="1600" b="1" dirty="0"/>
              <a:t>」</a:t>
            </a:r>
            <a:endParaRPr lang="en-US" altLang="ja-JP" sz="1600" b="1" dirty="0"/>
          </a:p>
          <a:p>
            <a:pPr>
              <a:spcAft>
                <a:spcPts val="220"/>
              </a:spcAft>
            </a:pPr>
            <a:endParaRPr lang="en-US" altLang="ja-JP" sz="1600" b="1" dirty="0"/>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800" b="1" dirty="0"/>
              <a:t>		  </a:t>
            </a:r>
            <a:r>
              <a:rPr lang="ja-JP" altLang="en-US" sz="2800" b="1" dirty="0"/>
              <a:t>＆</a:t>
            </a:r>
            <a:endParaRPr lang="en-US" altLang="ja-JP" sz="28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endParaRPr lang="en-US" altLang="ja-JP" sz="1600" b="1" dirty="0"/>
          </a:p>
          <a:p>
            <a:pPr>
              <a:spcAft>
                <a:spcPts val="220"/>
              </a:spcAft>
            </a:pPr>
            <a:r>
              <a:rPr lang="ja-JP" altLang="en-US" sz="1600" b="1" dirty="0"/>
              <a:t>マイクのミュートを解除</a:t>
            </a:r>
            <a:endParaRPr lang="en-US" altLang="ja-JP" sz="1600" b="1" dirty="0"/>
          </a:p>
          <a:p>
            <a:pPr>
              <a:spcAft>
                <a:spcPts val="220"/>
              </a:spcAft>
            </a:pPr>
            <a:r>
              <a:rPr lang="ja-JP" altLang="en-US" sz="1600" b="1" dirty="0"/>
              <a:t>音声メッセージ：「起動しました</a:t>
            </a:r>
            <a:r>
              <a:rPr lang="en-US" altLang="ja-JP" sz="1600" b="1" dirty="0"/>
              <a:t>……</a:t>
            </a:r>
            <a:r>
              <a:rPr lang="ja-JP" altLang="en-US" sz="1600" b="1" dirty="0"/>
              <a:t>」</a:t>
            </a:r>
            <a:endParaRPr lang="en-US" altLang="ja-JP" sz="1600" b="1" dirty="0"/>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normAutofit fontScale="92500" lnSpcReduction="20000"/>
          </a:bodyPr>
          <a:lstStyle/>
          <a:p>
            <a:r>
              <a:rPr kumimoji="1" lang="ja-JP" altLang="en-US" sz="4300" b="1" dirty="0"/>
              <a:t>音声認識の向上</a:t>
            </a:r>
            <a:endParaRPr kumimoji="1" lang="en-US" altLang="ja-JP" sz="4300" b="1" dirty="0"/>
          </a:p>
          <a:p>
            <a:pPr lvl="1"/>
            <a:r>
              <a:rPr lang="ja-JP" altLang="en-US" sz="3900" dirty="0"/>
              <a:t>辞書ファイルの追加</a:t>
            </a:r>
            <a:endParaRPr lang="en-US" altLang="ja-JP" sz="3900" dirty="0"/>
          </a:p>
          <a:p>
            <a:pPr lvl="1"/>
            <a:r>
              <a:rPr kumimoji="1" lang="ja-JP" altLang="en-US" sz="3900" dirty="0"/>
              <a:t>他の音声認識システムの利用　等</a:t>
            </a:r>
            <a:endParaRPr kumimoji="1" lang="en-US" altLang="ja-JP" sz="3900" dirty="0"/>
          </a:p>
          <a:p>
            <a:r>
              <a:rPr lang="ja-JP" altLang="en-US" sz="4300" b="1" dirty="0"/>
              <a:t>機能の追加</a:t>
            </a:r>
            <a:endParaRPr lang="en-US" altLang="ja-JP" sz="4300" b="1" dirty="0"/>
          </a:p>
          <a:p>
            <a:pPr lvl="1"/>
            <a:r>
              <a:rPr lang="ja-JP" altLang="en-US" sz="3900" dirty="0"/>
              <a:t>写真撮影</a:t>
            </a:r>
            <a:endParaRPr lang="en-US" altLang="ja-JP" sz="3900" dirty="0"/>
          </a:p>
          <a:p>
            <a:pPr lvl="1"/>
            <a:r>
              <a:rPr lang="en-US" altLang="ja-JP" sz="3900" dirty="0"/>
              <a:t>YSE</a:t>
            </a:r>
            <a:r>
              <a:rPr lang="ja-JP" altLang="en-US" sz="3900" dirty="0"/>
              <a:t>内線搭載</a:t>
            </a:r>
            <a:r>
              <a:rPr lang="en-US" altLang="ja-JP" sz="3900" dirty="0"/>
              <a:t>	</a:t>
            </a:r>
            <a:r>
              <a:rPr lang="ja-JP" altLang="en-US" sz="3900" dirty="0"/>
              <a:t>等</a:t>
            </a:r>
            <a:endParaRPr lang="en-US" altLang="ja-JP" sz="3900" dirty="0"/>
          </a:p>
          <a:p>
            <a:r>
              <a:rPr lang="ja-JP" altLang="en-US" sz="4300" b="1" dirty="0"/>
              <a:t>既存機能の改良</a:t>
            </a:r>
            <a:endParaRPr lang="en-US" altLang="ja-JP" sz="4300" b="1" dirty="0"/>
          </a:p>
          <a:p>
            <a:pPr lvl="1"/>
            <a:r>
              <a:rPr lang="ja-JP" altLang="en-US" sz="3900" dirty="0"/>
              <a:t>星座別占い読み上げ</a:t>
            </a:r>
            <a:endParaRPr lang="en-US" altLang="ja-JP" sz="3900" dirty="0"/>
          </a:p>
          <a:p>
            <a:pPr lvl="1"/>
            <a:r>
              <a:rPr lang="ja-JP" altLang="en-US" sz="3900" dirty="0"/>
              <a:t>ニュース記事の増量　等</a:t>
            </a:r>
            <a:endParaRPr lang="en-US" altLang="ja-JP" sz="39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4000" dirty="0"/>
              <a:t>AI</a:t>
            </a:r>
            <a:r>
              <a:rPr kumimoji="1" lang="ja-JP" altLang="en-US" sz="4000" dirty="0"/>
              <a:t>スピーカー</a:t>
            </a:r>
            <a:r>
              <a:rPr kumimoji="1" lang="en-US" altLang="ja-JP" sz="4000" dirty="0" err="1"/>
              <a:t>YoSiE</a:t>
            </a:r>
            <a:endParaRPr kumimoji="1" lang="en-US" altLang="ja-JP" sz="4000" dirty="0"/>
          </a:p>
          <a:p>
            <a:r>
              <a:rPr kumimoji="1" lang="ja-JP" altLang="en-US" sz="4000" dirty="0"/>
              <a:t>音声で問いかけ→音声で返答</a:t>
            </a:r>
            <a:endParaRPr kumimoji="1" lang="en-US" altLang="ja-JP" sz="4000" dirty="0"/>
          </a:p>
          <a:p>
            <a:pPr marL="0" indent="0">
              <a:buNone/>
            </a:pPr>
            <a:r>
              <a:rPr lang="ja-JP" altLang="en-US" sz="4000" dirty="0"/>
              <a:t>★</a:t>
            </a:r>
            <a:r>
              <a:rPr lang="en-US" altLang="ja-JP" sz="4000" dirty="0"/>
              <a:t>AI</a:t>
            </a:r>
            <a:r>
              <a:rPr lang="ja-JP" altLang="en-US" sz="4000" dirty="0"/>
              <a:t>（テキスト分類）</a:t>
            </a:r>
            <a:endParaRPr lang="en-US" altLang="ja-JP" sz="4000" dirty="0"/>
          </a:p>
          <a:p>
            <a:pPr lvl="1">
              <a:buClr>
                <a:schemeClr val="tx1"/>
              </a:buClr>
            </a:pPr>
            <a:r>
              <a:rPr kumimoji="1" lang="en-US" altLang="ja-JP" sz="3600" b="1" dirty="0">
                <a:solidFill>
                  <a:srgbClr val="FF0000"/>
                </a:solidFill>
              </a:rPr>
              <a:t>fastText</a:t>
            </a:r>
          </a:p>
          <a:p>
            <a:pPr lvl="1"/>
            <a:r>
              <a:rPr kumimoji="1" lang="ja-JP" altLang="en-US" sz="36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96" y="2223802"/>
            <a:ext cx="1688105" cy="3487855"/>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grpSp>
        <p:nvGrpSpPr>
          <p:cNvPr id="3" name="グループ化 2">
            <a:extLst>
              <a:ext uri="{FF2B5EF4-FFF2-40B4-BE49-F238E27FC236}">
                <a16:creationId xmlns:a16="http://schemas.microsoft.com/office/drawing/2014/main" id="{CF4B7CA7-8F30-4459-AB1D-BADDE1132429}"/>
              </a:ext>
            </a:extLst>
          </p:cNvPr>
          <p:cNvGrpSpPr/>
          <p:nvPr/>
        </p:nvGrpSpPr>
        <p:grpSpPr>
          <a:xfrm>
            <a:off x="7794171" y="2949275"/>
            <a:ext cx="3626188" cy="2521355"/>
            <a:chOff x="7794171" y="2949275"/>
            <a:chExt cx="3626188" cy="2521355"/>
          </a:xfrm>
        </p:grpSpPr>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794171" y="4947410"/>
              <a:ext cx="3626188" cy="523220"/>
            </a:xfrm>
            <a:prstGeom prst="rect">
              <a:avLst/>
            </a:prstGeom>
            <a:solidFill>
              <a:schemeClr val="bg1"/>
            </a:solidFill>
            <a:ln>
              <a:solidFill>
                <a:schemeClr val="tx1"/>
              </a:solidFill>
            </a:ln>
          </p:spPr>
          <p:txBody>
            <a:bodyPr wrap="square" rtlCol="0">
              <a:spAutoFit/>
            </a:bodyPr>
            <a:lstStyle/>
            <a:p>
              <a:pPr algn="ctr"/>
              <a:r>
                <a:rPr kumimoji="1" lang="en-US" altLang="ja-JP" sz="2800" b="1" dirty="0"/>
                <a:t>Raspberry Pi</a:t>
              </a:r>
              <a:endParaRPr kumimoji="1" lang="ja-JP" altLang="en-US" sz="2800" b="1" dirty="0"/>
            </a:p>
          </p:txBody>
        </p:sp>
      </p:gr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7240" y="2702072"/>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FECFC24-8BBC-4570-926F-8C59679B1172}"/>
              </a:ext>
            </a:extLst>
          </p:cNvPr>
          <p:cNvSpPr/>
          <p:nvPr/>
        </p:nvSpPr>
        <p:spPr>
          <a:xfrm>
            <a:off x="3599543" y="4052903"/>
            <a:ext cx="7792438" cy="2416976"/>
          </a:xfrm>
          <a:prstGeom prst="rect">
            <a:avLst/>
          </a:prstGeom>
          <a:solidFill>
            <a:schemeClr val="accent6">
              <a:lumMod val="60000"/>
              <a:lumOff val="4000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590C680-CB4B-4621-A308-E208907249BE}"/>
              </a:ext>
            </a:extLst>
          </p:cNvPr>
          <p:cNvSpPr/>
          <p:nvPr/>
        </p:nvSpPr>
        <p:spPr>
          <a:xfrm>
            <a:off x="747734" y="1559348"/>
            <a:ext cx="7249637" cy="2338780"/>
          </a:xfrm>
          <a:prstGeom prst="rect">
            <a:avLst/>
          </a:prstGeom>
          <a:solidFill>
            <a:srgbClr val="F973A6"/>
          </a:solid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989126" y="1748682"/>
            <a:ext cx="4865483" cy="1960598"/>
          </a:xfrm>
        </p:spPr>
        <p:txBody>
          <a:bodyPr/>
          <a:lstStyle/>
          <a:p>
            <a:r>
              <a:rPr kumimoji="1" lang="ja-JP" altLang="en-US" b="1" dirty="0">
                <a:ln w="3175">
                  <a:solidFill>
                    <a:schemeClr val="tx1"/>
                  </a:solidFill>
                </a:ln>
                <a:latin typeface="HG教科書体" panose="02020609000000000000" pitchFamily="17" charset="-128"/>
                <a:ea typeface="HG教科書体" panose="02020609000000000000" pitchFamily="17" charset="-128"/>
              </a:rPr>
              <a:t>山田晃生</a:t>
            </a:r>
            <a:r>
              <a:rPr kumimoji="1" lang="en-US" altLang="ja-JP" b="1" dirty="0">
                <a:ln w="3175">
                  <a:solidFill>
                    <a:schemeClr val="tx1"/>
                  </a:solidFill>
                </a:ln>
                <a:latin typeface="HG教科書体" panose="02020609000000000000" pitchFamily="17" charset="-128"/>
                <a:ea typeface="HG教科書体" panose="02020609000000000000" pitchFamily="17" charset="-128"/>
              </a:rPr>
              <a:t>(2001</a:t>
            </a:r>
            <a:r>
              <a:rPr kumimoji="1" lang="ja-JP" altLang="en-US" b="1" dirty="0">
                <a:ln w="3175">
                  <a:solidFill>
                    <a:schemeClr val="tx1"/>
                  </a:solidFill>
                </a:ln>
                <a:latin typeface="HG教科書体" panose="02020609000000000000" pitchFamily="17" charset="-128"/>
                <a:ea typeface="HG教科書体" panose="02020609000000000000" pitchFamily="17" charset="-128"/>
              </a:rPr>
              <a:t>～</a:t>
            </a:r>
            <a:r>
              <a:rPr kumimoji="1" lang="en-US" altLang="ja-JP" b="1" dirty="0">
                <a:ln w="3175">
                  <a:solidFill>
                    <a:schemeClr val="tx1"/>
                  </a:solidFill>
                </a:ln>
                <a:latin typeface="HG教科書体" panose="02020609000000000000" pitchFamily="17" charset="-128"/>
                <a:ea typeface="HG教科書体" panose="02020609000000000000" pitchFamily="17" charset="-128"/>
              </a:rPr>
              <a:t>)</a:t>
            </a:r>
          </a:p>
          <a:p>
            <a:r>
              <a:rPr lang="ja-JP" altLang="en-US" b="1" dirty="0">
                <a:ln w="3175">
                  <a:solidFill>
                    <a:schemeClr val="tx1"/>
                  </a:solidFill>
                </a:ln>
                <a:latin typeface="HG教科書体" panose="02020609000000000000" pitchFamily="17" charset="-128"/>
                <a:ea typeface="HG教科書体" panose="02020609000000000000" pitchFamily="17" charset="-128"/>
              </a:rPr>
              <a:t>テキスト分類</a:t>
            </a:r>
            <a:r>
              <a:rPr lang="en-US" altLang="ja-JP" b="1" dirty="0">
                <a:ln w="3175">
                  <a:solidFill>
                    <a:schemeClr val="tx1"/>
                  </a:solidFill>
                </a:ln>
                <a:latin typeface="HG教科書体" panose="02020609000000000000" pitchFamily="17" charset="-128"/>
                <a:ea typeface="HG教科書体" panose="02020609000000000000" pitchFamily="17" charset="-128"/>
              </a:rPr>
              <a:t>, </a:t>
            </a:r>
            <a:r>
              <a:rPr lang="ja-JP" altLang="en-US" b="1" dirty="0">
                <a:ln w="3175">
                  <a:solidFill>
                    <a:schemeClr val="tx1"/>
                  </a:solidFill>
                </a:ln>
                <a:latin typeface="HG教科書体" panose="02020609000000000000" pitchFamily="17" charset="-128"/>
                <a:ea typeface="HG教科書体" panose="02020609000000000000" pitchFamily="17" charset="-128"/>
              </a:rPr>
              <a:t>トレーニングデータ作成担当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r>
              <a:rPr lang="ja-JP" altLang="en-US" b="1" dirty="0">
                <a:ln w="3175">
                  <a:solidFill>
                    <a:schemeClr val="tx1"/>
                  </a:solidFill>
                </a:ln>
                <a:latin typeface="HG教科書体" panose="02020609000000000000" pitchFamily="17" charset="-128"/>
                <a:ea typeface="HG教科書体" panose="02020609000000000000" pitchFamily="17" charset="-128"/>
              </a:rPr>
              <a:t>発表担当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31" y="1654706"/>
            <a:ext cx="1722392" cy="2122489"/>
          </a:xfrm>
          <a:prstGeom prst="rect">
            <a:avLst/>
          </a:prstGeom>
          <a:ln w="127000" cap="sq">
            <a:solidFill>
              <a:srgbClr val="000000"/>
            </a:solidFill>
            <a:miter lim="800000"/>
          </a:ln>
          <a:effectLst/>
        </p:spPr>
      </p:pic>
      <p:pic>
        <p:nvPicPr>
          <p:cNvPr id="7" name="図 6">
            <a:extLst>
              <a:ext uri="{FF2B5EF4-FFF2-40B4-BE49-F238E27FC236}">
                <a16:creationId xmlns:a16="http://schemas.microsoft.com/office/drawing/2014/main" id="{40A5E237-C56B-4ECB-87A5-33B251D3F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543" y="4149684"/>
            <a:ext cx="1869392" cy="2207439"/>
          </a:xfrm>
          <a:prstGeom prst="rect">
            <a:avLst/>
          </a:prstGeom>
          <a:ln w="127000" cap="sq">
            <a:solidFill>
              <a:srgbClr val="000000"/>
            </a:solidFill>
            <a:miter lim="800000"/>
          </a:ln>
          <a:effectLst/>
        </p:spPr>
      </p:pic>
      <p:sp>
        <p:nvSpPr>
          <p:cNvPr id="9" name="コンテンツ プレースホルダー 2">
            <a:extLst>
              <a:ext uri="{FF2B5EF4-FFF2-40B4-BE49-F238E27FC236}">
                <a16:creationId xmlns:a16="http://schemas.microsoft.com/office/drawing/2014/main" id="{0D0BD447-8C3B-4DDC-BFC4-BFB513B67250}"/>
              </a:ext>
            </a:extLst>
          </p:cNvPr>
          <p:cNvSpPr txBox="1">
            <a:spLocks/>
          </p:cNvSpPr>
          <p:nvPr/>
        </p:nvSpPr>
        <p:spPr>
          <a:xfrm>
            <a:off x="5908955" y="4210653"/>
            <a:ext cx="5444845" cy="2049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ln w="3175">
                  <a:solidFill>
                    <a:schemeClr val="tx1"/>
                  </a:solidFill>
                </a:ln>
                <a:latin typeface="HG教科書体" panose="02020609000000000000" pitchFamily="17" charset="-128"/>
                <a:ea typeface="HG教科書体" panose="02020609000000000000" pitchFamily="17" charset="-128"/>
              </a:rPr>
              <a:t>力石鈴之佑</a:t>
            </a:r>
            <a:r>
              <a:rPr lang="en-US" altLang="ja-JP" b="1" dirty="0">
                <a:ln w="3175">
                  <a:solidFill>
                    <a:schemeClr val="tx1"/>
                  </a:solidFill>
                </a:ln>
                <a:latin typeface="HG教科書体" panose="02020609000000000000" pitchFamily="17" charset="-128"/>
                <a:ea typeface="HG教科書体" panose="02020609000000000000" pitchFamily="17" charset="-128"/>
              </a:rPr>
              <a:t>(2001</a:t>
            </a:r>
            <a:r>
              <a:rPr lang="ja-JP" altLang="en-US" b="1" dirty="0">
                <a:ln w="3175">
                  <a:solidFill>
                    <a:schemeClr val="tx1"/>
                  </a:solidFill>
                </a:ln>
                <a:latin typeface="HG教科書体" panose="02020609000000000000" pitchFamily="17" charset="-128"/>
                <a:ea typeface="HG教科書体" panose="02020609000000000000" pitchFamily="17" charset="-128"/>
              </a:rPr>
              <a:t>～</a:t>
            </a:r>
            <a:r>
              <a:rPr lang="en-US" altLang="ja-JP" b="1" dirty="0">
                <a:ln w="3175">
                  <a:solidFill>
                    <a:schemeClr val="tx1"/>
                  </a:solidFill>
                </a:ln>
                <a:latin typeface="HG教科書体" panose="02020609000000000000" pitchFamily="17" charset="-128"/>
                <a:ea typeface="HG教科書体" panose="02020609000000000000" pitchFamily="17" charset="-128"/>
              </a:rPr>
              <a:t>)</a:t>
            </a:r>
          </a:p>
          <a:p>
            <a:r>
              <a:rPr lang="ja-JP" altLang="en-US" b="1" dirty="0">
                <a:ln w="3175">
                  <a:solidFill>
                    <a:schemeClr val="tx1"/>
                  </a:solidFill>
                </a:ln>
                <a:latin typeface="HG教科書体" panose="02020609000000000000" pitchFamily="17" charset="-128"/>
                <a:ea typeface="HG教科書体" panose="02020609000000000000" pitchFamily="17" charset="-128"/>
              </a:rPr>
              <a:t>音声認識、データ取得、音声合成、実行ファイル作成担当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r>
              <a:rPr lang="ja-JP" altLang="en-US" b="1" dirty="0">
                <a:ln w="3175">
                  <a:solidFill>
                    <a:schemeClr val="tx1"/>
                  </a:solidFill>
                </a:ln>
                <a:latin typeface="HG教科書体" panose="02020609000000000000" pitchFamily="17" charset="-128"/>
                <a:ea typeface="HG教科書体" panose="02020609000000000000" pitchFamily="17" charset="-128"/>
              </a:rPr>
              <a:t>スライド担当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p:txBody>
      </p:sp>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lang="en-US" altLang="ja-JP" sz="5400" b="1" dirty="0" err="1"/>
              <a:t>YoSiE</a:t>
            </a:r>
            <a:endParaRPr lang="ja-JP" altLang="en-US" sz="5400" b="1"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
        <p:nvSpPr>
          <p:cNvPr id="4" name="正方形/長方形 3">
            <a:extLst>
              <a:ext uri="{FF2B5EF4-FFF2-40B4-BE49-F238E27FC236}">
                <a16:creationId xmlns:a16="http://schemas.microsoft.com/office/drawing/2014/main" id="{421A8B71-19FE-4DB9-BC4D-F318BDA049C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890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Python</a:t>
            </a:r>
            <a:endParaRPr kumimoji="1" lang="ja-JP" altLang="en-US" sz="11500" b="1" dirty="0">
              <a:ln w="28575">
                <a:solidFill>
                  <a:schemeClr val="accent6">
                    <a:lumMod val="50000"/>
                  </a:schemeClr>
                </a:solidFill>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1+#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音声認識</a:t>
            </a:r>
            <a:endParaRPr kumimoji="1" lang="en-US" altLang="ja-JP" sz="32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50000"/>
                  </a:schemeClr>
                </a:solidFill>
              </a:rPr>
              <a:t>サーバからデータを取得</a:t>
            </a: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Julius</a:t>
            </a:r>
            <a:r>
              <a:rPr kumimoji="1" lang="ja-JP" altLang="en-US" sz="32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chemeClr val="accent6">
                      <a:lumMod val="50000"/>
                    </a:schemeClr>
                  </a:solidFill>
                </a:ln>
                <a:solidFill>
                  <a:srgbClr val="FF0000"/>
                </a:solidFill>
              </a:rPr>
              <a:t>雨</a:t>
            </a:r>
            <a:r>
              <a:rPr lang="en-US" altLang="ja-JP" sz="4800" b="1" dirty="0">
                <a:ln>
                  <a:solidFill>
                    <a:schemeClr val="accent6">
                      <a:lumMod val="50000"/>
                    </a:schemeClr>
                  </a:solidFill>
                </a:ln>
                <a:solidFill>
                  <a:srgbClr val="FF0000"/>
                </a:solidFill>
              </a:rPr>
              <a:t>(</a:t>
            </a:r>
            <a:r>
              <a:rPr lang="ja-JP" altLang="en-US" sz="4800" b="1" dirty="0">
                <a:ln>
                  <a:solidFill>
                    <a:schemeClr val="accent6">
                      <a:lumMod val="50000"/>
                    </a:schemeClr>
                  </a:solidFill>
                </a:ln>
                <a:solidFill>
                  <a:srgbClr val="FF0000"/>
                </a:solidFill>
              </a:rPr>
              <a:t>あめ</a:t>
            </a:r>
            <a:r>
              <a:rPr lang="en-US" altLang="ja-JP" sz="4800" b="1" dirty="0">
                <a:ln>
                  <a:solidFill>
                    <a:schemeClr val="accent6">
                      <a:lumMod val="50000"/>
                    </a:schemeClr>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chemeClr val="accent6">
                      <a:lumMod val="50000"/>
                    </a:schemeClr>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anim calcmode="lin" valueType="num">
                                      <p:cBhvr>
                                        <p:cTn id="35" dur="250" fill="hold"/>
                                        <p:tgtEl>
                                          <p:spTgt spid="39"/>
                                        </p:tgtEl>
                                        <p:attrNameLst>
                                          <p:attrName>ppt_x</p:attrName>
                                        </p:attrNameLst>
                                      </p:cBhvr>
                                      <p:tavLst>
                                        <p:tav tm="0">
                                          <p:val>
                                            <p:strVal val="#ppt_x"/>
                                          </p:val>
                                        </p:tav>
                                        <p:tav tm="100000">
                                          <p:val>
                                            <p:strVal val="#ppt_x"/>
                                          </p:val>
                                        </p:tav>
                                      </p:tavLst>
                                    </p:anim>
                                    <p:anim calcmode="lin" valueType="num">
                                      <p:cBhvr>
                                        <p:cTn id="36"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250"/>
                                        <p:tgtEl>
                                          <p:spTgt spid="3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25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50"/>
                                        <p:tgtEl>
                                          <p:spTgt spid="40"/>
                                        </p:tgtEl>
                                      </p:cBhvr>
                                    </p:animEffect>
                                    <p:anim calcmode="lin" valueType="num">
                                      <p:cBhvr>
                                        <p:cTn id="64" dur="250" fill="hold"/>
                                        <p:tgtEl>
                                          <p:spTgt spid="40"/>
                                        </p:tgtEl>
                                        <p:attrNameLst>
                                          <p:attrName>ppt_x</p:attrName>
                                        </p:attrNameLst>
                                      </p:cBhvr>
                                      <p:tavLst>
                                        <p:tav tm="0">
                                          <p:val>
                                            <p:strVal val="#ppt_x"/>
                                          </p:val>
                                        </p:tav>
                                        <p:tav tm="100000">
                                          <p:val>
                                            <p:strVal val="#ppt_x"/>
                                          </p:val>
                                        </p:tav>
                                      </p:tavLst>
                                    </p:anim>
                                    <p:anim calcmode="lin" valueType="num">
                                      <p:cBhvr>
                                        <p:cTn id="6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TotalTime>
  <Words>3702</Words>
  <Application>Microsoft Office PowerPoint</Application>
  <PresentationFormat>ワイド画面</PresentationFormat>
  <Paragraphs>555</Paragraphs>
  <Slides>42</Slides>
  <Notes>36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単語抽出</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280</cp:revision>
  <dcterms:created xsi:type="dcterms:W3CDTF">2021-11-23T02:33:41Z</dcterms:created>
  <dcterms:modified xsi:type="dcterms:W3CDTF">2022-01-26T00:25:26Z</dcterms:modified>
</cp:coreProperties>
</file>