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74" r:id="rId4"/>
    <p:sldId id="261" r:id="rId5"/>
    <p:sldId id="268" r:id="rId6"/>
    <p:sldId id="284" r:id="rId7"/>
    <p:sldId id="285" r:id="rId8"/>
    <p:sldId id="281" r:id="rId9"/>
    <p:sldId id="282" r:id="rId10"/>
    <p:sldId id="286" r:id="rId11"/>
    <p:sldId id="287" r:id="rId12"/>
    <p:sldId id="277" r:id="rId13"/>
    <p:sldId id="269" r:id="rId14"/>
    <p:sldId id="266" r:id="rId15"/>
    <p:sldId id="280" r:id="rId16"/>
    <p:sldId id="272" r:id="rId17"/>
    <p:sldId id="279" r:id="rId18"/>
    <p:sldId id="259" r:id="rId19"/>
    <p:sldId id="273" r:id="rId20"/>
    <p:sldId id="276" r:id="rId21"/>
    <p:sldId id="267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02F"/>
    <a:srgbClr val="E9973B"/>
    <a:srgbClr val="FF0066"/>
    <a:srgbClr val="EA9A42"/>
    <a:srgbClr val="E78921"/>
    <a:srgbClr val="EC7524"/>
    <a:srgbClr val="F29B60"/>
    <a:srgbClr val="E6A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BB4-6322-4797-9820-4A78B14C1A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1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95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A9A42"/>
            </a:gs>
            <a:gs pos="100000">
              <a:srgbClr val="EA9A42"/>
            </a:gs>
            <a:gs pos="85000">
              <a:srgbClr val="E78921"/>
            </a:gs>
            <a:gs pos="88000">
              <a:srgbClr val="FF0000"/>
            </a:gs>
            <a:gs pos="88000">
              <a:srgbClr val="E78921"/>
            </a:gs>
            <a:gs pos="85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  <a:endParaRPr lang="en-US" altLang="ja-JP" sz="28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kumimoji="1"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52A22-FBAB-463A-8A58-0E1B67E9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E71C8-363E-403F-9F7D-DB2D6B6B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起動の合図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例：</a:t>
            </a:r>
            <a:r>
              <a:rPr kumimoji="1" lang="en-US" altLang="ja-JP" dirty="0"/>
              <a:t>OK, Google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Hey,Siri</a:t>
            </a:r>
            <a:r>
              <a:rPr lang="ja-JP" altLang="en-US" dirty="0"/>
              <a:t>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FA14FB-630B-4B1C-9962-FD6B3C5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82" y="3425853"/>
            <a:ext cx="3432147" cy="343214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467EB609-E6AA-480C-B477-99139BAA97C0}"/>
              </a:ext>
            </a:extLst>
          </p:cNvPr>
          <p:cNvSpPr/>
          <p:nvPr/>
        </p:nvSpPr>
        <p:spPr>
          <a:xfrm>
            <a:off x="5163823" y="2767633"/>
            <a:ext cx="4434038" cy="2377440"/>
          </a:xfrm>
          <a:prstGeom prst="wedgeEllipseCallout">
            <a:avLst>
              <a:gd name="adj1" fmla="val -63380"/>
              <a:gd name="adj2" fmla="val 29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ねぇ</a:t>
            </a:r>
            <a:r>
              <a:rPr lang="en-US" altLang="ja-JP" sz="4800" dirty="0">
                <a:solidFill>
                  <a:schemeClr val="tx1"/>
                </a:solidFill>
              </a:rPr>
              <a:t>YoSiE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2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B9281-4C25-4769-87DC-43071C31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ウェイクワード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135DE1-62E5-43A7-9BA1-74CEBCF9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1553"/>
            <a:ext cx="8318859" cy="5201322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F34E4C-324C-490B-84FF-88CFBABD4E11}"/>
              </a:ext>
            </a:extLst>
          </p:cNvPr>
          <p:cNvCxnSpPr/>
          <p:nvPr/>
        </p:nvCxnSpPr>
        <p:spPr>
          <a:xfrm>
            <a:off x="3959326" y="1545322"/>
            <a:ext cx="7556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A599385-0C9C-4B5E-8EA4-7E9C7F49EE25}"/>
              </a:ext>
            </a:extLst>
          </p:cNvPr>
          <p:cNvSpPr/>
          <p:nvPr/>
        </p:nvSpPr>
        <p:spPr>
          <a:xfrm>
            <a:off x="4337151" y="452387"/>
            <a:ext cx="3651817" cy="693801"/>
          </a:xfrm>
          <a:prstGeom prst="wedgeRoundRectCallout">
            <a:avLst>
              <a:gd name="adj1" fmla="val -39547"/>
              <a:gd name="adj2" fmla="val 8331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ねぇよしえ</a:t>
            </a:r>
          </a:p>
        </p:txBody>
      </p:sp>
    </p:spTree>
    <p:extLst>
      <p:ext uri="{BB962C8B-B14F-4D97-AF65-F5344CB8AC3E}">
        <p14:creationId xmlns:p14="http://schemas.microsoft.com/office/powerpoint/2010/main" val="306055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34">
            <a:extLst>
              <a:ext uri="{FF2B5EF4-FFF2-40B4-BE49-F238E27FC236}">
                <a16:creationId xmlns:a16="http://schemas.microsoft.com/office/drawing/2014/main" id="{AD44E1DB-87DF-4D14-81ED-F268FC97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6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fastText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B883CE-AE5F-48A5-AB6E-39A7191AAA4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7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95C39-98D1-4F21-A6A4-AFD55E57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1939D-E094-47E7-8D44-F415E841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トレーニングデータの作り方</a:t>
            </a:r>
            <a:endParaRPr kumimoji="1" lang="en-US" altLang="ja-JP" dirty="0"/>
          </a:p>
          <a:p>
            <a:r>
              <a:rPr kumimoji="1" lang="ja-JP" altLang="en-US" dirty="0"/>
              <a:t>発生している問題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4BDA2-95B2-4A3A-9A0A-5E1E79979B0B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4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02C4E-2E3E-4349-846A-F90F72A2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スクレイピング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0C05B2-7221-4496-A116-94B0D8E45A2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FC63819-6285-402F-B4F7-D5B34217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75" y="17413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出力するデータを取得</a:t>
            </a:r>
            <a:endParaRPr kumimoji="1" lang="en-US" altLang="ja-JP" sz="3600" dirty="0"/>
          </a:p>
          <a:p>
            <a:endParaRPr kumimoji="1" lang="en-US" altLang="ja-JP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8A1AC8-CE4F-4286-A880-D105B44A2385}"/>
              </a:ext>
            </a:extLst>
          </p:cNvPr>
          <p:cNvSpPr txBox="1"/>
          <p:nvPr/>
        </p:nvSpPr>
        <p:spPr>
          <a:xfrm>
            <a:off x="692459" y="2418724"/>
            <a:ext cx="8275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ja-JP" sz="4000" dirty="0"/>
              <a:t>BeautifulSoup4</a:t>
            </a:r>
          </a:p>
          <a:p>
            <a:pPr lvl="1">
              <a:buClr>
                <a:schemeClr val="tx1"/>
              </a:buClr>
            </a:pPr>
            <a:r>
              <a:rPr lang="en-US" altLang="ja-JP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ja-JP" altLang="en-US" sz="3200" dirty="0"/>
              <a:t>から</a:t>
            </a:r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テキストデータ</a:t>
            </a:r>
            <a:r>
              <a:rPr lang="ja-JP" altLang="en-US" sz="3200" dirty="0"/>
              <a:t>を取得</a:t>
            </a:r>
            <a:endParaRPr lang="en-US" altLang="ja-JP" sz="3600" dirty="0"/>
          </a:p>
          <a:p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62C1834-9D92-43CD-9628-AF124AD70118}"/>
              </a:ext>
            </a:extLst>
          </p:cNvPr>
          <p:cNvSpPr/>
          <p:nvPr/>
        </p:nvSpPr>
        <p:spPr>
          <a:xfrm>
            <a:off x="7443192" y="2785840"/>
            <a:ext cx="555596" cy="2005845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283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BB61A1-22F8-412D-9E71-B87F444BE6C0}"/>
              </a:ext>
            </a:extLst>
          </p:cNvPr>
          <p:cNvSpPr txBox="1"/>
          <p:nvPr/>
        </p:nvSpPr>
        <p:spPr>
          <a:xfrm>
            <a:off x="692459" y="3957130"/>
            <a:ext cx="93461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ja-JP" sz="4000" dirty="0">
                <a:solidFill>
                  <a:sysClr val="windowText" lastClr="000000"/>
                </a:solidFill>
              </a:rPr>
              <a:t>Datetime</a:t>
            </a:r>
            <a:r>
              <a:rPr lang="ja-JP" altLang="en-US" sz="4000" dirty="0">
                <a:solidFill>
                  <a:sysClr val="windowText" lastClr="000000"/>
                </a:solidFill>
              </a:rPr>
              <a:t>モジュール</a:t>
            </a:r>
            <a:endParaRPr lang="en-US" altLang="ja-JP" sz="4000" dirty="0">
              <a:solidFill>
                <a:sysClr val="windowText" lastClr="000000"/>
              </a:solidFill>
            </a:endParaRPr>
          </a:p>
          <a:p>
            <a:pPr>
              <a:buClr>
                <a:schemeClr val="tx1"/>
              </a:buClr>
            </a:pPr>
            <a:r>
              <a:rPr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日時</a:t>
            </a:r>
            <a:r>
              <a:rPr lang="ja-JP" altLang="en-US" sz="3200" dirty="0"/>
              <a:t>を取得</a:t>
            </a:r>
            <a:endParaRPr lang="en-US" altLang="ja-JP" sz="3200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1DF69A-9BCD-4514-8C10-E5571DE143C9}"/>
              </a:ext>
            </a:extLst>
          </p:cNvPr>
          <p:cNvSpPr txBox="1"/>
          <p:nvPr/>
        </p:nvSpPr>
        <p:spPr>
          <a:xfrm>
            <a:off x="7998788" y="3157388"/>
            <a:ext cx="388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テキストファイルに書き込み</a:t>
            </a:r>
          </a:p>
        </p:txBody>
      </p:sp>
    </p:spTree>
    <p:extLst>
      <p:ext uri="{BB962C8B-B14F-4D97-AF65-F5344CB8AC3E}">
        <p14:creationId xmlns:p14="http://schemas.microsoft.com/office/powerpoint/2010/main" val="304931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工夫した点・処理</a:t>
            </a:r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の短縮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A876A-9915-41E9-B91A-EDEAEF22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033"/>
            <a:ext cx="10515600" cy="435133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ja-JP" dirty="0"/>
              <a:t>【</a:t>
            </a:r>
            <a:r>
              <a:rPr lang="ja-JP" altLang="en-US" b="1" dirty="0"/>
              <a:t>問題点</a:t>
            </a:r>
            <a:r>
              <a:rPr lang="en-US" altLang="ja-JP" dirty="0"/>
              <a:t>】</a:t>
            </a:r>
            <a:r>
              <a:rPr lang="ja-JP" altLang="en-US" dirty="0"/>
              <a:t>長文のスクレイピングは時間がかかる</a:t>
            </a:r>
            <a:endParaRPr lang="en-US" altLang="ja-JP" dirty="0"/>
          </a:p>
          <a:p>
            <a:pPr marL="0" indent="0">
              <a:buClr>
                <a:schemeClr val="tx1"/>
              </a:buClr>
              <a:buNone/>
            </a:pPr>
            <a:endParaRPr lang="en-US" altLang="ja-JP" dirty="0"/>
          </a:p>
          <a:p>
            <a:pPr marL="0" indent="0">
              <a:buClr>
                <a:schemeClr val="tx1"/>
              </a:buClr>
              <a:buNone/>
            </a:pPr>
            <a:r>
              <a:rPr kumimoji="1" lang="en-US" altLang="ja-JP" dirty="0"/>
              <a:t>【</a:t>
            </a:r>
            <a:r>
              <a:rPr kumimoji="1" lang="ja-JP" altLang="en-US" b="1" dirty="0"/>
              <a:t>解決策</a:t>
            </a:r>
            <a:r>
              <a:rPr kumimoji="1" lang="en-US" altLang="ja-JP" dirty="0"/>
              <a:t>】</a:t>
            </a:r>
            <a:r>
              <a:rPr kumimoji="1" lang="ja-JP" altLang="en-US" dirty="0"/>
              <a:t>起動時に実行して、個別に保存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57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工夫した点・処理の短縮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3E67A84-D0DC-454D-994E-FE5B7E09A0AF}"/>
              </a:ext>
            </a:extLst>
          </p:cNvPr>
          <p:cNvSpPr/>
          <p:nvPr/>
        </p:nvSpPr>
        <p:spPr>
          <a:xfrm>
            <a:off x="1848047" y="2553100"/>
            <a:ext cx="2329315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データ取得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BF746E7-B6B4-4D19-9C35-6B5A9E9EF67E}"/>
              </a:ext>
            </a:extLst>
          </p:cNvPr>
          <p:cNvSpPr/>
          <p:nvPr/>
        </p:nvSpPr>
        <p:spPr>
          <a:xfrm>
            <a:off x="1848048" y="3429000"/>
            <a:ext cx="2329315" cy="17205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・天気予報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・ニュース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・日時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・星座占い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8EA2996-90D2-498C-BFD0-BB8E943592A3}"/>
              </a:ext>
            </a:extLst>
          </p:cNvPr>
          <p:cNvSpPr/>
          <p:nvPr/>
        </p:nvSpPr>
        <p:spPr>
          <a:xfrm>
            <a:off x="4254365" y="3679256"/>
            <a:ext cx="2954956" cy="117428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毎回処理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6DDF25-738B-4FF8-90D0-2DA169743149}"/>
              </a:ext>
            </a:extLst>
          </p:cNvPr>
          <p:cNvSpPr/>
          <p:nvPr/>
        </p:nvSpPr>
        <p:spPr>
          <a:xfrm>
            <a:off x="7286323" y="3952373"/>
            <a:ext cx="2329315" cy="673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result.txt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17550B4-CEAD-462C-8C83-2ED456DF9F6C}"/>
              </a:ext>
            </a:extLst>
          </p:cNvPr>
          <p:cNvSpPr/>
          <p:nvPr/>
        </p:nvSpPr>
        <p:spPr>
          <a:xfrm>
            <a:off x="7286323" y="2553100"/>
            <a:ext cx="2329315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ファイルに書き込み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2A2D94-AAD8-4EAC-B86B-F0BA5C60401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782B4DF-E484-491E-8838-63B8B7ABDA07}"/>
              </a:ext>
            </a:extLst>
          </p:cNvPr>
          <p:cNvSpPr/>
          <p:nvPr/>
        </p:nvSpPr>
        <p:spPr>
          <a:xfrm>
            <a:off x="1838422" y="1769462"/>
            <a:ext cx="2329315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データ取得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19E695C6-C9D6-46D2-B2C7-A53F0C267109}"/>
              </a:ext>
            </a:extLst>
          </p:cNvPr>
          <p:cNvSpPr/>
          <p:nvPr/>
        </p:nvSpPr>
        <p:spPr>
          <a:xfrm>
            <a:off x="4331368" y="4421221"/>
            <a:ext cx="2954956" cy="8903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毎回処理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9B71CA8-890B-4D89-8BEE-FF456E7C6C05}"/>
              </a:ext>
            </a:extLst>
          </p:cNvPr>
          <p:cNvSpPr/>
          <p:nvPr/>
        </p:nvSpPr>
        <p:spPr>
          <a:xfrm>
            <a:off x="7449954" y="4503328"/>
            <a:ext cx="2800951" cy="673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・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day.txt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5BC110C-5578-4E08-A47E-D92EE0FE25CB}"/>
              </a:ext>
            </a:extLst>
          </p:cNvPr>
          <p:cNvSpPr/>
          <p:nvPr/>
        </p:nvSpPr>
        <p:spPr>
          <a:xfrm>
            <a:off x="1838423" y="2780115"/>
            <a:ext cx="2329315" cy="14125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・天気予報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・ニュース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・星座占い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898D16D-F080-4AB8-99A7-0733F9B3D647}"/>
              </a:ext>
            </a:extLst>
          </p:cNvPr>
          <p:cNvSpPr/>
          <p:nvPr/>
        </p:nvSpPr>
        <p:spPr>
          <a:xfrm>
            <a:off x="1838423" y="4529506"/>
            <a:ext cx="2329315" cy="673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・日時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ADD0314-BB39-4926-9476-0961AE100226}"/>
              </a:ext>
            </a:extLst>
          </p:cNvPr>
          <p:cNvSpPr/>
          <p:nvPr/>
        </p:nvSpPr>
        <p:spPr>
          <a:xfrm>
            <a:off x="7449954" y="2780115"/>
            <a:ext cx="2800951" cy="14125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bg1"/>
                </a:solidFill>
              </a:rPr>
              <a:t>weather.txt</a:t>
            </a: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bg1"/>
                </a:solidFill>
              </a:rPr>
              <a:t>news.txt</a:t>
            </a:r>
          </a:p>
          <a:p>
            <a:r>
              <a:rPr lang="ja-JP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ja-JP" sz="2800" b="1" dirty="0">
                <a:solidFill>
                  <a:schemeClr val="bg1"/>
                </a:solidFill>
              </a:rPr>
              <a:t>fortune.txt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CC448C61-1681-4C79-94A2-9F1672EB3DF7}"/>
              </a:ext>
            </a:extLst>
          </p:cNvPr>
          <p:cNvSpPr/>
          <p:nvPr/>
        </p:nvSpPr>
        <p:spPr>
          <a:xfrm>
            <a:off x="4331368" y="2945331"/>
            <a:ext cx="2954956" cy="105558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起動時</a:t>
            </a:r>
            <a:r>
              <a:rPr kumimoji="1" lang="ja-JP" altLang="en-US" b="1" dirty="0"/>
              <a:t>処理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E97937-2887-444B-9312-BD208433FBBB}"/>
              </a:ext>
            </a:extLst>
          </p:cNvPr>
          <p:cNvSpPr/>
          <p:nvPr/>
        </p:nvSpPr>
        <p:spPr>
          <a:xfrm>
            <a:off x="7449954" y="1795640"/>
            <a:ext cx="2800951" cy="673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ファイルに書き込み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8CF352F8-A903-47C2-83C2-9710446A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工夫した点・処理の短縮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557319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A96D7-B43E-4159-9E9B-4F9D413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OpenJTalk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7C148-6E03-497A-BD5D-B3F8E684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ja-JP" altLang="en-US" dirty="0"/>
              <a:t>日本語用の</a:t>
            </a:r>
            <a:r>
              <a:rPr kumimoji="1" lang="ja-JP" altLang="en-US" dirty="0"/>
              <a:t>音声合成</a:t>
            </a:r>
            <a:r>
              <a:rPr kumimoji="1" lang="en-US" altLang="ja-JP" dirty="0"/>
              <a:t>OSS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6DD776-1EB9-4F75-97CB-00400CCE302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D02A43-E1A7-4CAB-9D15-6ED07712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55" y="2401434"/>
            <a:ext cx="8912191" cy="37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8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D6D5F-D76B-4EE6-82B1-70D02DF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工夫した点・処理を分割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A20BEB-6C89-49CE-AEE9-EE6CB718E5BC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D28206-5FD6-43DA-AB48-03FE7D64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57" y="2403247"/>
            <a:ext cx="8912191" cy="377552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78B89B-C461-4F60-A9E6-739F4848148C}"/>
              </a:ext>
            </a:extLst>
          </p:cNvPr>
          <p:cNvSpPr/>
          <p:nvPr/>
        </p:nvSpPr>
        <p:spPr>
          <a:xfrm>
            <a:off x="3786230" y="4223634"/>
            <a:ext cx="1837194" cy="56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result.txt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1A4172-F4B4-4450-AED9-9C51B486A7A9}"/>
              </a:ext>
            </a:extLst>
          </p:cNvPr>
          <p:cNvSpPr txBox="1"/>
          <p:nvPr/>
        </p:nvSpPr>
        <p:spPr>
          <a:xfrm>
            <a:off x="7513731" y="3734519"/>
            <a:ext cx="212720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eather.txt</a:t>
            </a:r>
          </a:p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ews.txt</a:t>
            </a:r>
          </a:p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day.txt</a:t>
            </a:r>
          </a:p>
          <a:p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</a:rPr>
              <a:t>ortune.txt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788F13F-F14D-48AE-AD35-D61F9891B72C}"/>
              </a:ext>
            </a:extLst>
          </p:cNvPr>
          <p:cNvSpPr/>
          <p:nvPr/>
        </p:nvSpPr>
        <p:spPr>
          <a:xfrm>
            <a:off x="5938981" y="4223634"/>
            <a:ext cx="1259193" cy="59143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2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87A13-A231-4995-8BEE-7985E3DC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プロジェクトの全体像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7A5823-8A38-4828-A6A8-4DFE186B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954F9D-585C-4117-B68F-D2C78AC9AF80}"/>
              </a:ext>
            </a:extLst>
          </p:cNvPr>
          <p:cNvSpPr txBox="1"/>
          <p:nvPr/>
        </p:nvSpPr>
        <p:spPr>
          <a:xfrm>
            <a:off x="6580456" y="5450725"/>
            <a:ext cx="245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YoSiE</a:t>
            </a:r>
            <a:endParaRPr kumimoji="1" lang="ja-JP" altLang="en-US" sz="2800" b="1" dirty="0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70F0C143-E189-4914-91EB-21DFE59E087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458343-C631-4D72-A9D4-A1F85AD4E4C3}"/>
              </a:ext>
            </a:extLst>
          </p:cNvPr>
          <p:cNvSpPr txBox="1"/>
          <p:nvPr/>
        </p:nvSpPr>
        <p:spPr>
          <a:xfrm>
            <a:off x="3281675" y="5450725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USER</a:t>
            </a:r>
            <a:endParaRPr kumimoji="1" lang="ja-JP" altLang="en-US" sz="2800" b="1" dirty="0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D69993FF-5439-4F3F-A9AA-94ADFD15933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今日の神奈川県の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天気は～～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グラフィックス 3" descr="男の人">
            <a:extLst>
              <a:ext uri="{FF2B5EF4-FFF2-40B4-BE49-F238E27FC236}">
                <a16:creationId xmlns:a16="http://schemas.microsoft.com/office/drawing/2014/main" id="{5ED4B8B3-833E-4A79-8905-EF3F8C7C1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09216EF-7FBF-41B6-A1A9-6AA49126D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3081"/>
            <a:ext cx="3257306" cy="1797608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FEFBB6F-DE28-4FA1-AC8F-6E1F30AC15F4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25F2D24B-A200-402A-A2A4-B8E38F738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7AE7228-2C02-4153-BC3E-B337D5737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5B71CC-760C-4862-B841-FC32F1F0F1A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E6CD02-F126-4943-968D-16E2630CA349}"/>
              </a:ext>
            </a:extLst>
          </p:cNvPr>
          <p:cNvSpPr txBox="1"/>
          <p:nvPr/>
        </p:nvSpPr>
        <p:spPr>
          <a:xfrm>
            <a:off x="1905803" y="2767280"/>
            <a:ext cx="12666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デモンストレーション</a:t>
            </a:r>
            <a:endParaRPr kumimoji="1" lang="ja-JP" altLang="en-US" sz="8000" b="1" dirty="0">
              <a:solidFill>
                <a:srgbClr val="FF0066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D22BB9-479E-46EB-92AC-F73D96D2CB0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6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E3D2E-3C6C-4DCF-BB23-6DC8807A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1E88A-B097-44C6-89CB-25D69502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機能拡張</a:t>
            </a:r>
            <a:endParaRPr lang="en-US" altLang="ja-JP" sz="3200" dirty="0"/>
          </a:p>
          <a:p>
            <a:pPr lvl="1"/>
            <a:r>
              <a:rPr kumimoji="1" lang="ja-JP" altLang="en-US" sz="2800" dirty="0"/>
              <a:t>スクレイピング</a:t>
            </a:r>
            <a:endParaRPr kumimoji="1" lang="en-US" altLang="ja-JP" sz="2800" dirty="0"/>
          </a:p>
          <a:p>
            <a:pPr lvl="2"/>
            <a:r>
              <a:rPr lang="ja-JP" altLang="en-US" sz="2400" dirty="0"/>
              <a:t>起動時 </a:t>
            </a:r>
            <a:r>
              <a:rPr lang="ja-JP" altLang="en-US" sz="2400" b="1" dirty="0"/>
              <a:t>＋ </a:t>
            </a:r>
            <a:r>
              <a:rPr lang="ja-JP" altLang="en-US" sz="2400" dirty="0"/>
              <a:t>一定時間ごとに実行</a:t>
            </a:r>
            <a:endParaRPr lang="en-US" altLang="ja-JP" sz="2400" dirty="0"/>
          </a:p>
          <a:p>
            <a:pPr lvl="2"/>
            <a:r>
              <a:rPr kumimoji="1" lang="ja-JP" altLang="en-US" sz="2400" dirty="0"/>
              <a:t>音声ファイルの保存</a:t>
            </a:r>
            <a:endParaRPr lang="en-US" altLang="ja-JP" sz="2400" dirty="0"/>
          </a:p>
          <a:p>
            <a:pPr lvl="1"/>
            <a:r>
              <a:rPr lang="en-US" altLang="ja-JP" sz="2800" dirty="0"/>
              <a:t>AI</a:t>
            </a:r>
            <a:r>
              <a:rPr lang="ja-JP" altLang="en-US" sz="2800" dirty="0"/>
              <a:t>の精度を上げる</a:t>
            </a:r>
            <a:endParaRPr kumimoji="1" lang="en-US" altLang="ja-JP" sz="2800" dirty="0"/>
          </a:p>
          <a:p>
            <a:r>
              <a:rPr kumimoji="1" lang="ja-JP" altLang="en-US" sz="3200" dirty="0"/>
              <a:t>外見作成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こけしをどう作るか</a:t>
            </a:r>
            <a:endParaRPr lang="en-US" altLang="ja-JP" sz="2800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E6CB9E-FCA3-4C48-A411-903186BAF346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96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5224A-9D04-411A-90E6-C4829D3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0B4BA-A633-440E-83B5-154DC74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61F130-152A-459E-80AD-7046811BC933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B7CB-0F8B-4F2C-936A-79811F6E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主な要素技術・流れ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3DBC08-8D8D-4207-9210-BD0C4AA88276}"/>
              </a:ext>
            </a:extLst>
          </p:cNvPr>
          <p:cNvSpPr/>
          <p:nvPr/>
        </p:nvSpPr>
        <p:spPr>
          <a:xfrm>
            <a:off x="3176336" y="458323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テキスト分類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7331362-F18C-4A5C-9781-E3C2E3AD8B38}"/>
              </a:ext>
            </a:extLst>
          </p:cNvPr>
          <p:cNvSpPr/>
          <p:nvPr/>
        </p:nvSpPr>
        <p:spPr>
          <a:xfrm>
            <a:off x="6204283" y="458323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データ取得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F1286B-7EEC-424A-B43A-DD354AA4876D}"/>
              </a:ext>
            </a:extLst>
          </p:cNvPr>
          <p:cNvSpPr/>
          <p:nvPr/>
        </p:nvSpPr>
        <p:spPr>
          <a:xfrm>
            <a:off x="9208168" y="458323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音声合成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DDDA980-E0AC-4927-B7C8-B508DB59DD5F}"/>
              </a:ext>
            </a:extLst>
          </p:cNvPr>
          <p:cNvSpPr/>
          <p:nvPr/>
        </p:nvSpPr>
        <p:spPr>
          <a:xfrm>
            <a:off x="3188367" y="458323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テキスト分類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C275781-59D9-46AF-B353-284C861BC744}"/>
              </a:ext>
            </a:extLst>
          </p:cNvPr>
          <p:cNvSpPr/>
          <p:nvPr/>
        </p:nvSpPr>
        <p:spPr>
          <a:xfrm>
            <a:off x="6216314" y="458323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EBBEFE-1F2B-44BF-9CF2-2C3A42F3B700}"/>
              </a:ext>
            </a:extLst>
          </p:cNvPr>
          <p:cNvSpPr/>
          <p:nvPr/>
        </p:nvSpPr>
        <p:spPr>
          <a:xfrm>
            <a:off x="9220199" y="274239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OpenJTalk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253337C-21D4-4189-A4CC-F05C0D4A1FBF}"/>
              </a:ext>
            </a:extLst>
          </p:cNvPr>
          <p:cNvSpPr/>
          <p:nvPr/>
        </p:nvSpPr>
        <p:spPr>
          <a:xfrm>
            <a:off x="148389" y="274239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42E33AD-9824-46F7-A007-8E4B41686DA2}"/>
              </a:ext>
            </a:extLst>
          </p:cNvPr>
          <p:cNvSpPr/>
          <p:nvPr/>
        </p:nvSpPr>
        <p:spPr>
          <a:xfrm>
            <a:off x="3176336" y="274239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6">
                    <a:lumMod val="50000"/>
                  </a:schemeClr>
                </a:solidFill>
              </a:rPr>
              <a:t>fastText</a:t>
            </a:r>
            <a:endParaRPr kumimoji="1" lang="ja-JP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466CFFC-A8FB-4718-B77B-BA8F870D7414}"/>
              </a:ext>
            </a:extLst>
          </p:cNvPr>
          <p:cNvSpPr/>
          <p:nvPr/>
        </p:nvSpPr>
        <p:spPr>
          <a:xfrm>
            <a:off x="6204283" y="2742398"/>
            <a:ext cx="2743200" cy="17445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accent6">
                    <a:lumMod val="50000"/>
                  </a:schemeClr>
                </a:solidFill>
              </a:rPr>
              <a:t>スクレイピング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30C0893-CA27-40D8-AAFF-E3997BE3BF50}"/>
              </a:ext>
            </a:extLst>
          </p:cNvPr>
          <p:cNvSpPr/>
          <p:nvPr/>
        </p:nvSpPr>
        <p:spPr>
          <a:xfrm>
            <a:off x="160420" y="4620207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音声認識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D8F6D95-F0BD-489D-8D92-D1092CF784FB}"/>
              </a:ext>
            </a:extLst>
          </p:cNvPr>
          <p:cNvSpPr/>
          <p:nvPr/>
        </p:nvSpPr>
        <p:spPr>
          <a:xfrm>
            <a:off x="3176336" y="458323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テキスト分類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DD34D10-6673-4DD1-B48F-072573DD1881}"/>
              </a:ext>
            </a:extLst>
          </p:cNvPr>
          <p:cNvSpPr/>
          <p:nvPr/>
        </p:nvSpPr>
        <p:spPr>
          <a:xfrm>
            <a:off x="6204283" y="4583232"/>
            <a:ext cx="2743200" cy="7419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データ取得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8638B62-C03C-4141-AAF0-F5AEAE7B40B8}"/>
              </a:ext>
            </a:extLst>
          </p:cNvPr>
          <p:cNvSpPr/>
          <p:nvPr/>
        </p:nvSpPr>
        <p:spPr>
          <a:xfrm>
            <a:off x="2759242" y="3124276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17C8023-84E8-4070-B148-D9D3F761C7B1}"/>
              </a:ext>
            </a:extLst>
          </p:cNvPr>
          <p:cNvSpPr/>
          <p:nvPr/>
        </p:nvSpPr>
        <p:spPr>
          <a:xfrm>
            <a:off x="5799220" y="3128724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E4FD745-554E-4C41-BCC3-5D79564795A4}"/>
              </a:ext>
            </a:extLst>
          </p:cNvPr>
          <p:cNvSpPr/>
          <p:nvPr/>
        </p:nvSpPr>
        <p:spPr>
          <a:xfrm>
            <a:off x="8803105" y="3136308"/>
            <a:ext cx="549441" cy="10859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6FF98A-E869-46C0-B133-0966C09BA76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36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04BC-A291-4ECD-8EC7-9097E286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Julius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C3B31-2B08-4702-ADFF-F7D083B2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  <a:r>
              <a:rPr kumimoji="1" lang="en-US" altLang="ja-JP" dirty="0"/>
              <a:t>OSS(</a:t>
            </a:r>
            <a:r>
              <a:rPr kumimoji="1" lang="ja-JP" altLang="en-US" dirty="0"/>
              <a:t>オープンソースソフトウェア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マイクから入力された音声をテキストに変換</a:t>
            </a:r>
            <a:endParaRPr kumimoji="1"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と連携して利用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469061-2BDB-4253-9E46-A39E655B750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AB50E2-C584-4852-AC5C-5F0D7F054A68}"/>
              </a:ext>
            </a:extLst>
          </p:cNvPr>
          <p:cNvSpPr txBox="1"/>
          <p:nvPr/>
        </p:nvSpPr>
        <p:spPr>
          <a:xfrm>
            <a:off x="6441106" y="3429000"/>
            <a:ext cx="6440750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2B5D20-8D1B-4A23-BDF6-034AC9C25248}"/>
              </a:ext>
            </a:extLst>
          </p:cNvPr>
          <p:cNvSpPr txBox="1"/>
          <p:nvPr/>
        </p:nvSpPr>
        <p:spPr>
          <a:xfrm>
            <a:off x="1210285" y="3366280"/>
            <a:ext cx="6440750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C630D40C-85D8-4382-85F5-72381492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5280325" y="3657320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60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504262" y="1831471"/>
            <a:ext cx="4331368" cy="62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510281" y="2776608"/>
            <a:ext cx="4331367" cy="659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510281" y="3737175"/>
            <a:ext cx="4325349" cy="659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文字データに変換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A4858F-755D-44A9-8569-3D23BC0DD3B1}"/>
              </a:ext>
            </a:extLst>
          </p:cNvPr>
          <p:cNvSpPr/>
          <p:nvPr/>
        </p:nvSpPr>
        <p:spPr>
          <a:xfrm>
            <a:off x="3516300" y="4697742"/>
            <a:ext cx="4325348" cy="658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AI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文）で分類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44A6A93-CCFC-4DA4-A5EB-31A5F271A55C}"/>
              </a:ext>
            </a:extLst>
          </p:cNvPr>
          <p:cNvSpPr/>
          <p:nvPr/>
        </p:nvSpPr>
        <p:spPr>
          <a:xfrm>
            <a:off x="3516298" y="5657484"/>
            <a:ext cx="4337384" cy="658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</a:rPr>
              <a:t>取得したデータを音声</a:t>
            </a:r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出力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675965" y="2475316"/>
            <a:ext cx="0" cy="3012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72956" y="3435882"/>
            <a:ext cx="3009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672956" y="4396449"/>
            <a:ext cx="6018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ACB86E-20AA-4229-BB74-552C265C2ED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678974" y="5356191"/>
            <a:ext cx="6016" cy="30129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A36D4C91-E8D7-4C0C-9CE1-229342495F3F}"/>
              </a:ext>
            </a:extLst>
          </p:cNvPr>
          <p:cNvSpPr/>
          <p:nvPr/>
        </p:nvSpPr>
        <p:spPr>
          <a:xfrm>
            <a:off x="7349363" y="4293421"/>
            <a:ext cx="2459859" cy="1179095"/>
          </a:xfrm>
          <a:prstGeom prst="wedgeEllipseCallout">
            <a:avLst>
              <a:gd name="adj1" fmla="val -78783"/>
              <a:gd name="adj2" fmla="val 2558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fastText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2A506E8-AC30-4356-81C3-BFBBB9953680}"/>
              </a:ext>
            </a:extLst>
          </p:cNvPr>
          <p:cNvSpPr/>
          <p:nvPr/>
        </p:nvSpPr>
        <p:spPr>
          <a:xfrm>
            <a:off x="7349363" y="5526745"/>
            <a:ext cx="2552276" cy="1219624"/>
          </a:xfrm>
          <a:prstGeom prst="wedgeEllipseCallout">
            <a:avLst>
              <a:gd name="adj1" fmla="val -78009"/>
              <a:gd name="adj2" fmla="val 600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</a:rPr>
              <a:t>スクレイピング</a:t>
            </a:r>
            <a:endParaRPr lang="en-US" altLang="ja-JP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accent6">
                    <a:lumMod val="50000"/>
                  </a:schemeClr>
                </a:solidFill>
              </a:rPr>
              <a:t>OpenJTalk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09DDA7DB-CE31-4D86-82D2-D004E5343B9D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3510282" y="3106245"/>
            <a:ext cx="6017" cy="2880464"/>
          </a:xfrm>
          <a:prstGeom prst="curvedConnector3">
            <a:avLst>
              <a:gd name="adj1" fmla="val 26774639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C1BF43-3F13-4942-95D6-7E86BB340B89}"/>
              </a:ext>
            </a:extLst>
          </p:cNvPr>
          <p:cNvSpPr/>
          <p:nvPr/>
        </p:nvSpPr>
        <p:spPr>
          <a:xfrm>
            <a:off x="3432835" y="1481987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julius_python2.py</a:t>
            </a:r>
            <a:endParaRPr lang="ja-JP" altLang="en-US" b="1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236DA4-53A3-44AB-81AD-3B882D2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29"/>
            <a:ext cx="10515600" cy="1325563"/>
          </a:xfrm>
        </p:spPr>
        <p:txBody>
          <a:bodyPr/>
          <a:lstStyle/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プログラムの構造</a:t>
            </a:r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F0C90-EAE3-4106-A659-4B0EA57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記述文法音声認識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23CAC36-8AB3-4FFD-AA71-80D7BBAF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862"/>
            <a:ext cx="6641359" cy="5470138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6543B1-C60A-4785-AB59-5B2CA6C11538}"/>
              </a:ext>
            </a:extLst>
          </p:cNvPr>
          <p:cNvSpPr/>
          <p:nvPr/>
        </p:nvSpPr>
        <p:spPr>
          <a:xfrm>
            <a:off x="838200" y="1387862"/>
            <a:ext cx="6641359" cy="2972382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1F263C-15C6-4B52-B98D-228354879A25}"/>
              </a:ext>
            </a:extLst>
          </p:cNvPr>
          <p:cNvSpPr/>
          <p:nvPr/>
        </p:nvSpPr>
        <p:spPr>
          <a:xfrm>
            <a:off x="838200" y="1387862"/>
            <a:ext cx="2444015" cy="5470138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17D53-99F6-498F-89A4-D3E8AFEED63D}"/>
              </a:ext>
            </a:extLst>
          </p:cNvPr>
          <p:cNvSpPr/>
          <p:nvPr/>
        </p:nvSpPr>
        <p:spPr>
          <a:xfrm>
            <a:off x="838200" y="6121667"/>
            <a:ext cx="6641359" cy="736333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97277A-9374-43A6-8A2F-D35CBB412544}"/>
              </a:ext>
            </a:extLst>
          </p:cNvPr>
          <p:cNvSpPr/>
          <p:nvPr/>
        </p:nvSpPr>
        <p:spPr>
          <a:xfrm>
            <a:off x="5804034" y="1387862"/>
            <a:ext cx="1675525" cy="5470138"/>
          </a:xfrm>
          <a:prstGeom prst="rect">
            <a:avLst/>
          </a:prstGeom>
          <a:solidFill>
            <a:srgbClr val="E99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C3441E2-38B2-43B1-810A-F384FC27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15" y="4380723"/>
            <a:ext cx="2464067" cy="1740943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94B65FFB-2D4E-479C-9AAE-4169715C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記述文法音声認識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86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fade/>
      </p:transition>
    </mc:Choice>
    <mc:Fallback xmlns=""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FD30D13-5D96-40F4-AC6C-D7785F746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83860" cy="376384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7DCCEA-9525-4067-A7CA-F68491BCF5C0}"/>
              </a:ext>
            </a:extLst>
          </p:cNvPr>
          <p:cNvSpPr/>
          <p:nvPr/>
        </p:nvSpPr>
        <p:spPr>
          <a:xfrm>
            <a:off x="838200" y="1690688"/>
            <a:ext cx="1452613" cy="301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9B1629-00A3-4452-87AB-93EC7DED32E4}"/>
              </a:ext>
            </a:extLst>
          </p:cNvPr>
          <p:cNvSpPr/>
          <p:nvPr/>
        </p:nvSpPr>
        <p:spPr>
          <a:xfrm>
            <a:off x="1405288" y="1905802"/>
            <a:ext cx="1193533" cy="3548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1A2FD8-4257-47FE-B305-71FCF4ED4D01}"/>
              </a:ext>
            </a:extLst>
          </p:cNvPr>
          <p:cNvSpPr/>
          <p:nvPr/>
        </p:nvSpPr>
        <p:spPr>
          <a:xfrm>
            <a:off x="2290813" y="1903564"/>
            <a:ext cx="3724976" cy="35509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9ECAE41C-6518-4426-AEFE-96AED1B3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記述文法音声認識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accent6">
                  <a:lumMod val="7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30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BE79CC01-937C-46F7-8B96-CF582E230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9" y="435227"/>
            <a:ext cx="8874011" cy="6057648"/>
          </a:xfrm>
        </p:spPr>
      </p:pic>
    </p:spTree>
    <p:extLst>
      <p:ext uri="{BB962C8B-B14F-4D97-AF65-F5344CB8AC3E}">
        <p14:creationId xmlns:p14="http://schemas.microsoft.com/office/powerpoint/2010/main" val="177787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343</Words>
  <Application>Microsoft Office PowerPoint</Application>
  <PresentationFormat>ワイド画面</PresentationFormat>
  <Paragraphs>106</Paragraphs>
  <Slides>22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主な要素技術・流れ</vt:lpstr>
      <vt:lpstr>Julius</vt:lpstr>
      <vt:lpstr>プログラムの構造</vt:lpstr>
      <vt:lpstr>記述文法音声認識</vt:lpstr>
      <vt:lpstr>記述文法音声認識</vt:lpstr>
      <vt:lpstr>記述文法音声認識</vt:lpstr>
      <vt:lpstr>PowerPoint プレゼンテーション</vt:lpstr>
      <vt:lpstr>ウェイクワード</vt:lpstr>
      <vt:lpstr>ウェイクワード</vt:lpstr>
      <vt:lpstr>fastText</vt:lpstr>
      <vt:lpstr>工夫した点</vt:lpstr>
      <vt:lpstr>スクレイピング</vt:lpstr>
      <vt:lpstr>工夫した点・処理の短縮</vt:lpstr>
      <vt:lpstr>工夫した点・処理の短縮</vt:lpstr>
      <vt:lpstr>工夫した点・処理の短縮</vt:lpstr>
      <vt:lpstr>OpenJTalk</vt:lpstr>
      <vt:lpstr>工夫した点・処理を分割</vt:lpstr>
      <vt:lpstr>PowerPoint プレゼンテーション</vt:lpstr>
      <vt:lpstr>今後の計画</vt:lpstr>
      <vt:lpstr>質疑応答用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力石 鈴之佑</cp:lastModifiedBy>
  <cp:revision>33</cp:revision>
  <dcterms:created xsi:type="dcterms:W3CDTF">2021-11-23T02:33:41Z</dcterms:created>
  <dcterms:modified xsi:type="dcterms:W3CDTF">2021-12-01T05:31:42Z</dcterms:modified>
</cp:coreProperties>
</file>