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1" r:id="rId8"/>
    <p:sldId id="262" r:id="rId9"/>
    <p:sldId id="270" r:id="rId10"/>
    <p:sldId id="274" r:id="rId11"/>
    <p:sldId id="272" r:id="rId12"/>
    <p:sldId id="275" r:id="rId13"/>
    <p:sldId id="273" r:id="rId14"/>
    <p:sldId id="276" r:id="rId15"/>
    <p:sldId id="264" r:id="rId16"/>
    <p:sldId id="265" r:id="rId17"/>
    <p:sldId id="269" r:id="rId18"/>
    <p:sldId id="266" r:id="rId19"/>
    <p:sldId id="267" r:id="rId20"/>
    <p:sldId id="26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F1BD83"/>
    <a:srgbClr val="EA983E"/>
    <a:srgbClr val="FEFDF8"/>
    <a:srgbClr val="E8902F"/>
    <a:srgbClr val="E9973B"/>
    <a:srgbClr val="FF0066"/>
    <a:srgbClr val="EA9A42"/>
    <a:srgbClr val="E78921"/>
    <a:srgbClr val="EC7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6" autoAdjust="0"/>
    <p:restoredTop sz="86417" autoAdjust="0"/>
  </p:normalViewPr>
  <p:slideViewPr>
    <p:cSldViewPr snapToGrid="0">
      <p:cViewPr varScale="1">
        <p:scale>
          <a:sx n="47" d="100"/>
          <a:sy n="47" d="100"/>
        </p:scale>
        <p:origin x="576" y="60"/>
      </p:cViewPr>
      <p:guideLst/>
    </p:cSldViewPr>
  </p:slideViewPr>
  <p:outlineViewPr>
    <p:cViewPr>
      <p:scale>
        <a:sx n="33" d="100"/>
        <a:sy n="33" d="100"/>
      </p:scale>
      <p:origin x="0" y="-612"/>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21861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47242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トレーニングデータの制作方法について解説します</a:t>
            </a:r>
            <a:endParaRPr kumimoji="1" lang="en-US" altLang="ja-JP" dirty="0"/>
          </a:p>
          <a:p>
            <a:r>
              <a:rPr kumimoji="1" lang="ja-JP" altLang="en-US" dirty="0"/>
              <a:t>いろいろなトレーニングデータの作成方法を模索していく中で最も精度が良い制作方法が</a:t>
            </a:r>
            <a:endParaRPr kumimoji="1" lang="en-US" altLang="ja-JP" dirty="0"/>
          </a:p>
          <a:p>
            <a:r>
              <a:rPr kumimoji="1" lang="ja-JP" altLang="en-US" dirty="0"/>
              <a:t>このやり方です。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p>
          <a:p>
            <a:r>
              <a:rPr kumimoji="1" lang="ja-JP" altLang="en-US" sz="3600" b="1" dirty="0">
                <a:ln w="3175">
                  <a:solidFill>
                    <a:schemeClr val="tx1"/>
                  </a:solidFill>
                </a:ln>
                <a:solidFill>
                  <a:schemeClr val="accent6">
                    <a:lumMod val="50000"/>
                  </a:schemeClr>
                </a:solidFill>
              </a:rPr>
              <a:t>山田晃生</a:t>
            </a:r>
            <a:endParaRPr kumimoji="1" lang="en-US" altLang="ja-JP" sz="3600" b="1" dirty="0">
              <a:ln w="3175">
                <a:solidFill>
                  <a:schemeClr val="tx1"/>
                </a:solidFill>
              </a:ln>
              <a:solidFill>
                <a:schemeClr val="accent6">
                  <a:lumMod val="50000"/>
                </a:schemeClr>
              </a:solidFill>
            </a:endParaRP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A6A42EEF-E3D6-46D6-8AA1-60AA53B39EFC}"/>
              </a:ext>
            </a:extLst>
          </p:cNvPr>
          <p:cNvSpPr/>
          <p:nvPr/>
        </p:nvSpPr>
        <p:spPr>
          <a:xfrm>
            <a:off x="10279281"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6" name="正方形/長方形 25">
            <a:extLst>
              <a:ext uri="{FF2B5EF4-FFF2-40B4-BE49-F238E27FC236}">
                <a16:creationId xmlns:a16="http://schemas.microsoft.com/office/drawing/2014/main" id="{D5019F01-CDAF-40BF-8F16-C36818AB7ED3}"/>
              </a:ext>
            </a:extLst>
          </p:cNvPr>
          <p:cNvSpPr/>
          <p:nvPr/>
        </p:nvSpPr>
        <p:spPr>
          <a:xfrm>
            <a:off x="8079873"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5" name="正方形/長方形 24">
            <a:extLst>
              <a:ext uri="{FF2B5EF4-FFF2-40B4-BE49-F238E27FC236}">
                <a16:creationId xmlns:a16="http://schemas.microsoft.com/office/drawing/2014/main" id="{CEEBE825-C946-4A6C-B1CF-1701DEEEFE70}"/>
              </a:ext>
            </a:extLst>
          </p:cNvPr>
          <p:cNvSpPr/>
          <p:nvPr/>
        </p:nvSpPr>
        <p:spPr>
          <a:xfrm>
            <a:off x="5812804" y="2303504"/>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p:txBody>
          <a:bodyPr/>
          <a:lstStyle/>
          <a:p>
            <a:r>
              <a:rPr lang="en-US" altLang="ja-JP" dirty="0" err="1"/>
              <a:t>f</a:t>
            </a:r>
            <a:r>
              <a:rPr kumimoji="1" lang="en-US" altLang="ja-JP" dirty="0" err="1"/>
              <a:t>astText</a:t>
            </a:r>
            <a:r>
              <a:rPr kumimoji="1" lang="ja-JP" altLang="en-US" dirty="0"/>
              <a:t>の仕組み</a:t>
            </a:r>
          </a:p>
        </p:txBody>
      </p:sp>
      <p:sp>
        <p:nvSpPr>
          <p:cNvPr id="4" name="矢印: 右 3">
            <a:extLst>
              <a:ext uri="{FF2B5EF4-FFF2-40B4-BE49-F238E27FC236}">
                <a16:creationId xmlns:a16="http://schemas.microsoft.com/office/drawing/2014/main" id="{7FBD3240-C321-4086-801F-48F3F42971C2}"/>
              </a:ext>
            </a:extLst>
          </p:cNvPr>
          <p:cNvSpPr/>
          <p:nvPr/>
        </p:nvSpPr>
        <p:spPr>
          <a:xfrm>
            <a:off x="3676001" y="2997385"/>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E8C8DDE-2243-4315-8A5A-59E84991D26A}"/>
              </a:ext>
            </a:extLst>
          </p:cNvPr>
          <p:cNvSpPr txBox="1"/>
          <p:nvPr/>
        </p:nvSpPr>
        <p:spPr>
          <a:xfrm>
            <a:off x="4941200" y="2618081"/>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4675736" y="3663178"/>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cxnSp>
        <p:nvCxnSpPr>
          <p:cNvPr id="6" name="直線コネクタ 5">
            <a:extLst>
              <a:ext uri="{FF2B5EF4-FFF2-40B4-BE49-F238E27FC236}">
                <a16:creationId xmlns:a16="http://schemas.microsoft.com/office/drawing/2014/main" id="{6D72E8BD-2DAC-4B73-956F-32D38F01B2E9}"/>
              </a:ext>
            </a:extLst>
          </p:cNvPr>
          <p:cNvCxnSpPr/>
          <p:nvPr/>
        </p:nvCxnSpPr>
        <p:spPr>
          <a:xfrm>
            <a:off x="5812804"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52768D3-3A5F-4236-8132-C07FEFA4E63C}"/>
              </a:ext>
            </a:extLst>
          </p:cNvPr>
          <p:cNvCxnSpPr/>
          <p:nvPr/>
        </p:nvCxnSpPr>
        <p:spPr>
          <a:xfrm>
            <a:off x="5812804"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0DF0405-3E91-480C-B12F-C0CE16342A54}"/>
              </a:ext>
            </a:extLst>
          </p:cNvPr>
          <p:cNvSpPr txBox="1"/>
          <p:nvPr/>
        </p:nvSpPr>
        <p:spPr>
          <a:xfrm>
            <a:off x="8367812" y="2629417"/>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sp>
        <p:nvSpPr>
          <p:cNvPr id="9" name="テキスト ボックス 8">
            <a:extLst>
              <a:ext uri="{FF2B5EF4-FFF2-40B4-BE49-F238E27FC236}">
                <a16:creationId xmlns:a16="http://schemas.microsoft.com/office/drawing/2014/main" id="{0051F1F9-DBAF-4CC8-A52C-73D83F26D53B}"/>
              </a:ext>
            </a:extLst>
          </p:cNvPr>
          <p:cNvSpPr txBox="1"/>
          <p:nvPr/>
        </p:nvSpPr>
        <p:spPr>
          <a:xfrm>
            <a:off x="6058250" y="262363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6100743" y="3770659"/>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cxnSp>
        <p:nvCxnSpPr>
          <p:cNvPr id="12" name="直線コネクタ 11">
            <a:extLst>
              <a:ext uri="{FF2B5EF4-FFF2-40B4-BE49-F238E27FC236}">
                <a16:creationId xmlns:a16="http://schemas.microsoft.com/office/drawing/2014/main" id="{4F408AE8-141A-4929-85BA-FA5399522EB9}"/>
              </a:ext>
            </a:extLst>
          </p:cNvPr>
          <p:cNvCxnSpPr/>
          <p:nvPr/>
        </p:nvCxnSpPr>
        <p:spPr>
          <a:xfrm>
            <a:off x="8079873"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3778012-44FA-4FD3-BEED-0D9304FD858D}"/>
              </a:ext>
            </a:extLst>
          </p:cNvPr>
          <p:cNvCxnSpPr/>
          <p:nvPr/>
        </p:nvCxnSpPr>
        <p:spPr>
          <a:xfrm>
            <a:off x="8105882"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207A337-5CEF-4130-85A0-87C0B8EA53CE}"/>
              </a:ext>
            </a:extLst>
          </p:cNvPr>
          <p:cNvCxnSpPr/>
          <p:nvPr/>
        </p:nvCxnSpPr>
        <p:spPr>
          <a:xfrm>
            <a:off x="10250192"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E004F6-0DE7-4162-9F6F-7AB9E2D69AAA}"/>
              </a:ext>
            </a:extLst>
          </p:cNvPr>
          <p:cNvSpPr txBox="1"/>
          <p:nvPr/>
        </p:nvSpPr>
        <p:spPr>
          <a:xfrm>
            <a:off x="10538131" y="2623634"/>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10580624" y="3770659"/>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8304074" y="3724126"/>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cxnSp>
        <p:nvCxnSpPr>
          <p:cNvPr id="20" name="直線コネクタ 19">
            <a:extLst>
              <a:ext uri="{FF2B5EF4-FFF2-40B4-BE49-F238E27FC236}">
                <a16:creationId xmlns:a16="http://schemas.microsoft.com/office/drawing/2014/main" id="{C61F6D19-948D-494A-8C7E-D53B4AEFE399}"/>
              </a:ext>
            </a:extLst>
          </p:cNvPr>
          <p:cNvCxnSpPr/>
          <p:nvPr/>
        </p:nvCxnSpPr>
        <p:spPr>
          <a:xfrm>
            <a:off x="8079873"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96EA1A6-32BF-4C87-927C-F036683A763D}"/>
              </a:ext>
            </a:extLst>
          </p:cNvPr>
          <p:cNvSpPr txBox="1"/>
          <p:nvPr/>
        </p:nvSpPr>
        <p:spPr>
          <a:xfrm>
            <a:off x="6058250" y="4802851"/>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19" name="直線コネクタ 18">
            <a:extLst>
              <a:ext uri="{FF2B5EF4-FFF2-40B4-BE49-F238E27FC236}">
                <a16:creationId xmlns:a16="http://schemas.microsoft.com/office/drawing/2014/main" id="{16047CC1-53B9-4261-9E83-8DB76BBE3A2F}"/>
              </a:ext>
            </a:extLst>
          </p:cNvPr>
          <p:cNvCxnSpPr/>
          <p:nvPr/>
        </p:nvCxnSpPr>
        <p:spPr>
          <a:xfrm>
            <a:off x="5812804"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4F6FB5-86E3-4622-B142-008CFADB828C}"/>
              </a:ext>
            </a:extLst>
          </p:cNvPr>
          <p:cNvCxnSpPr/>
          <p:nvPr/>
        </p:nvCxnSpPr>
        <p:spPr>
          <a:xfrm>
            <a:off x="10250192" y="456077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DC8FCA3B-1BDB-4753-BDAD-648AA04A8269}"/>
              </a:ext>
            </a:extLst>
          </p:cNvPr>
          <p:cNvSpPr txBox="1"/>
          <p:nvPr/>
        </p:nvSpPr>
        <p:spPr>
          <a:xfrm>
            <a:off x="8304074" y="4868892"/>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10643652" y="4802851"/>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4896580" y="4802851"/>
            <a:ext cx="1212282" cy="707886"/>
          </a:xfrm>
          <a:prstGeom prst="rect">
            <a:avLst/>
          </a:prstGeom>
          <a:noFill/>
        </p:spPr>
        <p:txBody>
          <a:bodyPr wrap="square" rtlCol="0">
            <a:spAutoFit/>
          </a:bodyPr>
          <a:lstStyle/>
          <a:p>
            <a:r>
              <a:rPr kumimoji="1" lang="ja-JP" altLang="en-US" sz="4000" b="1" dirty="0"/>
              <a:t>猫</a:t>
            </a:r>
          </a:p>
        </p:txBody>
      </p:sp>
      <p:sp>
        <p:nvSpPr>
          <p:cNvPr id="28" name="正方形/長方形 27">
            <a:extLst>
              <a:ext uri="{FF2B5EF4-FFF2-40B4-BE49-F238E27FC236}">
                <a16:creationId xmlns:a16="http://schemas.microsoft.com/office/drawing/2014/main" id="{BB10D5F2-0CBD-4741-8288-233585F08170}"/>
              </a:ext>
            </a:extLst>
          </p:cNvPr>
          <p:cNvSpPr/>
          <p:nvPr/>
        </p:nvSpPr>
        <p:spPr>
          <a:xfrm>
            <a:off x="122095" y="3498950"/>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6108862" y="1593908"/>
            <a:ext cx="1212282" cy="707886"/>
          </a:xfrm>
          <a:prstGeom prst="rect">
            <a:avLst/>
          </a:prstGeom>
          <a:noFill/>
        </p:spPr>
        <p:txBody>
          <a:bodyPr wrap="square" rtlCol="0">
            <a:spAutoFit/>
          </a:bodyPr>
          <a:lstStyle/>
          <a:p>
            <a:r>
              <a:rPr kumimoji="1" lang="ja-JP" altLang="en-US" sz="4000" b="1" dirty="0"/>
              <a:t>動物</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8375931" y="1593908"/>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9989982" y="1579452"/>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Tree>
    <p:extLst>
      <p:ext uri="{BB962C8B-B14F-4D97-AF65-F5344CB8AC3E}">
        <p14:creationId xmlns:p14="http://schemas.microsoft.com/office/powerpoint/2010/main" val="402603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dirty="0"/>
              <a:t>トレーニングデータ</a:t>
            </a:r>
            <a:endParaRPr kumimoji="1" lang="ja-JP" altLang="en-US" dirty="0"/>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kumimoji="1" lang="ja-JP" altLang="en-US" dirty="0"/>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361" y="3051208"/>
            <a:ext cx="9976776" cy="2228958"/>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24360" y="3051206"/>
            <a:ext cx="9976776" cy="2236466"/>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3401728" y="1802579"/>
            <a:ext cx="4689107" cy="461665"/>
          </a:xfrm>
          <a:prstGeom prst="rect">
            <a:avLst/>
          </a:prstGeom>
          <a:noFill/>
        </p:spPr>
        <p:txBody>
          <a:bodyPr wrap="square" rtlCol="0">
            <a:spAutoFit/>
          </a:bodyPr>
          <a:lstStyle/>
          <a:p>
            <a:pPr algn="ctr"/>
            <a:r>
              <a:rPr lang="ja-JP" altLang="en-US" sz="2400" b="1" dirty="0"/>
              <a:t>単語の多いラベル順に変更</a:t>
            </a:r>
            <a:endParaRPr kumimoji="1" lang="ja-JP" altLang="en-US" sz="2400" b="1" dirty="0"/>
          </a:p>
        </p:txBody>
      </p:sp>
      <p:sp>
        <p:nvSpPr>
          <p:cNvPr id="8" name="矢印: 下 7">
            <a:extLst>
              <a:ext uri="{FF2B5EF4-FFF2-40B4-BE49-F238E27FC236}">
                <a16:creationId xmlns:a16="http://schemas.microsoft.com/office/drawing/2014/main" id="{85D70622-8707-4B49-9552-2624650AFC32}"/>
              </a:ext>
            </a:extLst>
          </p:cNvPr>
          <p:cNvSpPr/>
          <p:nvPr/>
        </p:nvSpPr>
        <p:spPr>
          <a:xfrm>
            <a:off x="5489608" y="2192557"/>
            <a:ext cx="731520" cy="858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6833937" y="4304331"/>
            <a:ext cx="4267200" cy="195167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r>
              <a:rPr lang="ja-JP" altLang="en-US" dirty="0"/>
              <a:t>精度が上がった</a:t>
            </a:r>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kumimoji="1" lang="ja-JP" altLang="en-US" dirty="0"/>
              <a:t>テキスト分類</a:t>
            </a:r>
          </a:p>
        </p:txBody>
      </p:sp>
      <p:sp>
        <p:nvSpPr>
          <p:cNvPr id="3" name="コンテンツ プレースホルダー 2">
            <a:extLst>
              <a:ext uri="{FF2B5EF4-FFF2-40B4-BE49-F238E27FC236}">
                <a16:creationId xmlns:a16="http://schemas.microsoft.com/office/drawing/2014/main" id="{023D6325-80DB-4671-A255-996F8E62847D}"/>
              </a:ext>
            </a:extLst>
          </p:cNvPr>
          <p:cNvSpPr>
            <a:spLocks noGrp="1"/>
          </p:cNvSpPr>
          <p:nvPr>
            <p:ph idx="1"/>
          </p:nvPr>
        </p:nvSpPr>
        <p:spPr/>
        <p:txBody>
          <a:bodyPr/>
          <a:lstStyle/>
          <a:p>
            <a:r>
              <a:rPr kumimoji="1" lang="ja-JP" altLang="en-US" dirty="0"/>
              <a:t>形態素解析</a:t>
            </a:r>
            <a:r>
              <a:rPr kumimoji="1" lang="en-US" altLang="ja-JP" dirty="0"/>
              <a:t>(</a:t>
            </a:r>
            <a:r>
              <a:rPr kumimoji="1" lang="en-US" altLang="ja-JP" dirty="0" err="1"/>
              <a:t>MeCab</a:t>
            </a:r>
            <a:r>
              <a:rPr kumimoji="1" lang="en-US" altLang="ja-JP" dirty="0"/>
              <a:t>)</a:t>
            </a:r>
          </a:p>
          <a:p>
            <a:pPr lvl="1"/>
            <a:r>
              <a:rPr kumimoji="1" lang="ja-JP" altLang="en-US" dirty="0"/>
              <a:t>品詞ごとに分解</a:t>
            </a:r>
            <a:endParaRPr lang="en-US" altLang="ja-JP" dirty="0"/>
          </a:p>
          <a:p>
            <a:r>
              <a:rPr lang="en-US" altLang="ja-JP" dirty="0" err="1"/>
              <a:t>MeCab</a:t>
            </a:r>
            <a:r>
              <a:rPr lang="ja-JP" altLang="en-US" dirty="0"/>
              <a:t>で名詞を抽出</a:t>
            </a:r>
            <a:endParaRPr lang="en-US" altLang="ja-JP" dirty="0"/>
          </a:p>
          <a:p>
            <a:r>
              <a:rPr kumimoji="1" lang="ja-JP" altLang="en-US" dirty="0"/>
              <a:t>名詞から予測</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163377" y="1690688"/>
            <a:ext cx="3214837" cy="646331"/>
          </a:xfrm>
          <a:prstGeom prst="rect">
            <a:avLst/>
          </a:prstGeom>
          <a:noFill/>
          <a:ln w="28575">
            <a:solidFill>
              <a:schemeClr val="tx1"/>
            </a:solidFill>
          </a:ln>
        </p:spPr>
        <p:txBody>
          <a:bodyPr wrap="square" rtlCol="0" anchor="ctr">
            <a:spAutoFit/>
          </a:bodyPr>
          <a:lstStyle/>
          <a:p>
            <a:pPr algn="ctr"/>
            <a:r>
              <a:rPr kumimoji="1" lang="ja-JP" altLang="en-US" sz="3600" dirty="0"/>
              <a:t>今日の天気は</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5FDB01-3E81-4075-9124-AAB03408076E}"/>
              </a:ext>
            </a:extLst>
          </p:cNvPr>
          <p:cNvSpPr txBox="1"/>
          <p:nvPr/>
        </p:nvSpPr>
        <p:spPr>
          <a:xfrm>
            <a:off x="7016639" y="3100137"/>
            <a:ext cx="691414" cy="646331"/>
          </a:xfrm>
          <a:prstGeom prst="rect">
            <a:avLst/>
          </a:prstGeom>
          <a:noFill/>
          <a:ln w="28575">
            <a:solidFill>
              <a:schemeClr val="tx1"/>
            </a:solidFill>
          </a:ln>
        </p:spPr>
        <p:txBody>
          <a:bodyPr wrap="square" rtlCol="0" anchor="ctr">
            <a:spAutoFit/>
          </a:bodyPr>
          <a:lstStyle/>
          <a:p>
            <a:pPr algn="ctr"/>
            <a:r>
              <a:rPr kumimoji="1" lang="ja-JP" altLang="en-US" sz="3600"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5563402" y="3108590"/>
            <a:ext cx="1199949" cy="646331"/>
          </a:xfrm>
          <a:prstGeom prst="rect">
            <a:avLst/>
          </a:prstGeom>
          <a:noFill/>
          <a:ln w="28575">
            <a:solidFill>
              <a:schemeClr val="tx1"/>
            </a:solidFill>
          </a:ln>
        </p:spPr>
        <p:txBody>
          <a:bodyPr wrap="square" rtlCol="0" anchor="ctr">
            <a:spAutoFit/>
          </a:bodyPr>
          <a:lstStyle/>
          <a:p>
            <a:pPr algn="ctr"/>
            <a:r>
              <a:rPr kumimoji="1" lang="ja-JP" altLang="en-US" sz="3600"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961341" y="3107791"/>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9323137" y="3107791"/>
            <a:ext cx="722787" cy="646331"/>
          </a:xfrm>
          <a:prstGeom prst="rect">
            <a:avLst/>
          </a:prstGeom>
          <a:noFill/>
          <a:ln w="28575">
            <a:solidFill>
              <a:schemeClr val="tx1"/>
            </a:solidFill>
          </a:ln>
        </p:spPr>
        <p:txBody>
          <a:bodyPr wrap="square" rtlCol="0" anchor="ctr">
            <a:spAutoFit/>
          </a:bodyPr>
          <a:lstStyle/>
          <a:p>
            <a:pPr algn="ctr"/>
            <a:r>
              <a:rPr kumimoji="1" lang="ja-JP" altLang="en-US" sz="3600" dirty="0"/>
              <a:t>は</a:t>
            </a:r>
          </a:p>
        </p:txBody>
      </p:sp>
      <p:sp>
        <p:nvSpPr>
          <p:cNvPr id="13" name="矢印: 下 12">
            <a:extLst>
              <a:ext uri="{FF2B5EF4-FFF2-40B4-BE49-F238E27FC236}">
                <a16:creationId xmlns:a16="http://schemas.microsoft.com/office/drawing/2014/main" id="{FF1F8D29-CA1F-467D-BA9B-682A2E9040A7}"/>
              </a:ext>
            </a:extLst>
          </p:cNvPr>
          <p:cNvSpPr/>
          <p:nvPr/>
        </p:nvSpPr>
        <p:spPr>
          <a:xfrm>
            <a:off x="7430656" y="2427975"/>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C75D2C8-DFAD-464C-97D3-5F792B39CC80}"/>
              </a:ext>
            </a:extLst>
          </p:cNvPr>
          <p:cNvSpPr/>
          <p:nvPr/>
        </p:nvSpPr>
        <p:spPr>
          <a:xfrm>
            <a:off x="7430656" y="3840598"/>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ECF6D5E-10A1-42AE-A809-74960981400A}"/>
              </a:ext>
            </a:extLst>
          </p:cNvPr>
          <p:cNvSpPr txBox="1"/>
          <p:nvPr/>
        </p:nvSpPr>
        <p:spPr>
          <a:xfrm>
            <a:off x="7237795" y="4524156"/>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Tree>
    <p:extLst>
      <p:ext uri="{BB962C8B-B14F-4D97-AF65-F5344CB8AC3E}">
        <p14:creationId xmlns:p14="http://schemas.microsoft.com/office/powerpoint/2010/main" val="25030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kumimoji="1" lang="en-US" altLang="ja-JP" dirty="0"/>
              <a:t>Predict.py(</a:t>
            </a:r>
            <a:r>
              <a:rPr kumimoji="1" lang="ja-JP" altLang="en-US" dirty="0"/>
              <a:t>予測</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3D7448FC-B055-4EA8-A1C1-E3D6F618F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736" y="1280558"/>
            <a:ext cx="8460795" cy="5336810"/>
          </a:xfrm>
        </p:spPr>
      </p:pic>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65C41CD-914D-46B4-A2C1-B973A31344D1}"/>
              </a:ext>
            </a:extLst>
          </p:cNvPr>
          <p:cNvSpPr/>
          <p:nvPr/>
        </p:nvSpPr>
        <p:spPr>
          <a:xfrm>
            <a:off x="1376411" y="154436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E431B2-BCC6-481E-A402-C400128183D4}"/>
              </a:ext>
            </a:extLst>
          </p:cNvPr>
          <p:cNvSpPr/>
          <p:nvPr/>
        </p:nvSpPr>
        <p:spPr>
          <a:xfrm>
            <a:off x="1386036" y="2223436"/>
            <a:ext cx="3080086" cy="7411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5EC3179-A05E-4A09-8C05-9AFC1E06AAC0}"/>
              </a:ext>
            </a:extLst>
          </p:cNvPr>
          <p:cNvSpPr/>
          <p:nvPr/>
        </p:nvSpPr>
        <p:spPr>
          <a:xfrm>
            <a:off x="1565884" y="5382993"/>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FC927D-9345-40F0-A269-18862696A4D4}"/>
              </a:ext>
            </a:extLst>
          </p:cNvPr>
          <p:cNvSpPr/>
          <p:nvPr/>
        </p:nvSpPr>
        <p:spPr>
          <a:xfrm>
            <a:off x="1400472" y="3214348"/>
            <a:ext cx="7926407" cy="18485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92354" y="1563225"/>
            <a:ext cx="2993457" cy="369332"/>
          </a:xfrm>
          <a:prstGeom prst="rect">
            <a:avLst/>
          </a:prstGeom>
          <a:solidFill>
            <a:schemeClr val="bg1"/>
          </a:solidFill>
          <a:ln w="38100">
            <a:solidFill>
              <a:srgbClr val="FF0000"/>
            </a:solidFill>
          </a:ln>
        </p:spPr>
        <p:txBody>
          <a:bodyPr wrap="square" rtlCol="0">
            <a:spAutoFit/>
          </a:bodyPr>
          <a:lstStyle/>
          <a:p>
            <a:r>
              <a:rPr kumimoji="1" lang="en-US" altLang="ja-JP" dirty="0" err="1"/>
              <a:t>fastText</a:t>
            </a:r>
            <a:r>
              <a:rPr kumimoji="1" lang="ja-JP" altLang="en-US" dirty="0"/>
              <a:t>と</a:t>
            </a:r>
            <a:r>
              <a:rPr kumimoji="1" lang="en-US" altLang="ja-JP" dirty="0" err="1"/>
              <a:t>MeCab</a:t>
            </a:r>
            <a:r>
              <a:rPr kumimoji="1" lang="ja-JP" altLang="en-US" dirty="0"/>
              <a:t>を</a:t>
            </a:r>
            <a:r>
              <a:rPr kumimoji="1" lang="en-US" altLang="ja-JP" dirty="0"/>
              <a:t>import</a:t>
            </a:r>
            <a:endParaRPr kumimoji="1" lang="ja-JP" altLang="en-US" dirty="0"/>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5001141" y="2397668"/>
            <a:ext cx="2321293" cy="369332"/>
          </a:xfrm>
          <a:prstGeom prst="rect">
            <a:avLst/>
          </a:prstGeom>
          <a:solidFill>
            <a:schemeClr val="bg1"/>
          </a:solidFill>
          <a:ln w="38100">
            <a:solidFill>
              <a:srgbClr val="FF0000"/>
            </a:solidFill>
          </a:ln>
        </p:spPr>
        <p:txBody>
          <a:bodyPr wrap="square" rtlCol="0">
            <a:spAutoFit/>
          </a:bodyPr>
          <a:lstStyle/>
          <a:p>
            <a:r>
              <a:rPr kumimoji="1" lang="en-US" altLang="ja-JP" dirty="0" err="1"/>
              <a:t>MeCab</a:t>
            </a:r>
            <a:r>
              <a:rPr kumimoji="1" lang="ja-JP" altLang="en-US" dirty="0"/>
              <a:t>で形態素解析</a:t>
            </a:r>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521441" y="5578354"/>
            <a:ext cx="2944618" cy="646331"/>
          </a:xfrm>
          <a:prstGeom prst="rect">
            <a:avLst/>
          </a:prstGeom>
          <a:solidFill>
            <a:schemeClr val="bg1"/>
          </a:solidFill>
          <a:ln w="38100">
            <a:solidFill>
              <a:srgbClr val="FF0000"/>
            </a:solidFill>
          </a:ln>
        </p:spPr>
        <p:txBody>
          <a:bodyPr wrap="square" rtlCol="0">
            <a:spAutoFit/>
          </a:bodyPr>
          <a:lstStyle/>
          <a:p>
            <a:r>
              <a:rPr kumimoji="1" lang="ja-JP" altLang="en-US" dirty="0"/>
              <a:t>抽出した単語を学習モデル</a:t>
            </a:r>
            <a:endParaRPr kumimoji="1" lang="en-US" altLang="ja-JP" dirty="0"/>
          </a:p>
          <a:p>
            <a:r>
              <a:rPr lang="ja-JP" altLang="en-US" dirty="0"/>
              <a:t>で予測</a:t>
            </a:r>
            <a:endParaRPr kumimoji="1" lang="ja-JP" altLang="en-US" dirty="0"/>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873254" y="3815451"/>
            <a:ext cx="2143222" cy="646331"/>
          </a:xfrm>
          <a:prstGeom prst="rect">
            <a:avLst/>
          </a:prstGeom>
          <a:solidFill>
            <a:schemeClr val="bg1"/>
          </a:solidFill>
          <a:ln w="38100">
            <a:solidFill>
              <a:srgbClr val="FF0000"/>
            </a:solidFill>
          </a:ln>
        </p:spPr>
        <p:txBody>
          <a:bodyPr wrap="square" rtlCol="0">
            <a:spAutoFit/>
          </a:bodyPr>
          <a:lstStyle/>
          <a:p>
            <a:r>
              <a:rPr kumimoji="1" lang="ja-JP" altLang="en-US" dirty="0"/>
              <a:t>文章の中から</a:t>
            </a:r>
            <a:endParaRPr kumimoji="1" lang="en-US" altLang="ja-JP" dirty="0"/>
          </a:p>
          <a:p>
            <a:r>
              <a:rPr kumimoji="1" lang="ja-JP" altLang="en-US" dirty="0"/>
              <a:t>必要な名詞を抽出</a:t>
            </a:r>
            <a:endParaRPr kumimoji="1" lang="en-US" altLang="ja-JP"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p:cNvCxnSpPr>
          <p:nvPr/>
        </p:nvCxnSpPr>
        <p:spPr>
          <a:xfrm flipH="1">
            <a:off x="3176872" y="1747891"/>
            <a:ext cx="61548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C08593E-5B76-4E0F-8C63-5C3B67BDB7BE}"/>
              </a:ext>
            </a:extLst>
          </p:cNvPr>
          <p:cNvCxnSpPr/>
          <p:nvPr/>
        </p:nvCxnSpPr>
        <p:spPr>
          <a:xfrm flipH="1">
            <a:off x="4454766" y="2582334"/>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09ACC8D-7B28-4AD7-BD55-372243E80751}"/>
              </a:ext>
            </a:extLst>
          </p:cNvPr>
          <p:cNvCxnSpPr/>
          <p:nvPr/>
        </p:nvCxnSpPr>
        <p:spPr>
          <a:xfrm flipH="1">
            <a:off x="9314892" y="415402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75066" y="590152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5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r>
              <a:rPr kumimoji="1" lang="ja-JP" altLang="en-US" dirty="0"/>
              <a:t>作成・再生の分割</a:t>
            </a:r>
            <a:endParaRPr kumimoji="1" lang="en-US" altLang="ja-JP" dirty="0"/>
          </a:p>
        </p:txBody>
      </p:sp>
    </p:spTree>
    <p:extLst>
      <p:ext uri="{BB962C8B-B14F-4D97-AF65-F5344CB8AC3E}">
        <p14:creationId xmlns:p14="http://schemas.microsoft.com/office/powerpoint/2010/main" val="41021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dirty="0"/>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r>
              <a:rPr kumimoji="1" lang="ja-JP" altLang="en-US" dirty="0"/>
              <a:t>マイクミュート</a:t>
            </a:r>
            <a:endParaRPr kumimoji="1" lang="en-US" altLang="ja-JP" dirty="0"/>
          </a:p>
          <a:p>
            <a:pPr lvl="1"/>
            <a:r>
              <a:rPr kumimoji="1" lang="ja-JP" altLang="en-US" dirty="0"/>
              <a:t>シェルスクリプト見せる</a:t>
            </a:r>
            <a:endParaRPr kumimoji="1" lang="en-US" altLang="ja-JP" dirty="0"/>
          </a:p>
          <a:p>
            <a:pPr lvl="0"/>
            <a:r>
              <a:rPr kumimoji="1" lang="en-US" altLang="ja-JP" dirty="0" err="1"/>
              <a:t>Etc</a:t>
            </a:r>
            <a:r>
              <a:rPr kumimoji="1" lang="ja-JP" altLang="en-US" dirty="0"/>
              <a:t>レーン</a:t>
            </a:r>
            <a:endParaRPr kumimoji="1" lang="en-US" altLang="ja-JP" dirty="0"/>
          </a:p>
        </p:txBody>
      </p:sp>
    </p:spTree>
    <p:extLst>
      <p:ext uri="{BB962C8B-B14F-4D97-AF65-F5344CB8AC3E}">
        <p14:creationId xmlns:p14="http://schemas.microsoft.com/office/powerpoint/2010/main" val="281709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p:txBody>
          <a:bodyPr/>
          <a:lstStyle/>
          <a:p>
            <a:r>
              <a:rPr kumimoji="1" lang="ja-JP" altLang="en-US" dirty="0"/>
              <a:t>デモンストレーション</a:t>
            </a:r>
          </a:p>
        </p:txBody>
      </p:sp>
      <p:sp>
        <p:nvSpPr>
          <p:cNvPr id="3" name="コンテンツ プレースホルダー 2">
            <a:extLst>
              <a:ext uri="{FF2B5EF4-FFF2-40B4-BE49-F238E27FC236}">
                <a16:creationId xmlns:a16="http://schemas.microsoft.com/office/drawing/2014/main" id="{69DE47EB-7D6D-49AB-9AD1-0A77390D212D}"/>
              </a:ext>
            </a:extLst>
          </p:cNvPr>
          <p:cNvSpPr>
            <a:spLocks noGrp="1"/>
          </p:cNvSpPr>
          <p:nvPr>
            <p:ph idx="1"/>
          </p:nvPr>
        </p:nvSpPr>
        <p:spPr/>
        <p:txBody>
          <a:bodyPr/>
          <a:lstStyle/>
          <a:p>
            <a:r>
              <a:rPr kumimoji="1" lang="en-US" altLang="ja-JP" dirty="0"/>
              <a:t>YoSiE</a:t>
            </a:r>
            <a:r>
              <a:rPr kumimoji="1" lang="ja-JP" altLang="en-US" dirty="0"/>
              <a:t>の授業参観</a:t>
            </a:r>
          </a:p>
        </p:txBody>
      </p:sp>
    </p:spTree>
    <p:extLst>
      <p:ext uri="{BB962C8B-B14F-4D97-AF65-F5344CB8AC3E}">
        <p14:creationId xmlns:p14="http://schemas.microsoft.com/office/powerpoint/2010/main" val="368352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dirty="0"/>
              <a:t>YoSiE</a:t>
            </a:r>
            <a:r>
              <a:rPr kumimoji="1" lang="ja-JP" altLang="en-US" dirty="0"/>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dirty="0"/>
              <a:t>プロジェクトの全体像</a:t>
            </a:r>
          </a:p>
        </p:txBody>
      </p:sp>
      <p:sp>
        <p:nvSpPr>
          <p:cNvPr id="3" name="コンテンツ プレースホルダー 2">
            <a:extLst>
              <a:ext uri="{FF2B5EF4-FFF2-40B4-BE49-F238E27FC236}">
                <a16:creationId xmlns:a16="http://schemas.microsoft.com/office/drawing/2014/main" id="{35040F0F-B715-4D49-A00B-46C866ECEA2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1858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p:txBody>
          <a:bodyPr/>
          <a:lstStyle/>
          <a:p>
            <a:r>
              <a:rPr kumimoji="1" lang="ja-JP" altLang="en-US" dirty="0"/>
              <a:t>ご清聴ありがとうございました</a:t>
            </a:r>
          </a:p>
        </p:txBody>
      </p:sp>
      <p:sp>
        <p:nvSpPr>
          <p:cNvPr id="3" name="コンテンツ プレースホルダー 2">
            <a:extLst>
              <a:ext uri="{FF2B5EF4-FFF2-40B4-BE49-F238E27FC236}">
                <a16:creationId xmlns:a16="http://schemas.microsoft.com/office/drawing/2014/main" id="{D7C443F7-5DA9-49EF-948F-D88E00CA4D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dirty="0"/>
              <a:t>処理の流れ</a:t>
            </a:r>
          </a:p>
        </p:txBody>
      </p:sp>
      <p:sp>
        <p:nvSpPr>
          <p:cNvPr id="3" name="コンテンツ プレースホルダー 2">
            <a:extLst>
              <a:ext uri="{FF2B5EF4-FFF2-40B4-BE49-F238E27FC236}">
                <a16:creationId xmlns:a16="http://schemas.microsoft.com/office/drawing/2014/main" id="{6B673E67-4B80-4CE0-BD5F-4B415805F612}"/>
              </a:ext>
            </a:extLst>
          </p:cNvPr>
          <p:cNvSpPr>
            <a:spLocks noGrp="1"/>
          </p:cNvSpPr>
          <p:nvPr>
            <p:ph idx="1"/>
          </p:nvPr>
        </p:nvSpPr>
        <p:spPr/>
        <p:txBody>
          <a:bodyPr/>
          <a:lstStyle/>
          <a:p>
            <a:r>
              <a:rPr kumimoji="1" lang="ja-JP" altLang="en-US" dirty="0"/>
              <a:t>全体と、</a:t>
            </a:r>
            <a:r>
              <a:rPr kumimoji="1" lang="en-US" altLang="ja-JP" dirty="0"/>
              <a:t>yosie.sh</a:t>
            </a:r>
            <a:r>
              <a:rPr kumimoji="1" lang="ja-JP" altLang="en-US" dirty="0"/>
              <a:t>の中身</a:t>
            </a:r>
          </a:p>
        </p:txBody>
      </p:sp>
    </p:spTree>
    <p:extLst>
      <p:ext uri="{BB962C8B-B14F-4D97-AF65-F5344CB8AC3E}">
        <p14:creationId xmlns:p14="http://schemas.microsoft.com/office/powerpoint/2010/main" val="270405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8462E205-EB8B-4645-A6E4-DCA1105C443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735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dirty="0"/>
              <a:t>Julius</a:t>
            </a:r>
            <a:endParaRPr kumimoji="1" lang="ja-JP" altLang="en-US" dirty="0"/>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1779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dirty="0"/>
              <a:t>音声認識</a:t>
            </a:r>
          </a:p>
        </p:txBody>
      </p:sp>
      <p:sp>
        <p:nvSpPr>
          <p:cNvPr id="3" name="コンテンツ プレースホルダー 2">
            <a:extLst>
              <a:ext uri="{FF2B5EF4-FFF2-40B4-BE49-F238E27FC236}">
                <a16:creationId xmlns:a16="http://schemas.microsoft.com/office/drawing/2014/main" id="{478CFA12-59D2-4326-8DE7-390ACB8165C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1827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辞書データ</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3232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dirty="0"/>
              <a:t>ウェイクワード</a:t>
            </a:r>
          </a:p>
        </p:txBody>
      </p:sp>
      <p:sp>
        <p:nvSpPr>
          <p:cNvPr id="3" name="コンテンツ プレースホルダー 2">
            <a:extLst>
              <a:ext uri="{FF2B5EF4-FFF2-40B4-BE49-F238E27FC236}">
                <a16:creationId xmlns:a16="http://schemas.microsoft.com/office/drawing/2014/main" id="{DB12C1AE-EEE1-4481-9A74-18CE3D6E4F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413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dirty="0"/>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398B1E61-D02F-4339-AE9D-DAFA878E4677}"/>
              </a:ext>
            </a:extLst>
          </p:cNvPr>
          <p:cNvSpPr/>
          <p:nvPr/>
        </p:nvSpPr>
        <p:spPr>
          <a:xfrm>
            <a:off x="3906579" y="3480262"/>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540047" y="2229464"/>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540047" y="5001777"/>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540823" y="3575371"/>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588041" y="2347256"/>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619171" y="3694181"/>
            <a:ext cx="1221470" cy="523220"/>
          </a:xfrm>
          <a:prstGeom prst="rect">
            <a:avLst/>
          </a:prstGeom>
          <a:noFill/>
        </p:spPr>
        <p:txBody>
          <a:bodyPr wrap="square" rtlCol="0">
            <a:spAutoFit/>
          </a:bodyPr>
          <a:lstStyle/>
          <a:p>
            <a:r>
              <a:rPr kumimoji="1" lang="en-US" altLang="ja-JP" sz="2800" b="1" dirty="0"/>
              <a:t>14</a:t>
            </a:r>
            <a:r>
              <a:rPr kumimoji="1" lang="ja-JP" altLang="en-US" sz="2800" b="1" dirty="0"/>
              <a:t>％</a:t>
            </a:r>
            <a:endParaRPr kumimoji="1" lang="en-US" altLang="ja-JP" sz="28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619171" y="5136284"/>
            <a:ext cx="1221470" cy="523220"/>
          </a:xfrm>
          <a:prstGeom prst="rect">
            <a:avLst/>
          </a:prstGeom>
          <a:noFill/>
        </p:spPr>
        <p:txBody>
          <a:bodyPr wrap="square" rtlCol="0">
            <a:spAutoFit/>
          </a:bodyPr>
          <a:lstStyle/>
          <a:p>
            <a:r>
              <a:rPr lang="en-US" altLang="ja-JP" sz="2800" b="1" dirty="0"/>
              <a:t>12</a:t>
            </a:r>
            <a:r>
              <a:rPr kumimoji="1" lang="ja-JP" altLang="en-US" sz="2800" b="1" dirty="0"/>
              <a:t>％</a:t>
            </a:r>
            <a:endParaRPr kumimoji="1" lang="en-US" altLang="ja-JP" sz="28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37709" y="1764436"/>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0A1E3CB-FCB8-4AF6-B46A-7DC43FB3E697}"/>
              </a:ext>
            </a:extLst>
          </p:cNvPr>
          <p:cNvSpPr/>
          <p:nvPr/>
        </p:nvSpPr>
        <p:spPr>
          <a:xfrm>
            <a:off x="1157921" y="2654812"/>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1157921" y="3236533"/>
            <a:ext cx="266054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618385" y="3236532"/>
            <a:ext cx="213125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882051" y="3474408"/>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par>
                                <p:cTn id="7" presetID="6" presetClass="emph" presetSubtype="0" autoRev="1" fill="hold" grpId="0" nodeType="withEffect">
                                  <p:stCondLst>
                                    <p:cond delay="0"/>
                                  </p:stCondLst>
                                  <p:childTnLst>
                                    <p:animScale>
                                      <p:cBhvr>
                                        <p:cTn id="8" dur="250" fill="hold"/>
                                        <p:tgtEl>
                                          <p:spTgt spid="8"/>
                                        </p:tgtEl>
                                      </p:cBhvr>
                                      <p:by x="150000" y="150000"/>
                                    </p:animScale>
                                  </p:childTnLst>
                                </p:cTn>
                              </p:par>
                              <p:par>
                                <p:cTn id="9" presetID="6" presetClass="emph" presetSubtype="0" autoRev="1" fill="hold" grpId="0" nodeType="withEffect">
                                  <p:stCondLst>
                                    <p:cond delay="0"/>
                                  </p:stCondLst>
                                  <p:childTnLst>
                                    <p:animScale>
                                      <p:cBhvr>
                                        <p:cTn id="10" dur="250" fill="hold"/>
                                        <p:tgtEl>
                                          <p:spTgt spid="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376</Words>
  <Application>Microsoft Office PowerPoint</Application>
  <PresentationFormat>ワイド画面</PresentationFormat>
  <Paragraphs>93</Paragraphs>
  <Slides>20</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HGP明朝E</vt:lpstr>
      <vt:lpstr>游ゴシック</vt:lpstr>
      <vt:lpstr>游ゴシック Light</vt:lpstr>
      <vt:lpstr>Arial</vt:lpstr>
      <vt:lpstr>Office テーマ</vt:lpstr>
      <vt:lpstr>AIスピーカー開発</vt:lpstr>
      <vt:lpstr>プロジェクトの全体像</vt:lpstr>
      <vt:lpstr>処理の流れ</vt:lpstr>
      <vt:lpstr>要素技術</vt:lpstr>
      <vt:lpstr>Julius</vt:lpstr>
      <vt:lpstr>音声認識</vt:lpstr>
      <vt:lpstr>辞書データ</vt:lpstr>
      <vt:lpstr>ウェイクワード</vt:lpstr>
      <vt:lpstr>テキスト分類の仕組み</vt:lpstr>
      <vt:lpstr>fastTextの仕組み</vt:lpstr>
      <vt:lpstr>トレーニングデータ</vt:lpstr>
      <vt:lpstr>トレーニングデータ</vt:lpstr>
      <vt:lpstr>テキスト分類</vt:lpstr>
      <vt:lpstr>Predict.py(予測)</vt:lpstr>
      <vt:lpstr>データ取得</vt:lpstr>
      <vt:lpstr>OpenJtalk</vt:lpstr>
      <vt:lpstr>トラブルの対処</vt:lpstr>
      <vt:lpstr>デモンストレーション</vt:lpstr>
      <vt:lpstr>YoSiEの可能性</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山田 晃生</cp:lastModifiedBy>
  <cp:revision>149</cp:revision>
  <dcterms:created xsi:type="dcterms:W3CDTF">2021-11-23T02:33:41Z</dcterms:created>
  <dcterms:modified xsi:type="dcterms:W3CDTF">2022-01-19T04:49:33Z</dcterms:modified>
</cp:coreProperties>
</file>