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8" r:id="rId3"/>
    <p:sldId id="274" r:id="rId4"/>
    <p:sldId id="261" r:id="rId5"/>
    <p:sldId id="268" r:id="rId6"/>
    <p:sldId id="290" r:id="rId7"/>
    <p:sldId id="284" r:id="rId8"/>
    <p:sldId id="285" r:id="rId9"/>
    <p:sldId id="281" r:id="rId10"/>
    <p:sldId id="282" r:id="rId11"/>
    <p:sldId id="286" r:id="rId12"/>
    <p:sldId id="287" r:id="rId13"/>
    <p:sldId id="288" r:id="rId14"/>
    <p:sldId id="277" r:id="rId15"/>
    <p:sldId id="269" r:id="rId16"/>
    <p:sldId id="266" r:id="rId17"/>
    <p:sldId id="272" r:id="rId18"/>
    <p:sldId id="279" r:id="rId19"/>
    <p:sldId id="259" r:id="rId20"/>
    <p:sldId id="273" r:id="rId21"/>
    <p:sldId id="276" r:id="rId22"/>
    <p:sldId id="267" r:id="rId23"/>
    <p:sldId id="289" r:id="rId24"/>
    <p:sldId id="275"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66052" autoAdjust="0"/>
  </p:normalViewPr>
  <p:slideViewPr>
    <p:cSldViewPr snapToGrid="0">
      <p:cViewPr varScale="1">
        <p:scale>
          <a:sx n="75" d="100"/>
          <a:sy n="75" d="100"/>
        </p:scale>
        <p:origin x="186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」という認識を追加しています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というスクレイピングができるライブラリを使用しています。</a:t>
            </a:r>
            <a:endParaRPr kumimoji="1" lang="en-US" altLang="ja-JP" dirty="0"/>
          </a:p>
          <a:p>
            <a:r>
              <a:rPr kumimoji="1" lang="ja-JP" altLang="en-US" dirty="0"/>
              <a:t>こうして取得した出力するデータを、出力用のテキストファイルに書き込みます。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16</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天気・ニュース・星座占いは抽出する文章量が多いため、機能を呼び出すたびに実行していて一つのファイルに上書き保存をしていると、その度処理に時間がかかってしまいます。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17</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dirty="0"/>
              <a:t>Raspberry Pi</a:t>
            </a:r>
            <a:r>
              <a:rPr kumimoji="1" lang="ja-JP" altLang="en-US" dirty="0"/>
              <a:t>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欠点としては、起動時にのみスクレイピングを行うので、起動後に更新された</a:t>
            </a:r>
            <a:r>
              <a:rPr kumimoji="1" lang="en-US" altLang="ja-JP" dirty="0"/>
              <a:t>Web</a:t>
            </a:r>
            <a:r>
              <a:rPr kumimoji="1" lang="ja-JP" altLang="en-US" dirty="0"/>
              <a:t>ページの内容が取得できない、という点があります。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これに関しては、今後対処していく予定です。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18</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スピーカーで、既製品の例には</a:t>
            </a:r>
            <a:r>
              <a:rPr kumimoji="1" lang="en-US" altLang="ja-JP" dirty="0"/>
              <a:t>Google home</a:t>
            </a:r>
            <a:r>
              <a:rPr kumimoji="1" lang="ja-JP" altLang="en-US" dirty="0"/>
              <a:t>や</a:t>
            </a:r>
            <a:r>
              <a:rPr kumimoji="1" lang="en-US" altLang="ja-JP" dirty="0"/>
              <a:t>Alexa</a:t>
            </a:r>
            <a:r>
              <a:rPr kumimoji="1" lang="ja-JP" altLang="en-US" dirty="0"/>
              <a:t>などがあり、私たちもそれに倣って</a:t>
            </a:r>
            <a:r>
              <a:rPr kumimoji="1" lang="en-US" altLang="ja-JP" dirty="0"/>
              <a:t>AI</a:t>
            </a:r>
            <a:r>
              <a:rPr kumimoji="1" lang="ja-JP" altLang="en-US" dirty="0"/>
              <a:t>スピーカーに名前を付けました。</a:t>
            </a:r>
            <a:endParaRPr kumimoji="1" lang="en-US" altLang="ja-JP" dirty="0"/>
          </a:p>
          <a:p>
            <a:r>
              <a:rPr kumimoji="1" lang="ja-JP" altLang="en-US" dirty="0"/>
              <a:t>私たちが作っている</a:t>
            </a:r>
            <a:r>
              <a:rPr kumimoji="1" lang="en-US" altLang="ja-JP" dirty="0"/>
              <a:t>AI</a:t>
            </a:r>
            <a:r>
              <a:rPr kumimoji="1" lang="ja-JP" altLang="en-US" dirty="0"/>
              <a:t>スピーカーの名前は、★“</a:t>
            </a:r>
            <a:r>
              <a:rPr kumimoji="1" lang="en-US" altLang="ja-JP" dirty="0" err="1"/>
              <a:t>YoSiE</a:t>
            </a:r>
            <a:r>
              <a:rPr kumimoji="1" lang="ja-JP" altLang="en-US" dirty="0"/>
              <a:t>”といいます。</a:t>
            </a:r>
            <a:endParaRPr kumimoji="1" lang="en-US" altLang="ja-JP" dirty="0"/>
          </a:p>
          <a:p>
            <a:r>
              <a:rPr kumimoji="1" lang="ja-JP" altLang="en-US" dirty="0"/>
              <a:t>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a:t>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それではここから、各要素技術について説明していきます。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r>
              <a:rPr kumimoji="1" lang="ja-JP" altLang="en-US" dirty="0"/>
              <a:t>それを</a:t>
            </a:r>
            <a:r>
              <a:rPr kumimoji="1" lang="en-US" altLang="ja-JP" dirty="0" err="1"/>
              <a:t>OpenJTalk</a:t>
            </a:r>
            <a:r>
              <a:rPr kumimoji="1" lang="ja-JP" altLang="en-US" dirty="0"/>
              <a:t>で音声出力する、といった流れです。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a:p>
            <a:r>
              <a:rPr kumimoji="1" lang="ja-JP" altLang="en-US" dirty="0"/>
              <a:t>簡単に言えば、</a:t>
            </a:r>
            <a:r>
              <a:rPr kumimoji="1" lang="en-US" altLang="ja-JP" dirty="0"/>
              <a:t>Julius</a:t>
            </a:r>
            <a:r>
              <a:rPr kumimoji="1" lang="ja-JP" altLang="en-US" dirty="0"/>
              <a:t>で行った音声認識の結果を、</a:t>
            </a:r>
            <a:r>
              <a:rPr kumimoji="1" lang="en-US" altLang="ja-JP" dirty="0"/>
              <a:t>Python</a:t>
            </a:r>
            <a:r>
              <a:rPr kumimoji="1" lang="ja-JP" altLang="en-US" dirty="0"/>
              <a:t>でテキストデータとして扱う、ということです。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を使った音声認識について説明します。</a:t>
            </a:r>
            <a:endParaRPr kumimoji="1" lang="en-US" altLang="ja-JP" dirty="0"/>
          </a:p>
          <a:p>
            <a:r>
              <a:rPr kumimoji="1" lang="ja-JP" altLang="en-US" dirty="0"/>
              <a:t>お</a:t>
            </a:r>
            <a:endParaRPr kumimoji="1" lang="en-US" altLang="ja-JP" dirty="0"/>
          </a:p>
          <a:p>
            <a:endParaRPr kumimoji="1" lang="en-US" altLang="ja-JP" dirty="0"/>
          </a:p>
          <a:p>
            <a:r>
              <a:rPr kumimoji="1" lang="en-US" altLang="ja-JP" dirty="0"/>
              <a:t>Julius</a:t>
            </a:r>
            <a:r>
              <a:rPr kumimoji="1" lang="ja-JP" altLang="en-US" dirty="0"/>
              <a:t>で音声認識を行うには、辞書データが必要です。</a:t>
            </a:r>
            <a:endParaRPr kumimoji="1" lang="en-US" altLang="ja-JP" dirty="0"/>
          </a:p>
          <a:p>
            <a:r>
              <a:rPr kumimoji="1" lang="ja-JP" altLang="en-US" dirty="0"/>
              <a:t>ディクテーション→文字起こし</a:t>
            </a:r>
            <a:endParaRPr kumimoji="1" lang="en-US" altLang="ja-JP" dirty="0"/>
          </a:p>
          <a:p>
            <a:r>
              <a:rPr kumimoji="1" lang="ja-JP" altLang="en-US" dirty="0"/>
              <a:t>デフォルトではディクテーションキットという、</a:t>
            </a:r>
            <a:r>
              <a:rPr kumimoji="1" lang="en-US" altLang="ja-JP" dirty="0"/>
              <a:t>Julius</a:t>
            </a:r>
            <a:r>
              <a:rPr kumimoji="1" lang="ja-JP" altLang="en-US" dirty="0" err="1"/>
              <a:t>が提</a:t>
            </a:r>
            <a:r>
              <a:rPr kumimoji="1" lang="ja-JP" altLang="en-US" dirty="0"/>
              <a:t>供している辞書データが設定されています。</a:t>
            </a:r>
            <a:endParaRPr kumimoji="1" lang="en-US" altLang="ja-JP" dirty="0"/>
          </a:p>
          <a:p>
            <a:r>
              <a:rPr kumimoji="1" lang="ja-JP" altLang="en-US" dirty="0"/>
              <a:t>このディクテーションキットは認識できる単語の量が非常に多いですが、その分認識の精度が低く、理想通りの結果が出にくいという難点があります。</a:t>
            </a:r>
            <a:endParaRPr kumimoji="1" lang="en-US" altLang="ja-JP" dirty="0"/>
          </a:p>
          <a:p>
            <a:r>
              <a:rPr kumimoji="1" lang="ja-JP" altLang="en-US" dirty="0"/>
              <a:t>一方で、記述文法音声認識という辞書データを自作する方法もあり、こちらでは作成した辞書データによって特定の単語を高精度で認識することができます。</a:t>
            </a:r>
            <a:endParaRPr kumimoji="1" lang="en-US" altLang="ja-JP" dirty="0"/>
          </a:p>
          <a:p>
            <a:r>
              <a:rPr kumimoji="1" lang="ja-JP" altLang="en-US" dirty="0"/>
              <a:t>ただし、辞書データに書いた単語以外を認識しないので、認識できる単語の量は辞書データの量に比例します。</a:t>
            </a:r>
            <a:endParaRPr kumimoji="1" lang="en-US" altLang="ja-JP" dirty="0"/>
          </a:p>
          <a:p>
            <a:endParaRPr kumimoji="1" lang="en-US" altLang="ja-JP" dirty="0"/>
          </a:p>
          <a:p>
            <a:r>
              <a:rPr kumimoji="1" lang="ja-JP" altLang="en-US" dirty="0"/>
              <a:t>今回のプロジェクトでは、認識した文章を</a:t>
            </a:r>
            <a:r>
              <a:rPr kumimoji="1" lang="en-US" altLang="ja-JP" dirty="0"/>
              <a:t>AI</a:t>
            </a:r>
            <a:r>
              <a:rPr kumimoji="1" lang="ja-JP" altLang="en-US" dirty="0"/>
              <a:t>でテキスト分類するため、認識した文章が意味の通る文章でなければなりません。</a:t>
            </a:r>
            <a:endParaRPr kumimoji="1" lang="en-US" altLang="ja-JP" dirty="0"/>
          </a:p>
          <a:p>
            <a:r>
              <a:rPr kumimoji="1" lang="ja-JP" altLang="en-US" dirty="0"/>
              <a:t>そのため、★記述文法音声認識を採用しています。</a:t>
            </a:r>
            <a:endParaRPr kumimoji="1" lang="en-US" altLang="ja-JP" dirty="0"/>
          </a:p>
          <a:p>
            <a:r>
              <a:rPr kumimoji="1" lang="en-US" altLang="ja-JP" dirty="0"/>
              <a:t>AI</a:t>
            </a:r>
            <a:r>
              <a:rPr kumimoji="1" lang="ja-JP" altLang="en-US" dirty="0"/>
              <a:t>スピーカーへ投げかける台詞のパターンを考え、必要となる単語を洗い出して辞書データを作成しました。</a:t>
            </a:r>
            <a:endParaRPr kumimoji="1" lang="en-US" altLang="ja-JP" dirty="0"/>
          </a:p>
          <a:p>
            <a:r>
              <a:rPr kumimoji="1" lang="ja-JP" altLang="en-US" dirty="0"/>
              <a:t>次に、記述文法音声認識で作成した辞書データについて説明します。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169189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今ご覧になっているテキストデータは、辞書ファイルのうちの語彙ファイルというもので、これの一部分を抜き出して説明したいと思います。★★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12</a:t>
            </a:r>
            <a:r>
              <a:rPr kumimoji="1" lang="ja-JP" altLang="en-US" dirty="0"/>
              <a:t>星座の単語を登録してる部分です。星座占いに関する文章を認識するために登録しています。</a:t>
            </a:r>
            <a:endParaRPr kumimoji="1" lang="en-US" altLang="ja-JP" dirty="0"/>
          </a:p>
          <a:p>
            <a:r>
              <a:rPr kumimoji="1" lang="ja-JP" altLang="en-US" dirty="0"/>
              <a:t>★一番上に書かれているのがラベル名で、関連する単語を一つのラベルにまとめて扱っています。</a:t>
            </a:r>
            <a:endParaRPr kumimoji="1" lang="en-US" altLang="ja-JP" dirty="0"/>
          </a:p>
          <a:p>
            <a:r>
              <a:rPr kumimoji="1" lang="ja-JP" altLang="en-US" dirty="0"/>
              <a:t>★次に、左側に書いているのが、認識したい単語を記述していて、</a:t>
            </a:r>
            <a:endParaRPr kumimoji="1" lang="en-US" altLang="ja-JP" dirty="0"/>
          </a:p>
          <a:p>
            <a:r>
              <a:rPr kumimoji="1" lang="ja-JP" altLang="en-US" dirty="0"/>
              <a:t>★その右側に、読み仮名をアルファベット表記にしたものが記述されています。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46725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そして、これが辞書ファイルのうちの構文ファイルというもので、先ほど紹介したラベル名を組み合わせて文章パターンを構成しています。</a:t>
            </a:r>
            <a:endParaRPr kumimoji="1" lang="en-US" altLang="ja-JP" dirty="0"/>
          </a:p>
          <a:p>
            <a:r>
              <a:rPr kumimoji="1" lang="ja-JP" altLang="en-US" dirty="0"/>
              <a:t>辞書ファイルの詳しい説明に関しては、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p:txBody>
          <a:bodyPr>
            <a:normAutofit/>
          </a:bodyPr>
          <a:lstStyle/>
          <a:p>
            <a:r>
              <a:rPr kumimoji="1" lang="en-US" altLang="ja-JP" sz="2800" b="1" dirty="0">
                <a:ln w="3175">
                  <a:solidFill>
                    <a:schemeClr val="tx1"/>
                  </a:solidFill>
                </a:ln>
                <a:solidFill>
                  <a:schemeClr val="accent6">
                    <a:lumMod val="50000"/>
                  </a:schemeClr>
                </a:solidFill>
              </a:rPr>
              <a:t>AI21</a:t>
            </a:r>
          </a:p>
          <a:p>
            <a:r>
              <a:rPr lang="ja-JP" altLang="en-US" sz="2800" b="1" dirty="0">
                <a:ln w="3175">
                  <a:solidFill>
                    <a:schemeClr val="tx1"/>
                  </a:solidFill>
                </a:ln>
                <a:solidFill>
                  <a:schemeClr val="accent6">
                    <a:lumMod val="50000"/>
                  </a:schemeClr>
                </a:solidFill>
              </a:rPr>
              <a:t>力石鈴之佑</a:t>
            </a:r>
            <a:endParaRPr lang="en-US" altLang="ja-JP" sz="2800" b="1" dirty="0">
              <a:ln w="3175">
                <a:solidFill>
                  <a:schemeClr val="tx1"/>
                </a:solidFill>
              </a:ln>
              <a:solidFill>
                <a:schemeClr val="accent6">
                  <a:lumMod val="50000"/>
                </a:schemeClr>
              </a:solidFill>
            </a:endParaRPr>
          </a:p>
          <a:p>
            <a:r>
              <a:rPr kumimoji="1" lang="ja-JP" altLang="en-US" sz="28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4">
            <a:extLst>
              <a:ext uri="{FF2B5EF4-FFF2-40B4-BE49-F238E27FC236}">
                <a16:creationId xmlns:a16="http://schemas.microsoft.com/office/drawing/2014/main" id="{BE79CC01-937C-46F7-8B96-CF582E230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9379" y="435227"/>
            <a:ext cx="8874011" cy="6057648"/>
          </a:xfrm>
        </p:spPr>
      </p:pic>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787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091282"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pic>
        <p:nvPicPr>
          <p:cNvPr id="5" name="図 4">
            <a:extLst>
              <a:ext uri="{FF2B5EF4-FFF2-40B4-BE49-F238E27FC236}">
                <a16:creationId xmlns:a16="http://schemas.microsoft.com/office/drawing/2014/main" id="{F2135DE1-62E5-43A7-9BA1-74CEBCF97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14" y="1291553"/>
            <a:ext cx="8902830" cy="5566447"/>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p:nvPr/>
        </p:nvCxnSpPr>
        <p:spPr>
          <a:xfrm>
            <a:off x="4409269" y="1559836"/>
            <a:ext cx="755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4337151" y="452387"/>
            <a:ext cx="3651817" cy="693801"/>
          </a:xfrm>
          <a:prstGeom prst="wedgeRoundRectCallout">
            <a:avLst>
              <a:gd name="adj1" fmla="val -39547"/>
              <a:gd name="adj2" fmla="val 8331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5"/>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4"/>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5" y="3616948"/>
            <a:ext cx="3585029" cy="1490436"/>
          </a:xfrm>
          <a:prstGeom prst="flowChartDecision">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「ねぇ</a:t>
            </a:r>
            <a:r>
              <a:rPr kumimoji="1" lang="en-US" altLang="ja-JP" b="1" dirty="0" err="1">
                <a:solidFill>
                  <a:schemeClr val="bg1"/>
                </a:solidFill>
              </a:rPr>
              <a:t>YoSiE</a:t>
            </a:r>
            <a:r>
              <a:rPr kumimoji="1" lang="ja-JP" altLang="en-US" b="1" dirty="0">
                <a:solidFill>
                  <a:schemeClr val="bg1"/>
                </a:solidFill>
              </a:rPr>
              <a:t>」</a:t>
            </a:r>
            <a:endParaRPr kumimoji="1" lang="en-US" altLang="ja-JP" b="1" dirty="0">
              <a:solidFill>
                <a:schemeClr val="bg1"/>
              </a:solidFill>
            </a:endParaRPr>
          </a:p>
          <a:p>
            <a:pPr algn="ctr"/>
            <a:r>
              <a:rPr lang="ja-JP" altLang="en-US" b="1" dirty="0">
                <a:solidFill>
                  <a:schemeClr val="bg1"/>
                </a:solidFill>
              </a:rPr>
              <a:t>が含まれている</a:t>
            </a: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8"/>
            <a:ext cx="3585029" cy="798286"/>
          </a:xfrm>
          <a:prstGeom prst="flowChartProcess">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096000" y="1993051"/>
            <a:ext cx="0" cy="4071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a:off x="6096000" y="3198530"/>
            <a:ext cx="0" cy="41841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V="1">
            <a:off x="6096000" y="5107384"/>
            <a:ext cx="0" cy="5055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593908"/>
            <a:ext cx="12700" cy="2768258"/>
          </a:xfrm>
          <a:prstGeom prst="bentConnector3">
            <a:avLst>
              <a:gd name="adj1" fmla="val 4085709"/>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43642"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Tree>
    <p:extLst>
      <p:ext uri="{BB962C8B-B14F-4D97-AF65-F5344CB8AC3E}">
        <p14:creationId xmlns:p14="http://schemas.microsoft.com/office/powerpoint/2010/main" val="297831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34">
            <a:extLst>
              <a:ext uri="{FF2B5EF4-FFF2-40B4-BE49-F238E27FC236}">
                <a16:creationId xmlns:a16="http://schemas.microsoft.com/office/drawing/2014/main" id="{AD44E1DB-87DF-4D14-81ED-F268FC970258}"/>
              </a:ext>
            </a:extLst>
          </p:cNvPr>
          <p:cNvSpPr>
            <a:spLocks noGrp="1"/>
          </p:cNvSpPr>
          <p:nvPr>
            <p:ph type="title"/>
          </p:nvPr>
        </p:nvSpPr>
        <p:spPr>
          <a:xfrm>
            <a:off x="838200" y="403626"/>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fastText</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7" name="正方形/長方形 36">
            <a:extLst>
              <a:ext uri="{FF2B5EF4-FFF2-40B4-BE49-F238E27FC236}">
                <a16:creationId xmlns:a16="http://schemas.microsoft.com/office/drawing/2014/main" id="{D8B883CE-AE5F-48A5-AB6E-39A7191AAA4E}"/>
              </a:ext>
            </a:extLst>
          </p:cNvPr>
          <p:cNvSpPr/>
          <p:nvPr/>
        </p:nvSpPr>
        <p:spPr>
          <a:xfrm>
            <a:off x="9508067" y="0"/>
            <a:ext cx="2683933" cy="1593908"/>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175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95C39-98D1-4F21-A6A4-AFD55E572524}"/>
              </a:ext>
            </a:extLst>
          </p:cNvPr>
          <p:cNvSpPr>
            <a:spLocks noGrp="1"/>
          </p:cNvSpPr>
          <p:nvPr>
            <p:ph type="title"/>
          </p:nvPr>
        </p:nvSpPr>
        <p:spPr/>
        <p:txBody>
          <a:bodyPr/>
          <a:lstStyle/>
          <a:p>
            <a:r>
              <a:rPr kumimoji="1" lang="ja-JP" altLang="en-US" dirty="0"/>
              <a:t>工夫した点</a:t>
            </a:r>
          </a:p>
        </p:txBody>
      </p:sp>
      <p:sp>
        <p:nvSpPr>
          <p:cNvPr id="3" name="コンテンツ プレースホルダー 2">
            <a:extLst>
              <a:ext uri="{FF2B5EF4-FFF2-40B4-BE49-F238E27FC236}">
                <a16:creationId xmlns:a16="http://schemas.microsoft.com/office/drawing/2014/main" id="{B0A1939D-E094-47E7-8D44-F415E8416185}"/>
              </a:ext>
            </a:extLst>
          </p:cNvPr>
          <p:cNvSpPr>
            <a:spLocks noGrp="1"/>
          </p:cNvSpPr>
          <p:nvPr>
            <p:ph idx="1"/>
          </p:nvPr>
        </p:nvSpPr>
        <p:spPr/>
        <p:txBody>
          <a:bodyPr/>
          <a:lstStyle/>
          <a:p>
            <a:r>
              <a:rPr kumimoji="1" lang="ja-JP" altLang="en-US" dirty="0"/>
              <a:t>トレーニングデータの作り方</a:t>
            </a:r>
            <a:endParaRPr kumimoji="1" lang="en-US" altLang="ja-JP" dirty="0"/>
          </a:p>
          <a:p>
            <a:r>
              <a:rPr kumimoji="1" lang="ja-JP" altLang="en-US" dirty="0"/>
              <a:t>発生している問題</a:t>
            </a:r>
            <a:endParaRPr kumimoji="1" lang="en-US" altLang="ja-JP" dirty="0"/>
          </a:p>
        </p:txBody>
      </p:sp>
      <p:sp>
        <p:nvSpPr>
          <p:cNvPr id="5" name="正方形/長方形 4">
            <a:extLst>
              <a:ext uri="{FF2B5EF4-FFF2-40B4-BE49-F238E27FC236}">
                <a16:creationId xmlns:a16="http://schemas.microsoft.com/office/drawing/2014/main" id="{9064BDA2-95B2-4A3A-9A0A-5E1E79979B0B}"/>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564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en-US" altLang="ja-JP" sz="3200" dirty="0">
                <a:latin typeface="+mn-ea"/>
              </a:rPr>
              <a:t>HTML</a:t>
            </a:r>
            <a:r>
              <a:rPr lang="ja-JP" altLang="en-US" sz="3200" dirty="0"/>
              <a:t>からテキストデータを取得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dirty="0"/>
              <a:t>長文のスクレイピングは時間がかかる</a:t>
            </a:r>
            <a:endParaRPr lang="en-US" altLang="ja-JP" sz="3200" dirty="0"/>
          </a:p>
        </p:txBody>
      </p:sp>
    </p:spTree>
    <p:extLst>
      <p:ext uri="{BB962C8B-B14F-4D97-AF65-F5344CB8AC3E}">
        <p14:creationId xmlns:p14="http://schemas.microsoft.com/office/powerpoint/2010/main" val="7560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905803" y="2767280"/>
            <a:ext cx="12666845" cy="1323439"/>
          </a:xfrm>
          <a:prstGeom prst="rect">
            <a:avLst/>
          </a:prstGeom>
          <a:noFill/>
        </p:spPr>
        <p:txBody>
          <a:bodyPr wrap="square" rtlCol="0">
            <a:spAutoFit/>
          </a:bodyPr>
          <a:lstStyle/>
          <a:p>
            <a:r>
              <a:rPr kumimoji="1" lang="ja-JP" altLang="en-US" sz="80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80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p:txBody>
          <a:bodyPr/>
          <a:lstStyle/>
          <a:p>
            <a:r>
              <a:rPr kumimoji="1" lang="ja-JP" altLang="en-US" sz="3200" dirty="0"/>
              <a:t>機能拡張</a:t>
            </a:r>
            <a:endParaRPr lang="en-US" altLang="ja-JP" sz="3200" dirty="0"/>
          </a:p>
          <a:p>
            <a:pPr lvl="1"/>
            <a:r>
              <a:rPr kumimoji="1" lang="ja-JP" altLang="en-US" sz="2800" dirty="0"/>
              <a:t>スクレイピング</a:t>
            </a:r>
            <a:endParaRPr kumimoji="1" lang="en-US" altLang="ja-JP" sz="2800" dirty="0"/>
          </a:p>
          <a:p>
            <a:pPr lvl="2"/>
            <a:r>
              <a:rPr lang="ja-JP" altLang="en-US" sz="2400" dirty="0"/>
              <a:t>起動時 </a:t>
            </a:r>
            <a:r>
              <a:rPr lang="ja-JP" altLang="en-US" sz="2400" b="1" dirty="0"/>
              <a:t>＋ </a:t>
            </a:r>
            <a:r>
              <a:rPr lang="ja-JP" altLang="en-US" sz="2400" dirty="0"/>
              <a:t>一定時間ごとに実行</a:t>
            </a:r>
            <a:endParaRPr lang="en-US" altLang="ja-JP" sz="2400" dirty="0"/>
          </a:p>
          <a:p>
            <a:pPr lvl="2"/>
            <a:r>
              <a:rPr kumimoji="1" lang="ja-JP" altLang="en-US" sz="2400" dirty="0"/>
              <a:t>音声ファイル</a:t>
            </a:r>
            <a:r>
              <a:rPr lang="ja-JP" altLang="en-US" sz="2400" dirty="0"/>
              <a:t>を</a:t>
            </a:r>
            <a:r>
              <a:rPr kumimoji="1" lang="ja-JP" altLang="en-US" sz="2400" dirty="0"/>
              <a:t>保存</a:t>
            </a:r>
            <a:endParaRPr lang="en-US" altLang="ja-JP" sz="2400" dirty="0"/>
          </a:p>
          <a:p>
            <a:pPr lvl="1"/>
            <a:r>
              <a:rPr lang="en-US" altLang="ja-JP" sz="2800" dirty="0"/>
              <a:t>AI</a:t>
            </a:r>
            <a:r>
              <a:rPr lang="ja-JP" altLang="en-US" sz="2800" dirty="0"/>
              <a:t>の精度を上げる</a:t>
            </a:r>
            <a:endParaRPr kumimoji="1" lang="en-US" altLang="ja-JP" sz="2800" dirty="0"/>
          </a:p>
          <a:p>
            <a:r>
              <a:rPr kumimoji="1" lang="ja-JP" altLang="en-US" sz="3200" dirty="0"/>
              <a:t>外見作成</a:t>
            </a:r>
            <a:endParaRPr kumimoji="1" lang="en-US" altLang="ja-JP" sz="3200" dirty="0"/>
          </a:p>
          <a:p>
            <a:pPr lvl="1"/>
            <a:r>
              <a:rPr lang="ja-JP" altLang="en-US" sz="2800" dirty="0"/>
              <a:t>こけしをどう作るか</a:t>
            </a:r>
            <a:endParaRPr lang="en-US" altLang="ja-JP" sz="28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5224A-9D04-411A-90E6-C4829D387F29}"/>
              </a:ext>
            </a:extLst>
          </p:cNvPr>
          <p:cNvSpPr>
            <a:spLocks noGrp="1"/>
          </p:cNvSpPr>
          <p:nvPr>
            <p:ph type="title"/>
          </p:nvPr>
        </p:nvSpPr>
        <p:spPr/>
        <p:txBody>
          <a:bodyPr/>
          <a:lstStyle/>
          <a:p>
            <a:r>
              <a:rPr kumimoji="1" lang="ja-JP" altLang="en-US" dirty="0"/>
              <a:t>質疑応答用</a:t>
            </a:r>
          </a:p>
        </p:txBody>
      </p:sp>
      <p:sp>
        <p:nvSpPr>
          <p:cNvPr id="3" name="コンテンツ プレースホルダー 2">
            <a:extLst>
              <a:ext uri="{FF2B5EF4-FFF2-40B4-BE49-F238E27FC236}">
                <a16:creationId xmlns:a16="http://schemas.microsoft.com/office/drawing/2014/main" id="{B850B4BA-A633-440E-83B5-154DC747BD45}"/>
              </a:ext>
            </a:extLst>
          </p:cNvPr>
          <p:cNvSpPr>
            <a:spLocks noGrp="1"/>
          </p:cNvSpPr>
          <p:nvPr>
            <p:ph idx="1"/>
          </p:nvPr>
        </p:nvSpPr>
        <p:spPr/>
        <p:txBody>
          <a:bodyPr/>
          <a:lstStyle/>
          <a:p>
            <a:endParaRPr kumimoji="1" lang="ja-JP" altLang="en-US"/>
          </a:p>
        </p:txBody>
      </p:sp>
      <p:sp>
        <p:nvSpPr>
          <p:cNvPr id="5" name="正方形/長方形 4">
            <a:extLst>
              <a:ext uri="{FF2B5EF4-FFF2-40B4-BE49-F238E27FC236}">
                <a16:creationId xmlns:a16="http://schemas.microsoft.com/office/drawing/2014/main" id="{C561F130-152A-459E-80AD-7046811BC933}"/>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76336"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04283"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08168"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188367"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16314" y="4583232"/>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2019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48389"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176336"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04283" y="2742398"/>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60420" y="4620207"/>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76336"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04283" y="4583232"/>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59242" y="312427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799220" y="312872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03105" y="3136308"/>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62681" y="2967657"/>
            <a:ext cx="4331368" cy="628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サーバと接続</a:t>
            </a:r>
            <a:r>
              <a:rPr kumimoji="1" lang="en-US" altLang="ja-JP" b="1" dirty="0">
                <a:solidFill>
                  <a:schemeClr val="accent6">
                    <a:lumMod val="50000"/>
                  </a:schemeClr>
                </a:solidFill>
              </a:rPr>
              <a:t>(socket</a:t>
            </a:r>
            <a:r>
              <a:rPr kumimoji="1" lang="ja-JP" altLang="en-US" b="1" dirty="0">
                <a:solidFill>
                  <a:schemeClr val="accent6">
                    <a:lumMod val="50000"/>
                  </a:schemeClr>
                </a:solidFill>
              </a:rPr>
              <a:t>通信</a:t>
            </a:r>
            <a:r>
              <a:rPr kumimoji="1" lang="en-US" altLang="ja-JP"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6663" y="4085619"/>
            <a:ext cx="4331367"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6">
                    <a:lumMod val="50000"/>
                  </a:schemeClr>
                </a:solidFill>
              </a:rPr>
              <a:t>音声認識</a:t>
            </a:r>
            <a:endParaRPr kumimoji="1" lang="en-US" altLang="ja-JP"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6663" y="5238974"/>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accent6">
                    <a:lumMod val="50000"/>
                  </a:schemeClr>
                </a:solidFill>
              </a:rPr>
              <a:t>サーバからデータを取得</a:t>
            </a:r>
            <a:endParaRPr lang="ja-JP" altLang="en-US"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5822347" y="3596099"/>
            <a:ext cx="6018" cy="48952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5825356" y="2113107"/>
            <a:ext cx="3009" cy="8545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5819338" y="4744893"/>
            <a:ext cx="3009" cy="4940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3"/>
            <a:ext cx="4325349" cy="65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6">
                    <a:lumMod val="50000"/>
                  </a:schemeClr>
                </a:solidFill>
              </a:rPr>
              <a:t>Julius</a:t>
            </a:r>
            <a:r>
              <a:rPr kumimoji="1" lang="ja-JP" altLang="en-US"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1"/>
            <a:ext cx="5129939" cy="3431276"/>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391299" cy="369332"/>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b="1" dirty="0"/>
              <a:t>Python</a:t>
            </a:r>
            <a:endParaRPr kumimoji="1" lang="ja-JP" altLang="en-US"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CFE19E5-524B-424B-9709-E9A448FB32B9}"/>
              </a:ext>
            </a:extLst>
          </p:cNvPr>
          <p:cNvSpPr>
            <a:spLocks noGrp="1"/>
          </p:cNvSpPr>
          <p:nvPr>
            <p:ph idx="1"/>
          </p:nvPr>
        </p:nvSpPr>
        <p:spPr>
          <a:xfrm>
            <a:off x="838200" y="1825625"/>
            <a:ext cx="10515600" cy="4351338"/>
          </a:xfrm>
        </p:spPr>
        <p:txBody>
          <a:bodyPr>
            <a:normAutofit/>
          </a:bodyPr>
          <a:lstStyle/>
          <a:p>
            <a:pPr>
              <a:buClr>
                <a:schemeClr val="tx1"/>
              </a:buClr>
            </a:pPr>
            <a:r>
              <a:rPr lang="ja-JP" altLang="en-US" sz="3600" b="1" strike="sngStrike" dirty="0">
                <a:solidFill>
                  <a:schemeClr val="accent6">
                    <a:lumMod val="50000"/>
                  </a:schemeClr>
                </a:solidFill>
              </a:rPr>
              <a:t>ディクテーションキット</a:t>
            </a:r>
            <a:endParaRPr lang="en-US" altLang="ja-JP" sz="3600" b="1" strike="sngStrike" dirty="0">
              <a:solidFill>
                <a:schemeClr val="accent6">
                  <a:lumMod val="50000"/>
                </a:schemeClr>
              </a:solidFill>
            </a:endParaRPr>
          </a:p>
          <a:p>
            <a:pPr lvl="1">
              <a:buClr>
                <a:schemeClr val="tx1"/>
              </a:buClr>
            </a:pPr>
            <a:r>
              <a:rPr lang="ja-JP" altLang="en-US" sz="2800" strike="sngStrike" dirty="0"/>
              <a:t>認識できる単語が非常に多い</a:t>
            </a:r>
            <a:endParaRPr lang="en-US" altLang="ja-JP" sz="2800" strike="sngStrike" dirty="0"/>
          </a:p>
          <a:p>
            <a:pPr lvl="1"/>
            <a:r>
              <a:rPr lang="ja-JP" altLang="en-US" sz="3200" strike="sngStrike" dirty="0"/>
              <a:t>認識の精度が低い</a:t>
            </a:r>
            <a:endParaRPr lang="en-US" altLang="ja-JP" sz="3200" strike="sngStrike" dirty="0"/>
          </a:p>
          <a:p>
            <a:pPr>
              <a:buClr>
                <a:schemeClr val="tx1"/>
              </a:buClr>
            </a:pPr>
            <a:r>
              <a:rPr lang="ja-JP" altLang="en-US" sz="3600" b="1" dirty="0">
                <a:solidFill>
                  <a:schemeClr val="accent6">
                    <a:lumMod val="50000"/>
                  </a:schemeClr>
                </a:solidFill>
              </a:rPr>
              <a:t>記述文法音声認識</a:t>
            </a:r>
            <a:endParaRPr lang="en-US" altLang="ja-JP" sz="3600" b="1" dirty="0">
              <a:solidFill>
                <a:schemeClr val="accent6">
                  <a:lumMod val="50000"/>
                </a:schemeClr>
              </a:solidFill>
            </a:endParaRPr>
          </a:p>
          <a:p>
            <a:pPr lvl="1">
              <a:buClr>
                <a:schemeClr val="tx1"/>
              </a:buClr>
            </a:pPr>
            <a:r>
              <a:rPr lang="ja-JP" altLang="en-US" sz="2800" dirty="0"/>
              <a:t>特定の単語のみ認識できる</a:t>
            </a:r>
            <a:endParaRPr kumimoji="1" lang="en-US" altLang="ja-JP" sz="2800" dirty="0"/>
          </a:p>
          <a:p>
            <a:pPr lvl="1"/>
            <a:r>
              <a:rPr kumimoji="1" lang="ja-JP" altLang="en-US" sz="3200" strike="sngStrike" dirty="0"/>
              <a:t>認識の精度が高い</a:t>
            </a:r>
            <a:endParaRPr kumimoji="1" lang="en-US" altLang="ja-JP" sz="3200" strike="sngStrike" dirty="0"/>
          </a:p>
        </p:txBody>
      </p:sp>
      <p:sp>
        <p:nvSpPr>
          <p:cNvPr id="4" name="タイトル 1">
            <a:extLst>
              <a:ext uri="{FF2B5EF4-FFF2-40B4-BE49-F238E27FC236}">
                <a16:creationId xmlns:a16="http://schemas.microsoft.com/office/drawing/2014/main" id="{7C9F0EB8-7F57-40AA-91AC-4807FFB150FE}"/>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楕円 4">
            <a:extLst>
              <a:ext uri="{FF2B5EF4-FFF2-40B4-BE49-F238E27FC236}">
                <a16:creationId xmlns:a16="http://schemas.microsoft.com/office/drawing/2014/main" id="{97F0044A-BBAB-4497-87B6-B97FE442D8E3}"/>
              </a:ext>
            </a:extLst>
          </p:cNvPr>
          <p:cNvSpPr/>
          <p:nvPr/>
        </p:nvSpPr>
        <p:spPr>
          <a:xfrm>
            <a:off x="406401" y="3135086"/>
            <a:ext cx="5689600" cy="2019977"/>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pic>
        <p:nvPicPr>
          <p:cNvPr id="5" name="コンテンツ プレースホルダー 4">
            <a:extLst>
              <a:ext uri="{FF2B5EF4-FFF2-40B4-BE49-F238E27FC236}">
                <a16:creationId xmlns:a16="http://schemas.microsoft.com/office/drawing/2014/main" id="{A23CAC36-8AB3-4FFD-AA71-80D7BBAF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87862"/>
            <a:ext cx="6641359" cy="5470138"/>
          </a:xfrm>
        </p:spPr>
      </p:pic>
      <p:sp>
        <p:nvSpPr>
          <p:cNvPr id="3" name="正方形/長方形 2">
            <a:extLst>
              <a:ext uri="{FF2B5EF4-FFF2-40B4-BE49-F238E27FC236}">
                <a16:creationId xmlns:a16="http://schemas.microsoft.com/office/drawing/2014/main" id="{6A6543B1-C60A-4785-AB59-5B2CA6C11538}"/>
              </a:ext>
            </a:extLst>
          </p:cNvPr>
          <p:cNvSpPr/>
          <p:nvPr/>
        </p:nvSpPr>
        <p:spPr>
          <a:xfrm>
            <a:off x="838200" y="1387862"/>
            <a:ext cx="6641359" cy="2972382"/>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1F263C-15C6-4B52-B98D-228354879A25}"/>
              </a:ext>
            </a:extLst>
          </p:cNvPr>
          <p:cNvSpPr/>
          <p:nvPr/>
        </p:nvSpPr>
        <p:spPr>
          <a:xfrm>
            <a:off x="838200" y="1387862"/>
            <a:ext cx="244401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BF17D53-99F6-498F-89A4-D3E8AFEED63D}"/>
              </a:ext>
            </a:extLst>
          </p:cNvPr>
          <p:cNvSpPr/>
          <p:nvPr/>
        </p:nvSpPr>
        <p:spPr>
          <a:xfrm>
            <a:off x="838200" y="6121667"/>
            <a:ext cx="6641359" cy="736333"/>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97277A-9374-43A6-8A2F-D35CBB412544}"/>
              </a:ext>
            </a:extLst>
          </p:cNvPr>
          <p:cNvSpPr/>
          <p:nvPr/>
        </p:nvSpPr>
        <p:spPr>
          <a:xfrm>
            <a:off x="5804034" y="1387862"/>
            <a:ext cx="1675525" cy="5470138"/>
          </a:xfrm>
          <a:prstGeom prst="rect">
            <a:avLst/>
          </a:prstGeom>
          <a:solidFill>
            <a:srgbClr val="E997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50"/>
                                        <p:tgtEl>
                                          <p:spTgt spid="3"/>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25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3441E2-38B2-43B1-810A-F384FC27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215" y="4380723"/>
            <a:ext cx="2464067" cy="1740943"/>
          </a:xfrm>
          <a:prstGeom prst="rect">
            <a:avLst/>
          </a:prstGeom>
        </p:spPr>
      </p:pic>
      <p:sp>
        <p:nvSpPr>
          <p:cNvPr id="6" name="タイトル 1">
            <a:extLst>
              <a:ext uri="{FF2B5EF4-FFF2-40B4-BE49-F238E27FC236}">
                <a16:creationId xmlns:a16="http://schemas.microsoft.com/office/drawing/2014/main" id="{94B65FFB-2D4E-479C-9AAE-4169715CEBD8}"/>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5" name="正方形/長方形 4">
            <a:extLst>
              <a:ext uri="{FF2B5EF4-FFF2-40B4-BE49-F238E27FC236}">
                <a16:creationId xmlns:a16="http://schemas.microsoft.com/office/drawing/2014/main" id="{6D42261B-73AC-48CC-9CAB-59710F0D59C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2866319"/>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FD30D13-5D96-40F4-AC6C-D7785F746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5283860" cy="3763846"/>
          </a:xfrm>
          <a:prstGeom prst="rect">
            <a:avLst/>
          </a:prstGeom>
        </p:spPr>
      </p:pic>
      <p:sp>
        <p:nvSpPr>
          <p:cNvPr id="8" name="正方形/長方形 7">
            <a:extLst>
              <a:ext uri="{FF2B5EF4-FFF2-40B4-BE49-F238E27FC236}">
                <a16:creationId xmlns:a16="http://schemas.microsoft.com/office/drawing/2014/main" id="{487DCCEA-9525-4067-A7CA-F68491BCF5C0}"/>
              </a:ext>
            </a:extLst>
          </p:cNvPr>
          <p:cNvSpPr/>
          <p:nvPr/>
        </p:nvSpPr>
        <p:spPr>
          <a:xfrm>
            <a:off x="838200" y="1690688"/>
            <a:ext cx="1452613" cy="3017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59B1629-00A3-4452-87AB-93EC7DED32E4}"/>
              </a:ext>
            </a:extLst>
          </p:cNvPr>
          <p:cNvSpPr/>
          <p:nvPr/>
        </p:nvSpPr>
        <p:spPr>
          <a:xfrm>
            <a:off x="1405288" y="1905802"/>
            <a:ext cx="1193533" cy="35487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1A2FD8-4257-47FE-B305-71FCF4ED4D01}"/>
              </a:ext>
            </a:extLst>
          </p:cNvPr>
          <p:cNvSpPr/>
          <p:nvPr/>
        </p:nvSpPr>
        <p:spPr>
          <a:xfrm>
            <a:off x="2290813" y="1903564"/>
            <a:ext cx="3724976" cy="35509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タイトル 1">
            <a:extLst>
              <a:ext uri="{FF2B5EF4-FFF2-40B4-BE49-F238E27FC236}">
                <a16:creationId xmlns:a16="http://schemas.microsoft.com/office/drawing/2014/main" id="{9ECAE41C-6518-4426-AEFE-96AED1B397B4}"/>
              </a:ext>
            </a:extLst>
          </p:cNvPr>
          <p:cNvSpPr>
            <a:spLocks noGrp="1"/>
          </p:cNvSpPr>
          <p:nvPr>
            <p:ph type="title"/>
          </p:nvPr>
        </p:nvSpPr>
        <p:spPr>
          <a:xfrm>
            <a:off x="838200" y="365125"/>
            <a:ext cx="10515600" cy="1325563"/>
          </a:xfrm>
        </p:spPr>
        <p:txBody>
          <a:bodyPr/>
          <a:lstStyle/>
          <a:p>
            <a:r>
              <a:rPr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記述文法音声認識</a:t>
            </a:r>
            <a:endParaRPr kumimoji="1" lang="ja-JP" altLang="en-US"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9" name="正方形/長方形 8">
            <a:extLst>
              <a:ext uri="{FF2B5EF4-FFF2-40B4-BE49-F238E27FC236}">
                <a16:creationId xmlns:a16="http://schemas.microsoft.com/office/drawing/2014/main" id="{DD36A7C0-6436-4C45-B426-791D180D7E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301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1000"/>
                                        <p:tgtEl>
                                          <p:spTgt spid="10"/>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1000"/>
                                        <p:tgtEl>
                                          <p:spTgt spid="11"/>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1692</Words>
  <Application>Microsoft Office PowerPoint</Application>
  <PresentationFormat>ワイド画面</PresentationFormat>
  <Paragraphs>209</Paragraphs>
  <Slides>24</Slides>
  <Notes>20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記述文法音声認識</vt:lpstr>
      <vt:lpstr>記述文法音声認識</vt:lpstr>
      <vt:lpstr>記述文法音声認識</vt:lpstr>
      <vt:lpstr>PowerPoint プレゼンテーション</vt:lpstr>
      <vt:lpstr>ウェイクワード</vt:lpstr>
      <vt:lpstr>ウェイクワード</vt:lpstr>
      <vt:lpstr>ウェイクワード</vt:lpstr>
      <vt:lpstr>fastText</vt:lpstr>
      <vt:lpstr>工夫した点</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lpstr>質疑応答用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69</cp:revision>
  <dcterms:created xsi:type="dcterms:W3CDTF">2021-11-23T02:33:41Z</dcterms:created>
  <dcterms:modified xsi:type="dcterms:W3CDTF">2021-12-08T01:13:03Z</dcterms:modified>
</cp:coreProperties>
</file>