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74" r:id="rId4"/>
    <p:sldId id="261" r:id="rId5"/>
    <p:sldId id="268" r:id="rId6"/>
    <p:sldId id="291" r:id="rId7"/>
    <p:sldId id="292" r:id="rId8"/>
    <p:sldId id="294" r:id="rId9"/>
    <p:sldId id="293" r:id="rId10"/>
    <p:sldId id="284" r:id="rId11"/>
    <p:sldId id="282" r:id="rId12"/>
    <p:sldId id="286" r:id="rId13"/>
    <p:sldId id="287" r:id="rId14"/>
    <p:sldId id="288" r:id="rId15"/>
    <p:sldId id="257" r:id="rId16"/>
    <p:sldId id="264" r:id="rId17"/>
    <p:sldId id="258" r:id="rId18"/>
    <p:sldId id="295" r:id="rId19"/>
    <p:sldId id="263" r:id="rId20"/>
    <p:sldId id="266" r:id="rId21"/>
    <p:sldId id="272" r:id="rId22"/>
    <p:sldId id="279" r:id="rId23"/>
    <p:sldId id="259" r:id="rId24"/>
    <p:sldId id="273" r:id="rId25"/>
    <p:sldId id="276" r:id="rId26"/>
    <p:sldId id="267" r:id="rId27"/>
    <p:sldId id="289"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83E"/>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5461" autoAdjust="0"/>
  </p:normalViewPr>
  <p:slideViewPr>
    <p:cSldViewPr snapToGrid="0">
      <p:cViewPr>
        <p:scale>
          <a:sx n="50" d="100"/>
          <a:sy n="50" d="100"/>
        </p:scale>
        <p:origin x="1440" y="15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続いて、先ほど紹介した辞書データの語彙ファイル・文法ファイルについて説明します。</a:t>
            </a:r>
            <a:endParaRPr kumimoji="1" lang="en-US" altLang="ja-JP" dirty="0"/>
          </a:p>
          <a:p>
            <a:r>
              <a:rPr kumimoji="1" lang="ja-JP" altLang="en-US" dirty="0"/>
              <a:t>こちらは音素ファイルの内容をラベル分けしたファイルになっています。</a:t>
            </a:r>
            <a:endParaRPr kumimoji="1" lang="en-US" altLang="ja-JP" dirty="0"/>
          </a:p>
          <a:p>
            <a:r>
              <a:rPr kumimoji="1" lang="ja-JP" altLang="en-US" dirty="0"/>
              <a:t>これは語彙ファイルの中の天気に関する箇所を抜き出したものです。</a:t>
            </a:r>
            <a:endParaRPr kumimoji="1" lang="en-US" altLang="ja-JP" dirty="0"/>
          </a:p>
          <a:p>
            <a:r>
              <a:rPr kumimoji="1" lang="ja-JP" altLang="en-US" dirty="0"/>
              <a:t>まずこの★％の隣に書かれているのがラベル名。これは“てんこう”というラベル名がついています。</a:t>
            </a:r>
            <a:endParaRPr kumimoji="1" lang="en-US" altLang="ja-JP" dirty="0"/>
          </a:p>
          <a:p>
            <a:r>
              <a:rPr kumimoji="1" lang="ja-JP" altLang="en-US" dirty="0"/>
              <a:t>そして★左側に書かれているのが“てんこう”ラベルに含まれる単語で、</a:t>
            </a:r>
            <a:endParaRPr kumimoji="1" lang="en-US" altLang="ja-JP" dirty="0"/>
          </a:p>
          <a:p>
            <a:r>
              <a:rPr kumimoji="1" lang="ja-JP" altLang="en-US" dirty="0"/>
              <a:t>★右側にその音素が書かれています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そしてこちらが構文ファイルというもので、先ほど紹介したラベル名を組み合わせて文章パターンを構成しています。</a:t>
            </a:r>
            <a:endParaRPr kumimoji="1" lang="en-US" altLang="ja-JP" dirty="0"/>
          </a:p>
          <a:p>
            <a:r>
              <a:rPr kumimoji="1" lang="ja-JP" altLang="en-US" dirty="0"/>
              <a:t>文章パターンは、ラベルを★右から左に向かって記述されています。</a:t>
            </a:r>
            <a:endParaRPr kumimoji="1" lang="en-US" altLang="ja-JP" dirty="0"/>
          </a:p>
          <a:p>
            <a:r>
              <a:rPr kumimoji="1" lang="ja-JP" altLang="en-US" dirty="0"/>
              <a:t>たとえば、こちらの行は、★「今日の天気は“晴れ・雨・曇り”かな」（指で</a:t>
            </a:r>
            <a:r>
              <a:rPr kumimoji="1" lang="en-US" altLang="ja-JP" dirty="0"/>
              <a:t>123</a:t>
            </a:r>
            <a:r>
              <a:rPr kumimoji="1" lang="ja-JP" altLang="en-US" dirty="0"/>
              <a:t>と表す）の</a:t>
            </a:r>
            <a:r>
              <a:rPr kumimoji="1" lang="en-US" altLang="ja-JP" dirty="0"/>
              <a:t>3</a:t>
            </a:r>
            <a:r>
              <a:rPr kumimoji="1" lang="ja-JP" altLang="en-US" dirty="0"/>
              <a:t>パターンを表しています。</a:t>
            </a:r>
            <a:endParaRPr kumimoji="1" lang="en-US" altLang="ja-JP" dirty="0"/>
          </a:p>
          <a:p>
            <a:r>
              <a:rPr kumimoji="1" lang="ja-JP" altLang="en-US" dirty="0"/>
              <a:t>辞書データのさらに詳しい説明に関しては、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」というラベルを追加しています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次は</a:t>
            </a:r>
            <a:r>
              <a:rPr lang="en-US" altLang="ja-JP" dirty="0" err="1"/>
              <a:t>fastText</a:t>
            </a:r>
            <a:r>
              <a:rPr lang="ja-JP" altLang="en-US" dirty="0"/>
              <a:t>についてです。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err="1"/>
              <a:t>fastText</a:t>
            </a:r>
            <a:r>
              <a:rPr lang="ja-JP" altLang="en-US" dirty="0"/>
              <a:t>で行います。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15</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ja-JP" altLang="en-US" dirty="0"/>
              <a:t>ここから</a:t>
            </a:r>
            <a:r>
              <a:rPr lang="en-US" altLang="ja-JP" dirty="0" err="1"/>
              <a:t>fastText</a:t>
            </a:r>
            <a:r>
              <a:rPr lang="ja-JP" altLang="en-US" dirty="0"/>
              <a:t>について説明します。</a:t>
            </a:r>
            <a:endParaRPr lang="en-US" altLang="ja-JP" dirty="0"/>
          </a:p>
          <a:p>
            <a:r>
              <a:rPr lang="en-US" altLang="ja-JP" dirty="0" err="1"/>
              <a:t>fastText</a:t>
            </a:r>
            <a:r>
              <a:rPr lang="ja-JP" altLang="en-US" dirty="0"/>
              <a:t>は、単語表現と文章分類を効率的に学習するためのライブラリで</a:t>
            </a:r>
            <a:r>
              <a:rPr kumimoji="1" lang="ja-JP" altLang="en-US" dirty="0"/>
              <a:t>、文章をコンピューターで処理するために単語を数値的に表現します。</a:t>
            </a:r>
            <a:endParaRPr kumimoji="1" lang="en-US" altLang="ja-JP" dirty="0"/>
          </a:p>
          <a:p>
            <a:r>
              <a:rPr kumimoji="1" lang="ja-JP" altLang="en-US" dirty="0"/>
              <a:t>この図では「犬」、「好き」、「猫」という単語の、</a:t>
            </a:r>
            <a:r>
              <a:rPr kumimoji="1" lang="ja-JP" altLang="en-US" sz="1200" b="0" i="0" kern="1200" dirty="0">
                <a:solidFill>
                  <a:schemeClr val="tx1"/>
                </a:solidFill>
                <a:effectLst/>
                <a:latin typeface="+mn-lt"/>
                <a:ea typeface="+mn-ea"/>
                <a:cs typeface="+mn-cs"/>
              </a:rPr>
              <a:t>クラスに対する関連の度合いを、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１の間の実数で表現しています。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そして、この図の場合だと、関連の度合いが高いのは、動物クラスなので、動物クラスの確率が高くなります。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16</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fastText</a:t>
            </a:r>
            <a:r>
              <a:rPr kumimoji="1" lang="ja-JP" altLang="en-US" dirty="0"/>
              <a:t>における本来のトレーニングデータの作り方としては、</a:t>
            </a:r>
            <a:endParaRPr kumimoji="1" lang="en-US" altLang="ja-JP" dirty="0"/>
          </a:p>
          <a:p>
            <a:r>
              <a:rPr kumimoji="1" lang="ja-JP" altLang="en-US" dirty="0"/>
              <a:t>トレーニングデータ用の文章を単語ごとに分割するのですが、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17</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18</a:t>
            </a:fld>
            <a:endParaRPr kumimoji="1" lang="ja-JP" altLang="en-US"/>
          </a:p>
        </p:txBody>
      </p:sp>
    </p:spTree>
    <p:extLst>
      <p:ext uri="{BB962C8B-B14F-4D97-AF65-F5344CB8AC3E}">
        <p14:creationId xmlns:p14="http://schemas.microsoft.com/office/powerpoint/2010/main" val="3047350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使っているオプションは現在は、★単語ベクトル数が</a:t>
            </a:r>
            <a:r>
              <a:rPr kumimoji="1" lang="en-US" altLang="ja-JP" dirty="0"/>
              <a:t>200,</a:t>
            </a:r>
            <a:r>
              <a:rPr kumimoji="1" lang="ja-JP" altLang="en-US" dirty="0"/>
              <a:t>★試行回数は</a:t>
            </a:r>
            <a:r>
              <a:rPr kumimoji="1" lang="en-US" altLang="ja-JP" dirty="0"/>
              <a:t>133,000,</a:t>
            </a:r>
            <a:r>
              <a:rPr kumimoji="1" lang="ja-JP" altLang="en-US" dirty="0"/>
              <a:t>★損失関数は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19</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err="1"/>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というライブラリを使用しています。</a:t>
            </a:r>
            <a:endParaRPr kumimoji="1" lang="en-US" altLang="ja-JP" dirty="0"/>
          </a:p>
          <a:p>
            <a:r>
              <a:rPr kumimoji="1" lang="ja-JP" altLang="en-US" dirty="0"/>
              <a:t>こうして取得したデータを、出力用のテキストファイルに書き込みます。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天気・ニュース・星座占いは抽出する文章量が多いため、機能を呼び出す度に毎回実行して、一つのファイルに上書き保存をしていると、処理に時間がかかってしまいます。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そこで、ラズパイの起動時にスクレイピングを実行して、それぞれ個別のテキストファイルに保存しておく、という方法に切り替えました。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それを</a:t>
            </a:r>
            <a:r>
              <a:rPr kumimoji="1" lang="en-US" altLang="ja-JP" dirty="0" err="1"/>
              <a:t>OpenJTalk</a:t>
            </a:r>
            <a:r>
              <a:rPr kumimoji="1" lang="ja-JP" altLang="en-US" dirty="0"/>
              <a:t>で音声出力する、といった流れです。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それではここから、各要素技術について説明していきます。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そもそも音素、また辞書データとは何かを説明していきます。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音素というのは、簡単に言えば単語の発音を細分化したものです。</a:t>
            </a:r>
            <a:endParaRPr kumimoji="1" lang="en-US" altLang="ja-JP" dirty="0"/>
          </a:p>
          <a:p>
            <a:r>
              <a:rPr kumimoji="1" lang="ja-JP" altLang="en-US" dirty="0"/>
              <a:t>たとえば、★“雨”という単語があります。これの読み方を平仮名で表現すると★“あめ”という二文字になりますが、さらに細かくローマ字表記にすると、★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エーエムイー</a:t>
            </a:r>
            <a:r>
              <a:rPr kumimoji="1" lang="en-US" altLang="ja-JP" dirty="0"/>
              <a:t>)”</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よって、「雨」とマイクから音声を入力した場合、その音声を音素に変換するため、「</a:t>
            </a:r>
            <a:r>
              <a:rPr kumimoji="1" lang="en-US" altLang="ja-JP" dirty="0"/>
              <a:t>a m e(</a:t>
            </a:r>
            <a:r>
              <a:rPr kumimoji="1" lang="ja-JP" altLang="en-US" dirty="0"/>
              <a:t>エーエムイー</a:t>
            </a:r>
            <a:r>
              <a:rPr kumimoji="1" lang="en-US" altLang="ja-JP" dirty="0"/>
              <a:t>)</a:t>
            </a:r>
            <a:r>
              <a:rPr kumimoji="1" lang="ja-JP" altLang="en-US" dirty="0"/>
              <a:t>」として認識されるわけです。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辞書データについて説明します。</a:t>
            </a:r>
            <a:endParaRPr kumimoji="1" lang="en-US" altLang="ja-JP" dirty="0"/>
          </a:p>
          <a:p>
            <a:r>
              <a:rPr kumimoji="1" lang="ja-JP" altLang="en-US" dirty="0"/>
              <a:t>辞書データはこの</a:t>
            </a:r>
            <a:r>
              <a:rPr kumimoji="1" lang="en-US" altLang="ja-JP" dirty="0"/>
              <a:t>4</a:t>
            </a:r>
            <a:r>
              <a:rPr kumimoji="1" lang="ja-JP" altLang="en-US" dirty="0" err="1"/>
              <a:t>つの</a:t>
            </a:r>
            <a:r>
              <a:rPr kumimoji="1" lang="ja-JP" altLang="en-US" dirty="0"/>
              <a:t>ファイルで構成されており、ここで必要になるのは、そのうちの“音素ファイル”です。</a:t>
            </a:r>
            <a:endParaRPr kumimoji="1" lang="en-US" altLang="ja-JP" dirty="0"/>
          </a:p>
          <a:p>
            <a:r>
              <a:rPr kumimoji="1" lang="ja-JP" altLang="en-US" dirty="0"/>
              <a:t>この音素ファイルには、認識したい単語と、その単語の音素が記述されています。</a:t>
            </a:r>
            <a:endParaRPr kumimoji="1" lang="en-US" altLang="ja-JP" dirty="0"/>
          </a:p>
          <a:p>
            <a:r>
              <a:rPr kumimoji="1" lang="ja-JP" altLang="en-US" dirty="0"/>
              <a:t>この音素ファイルから、認識した音素と最も近い音素の単語を検索し、その単語を文字として出力します。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318522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これらを踏まえて、音声認識の流れをもう一度ご覧ください。</a:t>
            </a:r>
            <a:endParaRPr kumimoji="1" lang="en-US" altLang="ja-JP" dirty="0"/>
          </a:p>
          <a:p>
            <a:r>
              <a:rPr kumimoji="1" lang="ja-JP" altLang="en-US" dirty="0"/>
              <a:t>まず、マイクから「雨」という単語を音声で入力すると、その音素である、</a:t>
            </a:r>
            <a:r>
              <a:rPr kumimoji="1" lang="en-US" altLang="ja-JP" dirty="0"/>
              <a:t>”ame(</a:t>
            </a:r>
            <a:r>
              <a:rPr kumimoji="1" lang="ja-JP" altLang="en-US" dirty="0"/>
              <a:t>エーエムイー</a:t>
            </a:r>
            <a:r>
              <a:rPr kumimoji="1" lang="en-US" altLang="ja-JP" dirty="0"/>
              <a:t>)”</a:t>
            </a:r>
            <a:r>
              <a:rPr kumimoji="1" lang="ja-JP" altLang="en-US" dirty="0"/>
              <a:t>を認識します。</a:t>
            </a:r>
            <a:endParaRPr kumimoji="1" lang="en-US" altLang="ja-JP" dirty="0"/>
          </a:p>
          <a:p>
            <a:r>
              <a:rPr kumimoji="1" lang="ja-JP" altLang="en-US" dirty="0"/>
              <a:t>次に、音素ファイルの中から</a:t>
            </a:r>
            <a:r>
              <a:rPr kumimoji="1" lang="en-US" altLang="ja-JP" dirty="0"/>
              <a:t>”ame(</a:t>
            </a:r>
            <a:r>
              <a:rPr kumimoji="1" lang="ja-JP" altLang="en-US" dirty="0"/>
              <a:t>エーエムイー</a:t>
            </a:r>
            <a:r>
              <a:rPr kumimoji="1" lang="en-US" altLang="ja-JP" dirty="0"/>
              <a:t>)”</a:t>
            </a:r>
            <a:r>
              <a:rPr kumimoji="1" lang="ja-JP" altLang="en-US" dirty="0"/>
              <a:t>に最も近い音素の単語を検索します。</a:t>
            </a:r>
            <a:endParaRPr kumimoji="1" lang="en-US" altLang="ja-JP" dirty="0"/>
          </a:p>
          <a:p>
            <a:r>
              <a:rPr kumimoji="1" lang="ja-JP" altLang="en-US" dirty="0"/>
              <a:t>この例では、音素ファイルに雨という単語とその音素★</a:t>
            </a:r>
            <a:r>
              <a:rPr kumimoji="1" lang="en-US" altLang="ja-JP" dirty="0"/>
              <a:t>”ame(</a:t>
            </a:r>
            <a:r>
              <a:rPr kumimoji="1" lang="ja-JP" altLang="en-US" dirty="0"/>
              <a:t>エーエムイー</a:t>
            </a:r>
            <a:r>
              <a:rPr kumimoji="1" lang="en-US" altLang="ja-JP" dirty="0"/>
              <a:t>)”</a:t>
            </a:r>
            <a:r>
              <a:rPr kumimoji="1" lang="ja-JP" altLang="en-US" dirty="0"/>
              <a:t>が記述されているので、認識した音素と最も近い音素は、</a:t>
            </a:r>
            <a:r>
              <a:rPr kumimoji="1" lang="en-US" altLang="ja-JP" dirty="0"/>
              <a:t>”ame(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よって、★出力される文字は“雨”となるわけです。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2021/12/29</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2021/12/29</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a:xfrm>
            <a:off x="1523999" y="3602037"/>
            <a:ext cx="9294421" cy="2109993"/>
          </a:xfrm>
        </p:spPr>
        <p:txBody>
          <a:bodyPr>
            <a:normAutofit/>
          </a:bodyPr>
          <a:lstStyle/>
          <a:p>
            <a:r>
              <a:rPr kumimoji="1" lang="en-US" altLang="ja-JP" sz="3600" b="1" dirty="0">
                <a:ln w="3175">
                  <a:solidFill>
                    <a:schemeClr val="tx1"/>
                  </a:solidFill>
                </a:ln>
                <a:solidFill>
                  <a:schemeClr val="accent6">
                    <a:lumMod val="50000"/>
                  </a:schemeClr>
                </a:solidFill>
              </a:rPr>
              <a:t>AI21</a:t>
            </a:r>
          </a:p>
          <a:p>
            <a:r>
              <a:rPr lang="ja-JP" altLang="en-US" sz="3600" b="1" dirty="0">
                <a:ln w="3175">
                  <a:solidFill>
                    <a:schemeClr val="tx1"/>
                  </a:solidFill>
                </a:ln>
                <a:solidFill>
                  <a:schemeClr val="accent6">
                    <a:lumMod val="50000"/>
                  </a:schemeClr>
                </a:solidFill>
              </a:rPr>
              <a:t>力石鈴之佑</a:t>
            </a:r>
            <a:endParaRPr lang="en-US" altLang="ja-JP" sz="3600" b="1" dirty="0">
              <a:ln w="3175">
                <a:solidFill>
                  <a:schemeClr val="tx1"/>
                </a:solidFill>
              </a:ln>
              <a:solidFill>
                <a:schemeClr val="accent6">
                  <a:lumMod val="50000"/>
                </a:schemeClr>
              </a:solidFill>
            </a:endParaRPr>
          </a:p>
          <a:p>
            <a:r>
              <a:rPr kumimoji="1" lang="ja-JP" altLang="en-US" sz="36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8835DB-0665-4F82-A421-2824ABFAA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267" y="201224"/>
            <a:ext cx="4205786" cy="6492875"/>
          </a:xfrm>
          <a:prstGeom prst="rect">
            <a:avLst/>
          </a:prstGeom>
        </p:spPr>
      </p:pic>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a:xfrm>
            <a:off x="838200" y="365125"/>
            <a:ext cx="10515600" cy="1325563"/>
          </a:xfrm>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54A1757-D09B-4C98-B2A8-868FFFE1A67A}"/>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★語彙ファイル</a:t>
            </a:r>
          </a:p>
        </p:txBody>
      </p:sp>
      <p:sp>
        <p:nvSpPr>
          <p:cNvPr id="16" name="正方形/長方形 15">
            <a:extLst>
              <a:ext uri="{FF2B5EF4-FFF2-40B4-BE49-F238E27FC236}">
                <a16:creationId xmlns:a16="http://schemas.microsoft.com/office/drawing/2014/main" id="{5A30DF43-CDDF-4646-8A85-D55CD173C7E9}"/>
              </a:ext>
            </a:extLst>
          </p:cNvPr>
          <p:cNvSpPr/>
          <p:nvPr/>
        </p:nvSpPr>
        <p:spPr>
          <a:xfrm>
            <a:off x="4778786" y="163629"/>
            <a:ext cx="1454020" cy="500359"/>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839871-8A73-4E46-AED4-56498725B373}"/>
              </a:ext>
            </a:extLst>
          </p:cNvPr>
          <p:cNvSpPr/>
          <p:nvPr/>
        </p:nvSpPr>
        <p:spPr>
          <a:xfrm>
            <a:off x="4778786" y="618969"/>
            <a:ext cx="909962" cy="1437707"/>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2C8BEA70-1900-4723-9BD1-09E186F313FA}"/>
              </a:ext>
            </a:extLst>
          </p:cNvPr>
          <p:cNvCxnSpPr>
            <a:cxnSpLocks/>
            <a:stCxn id="16" idx="3"/>
          </p:cNvCxnSpPr>
          <p:nvPr/>
        </p:nvCxnSpPr>
        <p:spPr>
          <a:xfrm>
            <a:off x="6232806" y="413809"/>
            <a:ext cx="61113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B3D3A50-4B17-4306-87CA-540F8BF23AC3}"/>
              </a:ext>
            </a:extLst>
          </p:cNvPr>
          <p:cNvSpPr txBox="1"/>
          <p:nvPr/>
        </p:nvSpPr>
        <p:spPr>
          <a:xfrm>
            <a:off x="6887578" y="163629"/>
            <a:ext cx="1849017" cy="584775"/>
          </a:xfrm>
          <a:prstGeom prst="rect">
            <a:avLst/>
          </a:prstGeom>
          <a:solidFill>
            <a:schemeClr val="bg1"/>
          </a:solidFill>
          <a:ln w="76200">
            <a:solidFill>
              <a:srgbClr val="FF0000"/>
            </a:solidFill>
          </a:ln>
        </p:spPr>
        <p:txBody>
          <a:bodyPr wrap="square" rtlCol="0">
            <a:spAutoFit/>
          </a:bodyPr>
          <a:lstStyle/>
          <a:p>
            <a:pPr algn="ctr"/>
            <a:r>
              <a:rPr kumimoji="1" lang="ja-JP" altLang="en-US" sz="3200" b="1" dirty="0"/>
              <a:t>ラベル名</a:t>
            </a:r>
          </a:p>
        </p:txBody>
      </p:sp>
      <p:cxnSp>
        <p:nvCxnSpPr>
          <p:cNvPr id="18" name="直線コネクタ 17">
            <a:extLst>
              <a:ext uri="{FF2B5EF4-FFF2-40B4-BE49-F238E27FC236}">
                <a16:creationId xmlns:a16="http://schemas.microsoft.com/office/drawing/2014/main" id="{5296D966-0F29-4666-9653-457F28665A6C}"/>
              </a:ext>
            </a:extLst>
          </p:cNvPr>
          <p:cNvCxnSpPr>
            <a:cxnSpLocks/>
          </p:cNvCxnSpPr>
          <p:nvPr/>
        </p:nvCxnSpPr>
        <p:spPr>
          <a:xfrm>
            <a:off x="5734945" y="1402313"/>
            <a:ext cx="61113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525028-7133-48BC-9FE2-20F8E69277FA}"/>
              </a:ext>
            </a:extLst>
          </p:cNvPr>
          <p:cNvSpPr txBox="1"/>
          <p:nvPr/>
        </p:nvSpPr>
        <p:spPr>
          <a:xfrm>
            <a:off x="6365171" y="1152133"/>
            <a:ext cx="1409378" cy="584775"/>
          </a:xfrm>
          <a:prstGeom prst="rect">
            <a:avLst/>
          </a:prstGeom>
          <a:solidFill>
            <a:schemeClr val="bg1"/>
          </a:solidFill>
          <a:ln w="76200">
            <a:solidFill>
              <a:srgbClr val="FF0000"/>
            </a:solidFill>
          </a:ln>
        </p:spPr>
        <p:txBody>
          <a:bodyPr wrap="square" rtlCol="0">
            <a:spAutoFit/>
          </a:bodyPr>
          <a:lstStyle/>
          <a:p>
            <a:pPr algn="ctr"/>
            <a:r>
              <a:rPr kumimoji="1" lang="ja-JP" altLang="en-US" sz="3200" b="1" dirty="0"/>
              <a:t>単語</a:t>
            </a:r>
          </a:p>
        </p:txBody>
      </p:sp>
      <p:sp>
        <p:nvSpPr>
          <p:cNvPr id="20" name="正方形/長方形 19">
            <a:extLst>
              <a:ext uri="{FF2B5EF4-FFF2-40B4-BE49-F238E27FC236}">
                <a16:creationId xmlns:a16="http://schemas.microsoft.com/office/drawing/2014/main" id="{FBBBEDE5-4681-4D7F-9823-FD4F349C83C6}"/>
              </a:ext>
            </a:extLst>
          </p:cNvPr>
          <p:cNvSpPr/>
          <p:nvPr/>
        </p:nvSpPr>
        <p:spPr>
          <a:xfrm>
            <a:off x="5817569" y="600412"/>
            <a:ext cx="1692171" cy="1437707"/>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9C6971-D1D4-43EB-9949-A03E30A8B3E5}"/>
              </a:ext>
            </a:extLst>
          </p:cNvPr>
          <p:cNvCxnSpPr>
            <a:cxnSpLocks/>
          </p:cNvCxnSpPr>
          <p:nvPr/>
        </p:nvCxnSpPr>
        <p:spPr>
          <a:xfrm>
            <a:off x="7481239" y="1402313"/>
            <a:ext cx="61113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40F66BD-1E0B-45FB-B513-2BD1BFFE6087}"/>
              </a:ext>
            </a:extLst>
          </p:cNvPr>
          <p:cNvSpPr txBox="1"/>
          <p:nvPr/>
        </p:nvSpPr>
        <p:spPr>
          <a:xfrm>
            <a:off x="8047470" y="1152133"/>
            <a:ext cx="1409378" cy="584775"/>
          </a:xfrm>
          <a:prstGeom prst="rect">
            <a:avLst/>
          </a:prstGeom>
          <a:solidFill>
            <a:schemeClr val="bg1"/>
          </a:solidFill>
          <a:ln w="76200">
            <a:solidFill>
              <a:srgbClr val="FF0000"/>
            </a:solidFill>
          </a:ln>
        </p:spPr>
        <p:txBody>
          <a:bodyPr wrap="square" rtlCol="0">
            <a:spAutoFit/>
          </a:bodyPr>
          <a:lstStyle/>
          <a:p>
            <a:pPr algn="ctr"/>
            <a:r>
              <a:rPr kumimoji="1" lang="ja-JP" altLang="en-US" sz="3200" b="1" dirty="0"/>
              <a:t>音素</a:t>
            </a:r>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50"/>
                                        <p:tgtEl>
                                          <p:spTgt spid="4"/>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500"/>
                                        <p:tgtEl>
                                          <p:spTgt spid="17"/>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250"/>
                                        <p:tgtEl>
                                          <p:spTgt spid="18"/>
                                        </p:tgtEl>
                                      </p:cBhvr>
                                    </p:animEffect>
                                  </p:childTnLst>
                                </p:cTn>
                              </p:par>
                            </p:childTnLst>
                          </p:cTn>
                        </p:par>
                        <p:par>
                          <p:cTn id="31" fill="hold">
                            <p:stCondLst>
                              <p:cond delay="75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2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500"/>
                                        <p:tgtEl>
                                          <p:spTgt spid="20"/>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9"/>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250"/>
                                        <p:tgtEl>
                                          <p:spTgt spid="21"/>
                                        </p:tgtEl>
                                      </p:cBhvr>
                                    </p:animEffect>
                                  </p:childTnLst>
                                </p:cTn>
                              </p:par>
                            </p:childTnLst>
                          </p:cTn>
                        </p:par>
                        <p:par>
                          <p:cTn id="50" fill="hold">
                            <p:stCondLst>
                              <p:cond delay="75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8" grpId="0" animBg="1"/>
      <p:bldP spid="8" grpId="1" animBg="1"/>
      <p:bldP spid="19" grpId="0" animBg="1"/>
      <p:bldP spid="19" grpId="1" animBg="1"/>
      <p:bldP spid="20"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D8E5723-D562-437D-AAE7-43104B112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082" y="2055812"/>
            <a:ext cx="8205842" cy="4802187"/>
          </a:xfrm>
          <a:prstGeom prst="rect">
            <a:avLst/>
          </a:prstGeom>
        </p:spPr>
      </p:pic>
      <p:sp>
        <p:nvSpPr>
          <p:cNvPr id="14" name="タイトル 1">
            <a:extLst>
              <a:ext uri="{FF2B5EF4-FFF2-40B4-BE49-F238E27FC236}">
                <a16:creationId xmlns:a16="http://schemas.microsoft.com/office/drawing/2014/main" id="{5E651B2E-D5E6-46C7-9AA8-A38CDA007E39}"/>
              </a:ext>
            </a:extLst>
          </p:cNvPr>
          <p:cNvSpPr>
            <a:spLocks noGrp="1"/>
          </p:cNvSpPr>
          <p:nvPr>
            <p:ph type="title"/>
          </p:nvPr>
        </p:nvSpPr>
        <p:spPr>
          <a:xfrm>
            <a:off x="838200" y="365125"/>
            <a:ext cx="10515600" cy="1325563"/>
          </a:xfrm>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5" name="テキスト ボックス 14">
            <a:extLst>
              <a:ext uri="{FF2B5EF4-FFF2-40B4-BE49-F238E27FC236}">
                <a16:creationId xmlns:a16="http://schemas.microsoft.com/office/drawing/2014/main" id="{1214FADE-4691-4B13-8EEF-473118DEE03D}"/>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★構文ファイル</a:t>
            </a:r>
          </a:p>
        </p:txBody>
      </p:sp>
      <p:cxnSp>
        <p:nvCxnSpPr>
          <p:cNvPr id="17" name="直線コネクタ 16">
            <a:extLst>
              <a:ext uri="{FF2B5EF4-FFF2-40B4-BE49-F238E27FC236}">
                <a16:creationId xmlns:a16="http://schemas.microsoft.com/office/drawing/2014/main" id="{6432E72E-E12B-4249-919D-FDEDDBF261D9}"/>
              </a:ext>
            </a:extLst>
          </p:cNvPr>
          <p:cNvCxnSpPr>
            <a:cxnSpLocks/>
          </p:cNvCxnSpPr>
          <p:nvPr/>
        </p:nvCxnSpPr>
        <p:spPr>
          <a:xfrm flipH="1">
            <a:off x="5118101" y="3543300"/>
            <a:ext cx="6235699" cy="0"/>
          </a:xfrm>
          <a:prstGeom prst="line">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06B09DA1-5604-471B-93AF-623B6147B1CB}"/>
              </a:ext>
            </a:extLst>
          </p:cNvPr>
          <p:cNvSpPr txBox="1"/>
          <p:nvPr/>
        </p:nvSpPr>
        <p:spPr>
          <a:xfrm>
            <a:off x="10274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今日</a:t>
            </a:r>
          </a:p>
        </p:txBody>
      </p:sp>
      <p:sp>
        <p:nvSpPr>
          <p:cNvPr id="23" name="テキスト ボックス 22">
            <a:extLst>
              <a:ext uri="{FF2B5EF4-FFF2-40B4-BE49-F238E27FC236}">
                <a16:creationId xmlns:a16="http://schemas.microsoft.com/office/drawing/2014/main" id="{7B6B1535-D2B1-4BEF-AE20-8E098DD0DC21}"/>
              </a:ext>
            </a:extLst>
          </p:cNvPr>
          <p:cNvSpPr txBox="1"/>
          <p:nvPr/>
        </p:nvSpPr>
        <p:spPr>
          <a:xfrm>
            <a:off x="9679517" y="2615027"/>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の</a:t>
            </a:r>
          </a:p>
        </p:txBody>
      </p:sp>
      <p:sp>
        <p:nvSpPr>
          <p:cNvPr id="24" name="テキスト ボックス 23">
            <a:extLst>
              <a:ext uri="{FF2B5EF4-FFF2-40B4-BE49-F238E27FC236}">
                <a16:creationId xmlns:a16="http://schemas.microsoft.com/office/drawing/2014/main" id="{F01E6C11-D258-46B8-850F-CAD4BBB21584}"/>
              </a:ext>
            </a:extLst>
          </p:cNvPr>
          <p:cNvSpPr txBox="1"/>
          <p:nvPr/>
        </p:nvSpPr>
        <p:spPr>
          <a:xfrm>
            <a:off x="8623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天気</a:t>
            </a:r>
          </a:p>
        </p:txBody>
      </p:sp>
      <p:sp>
        <p:nvSpPr>
          <p:cNvPr id="25" name="テキスト ボックス 24">
            <a:extLst>
              <a:ext uri="{FF2B5EF4-FFF2-40B4-BE49-F238E27FC236}">
                <a16:creationId xmlns:a16="http://schemas.microsoft.com/office/drawing/2014/main" id="{E75479C7-BA81-4C62-BBA7-DC18C21D9828}"/>
              </a:ext>
            </a:extLst>
          </p:cNvPr>
          <p:cNvSpPr txBox="1"/>
          <p:nvPr/>
        </p:nvSpPr>
        <p:spPr>
          <a:xfrm>
            <a:off x="7950200" y="2619731"/>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は</a:t>
            </a:r>
          </a:p>
        </p:txBody>
      </p:sp>
      <p:sp>
        <p:nvSpPr>
          <p:cNvPr id="26" name="テキスト ボックス 25">
            <a:extLst>
              <a:ext uri="{FF2B5EF4-FFF2-40B4-BE49-F238E27FC236}">
                <a16:creationId xmlns:a16="http://schemas.microsoft.com/office/drawing/2014/main" id="{21309869-76BE-49E2-84DE-F75E0DA346AF}"/>
              </a:ext>
            </a:extLst>
          </p:cNvPr>
          <p:cNvSpPr txBox="1"/>
          <p:nvPr/>
        </p:nvSpPr>
        <p:spPr>
          <a:xfrm>
            <a:off x="6582012" y="1876363"/>
            <a:ext cx="1134264" cy="1200329"/>
          </a:xfrm>
          <a:prstGeom prst="rect">
            <a:avLst/>
          </a:prstGeom>
          <a:solidFill>
            <a:schemeClr val="bg1"/>
          </a:solidFill>
          <a:ln w="28575">
            <a:solidFill>
              <a:srgbClr val="FF0000"/>
            </a:solidFill>
          </a:ln>
        </p:spPr>
        <p:txBody>
          <a:bodyPr wrap="square" rtlCol="0">
            <a:spAutoFit/>
          </a:bodyPr>
          <a:lstStyle/>
          <a:p>
            <a:r>
              <a:rPr kumimoji="1" lang="ja-JP" altLang="en-US" sz="2400" b="1" dirty="0"/>
              <a:t>・晴れ</a:t>
            </a:r>
            <a:endParaRPr kumimoji="1" lang="en-US" altLang="ja-JP" sz="2400" b="1" dirty="0"/>
          </a:p>
          <a:p>
            <a:r>
              <a:rPr lang="ja-JP" altLang="en-US" sz="2400" b="1" dirty="0"/>
              <a:t>・雨</a:t>
            </a:r>
            <a:endParaRPr lang="en-US" altLang="ja-JP" sz="2400" b="1" dirty="0"/>
          </a:p>
          <a:p>
            <a:r>
              <a:rPr kumimoji="1" lang="ja-JP" altLang="en-US" sz="2400" b="1" dirty="0"/>
              <a:t>・曇り</a:t>
            </a:r>
          </a:p>
        </p:txBody>
      </p:sp>
      <p:sp>
        <p:nvSpPr>
          <p:cNvPr id="28" name="テキスト ボックス 27">
            <a:extLst>
              <a:ext uri="{FF2B5EF4-FFF2-40B4-BE49-F238E27FC236}">
                <a16:creationId xmlns:a16="http://schemas.microsoft.com/office/drawing/2014/main" id="{B9068D5F-E250-49C4-8718-7533A6E8D792}"/>
              </a:ext>
            </a:extLst>
          </p:cNvPr>
          <p:cNvSpPr txBox="1"/>
          <p:nvPr/>
        </p:nvSpPr>
        <p:spPr>
          <a:xfrm>
            <a:off x="5504083" y="2615026"/>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かな</a:t>
            </a:r>
          </a:p>
        </p:txBody>
      </p:sp>
    </p:spTree>
    <p:extLst>
      <p:ext uri="{BB962C8B-B14F-4D97-AF65-F5344CB8AC3E}">
        <p14:creationId xmlns:p14="http://schemas.microsoft.com/office/powerpoint/2010/main" val="177787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50"/>
                                        <p:tgtEl>
                                          <p:spTgt spid="22"/>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250"/>
                                        <p:tgtEl>
                                          <p:spTgt spid="24"/>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250"/>
                                        <p:tgtEl>
                                          <p:spTgt spid="25"/>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50"/>
                                        <p:tgtEl>
                                          <p:spTgt spid="26"/>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sz="3600" b="1" dirty="0"/>
              <a:t>起動の合図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162534"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sz="6000" b="1" dirty="0"/>
          </a:p>
        </p:txBody>
      </p: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5645251" y="696806"/>
            <a:ext cx="3651817" cy="693801"/>
          </a:xfrm>
          <a:prstGeom prst="wedgeRoundRectCallout">
            <a:avLst>
              <a:gd name="adj1" fmla="val 47048"/>
              <a:gd name="adj2" fmla="val 1180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201AD5E-E1E2-48EC-A4AF-08D2CFD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777950"/>
            <a:ext cx="10434731" cy="3860850"/>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a:cxnSpLocks/>
          </p:cNvCxnSpPr>
          <p:nvPr/>
        </p:nvCxnSpPr>
        <p:spPr>
          <a:xfrm>
            <a:off x="9091336" y="2374900"/>
            <a:ext cx="185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sz="6000" b="1"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436250"/>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549309"/>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4" y="3625071"/>
            <a:ext cx="3811815" cy="1642975"/>
          </a:xfrm>
          <a:prstGeom prst="flowChartDecision">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7"/>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209393" y="2316237"/>
            <a:ext cx="0" cy="2330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flipH="1">
            <a:off x="6209392" y="3429296"/>
            <a:ext cx="1" cy="1957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H="1" flipV="1">
            <a:off x="6209392" y="5268046"/>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876243"/>
            <a:ext cx="1" cy="2570315"/>
          </a:xfrm>
          <a:prstGeom prst="bentConnector3">
            <a:avLst>
              <a:gd name="adj1" fmla="val 228601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
        <p:nvSpPr>
          <p:cNvPr id="24" name="テキスト ボックス 23">
            <a:extLst>
              <a:ext uri="{FF2B5EF4-FFF2-40B4-BE49-F238E27FC236}">
                <a16:creationId xmlns:a16="http://schemas.microsoft.com/office/drawing/2014/main" id="{00ABEFA3-8BB5-4EA2-8E44-64B045E0CDFA}"/>
              </a:ext>
            </a:extLst>
          </p:cNvPr>
          <p:cNvSpPr txBox="1"/>
          <p:nvPr/>
        </p:nvSpPr>
        <p:spPr>
          <a:xfrm>
            <a:off x="4858211" y="3996181"/>
            <a:ext cx="2806694" cy="954107"/>
          </a:xfrm>
          <a:prstGeom prst="rect">
            <a:avLst/>
          </a:prstGeom>
          <a:noFill/>
        </p:spPr>
        <p:txBody>
          <a:bodyPr wrap="square" rtlCol="0">
            <a:spAutoFit/>
          </a:bodyPr>
          <a:lstStyle/>
          <a:p>
            <a:pPr algn="ctr"/>
            <a:r>
              <a:rPr lang="ja-JP" altLang="en-US" sz="2800" b="1" dirty="0">
                <a:solidFill>
                  <a:schemeClr val="bg1"/>
                </a:solidFill>
              </a:rPr>
              <a:t>「ねぇ</a:t>
            </a:r>
            <a:r>
              <a:rPr lang="en-US" altLang="ja-JP" sz="2800" b="1" dirty="0">
                <a:solidFill>
                  <a:schemeClr val="bg1"/>
                </a:solidFill>
              </a:rPr>
              <a:t>YoSiE</a:t>
            </a:r>
            <a:r>
              <a:rPr lang="ja-JP" altLang="en-US" sz="2800" b="1" dirty="0">
                <a:solidFill>
                  <a:schemeClr val="bg1"/>
                </a:solidFill>
              </a:rPr>
              <a:t>」</a:t>
            </a:r>
            <a:endParaRPr lang="en-US" altLang="ja-JP" sz="2800" b="1" dirty="0">
              <a:solidFill>
                <a:schemeClr val="bg1"/>
              </a:solidFill>
            </a:endParaRPr>
          </a:p>
          <a:p>
            <a:pPr algn="ctr"/>
            <a:r>
              <a:rPr lang="ja-JP" altLang="en-US" sz="2800" b="1" dirty="0">
                <a:solidFill>
                  <a:schemeClr val="bg1"/>
                </a:solidFill>
              </a:rPr>
              <a:t>が含まれている</a:t>
            </a:r>
          </a:p>
        </p:txBody>
      </p:sp>
    </p:spTree>
    <p:extLst>
      <p:ext uri="{BB962C8B-B14F-4D97-AF65-F5344CB8AC3E}">
        <p14:creationId xmlns:p14="http://schemas.microsoft.com/office/powerpoint/2010/main" val="2978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065C26E2-3F5D-49FD-8C8B-DCA24A627E57}"/>
              </a:ext>
            </a:extLst>
          </p:cNvPr>
          <p:cNvSpPr/>
          <p:nvPr/>
        </p:nvSpPr>
        <p:spPr>
          <a:xfrm>
            <a:off x="7236117" y="1690688"/>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normAutofit/>
          </a:bodyPr>
          <a:lstStyle/>
          <a:p>
            <a:r>
              <a:rPr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テキスト分類</a:t>
            </a:r>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604987" y="3332587"/>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8238455" y="2081789"/>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8238455" y="4854102"/>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22" name="正方形/長方形 21">
            <a:extLst>
              <a:ext uri="{FF2B5EF4-FFF2-40B4-BE49-F238E27FC236}">
                <a16:creationId xmlns:a16="http://schemas.microsoft.com/office/drawing/2014/main" id="{BAA6FDE2-BBC6-43BC-A2C5-E247B0789EC6}"/>
              </a:ext>
            </a:extLst>
          </p:cNvPr>
          <p:cNvSpPr/>
          <p:nvPr/>
        </p:nvSpPr>
        <p:spPr>
          <a:xfrm>
            <a:off x="8239231" y="3427696"/>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7286449" y="2199581"/>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7317579" y="3546506"/>
            <a:ext cx="1221470" cy="523220"/>
          </a:xfrm>
          <a:prstGeom prst="rect">
            <a:avLst/>
          </a:prstGeom>
          <a:noFill/>
        </p:spPr>
        <p:txBody>
          <a:bodyPr wrap="square" rtlCol="0">
            <a:spAutoFit/>
          </a:bodyPr>
          <a:lstStyle/>
          <a:p>
            <a:r>
              <a:rPr kumimoji="1" lang="en-US" altLang="ja-JP" sz="2800" b="1" dirty="0"/>
              <a:t>14</a:t>
            </a:r>
            <a:r>
              <a:rPr kumimoji="1" lang="ja-JP" altLang="en-US" sz="2800" b="1" dirty="0"/>
              <a:t>％</a:t>
            </a:r>
            <a:endParaRPr kumimoji="1" lang="en-US" altLang="ja-JP" sz="2800" b="1"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7317579" y="4988609"/>
            <a:ext cx="1221470" cy="523220"/>
          </a:xfrm>
          <a:prstGeom prst="rect">
            <a:avLst/>
          </a:prstGeom>
          <a:noFill/>
        </p:spPr>
        <p:txBody>
          <a:bodyPr wrap="square" rtlCol="0">
            <a:spAutoFit/>
          </a:bodyPr>
          <a:lstStyle/>
          <a:p>
            <a:r>
              <a:rPr lang="en-US" altLang="ja-JP" sz="2800" b="1" dirty="0"/>
              <a:t>12</a:t>
            </a:r>
            <a:r>
              <a:rPr kumimoji="1" lang="ja-JP" altLang="en-US" sz="2800" b="1" dirty="0"/>
              <a:t>％</a:t>
            </a:r>
            <a:endParaRPr kumimoji="1" lang="en-US" altLang="ja-JP" sz="2800" b="1" dirty="0"/>
          </a:p>
        </p:txBody>
      </p:sp>
      <p:sp>
        <p:nvSpPr>
          <p:cNvPr id="8" name="楕円 7">
            <a:extLst>
              <a:ext uri="{FF2B5EF4-FFF2-40B4-BE49-F238E27FC236}">
                <a16:creationId xmlns:a16="http://schemas.microsoft.com/office/drawing/2014/main" id="{9839CB5E-FC8A-4BB3-86E5-8A44F1B75BEC}"/>
              </a:ext>
            </a:extLst>
          </p:cNvPr>
          <p:cNvSpPr/>
          <p:nvPr/>
        </p:nvSpPr>
        <p:spPr>
          <a:xfrm>
            <a:off x="7236117" y="1593908"/>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C5AA135-3E66-4B50-9BC5-15D3D7DA8DFB}"/>
              </a:ext>
            </a:extLst>
          </p:cNvPr>
          <p:cNvSpPr/>
          <p:nvPr/>
        </p:nvSpPr>
        <p:spPr>
          <a:xfrm>
            <a:off x="856329" y="2507137"/>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25" name="四角形: 角を丸くする 24">
            <a:extLst>
              <a:ext uri="{FF2B5EF4-FFF2-40B4-BE49-F238E27FC236}">
                <a16:creationId xmlns:a16="http://schemas.microsoft.com/office/drawing/2014/main" id="{7F92E45D-BD2A-4D37-9520-C23EE457465C}"/>
              </a:ext>
            </a:extLst>
          </p:cNvPr>
          <p:cNvSpPr/>
          <p:nvPr/>
        </p:nvSpPr>
        <p:spPr>
          <a:xfrm>
            <a:off x="856329" y="3088858"/>
            <a:ext cx="266054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26" name="四角形: 角を丸くする 25">
            <a:extLst>
              <a:ext uri="{FF2B5EF4-FFF2-40B4-BE49-F238E27FC236}">
                <a16:creationId xmlns:a16="http://schemas.microsoft.com/office/drawing/2014/main" id="{DFC63A6F-E259-4EE1-8C50-47AB28234FA8}"/>
              </a:ext>
            </a:extLst>
          </p:cNvPr>
          <p:cNvSpPr/>
          <p:nvPr/>
        </p:nvSpPr>
        <p:spPr>
          <a:xfrm>
            <a:off x="4316793" y="3088857"/>
            <a:ext cx="213125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27" name="矢印: 右 26">
            <a:extLst>
              <a:ext uri="{FF2B5EF4-FFF2-40B4-BE49-F238E27FC236}">
                <a16:creationId xmlns:a16="http://schemas.microsoft.com/office/drawing/2014/main" id="{BCFE1A0B-A36D-4A88-ADDE-A9EB43F47448}"/>
              </a:ext>
            </a:extLst>
          </p:cNvPr>
          <p:cNvSpPr/>
          <p:nvPr/>
        </p:nvSpPr>
        <p:spPr>
          <a:xfrm>
            <a:off x="6580459" y="3326733"/>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1" nodeType="clickEffect">
                                  <p:stCondLst>
                                    <p:cond delay="0"/>
                                  </p:stCondLst>
                                  <p:childTnLst>
                                    <p:animScale>
                                      <p:cBhvr>
                                        <p:cTn id="6" dur="250" fill="hold"/>
                                        <p:tgtEl>
                                          <p:spTgt spid="20"/>
                                        </p:tgtEl>
                                      </p:cBhvr>
                                      <p:by x="150000" y="150000"/>
                                    </p:animScale>
                                  </p:childTnLst>
                                </p:cTn>
                              </p:par>
                              <p:par>
                                <p:cTn id="7" presetID="6" presetClass="emph" presetSubtype="0" autoRev="1" fill="hold" grpId="1" nodeType="withEffect">
                                  <p:stCondLst>
                                    <p:cond delay="0"/>
                                  </p:stCondLst>
                                  <p:childTnLst>
                                    <p:animScale>
                                      <p:cBhvr>
                                        <p:cTn id="8" dur="250" fill="hold"/>
                                        <p:tgtEl>
                                          <p:spTgt spid="22"/>
                                        </p:tgtEl>
                                      </p:cBhvr>
                                      <p:by x="150000" y="150000"/>
                                    </p:animScale>
                                  </p:childTnLst>
                                </p:cTn>
                              </p:par>
                              <p:par>
                                <p:cTn id="9" presetID="6" presetClass="emph" presetSubtype="0" autoRev="1" fill="hold" grpId="1" nodeType="withEffect">
                                  <p:stCondLst>
                                    <p:cond delay="0"/>
                                  </p:stCondLst>
                                  <p:childTnLst>
                                    <p:animScale>
                                      <p:cBhvr>
                                        <p:cTn id="10" dur="250" fill="hold"/>
                                        <p:tgtEl>
                                          <p:spTgt spid="21"/>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21" grpId="1" animBg="1"/>
      <p:bldP spid="22" grpId="1" animBg="1"/>
      <p:bldP spid="6" grpId="0"/>
      <p:bldP spid="19" grpId="0"/>
      <p:bldP spid="2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131092" y="3806686"/>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724128" y="3316938"/>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34922" y="2730538"/>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lumMod val="50000"/>
                </a:schemeClr>
              </a:solidFill>
            </a:endParaRPr>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4989327" y="293763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723863" y="3982731"/>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76968" y="2962995"/>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a:cxnSpLocks/>
          </p:cNvCxnSpPr>
          <p:nvPr/>
        </p:nvCxnSpPr>
        <p:spPr>
          <a:xfrm flipV="1">
            <a:off x="10403840" y="4873486"/>
            <a:ext cx="1814169" cy="1181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44707" y="5122404"/>
            <a:ext cx="1212282" cy="707886"/>
          </a:xfrm>
          <a:prstGeom prst="rect">
            <a:avLst/>
          </a:prstGeom>
          <a:noFill/>
        </p:spPr>
        <p:txBody>
          <a:bodyPr wrap="square" rtlCol="0">
            <a:spAutoFit/>
          </a:bodyPr>
          <a:lstStyle/>
          <a:p>
            <a:r>
              <a:rPr kumimoji="1" lang="ja-JP" altLang="en-US" sz="4000" b="1" dirty="0"/>
              <a:t>猫</a:t>
            </a:r>
          </a:p>
        </p:txBody>
      </p:sp>
      <p:sp>
        <p:nvSpPr>
          <p:cNvPr id="43" name="タイトル 1">
            <a:extLst>
              <a:ext uri="{FF2B5EF4-FFF2-40B4-BE49-F238E27FC236}">
                <a16:creationId xmlns:a16="http://schemas.microsoft.com/office/drawing/2014/main" id="{43E1285A-D11D-45BE-BD86-7CBF3DFDD54E}"/>
              </a:ext>
            </a:extLst>
          </p:cNvPr>
          <p:cNvSpPr>
            <a:spLocks noGrp="1"/>
          </p:cNvSpPr>
          <p:nvPr>
            <p:ph type="title"/>
          </p:nvPr>
        </p:nvSpPr>
        <p:spPr>
          <a:xfrm>
            <a:off x="838200" y="365125"/>
            <a:ext cx="10515600" cy="1325563"/>
          </a:xfrm>
        </p:spPr>
        <p:txBody>
          <a:bodyPr>
            <a:normAutofit/>
          </a:bodyPr>
          <a:lstStyle/>
          <a:p>
            <a:r>
              <a:rPr kumimoji="1" lang="en-US" altLang="ja-JP" sz="6000" b="1" dirty="0" err="1">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fastText</a:t>
            </a:r>
            <a:endPar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61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77926" y="1674882"/>
            <a:ext cx="12187250" cy="2311636"/>
          </a:xfrm>
          <a:ln>
            <a:noFill/>
          </a:ln>
        </p:spPr>
        <p:txBody>
          <a:bodyPr>
            <a:normAutofit/>
          </a:bodyPr>
          <a:lstStyle/>
          <a:p>
            <a:pPr marL="457200" lvl="1" indent="0">
              <a:buNone/>
            </a:pPr>
            <a:r>
              <a:rPr kumimoji="1" lang="ja-JP" altLang="en-US" sz="4800" b="1" dirty="0">
                <a:ln>
                  <a:solidFill>
                    <a:sysClr val="windowText" lastClr="000000"/>
                  </a:solidFill>
                </a:ln>
                <a:solidFill>
                  <a:schemeClr val="accent6">
                    <a:lumMod val="75000"/>
                  </a:schemeClr>
                </a:solidFill>
              </a:rPr>
              <a:t>文章を単語ごとに分割</a:t>
            </a:r>
            <a:endParaRPr kumimoji="1" lang="en-US" altLang="ja-JP" sz="4800" b="1" dirty="0">
              <a:ln>
                <a:solidFill>
                  <a:sysClr val="windowText" lastClr="000000"/>
                </a:solidFill>
              </a:ln>
              <a:solidFill>
                <a:schemeClr val="accent6">
                  <a:lumMod val="75000"/>
                </a:schemeClr>
              </a:solidFill>
            </a:endParaRPr>
          </a:p>
          <a:p>
            <a:pPr marL="914400" lvl="2" indent="0">
              <a:buNone/>
            </a:pPr>
            <a:r>
              <a:rPr kumimoji="1" lang="ja-JP" altLang="en-US" sz="4000" b="1" dirty="0"/>
              <a:t>重複する単語が</a:t>
            </a:r>
            <a:r>
              <a:rPr lang="ja-JP" altLang="en-US" sz="4000" b="1" dirty="0"/>
              <a:t>多い</a:t>
            </a:r>
            <a:r>
              <a:rPr lang="ja-JP" altLang="en-US" sz="4000" b="1" dirty="0">
                <a:solidFill>
                  <a:srgbClr val="FF0000"/>
                </a:solidFill>
              </a:rPr>
              <a:t>　　</a:t>
            </a:r>
            <a:r>
              <a:rPr lang="ja-JP" altLang="en-US" sz="4000" b="1" dirty="0"/>
              <a:t>データを増やしにくい</a:t>
            </a:r>
            <a:endParaRPr kumimoji="1" lang="en-US" altLang="ja-JP" sz="4400" dirty="0"/>
          </a:p>
          <a:p>
            <a:pPr marL="914400" lvl="2" indent="0">
              <a:buNone/>
            </a:pPr>
            <a:endParaRPr lang="ja-JP" altLang="en-US" sz="3600" b="1" dirty="0"/>
          </a:p>
        </p:txBody>
      </p:sp>
      <p:sp>
        <p:nvSpPr>
          <p:cNvPr id="12" name="タイトル 1">
            <a:extLst>
              <a:ext uri="{FF2B5EF4-FFF2-40B4-BE49-F238E27FC236}">
                <a16:creationId xmlns:a16="http://schemas.microsoft.com/office/drawing/2014/main" id="{B8A691F7-FCBF-45F8-A234-F7C7507A3562}"/>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トレーニングデータ</a:t>
            </a:r>
          </a:p>
        </p:txBody>
      </p:sp>
      <p:sp>
        <p:nvSpPr>
          <p:cNvPr id="11" name="矢印: 上 10">
            <a:extLst>
              <a:ext uri="{FF2B5EF4-FFF2-40B4-BE49-F238E27FC236}">
                <a16:creationId xmlns:a16="http://schemas.microsoft.com/office/drawing/2014/main" id="{29F6C5C0-2589-40FD-9443-B4E53A7D0DE8}"/>
              </a:ext>
            </a:extLst>
          </p:cNvPr>
          <p:cNvSpPr/>
          <p:nvPr/>
        </p:nvSpPr>
        <p:spPr>
          <a:xfrm rot="5400000">
            <a:off x="5761190" y="2348143"/>
            <a:ext cx="669619"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F82C14E9-77E2-4B89-8ADE-0DB799E490FB}"/>
              </a:ext>
            </a:extLst>
          </p:cNvPr>
          <p:cNvSpPr txBox="1"/>
          <p:nvPr/>
        </p:nvSpPr>
        <p:spPr>
          <a:xfrm>
            <a:off x="1723053" y="3556224"/>
            <a:ext cx="9630745" cy="923330"/>
          </a:xfrm>
          <a:prstGeom prst="rect">
            <a:avLst/>
          </a:prstGeom>
          <a:noFill/>
        </p:spPr>
        <p:txBody>
          <a:bodyPr wrap="square" rtlCol="0">
            <a:spAutoFit/>
          </a:bodyPr>
          <a:lstStyle/>
          <a:p>
            <a:r>
              <a:rPr kumimoji="1" lang="ja-JP" altLang="en-US" sz="5400" b="1" dirty="0">
                <a:ln w="19050">
                  <a:solidFill>
                    <a:srgbClr val="FF0000"/>
                  </a:solidFill>
                </a:ln>
                <a:solidFill>
                  <a:schemeClr val="bg1"/>
                </a:solidFill>
              </a:rPr>
              <a:t>今日　の　天気　は　晴れ ？</a:t>
            </a:r>
          </a:p>
        </p:txBody>
      </p:sp>
      <p:sp>
        <p:nvSpPr>
          <p:cNvPr id="15" name="テキスト ボックス 14">
            <a:extLst>
              <a:ext uri="{FF2B5EF4-FFF2-40B4-BE49-F238E27FC236}">
                <a16:creationId xmlns:a16="http://schemas.microsoft.com/office/drawing/2014/main" id="{2C212ED4-0CB7-454B-9D72-D3D1BB7564A4}"/>
              </a:ext>
            </a:extLst>
          </p:cNvPr>
          <p:cNvSpPr txBox="1"/>
          <p:nvPr/>
        </p:nvSpPr>
        <p:spPr>
          <a:xfrm>
            <a:off x="1723052" y="4876803"/>
            <a:ext cx="9630746" cy="923330"/>
          </a:xfrm>
          <a:prstGeom prst="rect">
            <a:avLst/>
          </a:prstGeom>
          <a:noFill/>
        </p:spPr>
        <p:txBody>
          <a:bodyPr wrap="square" rtlCol="0">
            <a:spAutoFit/>
          </a:bodyPr>
          <a:lstStyle/>
          <a:p>
            <a:r>
              <a:rPr kumimoji="1" lang="ja-JP" altLang="en-US" sz="5400" b="1" dirty="0">
                <a:ln w="19050">
                  <a:solidFill>
                    <a:srgbClr val="FF0000"/>
                  </a:solidFill>
                </a:ln>
                <a:solidFill>
                  <a:schemeClr val="bg1"/>
                </a:solidFill>
              </a:rPr>
              <a:t>今日　の　天気　を　教えて</a:t>
            </a:r>
          </a:p>
        </p:txBody>
      </p:sp>
      <p:cxnSp>
        <p:nvCxnSpPr>
          <p:cNvPr id="10" name="直線コネクタ 9">
            <a:extLst>
              <a:ext uri="{FF2B5EF4-FFF2-40B4-BE49-F238E27FC236}">
                <a16:creationId xmlns:a16="http://schemas.microsoft.com/office/drawing/2014/main" id="{E1421A6B-C8D7-42ED-8345-8DD4A371813B}"/>
              </a:ext>
            </a:extLst>
          </p:cNvPr>
          <p:cNvCxnSpPr>
            <a:cxnSpLocks/>
            <a:endCxn id="15" idx="2"/>
          </p:cNvCxnSpPr>
          <p:nvPr/>
        </p:nvCxnSpPr>
        <p:spPr>
          <a:xfrm>
            <a:off x="1752600" y="4865981"/>
            <a:ext cx="4785825" cy="9341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6EB715-1388-441B-A9F6-137E1F591A99}"/>
              </a:ext>
            </a:extLst>
          </p:cNvPr>
          <p:cNvCxnSpPr>
            <a:cxnSpLocks/>
            <a:endCxn id="15" idx="0"/>
          </p:cNvCxnSpPr>
          <p:nvPr/>
        </p:nvCxnSpPr>
        <p:spPr>
          <a:xfrm flipV="1">
            <a:off x="1752600" y="4876803"/>
            <a:ext cx="4785825" cy="9233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outVertical)">
                                      <p:cBhvr>
                                        <p:cTn id="21" dur="500"/>
                                        <p:tgtEl>
                                          <p:spTgt spid="22"/>
                                        </p:tgtEl>
                                      </p:cBhvr>
                                    </p:animEffect>
                                  </p:childTnLst>
                                </p:cTn>
                              </p:par>
                              <p:par>
                                <p:cTn id="22" presetID="16" presetClass="entr" presetSubtype="37"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out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77926" y="1674882"/>
            <a:ext cx="12187250" cy="2311636"/>
          </a:xfrm>
          <a:ln>
            <a:noFill/>
          </a:ln>
        </p:spPr>
        <p:txBody>
          <a:bodyPr>
            <a:normAutofit/>
          </a:bodyPr>
          <a:lstStyle/>
          <a:p>
            <a:pPr marL="457200" lvl="1" indent="0">
              <a:buNone/>
            </a:pPr>
            <a:r>
              <a:rPr kumimoji="1" lang="ja-JP" altLang="en-US" sz="4800" b="1" dirty="0">
                <a:ln>
                  <a:solidFill>
                    <a:sysClr val="windowText" lastClr="000000"/>
                  </a:solidFill>
                </a:ln>
                <a:solidFill>
                  <a:schemeClr val="accent6">
                    <a:lumMod val="75000"/>
                  </a:schemeClr>
                </a:solidFill>
              </a:rPr>
              <a:t>文章を単語ごとに分割</a:t>
            </a:r>
            <a:endParaRPr kumimoji="1" lang="en-US" altLang="ja-JP" sz="4800" b="1" dirty="0">
              <a:ln>
                <a:solidFill>
                  <a:sysClr val="windowText" lastClr="000000"/>
                </a:solidFill>
              </a:ln>
              <a:solidFill>
                <a:schemeClr val="accent6">
                  <a:lumMod val="75000"/>
                </a:schemeClr>
              </a:solidFill>
            </a:endParaRPr>
          </a:p>
          <a:p>
            <a:pPr marL="914400" lvl="2" indent="0">
              <a:buNone/>
            </a:pPr>
            <a:r>
              <a:rPr kumimoji="1" lang="ja-JP" altLang="en-US" sz="4000" b="1" dirty="0"/>
              <a:t>重複する単語が</a:t>
            </a:r>
            <a:r>
              <a:rPr lang="ja-JP" altLang="en-US" sz="4000" b="1" dirty="0"/>
              <a:t>多い</a:t>
            </a:r>
            <a:r>
              <a:rPr lang="ja-JP" altLang="en-US" sz="4000" b="1" dirty="0">
                <a:solidFill>
                  <a:srgbClr val="FF0000"/>
                </a:solidFill>
              </a:rPr>
              <a:t>　　</a:t>
            </a:r>
            <a:r>
              <a:rPr lang="ja-JP" altLang="en-US" sz="4000" b="1" dirty="0"/>
              <a:t>データを増やしにくい</a:t>
            </a:r>
            <a:endParaRPr kumimoji="1" lang="en-US" altLang="ja-JP" sz="4400" dirty="0"/>
          </a:p>
          <a:p>
            <a:pPr marL="914400" lvl="2" indent="0">
              <a:buNone/>
            </a:pPr>
            <a:endParaRPr lang="ja-JP" altLang="en-US" sz="3600" b="1" dirty="0"/>
          </a:p>
        </p:txBody>
      </p:sp>
      <p:sp>
        <p:nvSpPr>
          <p:cNvPr id="9" name="矢印: 上 8">
            <a:extLst>
              <a:ext uri="{FF2B5EF4-FFF2-40B4-BE49-F238E27FC236}">
                <a16:creationId xmlns:a16="http://schemas.microsoft.com/office/drawing/2014/main" id="{42B22345-9B06-472D-96CD-9DCAB6528AC9}"/>
              </a:ext>
            </a:extLst>
          </p:cNvPr>
          <p:cNvSpPr/>
          <p:nvPr/>
        </p:nvSpPr>
        <p:spPr>
          <a:xfrm rot="5400000">
            <a:off x="4071413" y="4448780"/>
            <a:ext cx="681185"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タイトル 1">
            <a:extLst>
              <a:ext uri="{FF2B5EF4-FFF2-40B4-BE49-F238E27FC236}">
                <a16:creationId xmlns:a16="http://schemas.microsoft.com/office/drawing/2014/main" id="{B8A691F7-FCBF-45F8-A234-F7C7507A3562}"/>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トレーニングデータ</a:t>
            </a:r>
          </a:p>
        </p:txBody>
      </p:sp>
      <p:sp>
        <p:nvSpPr>
          <p:cNvPr id="11" name="矢印: 上 10">
            <a:extLst>
              <a:ext uri="{FF2B5EF4-FFF2-40B4-BE49-F238E27FC236}">
                <a16:creationId xmlns:a16="http://schemas.microsoft.com/office/drawing/2014/main" id="{29F6C5C0-2589-40FD-9443-B4E53A7D0DE8}"/>
              </a:ext>
            </a:extLst>
          </p:cNvPr>
          <p:cNvSpPr/>
          <p:nvPr/>
        </p:nvSpPr>
        <p:spPr>
          <a:xfrm rot="5400000">
            <a:off x="5761190" y="2348143"/>
            <a:ext cx="669619"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FA6F6852-0410-4018-B067-DCC7554FC217}"/>
              </a:ext>
            </a:extLst>
          </p:cNvPr>
          <p:cNvSpPr txBox="1"/>
          <p:nvPr/>
        </p:nvSpPr>
        <p:spPr>
          <a:xfrm>
            <a:off x="82507" y="3683921"/>
            <a:ext cx="10898155" cy="1785104"/>
          </a:xfrm>
          <a:prstGeom prst="rect">
            <a:avLst/>
          </a:prstGeom>
          <a:noFill/>
        </p:spPr>
        <p:txBody>
          <a:bodyPr wrap="square" rtlCol="0">
            <a:spAutoFit/>
          </a:bodyPr>
          <a:lstStyle/>
          <a:p>
            <a:pPr lvl="1"/>
            <a:r>
              <a:rPr lang="ja-JP" altLang="en-US" sz="4800" b="1" dirty="0">
                <a:ln>
                  <a:solidFill>
                    <a:sysClr val="windowText" lastClr="000000"/>
                  </a:solidFill>
                </a:ln>
                <a:solidFill>
                  <a:schemeClr val="accent6">
                    <a:lumMod val="75000"/>
                  </a:schemeClr>
                </a:solidFill>
              </a:rPr>
              <a:t>文章を単語として扱う</a:t>
            </a:r>
            <a:endParaRPr lang="en-US" altLang="ja-JP" sz="4800" b="1" dirty="0">
              <a:ln>
                <a:solidFill>
                  <a:sysClr val="windowText" lastClr="000000"/>
                </a:solidFill>
              </a:ln>
              <a:solidFill>
                <a:schemeClr val="accent6">
                  <a:lumMod val="75000"/>
                </a:schemeClr>
              </a:solidFill>
            </a:endParaRPr>
          </a:p>
          <a:p>
            <a:pPr lvl="2"/>
            <a:r>
              <a:rPr lang="ja-JP" altLang="en-US" sz="4400" b="1" dirty="0"/>
              <a:t>重複しない　　</a:t>
            </a:r>
            <a:r>
              <a:rPr lang="ja-JP" altLang="en-US" sz="4000" b="1" dirty="0"/>
              <a:t>データを増やしやすい</a:t>
            </a:r>
            <a:endParaRPr lang="ja-JP" altLang="en-US" sz="4400" b="1" dirty="0"/>
          </a:p>
          <a:p>
            <a:endParaRPr kumimoji="1" lang="ja-JP" altLang="en-US" dirty="0"/>
          </a:p>
        </p:txBody>
      </p:sp>
    </p:spTree>
    <p:extLst>
      <p:ext uri="{BB962C8B-B14F-4D97-AF65-F5344CB8AC3E}">
        <p14:creationId xmlns:p14="http://schemas.microsoft.com/office/powerpoint/2010/main" val="305113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344" y="1690688"/>
            <a:ext cx="12033367" cy="440049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a:extLst>
              <a:ext uri="{FF2B5EF4-FFF2-40B4-BE49-F238E27FC236}">
                <a16:creationId xmlns:a16="http://schemas.microsoft.com/office/drawing/2014/main" id="{3827400A-0100-4512-BD53-7AECDB4EBCE5}"/>
              </a:ext>
            </a:extLst>
          </p:cNvPr>
          <p:cNvSpPr/>
          <p:nvPr/>
        </p:nvSpPr>
        <p:spPr>
          <a:xfrm>
            <a:off x="9259092" y="2340771"/>
            <a:ext cx="1470611"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8" y="2342401"/>
            <a:ext cx="1039528"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8" y="2340771"/>
            <a:ext cx="1245608"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タイトル 1">
            <a:extLst>
              <a:ext uri="{FF2B5EF4-FFF2-40B4-BE49-F238E27FC236}">
                <a16:creationId xmlns:a16="http://schemas.microsoft.com/office/drawing/2014/main" id="{A912D906-0434-4F66-9CD7-93D1F65F2189}"/>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機械学習モデル</a:t>
            </a:r>
          </a:p>
        </p:txBody>
      </p:sp>
    </p:spTree>
    <p:extLst>
      <p:ext uri="{BB962C8B-B14F-4D97-AF65-F5344CB8AC3E}">
        <p14:creationId xmlns:p14="http://schemas.microsoft.com/office/powerpoint/2010/main" val="20132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3" name="テキスト ボックス 2">
            <a:extLst>
              <a:ext uri="{FF2B5EF4-FFF2-40B4-BE49-F238E27FC236}">
                <a16:creationId xmlns:a16="http://schemas.microsoft.com/office/drawing/2014/main" id="{F9D5B8ED-CF98-4C33-9A2E-1FE93B2D7EA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normAutofit/>
          </a:bodyPr>
          <a:lstStyle/>
          <a:p>
            <a:r>
              <a:rPr lang="ja-JP" altLang="en-US" sz="6000"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sz="6000"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ja-JP" altLang="en-US" sz="3200" dirty="0"/>
              <a:t>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6456784" y="2545309"/>
            <a:ext cx="1117067" cy="2005845"/>
          </a:xfrm>
          <a:prstGeom prs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normAutofit/>
          </a:bodyPr>
          <a:lstStyle/>
          <a:p>
            <a:pPr lvl="0"/>
            <a:r>
              <a:rPr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sz="6000" b="1"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70529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75000"/>
                  </a:schemeClr>
                </a:solidFill>
              </a:rPr>
              <a:t>データ取得</a:t>
            </a:r>
            <a:endParaRPr kumimoji="1" lang="ja-JP" altLang="en-US" sz="2800"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7" y="3429000"/>
            <a:ext cx="2705291" cy="237464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chemeClr val="bg1"/>
                </a:solidFill>
              </a:rPr>
              <a:t>・天気予報</a:t>
            </a:r>
            <a:endParaRPr lang="en-US" altLang="ja-JP" sz="3200" b="1" dirty="0">
              <a:solidFill>
                <a:schemeClr val="bg1"/>
              </a:solidFill>
            </a:endParaRPr>
          </a:p>
          <a:p>
            <a:r>
              <a:rPr lang="ja-JP" altLang="en-US" sz="3200" b="1" dirty="0">
                <a:solidFill>
                  <a:schemeClr val="bg1"/>
                </a:solidFill>
              </a:rPr>
              <a:t>・ニュース</a:t>
            </a:r>
            <a:endParaRPr lang="en-US" altLang="ja-JP" sz="3200" b="1" dirty="0">
              <a:solidFill>
                <a:schemeClr val="bg1"/>
              </a:solidFill>
            </a:endParaRPr>
          </a:p>
          <a:p>
            <a:r>
              <a:rPr lang="ja-JP" altLang="en-US" sz="3200" b="1" dirty="0">
                <a:solidFill>
                  <a:schemeClr val="bg1"/>
                </a:solidFill>
              </a:rPr>
              <a:t>・日時</a:t>
            </a:r>
            <a:endParaRPr lang="en-US" altLang="ja-JP" sz="3200" b="1" dirty="0">
              <a:solidFill>
                <a:schemeClr val="bg1"/>
              </a:solidFill>
            </a:endParaRPr>
          </a:p>
          <a:p>
            <a:r>
              <a:rPr lang="ja-JP" altLang="en-US" sz="32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646645" y="3982035"/>
            <a:ext cx="2655982"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395934" y="3738064"/>
            <a:ext cx="2558890" cy="1418253"/>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bg1"/>
                </a:solidFill>
              </a:rPr>
              <a:t>result.txt</a:t>
            </a:r>
            <a:endParaRPr kumimoji="1" lang="ja-JP" altLang="en-US" sz="32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156553" y="2798542"/>
            <a:ext cx="3037652" cy="7053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ファイルに書き込み</a:t>
            </a:r>
            <a:endParaRPr kumimoji="1" lang="ja-JP" altLang="en-US" sz="2400"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742046" y="1603539"/>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b="1" dirty="0"/>
              <a:t>長文のスクレイピングは時間がかかる</a:t>
            </a:r>
            <a:endParaRPr lang="en-US" altLang="ja-JP" sz="3200" b="1" dirty="0"/>
          </a:p>
        </p:txBody>
      </p:sp>
    </p:spTree>
    <p:extLst>
      <p:ext uri="{BB962C8B-B14F-4D97-AF65-F5344CB8AC3E}">
        <p14:creationId xmlns:p14="http://schemas.microsoft.com/office/powerpoint/2010/main" val="7560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75000"/>
                  </a:schemeClr>
                </a:solidFill>
              </a:rPr>
              <a:t>データ取得</a:t>
            </a:r>
            <a:endParaRPr kumimoji="1" lang="ja-JP" altLang="en-US" sz="2800"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876415" y="4932087"/>
            <a:ext cx="2439168" cy="10352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0" y="5107508"/>
            <a:ext cx="3141329"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b="1" dirty="0">
                <a:solidFill>
                  <a:schemeClr val="bg1"/>
                </a:solidFill>
              </a:rPr>
              <a:t>・</a:t>
            </a:r>
            <a:r>
              <a:rPr kumimoji="1" lang="en-US" altLang="ja-JP" sz="3200" b="1" dirty="0">
                <a:solidFill>
                  <a:schemeClr val="bg1"/>
                </a:solidFill>
              </a:rPr>
              <a:t>day.txt</a:t>
            </a:r>
            <a:endParaRPr kumimoji="1" lang="ja-JP" altLang="en-US" sz="2000"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0" y="3157532"/>
            <a:ext cx="2439168" cy="1723213"/>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chemeClr val="bg1"/>
                </a:solidFill>
              </a:rPr>
              <a:t>・天気予報</a:t>
            </a:r>
            <a:endParaRPr lang="en-US" altLang="ja-JP" sz="3200" b="1" dirty="0">
              <a:solidFill>
                <a:schemeClr val="bg1"/>
              </a:solidFill>
            </a:endParaRPr>
          </a:p>
          <a:p>
            <a:r>
              <a:rPr lang="ja-JP" altLang="en-US" sz="3200" b="1" dirty="0">
                <a:solidFill>
                  <a:schemeClr val="bg1"/>
                </a:solidFill>
              </a:rPr>
              <a:t>・ニュース</a:t>
            </a:r>
            <a:endParaRPr lang="en-US" altLang="ja-JP" sz="3200" b="1" dirty="0">
              <a:solidFill>
                <a:schemeClr val="bg1"/>
              </a:solidFill>
            </a:endParaRPr>
          </a:p>
          <a:p>
            <a:r>
              <a:rPr lang="ja-JP" altLang="en-US" sz="32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0" y="5115133"/>
            <a:ext cx="2439168"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0" y="3157532"/>
            <a:ext cx="3141329" cy="158334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chemeClr val="bg1"/>
                </a:solidFill>
              </a:rPr>
              <a:t>・</a:t>
            </a:r>
            <a:r>
              <a:rPr lang="en-US" altLang="ja-JP" sz="3200" b="1" dirty="0">
                <a:solidFill>
                  <a:schemeClr val="bg1"/>
                </a:solidFill>
              </a:rPr>
              <a:t>weather.txt</a:t>
            </a:r>
          </a:p>
          <a:p>
            <a:r>
              <a:rPr lang="ja-JP" altLang="en-US" sz="3200" b="1" dirty="0">
                <a:solidFill>
                  <a:schemeClr val="bg1"/>
                </a:solidFill>
              </a:rPr>
              <a:t>・</a:t>
            </a:r>
            <a:r>
              <a:rPr lang="en-US" altLang="ja-JP" sz="3200" b="1" dirty="0">
                <a:solidFill>
                  <a:schemeClr val="bg1"/>
                </a:solidFill>
              </a:rPr>
              <a:t>news.txt</a:t>
            </a:r>
          </a:p>
          <a:p>
            <a:r>
              <a:rPr lang="ja-JP" altLang="en-US" sz="3200" b="1" dirty="0">
                <a:solidFill>
                  <a:schemeClr val="bg1"/>
                </a:solidFill>
              </a:rPr>
              <a:t>・</a:t>
            </a:r>
            <a:r>
              <a:rPr lang="en-US" altLang="ja-JP" sz="3200" b="1" dirty="0">
                <a:solidFill>
                  <a:schemeClr val="bg1"/>
                </a:solidFill>
              </a:rPr>
              <a:t>fortune.txt</a:t>
            </a:r>
            <a:endParaRPr lang="ja-JP" altLang="en-US" sz="32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876414" y="3335991"/>
            <a:ext cx="2439169" cy="141250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起動時に</a:t>
            </a:r>
            <a:r>
              <a:rPr kumimoji="1" lang="ja-JP" altLang="en-US" sz="2400"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3141327"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ファイルに書き込み</a:t>
            </a:r>
            <a:endParaRPr kumimoji="1" lang="ja-JP" altLang="en-US" sz="2400"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normAutofit/>
          </a:bodyPr>
          <a:lstStyle/>
          <a:p>
            <a:pPr lvl="0"/>
            <a:r>
              <a:rPr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sz="6000" b="1"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b="1" dirty="0"/>
              <a:t>起動時に実行して、個別に保存</a:t>
            </a:r>
            <a:endParaRPr lang="en-US" altLang="ja-JP" sz="2800" b="1"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normAutofit/>
          </a:bodyPr>
          <a:lstStyle/>
          <a:p>
            <a:r>
              <a:rPr kumimoji="1" lang="en-US" altLang="ja-JP"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normAutofit/>
          </a:bodyPr>
          <a:lstStyle/>
          <a:p>
            <a:r>
              <a:rPr kumimoji="1" lang="en-US" altLang="ja-JP"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003278" y="2767280"/>
            <a:ext cx="12666845" cy="1569660"/>
          </a:xfrm>
          <a:prstGeom prst="rect">
            <a:avLst/>
          </a:prstGeom>
          <a:noFill/>
        </p:spPr>
        <p:txBody>
          <a:bodyPr wrap="square" rtlCol="0">
            <a:spAutoFit/>
          </a:bodyPr>
          <a:lstStyle/>
          <a:p>
            <a:r>
              <a:rPr kumimoji="1" lang="ja-JP" altLang="en-US" sz="96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96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a:xfrm>
            <a:off x="838200" y="1690688"/>
            <a:ext cx="10515600" cy="4351338"/>
          </a:xfrm>
        </p:spPr>
        <p:txBody>
          <a:bodyPr>
            <a:normAutofit fontScale="92500" lnSpcReduction="10000"/>
          </a:bodyPr>
          <a:lstStyle/>
          <a:p>
            <a:r>
              <a:rPr kumimoji="1" lang="ja-JP" altLang="en-US" sz="4400" dirty="0"/>
              <a:t>機能拡張</a:t>
            </a:r>
            <a:endParaRPr lang="en-US" altLang="ja-JP" sz="4400" dirty="0"/>
          </a:p>
          <a:p>
            <a:pPr lvl="1"/>
            <a:r>
              <a:rPr kumimoji="1" lang="ja-JP" altLang="en-US" sz="4000" dirty="0"/>
              <a:t>スクレイピング</a:t>
            </a:r>
            <a:endParaRPr kumimoji="1" lang="en-US" altLang="ja-JP" sz="4000" dirty="0"/>
          </a:p>
          <a:p>
            <a:pPr lvl="2"/>
            <a:r>
              <a:rPr lang="ja-JP" altLang="en-US" sz="3600" dirty="0"/>
              <a:t>起動時 </a:t>
            </a:r>
            <a:r>
              <a:rPr lang="ja-JP" altLang="en-US" sz="3600" b="1" dirty="0"/>
              <a:t>＋ </a:t>
            </a:r>
            <a:r>
              <a:rPr lang="ja-JP" altLang="en-US" sz="3600" dirty="0"/>
              <a:t>一定時間ごとに実行</a:t>
            </a:r>
            <a:endParaRPr lang="en-US" altLang="ja-JP" sz="3600" dirty="0"/>
          </a:p>
          <a:p>
            <a:pPr lvl="2"/>
            <a:r>
              <a:rPr kumimoji="1" lang="ja-JP" altLang="en-US" sz="3600" dirty="0"/>
              <a:t>音声ファイル</a:t>
            </a:r>
            <a:r>
              <a:rPr lang="ja-JP" altLang="en-US" sz="3600" dirty="0"/>
              <a:t>を</a:t>
            </a:r>
            <a:r>
              <a:rPr kumimoji="1" lang="ja-JP" altLang="en-US" sz="3600" dirty="0"/>
              <a:t>保存</a:t>
            </a:r>
            <a:endParaRPr lang="en-US" altLang="ja-JP" sz="3600" dirty="0"/>
          </a:p>
          <a:p>
            <a:pPr lvl="1"/>
            <a:r>
              <a:rPr lang="en-US" altLang="ja-JP" sz="4000" dirty="0"/>
              <a:t>AI</a:t>
            </a:r>
            <a:r>
              <a:rPr lang="ja-JP" altLang="en-US" sz="4000" dirty="0"/>
              <a:t>の精度を上げる</a:t>
            </a:r>
            <a:endParaRPr lang="en-US" altLang="ja-JP" sz="4000" dirty="0"/>
          </a:p>
          <a:p>
            <a:pPr lvl="1"/>
            <a:endParaRPr kumimoji="1" lang="en-US" altLang="ja-JP" sz="4000" dirty="0"/>
          </a:p>
          <a:p>
            <a:r>
              <a:rPr kumimoji="1" lang="ja-JP" altLang="en-US" sz="4400" dirty="0"/>
              <a:t>外見作成</a:t>
            </a:r>
            <a:endParaRPr kumimoji="1" lang="en-US" altLang="ja-JP" sz="4400" dirty="0"/>
          </a:p>
          <a:p>
            <a:pPr lvl="1"/>
            <a:r>
              <a:rPr lang="ja-JP" altLang="en-US" sz="4000" dirty="0"/>
              <a:t>こけしをどう作るか</a:t>
            </a:r>
            <a:endParaRPr lang="en-US" altLang="ja-JP" sz="40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88056"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16003"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19888"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200087"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28034"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43950"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72140"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200087"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28034"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72140" y="2445105"/>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88056"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16003"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82993" y="361116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822971" y="3615612"/>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26856" y="362319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normAutofit/>
          </a:bodyPr>
          <a:lstStyle/>
          <a:p>
            <a:r>
              <a:rPr kumimoji="1" lang="en-US" altLang="ja-JP"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59671" y="3111875"/>
            <a:ext cx="4852247" cy="730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r>
              <a:rPr kumimoji="1" lang="ja-JP" altLang="en-US" sz="2400" b="1" dirty="0">
                <a:solidFill>
                  <a:schemeClr val="accent6">
                    <a:lumMod val="50000"/>
                  </a:schemeClr>
                </a:solidFill>
              </a:rPr>
              <a:t>サーバと接続</a:t>
            </a:r>
            <a:r>
              <a:rPr kumimoji="1" lang="en-US" altLang="ja-JP" sz="2400" b="1" dirty="0">
                <a:solidFill>
                  <a:schemeClr val="accent6">
                    <a:lumMod val="50000"/>
                  </a:schemeClr>
                </a:solidFill>
              </a:rPr>
              <a:t>(socket</a:t>
            </a:r>
            <a:r>
              <a:rPr kumimoji="1" lang="ja-JP" altLang="en-US" sz="2400" b="1" dirty="0">
                <a:solidFill>
                  <a:schemeClr val="accent6">
                    <a:lumMod val="50000"/>
                  </a:schemeClr>
                </a:solidFill>
              </a:rPr>
              <a:t>通信</a:t>
            </a:r>
            <a:r>
              <a:rPr kumimoji="1" lang="en-US" altLang="ja-JP" sz="24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3654" y="4229836"/>
            <a:ext cx="4852246"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音声認識</a:t>
            </a:r>
            <a:endParaRPr kumimoji="1" lang="en-US" altLang="ja-JP" sz="24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3654" y="5383191"/>
            <a:ext cx="4845504"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accent6">
                    <a:lumMod val="50000"/>
                  </a:schemeClr>
                </a:solidFill>
              </a:rPr>
              <a:t>サーバからデータを取得</a:t>
            </a:r>
            <a:endParaRPr lang="ja-JP" altLang="en-US" sz="24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842299"/>
            <a:ext cx="6018" cy="38753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5433" y="2220091"/>
            <a:ext cx="362" cy="89178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6406" y="4996095"/>
            <a:ext cx="3371"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2"/>
            <a:ext cx="4845504"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r>
              <a:rPr kumimoji="1" lang="ja-JP" altLang="en-US" sz="24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0"/>
            <a:ext cx="5746852" cy="3988095"/>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558613" cy="461665"/>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sz="2400" b="1" dirty="0"/>
              <a:t>Python</a:t>
            </a:r>
            <a:endParaRPr kumimoji="1" lang="ja-JP" altLang="en-US" sz="24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1289052"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音声</a:t>
            </a:r>
            <a:endParaRPr kumimoji="1" lang="ja-JP" altLang="en-US" sz="3600" b="1"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4991100"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8693148"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925467" y="4752181"/>
            <a:ext cx="2246313" cy="14859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ysClr val="windowText" lastClr="000000"/>
                </a:solidFill>
              </a:rPr>
              <a:t>辞書</a:t>
            </a:r>
          </a:p>
        </p:txBody>
      </p:sp>
      <p:sp>
        <p:nvSpPr>
          <p:cNvPr id="9" name="矢印: 右 8">
            <a:extLst>
              <a:ext uri="{FF2B5EF4-FFF2-40B4-BE49-F238E27FC236}">
                <a16:creationId xmlns:a16="http://schemas.microsoft.com/office/drawing/2014/main" id="{E0E3DB7F-7C0E-4052-8AA4-4A6C193DA488}"/>
              </a:ext>
            </a:extLst>
          </p:cNvPr>
          <p:cNvSpPr/>
          <p:nvPr/>
        </p:nvSpPr>
        <p:spPr>
          <a:xfrm>
            <a:off x="7240587"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sp>
        <p:nvSpPr>
          <p:cNvPr id="10" name="矢印: 右 9">
            <a:extLst>
              <a:ext uri="{FF2B5EF4-FFF2-40B4-BE49-F238E27FC236}">
                <a16:creationId xmlns:a16="http://schemas.microsoft.com/office/drawing/2014/main" id="{AD0C7CF1-8905-4FF8-8552-7D330C48EFF8}"/>
              </a:ext>
            </a:extLst>
          </p:cNvPr>
          <p:cNvSpPr/>
          <p:nvPr/>
        </p:nvSpPr>
        <p:spPr>
          <a:xfrm>
            <a:off x="3538539"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cxnSp>
        <p:nvCxnSpPr>
          <p:cNvPr id="13" name="コネクタ: カギ線 12">
            <a:extLst>
              <a:ext uri="{FF2B5EF4-FFF2-40B4-BE49-F238E27FC236}">
                <a16:creationId xmlns:a16="http://schemas.microsoft.com/office/drawing/2014/main" id="{2669BBC3-E193-488F-B2A2-1CAB783737AD}"/>
              </a:ext>
            </a:extLst>
          </p:cNvPr>
          <p:cNvCxnSpPr>
            <a:stCxn id="5" idx="2"/>
            <a:endCxn id="7" idx="1"/>
          </p:cNvCxnSpPr>
          <p:nvPr/>
        </p:nvCxnSpPr>
        <p:spPr>
          <a:xfrm rot="16200000" flipH="1">
            <a:off x="5847952" y="4417616"/>
            <a:ext cx="1427162" cy="727867"/>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A21F347-3C77-4D71-8D2B-E4BE89B014E8}"/>
              </a:ext>
            </a:extLst>
          </p:cNvPr>
          <p:cNvCxnSpPr>
            <a:cxnSpLocks/>
            <a:stCxn id="7" idx="3"/>
            <a:endCxn id="6" idx="2"/>
          </p:cNvCxnSpPr>
          <p:nvPr/>
        </p:nvCxnSpPr>
        <p:spPr>
          <a:xfrm flipV="1">
            <a:off x="9171780" y="4067969"/>
            <a:ext cx="727868" cy="1427162"/>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49C6C70-B03E-49D0-A920-88FE2E6DC9B6}"/>
              </a:ext>
            </a:extLst>
          </p:cNvPr>
          <p:cNvSpPr txBox="1"/>
          <p:nvPr/>
        </p:nvSpPr>
        <p:spPr>
          <a:xfrm>
            <a:off x="4853780" y="4516148"/>
            <a:ext cx="1206499" cy="646331"/>
          </a:xfrm>
          <a:prstGeom prst="rect">
            <a:avLst/>
          </a:prstGeom>
          <a:solidFill>
            <a:srgbClr val="FF0000"/>
          </a:solidFill>
          <a:ln>
            <a:solidFill>
              <a:schemeClr val="tx1"/>
            </a:solidFill>
          </a:ln>
        </p:spPr>
        <p:txBody>
          <a:bodyPr wrap="square" rtlCol="0">
            <a:spAutoFit/>
          </a:bodyPr>
          <a:lstStyle/>
          <a:p>
            <a:pPr algn="ctr"/>
            <a:r>
              <a:rPr lang="ja-JP" altLang="en-US" sz="3600" b="1" dirty="0">
                <a:solidFill>
                  <a:schemeClr val="bg1"/>
                </a:solidFill>
              </a:rPr>
              <a:t>検索</a:t>
            </a:r>
            <a:endParaRPr kumimoji="1" lang="ja-JP" altLang="en-US" sz="3600" b="1" dirty="0">
              <a:solidFill>
                <a:schemeClr val="bg1"/>
              </a:solidFill>
            </a:endParaRPr>
          </a:p>
        </p:txBody>
      </p:sp>
      <p:sp>
        <p:nvSpPr>
          <p:cNvPr id="24" name="テキスト ボックス 23">
            <a:extLst>
              <a:ext uri="{FF2B5EF4-FFF2-40B4-BE49-F238E27FC236}">
                <a16:creationId xmlns:a16="http://schemas.microsoft.com/office/drawing/2014/main" id="{4E335EFB-CFC8-4A41-A5DD-211DBE9079D2}"/>
              </a:ext>
            </a:extLst>
          </p:cNvPr>
          <p:cNvSpPr txBox="1"/>
          <p:nvPr/>
        </p:nvSpPr>
        <p:spPr>
          <a:xfrm>
            <a:off x="10035380" y="4605048"/>
            <a:ext cx="1206499" cy="646331"/>
          </a:xfrm>
          <a:prstGeom prst="rect">
            <a:avLst/>
          </a:prstGeom>
          <a:solidFill>
            <a:srgbClr val="FF0000"/>
          </a:solidFill>
          <a:ln>
            <a:solidFill>
              <a:schemeClr val="tx1"/>
            </a:solidFill>
          </a:ln>
        </p:spPr>
        <p:txBody>
          <a:bodyPr wrap="square" rtlCol="0">
            <a:spAutoFit/>
          </a:bodyPr>
          <a:lstStyle/>
          <a:p>
            <a:pPr algn="ctr"/>
            <a:r>
              <a:rPr kumimoji="1" lang="ja-JP" altLang="en-US" sz="3600" b="1" dirty="0">
                <a:solidFill>
                  <a:schemeClr val="bg1"/>
                </a:solidFill>
              </a:rPr>
              <a:t>出力</a:t>
            </a:r>
          </a:p>
        </p:txBody>
      </p:sp>
      <p:sp>
        <p:nvSpPr>
          <p:cNvPr id="25" name="正方形/長方形 24">
            <a:extLst>
              <a:ext uri="{FF2B5EF4-FFF2-40B4-BE49-F238E27FC236}">
                <a16:creationId xmlns:a16="http://schemas.microsoft.com/office/drawing/2014/main" id="{856C89DF-8D28-42FE-8F7F-24479A7EF98E}"/>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55DF703-D9F1-41E8-824C-34B88967B1D2}"/>
              </a:ext>
            </a:extLst>
          </p:cNvPr>
          <p:cNvSpPr/>
          <p:nvPr/>
        </p:nvSpPr>
        <p:spPr>
          <a:xfrm>
            <a:off x="14859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雨</a:t>
            </a:r>
            <a:endParaRPr kumimoji="1" lang="ja-JP" altLang="en-US" sz="3600" b="1"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6736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8613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a</a:t>
            </a:r>
            <a:r>
              <a:rPr kumimoji="1" lang="en-US" altLang="ja-JP" sz="3600" b="1" dirty="0"/>
              <a:t> m e</a:t>
            </a:r>
            <a:endParaRPr kumimoji="1" lang="ja-JP" altLang="en-US" sz="3600" b="1"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4859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時間</a:t>
            </a:r>
            <a:endParaRPr kumimoji="1" lang="ja-JP" altLang="en-US" sz="3600" b="1"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6736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8613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j i</a:t>
            </a:r>
            <a:r>
              <a:rPr lang="ja-JP" altLang="en-US" sz="3600" b="1" dirty="0"/>
              <a:t> </a:t>
            </a:r>
            <a:r>
              <a:rPr lang="en-US" altLang="ja-JP" sz="3600" b="1" dirty="0"/>
              <a:t>k</a:t>
            </a:r>
            <a:r>
              <a:rPr lang="ja-JP" altLang="en-US" sz="3600" b="1" dirty="0"/>
              <a:t> </a:t>
            </a:r>
            <a:r>
              <a:rPr lang="en-US" altLang="ja-JP" sz="3600" b="1" dirty="0"/>
              <a:t>a</a:t>
            </a:r>
            <a:r>
              <a:rPr lang="ja-JP" altLang="en-US" sz="3600" b="1" dirty="0"/>
              <a:t> </a:t>
            </a:r>
            <a:r>
              <a:rPr lang="en-US" altLang="ja-JP" sz="3600" b="1" dirty="0"/>
              <a:t>N</a:t>
            </a:r>
            <a:endParaRPr kumimoji="1" lang="ja-JP" altLang="en-US" sz="3600" b="1" dirty="0"/>
          </a:p>
        </p:txBody>
      </p:sp>
      <p:sp>
        <p:nvSpPr>
          <p:cNvPr id="3" name="矢印: 右 2">
            <a:extLst>
              <a:ext uri="{FF2B5EF4-FFF2-40B4-BE49-F238E27FC236}">
                <a16:creationId xmlns:a16="http://schemas.microsoft.com/office/drawing/2014/main" id="{5920C5BF-2FA1-42EC-A14B-EE5DC608A509}"/>
              </a:ext>
            </a:extLst>
          </p:cNvPr>
          <p:cNvSpPr/>
          <p:nvPr/>
        </p:nvSpPr>
        <p:spPr>
          <a:xfrm>
            <a:off x="4038600" y="20828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E53881B-DB29-486B-9BC5-3FC7A07B3D9C}"/>
              </a:ext>
            </a:extLst>
          </p:cNvPr>
          <p:cNvSpPr/>
          <p:nvPr/>
        </p:nvSpPr>
        <p:spPr>
          <a:xfrm>
            <a:off x="7207252" y="423545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2C6E5DE-9F42-42F8-90C6-1AD8DC001C2A}"/>
              </a:ext>
            </a:extLst>
          </p:cNvPr>
          <p:cNvSpPr/>
          <p:nvPr/>
        </p:nvSpPr>
        <p:spPr>
          <a:xfrm>
            <a:off x="4032249" y="42291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1F41A84-D43D-4AD8-84C0-F52A939E9CBD}"/>
              </a:ext>
            </a:extLst>
          </p:cNvPr>
          <p:cNvSpPr/>
          <p:nvPr/>
        </p:nvSpPr>
        <p:spPr>
          <a:xfrm>
            <a:off x="7219950" y="21590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20D9A3B-40AF-4E89-9C51-556638F991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a:extLst>
              <a:ext uri="{FF2B5EF4-FFF2-40B4-BE49-F238E27FC236}">
                <a16:creationId xmlns:a16="http://schemas.microsoft.com/office/drawing/2014/main" id="{6AAE1B8E-132C-4642-87ED-A8F90E3C9D07}"/>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323884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50"/>
                                        <p:tgtEl>
                                          <p:spTgt spid="3"/>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250"/>
                                        <p:tgtEl>
                                          <p:spTgt spid="12"/>
                                        </p:tgtEl>
                                      </p:cBhvr>
                                    </p:animEffect>
                                  </p:childTnLst>
                                </p:cTn>
                              </p:par>
                            </p:childTnLst>
                          </p:cTn>
                        </p:par>
                        <p:par>
                          <p:cTn id="22" fill="hold">
                            <p:stCondLst>
                              <p:cond delay="25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250"/>
                                        <p:tgtEl>
                                          <p:spTgt spid="7"/>
                                        </p:tgtEl>
                                      </p:cBhvr>
                                    </p:animEffect>
                                  </p:childTnLst>
                                </p:cTn>
                              </p:par>
                            </p:childTnLst>
                          </p:cTn>
                        </p:par>
                        <p:par>
                          <p:cTn id="31" fill="hold">
                            <p:stCondLst>
                              <p:cond delay="25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250"/>
                                        <p:tgtEl>
                                          <p:spTgt spid="11"/>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250"/>
                                        <p:tgtEl>
                                          <p:spTgt spid="8"/>
                                        </p:tgtEl>
                                      </p:cBhvr>
                                    </p:animEffect>
                                  </p:childTnLst>
                                </p:cTn>
                              </p:par>
                            </p:childTnLst>
                          </p:cTn>
                        </p:par>
                        <p:par>
                          <p:cTn id="39" fill="hold">
                            <p:stCondLst>
                              <p:cond delay="75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250"/>
                                        <p:tgtEl>
                                          <p:spTgt spid="1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3D577-ADC1-4484-8CF3-4DAB32D21D0E}"/>
              </a:ext>
            </a:extLst>
          </p:cNvPr>
          <p:cNvSpPr/>
          <p:nvPr/>
        </p:nvSpPr>
        <p:spPr>
          <a:xfrm>
            <a:off x="3346450" y="3204478"/>
            <a:ext cx="5499100" cy="3606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ysClr val="windowText" lastClr="000000"/>
                </a:solidFill>
              </a:rPr>
              <a:t>音素ファイル</a:t>
            </a:r>
            <a:endParaRPr lang="en-US" altLang="ja-JP" sz="3600" b="1"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　単語</a:t>
            </a:r>
            <a:r>
              <a:rPr lang="en-US" altLang="ja-JP" sz="3600" b="1" dirty="0">
                <a:solidFill>
                  <a:sysClr val="windowText" lastClr="000000"/>
                </a:solidFill>
              </a:rPr>
              <a:t>	</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　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　曇り</a:t>
            </a:r>
            <a:r>
              <a:rPr lang="en-US" altLang="ja-JP" sz="3600" dirty="0">
                <a:solidFill>
                  <a:sysClr val="windowText" lastClr="000000"/>
                </a:solidFill>
              </a:rPr>
              <a:t>		k u m o r i</a:t>
            </a:r>
          </a:p>
          <a:p>
            <a:r>
              <a:rPr kumimoji="1" lang="ja-JP" altLang="en-US" sz="3600" dirty="0">
                <a:solidFill>
                  <a:sysClr val="windowText" lastClr="000000"/>
                </a:solidFill>
              </a:rPr>
              <a:t>　雨</a:t>
            </a:r>
            <a:r>
              <a:rPr kumimoji="1" lang="en-US" altLang="ja-JP" sz="3600" dirty="0">
                <a:solidFill>
                  <a:sysClr val="windowText" lastClr="000000"/>
                </a:solidFill>
              </a:rPr>
              <a:t>		a m e</a:t>
            </a:r>
          </a:p>
        </p:txBody>
      </p:sp>
      <p:sp>
        <p:nvSpPr>
          <p:cNvPr id="5" name="テキスト ボックス 4">
            <a:extLst>
              <a:ext uri="{FF2B5EF4-FFF2-40B4-BE49-F238E27FC236}">
                <a16:creationId xmlns:a16="http://schemas.microsoft.com/office/drawing/2014/main" id="{B5E6F467-0695-4466-ABC3-71F7920A94A7}"/>
              </a:ext>
            </a:extLst>
          </p:cNvPr>
          <p:cNvSpPr txBox="1"/>
          <p:nvPr/>
        </p:nvSpPr>
        <p:spPr>
          <a:xfrm>
            <a:off x="4589070" y="1690688"/>
            <a:ext cx="5511800" cy="1077218"/>
          </a:xfrm>
          <a:prstGeom prst="rect">
            <a:avLst/>
          </a:prstGeom>
          <a:noFill/>
        </p:spPr>
        <p:txBody>
          <a:bodyPr wrap="square" rtlCol="0">
            <a:spAutoFit/>
          </a:bodyPr>
          <a:lstStyle/>
          <a:p>
            <a:r>
              <a:rPr lang="ja-JP" altLang="en-US" sz="3200" b="1" dirty="0"/>
              <a:t>読みファイル・音素ファイル</a:t>
            </a:r>
            <a:endParaRPr lang="en-US" altLang="ja-JP" sz="3200" b="1" dirty="0"/>
          </a:p>
          <a:p>
            <a:r>
              <a:rPr lang="ja-JP" altLang="en-US" sz="3200" b="1" dirty="0"/>
              <a:t>語彙ファイル・構文ファイル</a:t>
            </a:r>
            <a:endParaRPr kumimoji="1" lang="ja-JP" altLang="en-US" sz="3200" b="1" dirty="0"/>
          </a:p>
        </p:txBody>
      </p:sp>
      <p:sp>
        <p:nvSpPr>
          <p:cNvPr id="3" name="テキスト ボックス 2">
            <a:extLst>
              <a:ext uri="{FF2B5EF4-FFF2-40B4-BE49-F238E27FC236}">
                <a16:creationId xmlns:a16="http://schemas.microsoft.com/office/drawing/2014/main" id="{CF723C66-88EF-4748-9FB8-E84BDB90BDC9}"/>
              </a:ext>
            </a:extLst>
          </p:cNvPr>
          <p:cNvSpPr txBox="1"/>
          <p:nvPr/>
        </p:nvSpPr>
        <p:spPr>
          <a:xfrm>
            <a:off x="764390" y="1875974"/>
            <a:ext cx="3111500" cy="707886"/>
          </a:xfrm>
          <a:prstGeom prst="rect">
            <a:avLst/>
          </a:prstGeom>
          <a:noFill/>
        </p:spPr>
        <p:txBody>
          <a:bodyPr wrap="square" rtlCol="0">
            <a:spAutoFit/>
          </a:bodyPr>
          <a:lstStyle/>
          <a:p>
            <a:r>
              <a:rPr kumimoji="1" lang="ja-JP" altLang="en-US" sz="4000" b="1" dirty="0"/>
              <a:t>辞書データ</a:t>
            </a:r>
          </a:p>
        </p:txBody>
      </p:sp>
      <p:sp>
        <p:nvSpPr>
          <p:cNvPr id="6" name="矢印: 右 5">
            <a:extLst>
              <a:ext uri="{FF2B5EF4-FFF2-40B4-BE49-F238E27FC236}">
                <a16:creationId xmlns:a16="http://schemas.microsoft.com/office/drawing/2014/main" id="{D7FBCAF4-8BA3-47CF-9DFB-60CFFE2F2EE5}"/>
              </a:ext>
            </a:extLst>
          </p:cNvPr>
          <p:cNvSpPr/>
          <p:nvPr/>
        </p:nvSpPr>
        <p:spPr>
          <a:xfrm>
            <a:off x="3446070" y="1880358"/>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5C8EE22-D85E-4BD2-9544-2BA2C9B518EF}"/>
              </a:ext>
            </a:extLst>
          </p:cNvPr>
          <p:cNvSpPr/>
          <p:nvPr/>
        </p:nvSpPr>
        <p:spPr>
          <a:xfrm>
            <a:off x="4462070" y="1559664"/>
            <a:ext cx="5765800" cy="1325563"/>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DA33747-9A3D-4CC2-AEC5-68D3B25FC0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D5E1418B-2C79-4A3F-8BF7-05C0F8C83115}"/>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23504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697345C-147F-4B7D-99CB-AAD6A7B8ED93}"/>
              </a:ext>
            </a:extLst>
          </p:cNvPr>
          <p:cNvPicPr>
            <a:picLocks noChangeAspect="1"/>
          </p:cNvPicPr>
          <p:nvPr/>
        </p:nvPicPr>
        <p:blipFill>
          <a:blip r:embed="rId3"/>
          <a:stretch>
            <a:fillRect/>
          </a:stretch>
        </p:blipFill>
        <p:spPr>
          <a:xfrm>
            <a:off x="5100713" y="2035784"/>
            <a:ext cx="4384869" cy="3235947"/>
          </a:xfrm>
          <a:prstGeom prst="rect">
            <a:avLst/>
          </a:prstGeom>
        </p:spPr>
      </p:pic>
      <p:sp>
        <p:nvSpPr>
          <p:cNvPr id="4" name="四角形: 角を丸くする 3">
            <a:extLst>
              <a:ext uri="{FF2B5EF4-FFF2-40B4-BE49-F238E27FC236}">
                <a16:creationId xmlns:a16="http://schemas.microsoft.com/office/drawing/2014/main" id="{263529E3-D778-43E9-82DA-E965B7B2F0B8}"/>
              </a:ext>
            </a:extLst>
          </p:cNvPr>
          <p:cNvSpPr/>
          <p:nvPr/>
        </p:nvSpPr>
        <p:spPr>
          <a:xfrm>
            <a:off x="304800" y="1989706"/>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音声</a:t>
            </a:r>
            <a:endParaRPr kumimoji="1" lang="ja-JP" altLang="en-US" sz="3600" b="1" dirty="0">
              <a:solidFill>
                <a:schemeClr val="accent6">
                  <a:lumMod val="75000"/>
                </a:schemeClr>
              </a:solidFill>
            </a:endParaRPr>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304800" y="2906037"/>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あめ</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6">
                    <a:lumMod val="75000"/>
                  </a:schemeClr>
                </a:solidFill>
              </a:rPr>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884832"/>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ame</a:t>
            </a:r>
            <a:endParaRPr kumimoji="1" lang="ja-JP" altLang="en-US" sz="4000" b="1" dirty="0"/>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779000" y="1953177"/>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文字</a:t>
            </a:r>
            <a:endParaRPr kumimoji="1" lang="ja-JP" altLang="en-US" sz="36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779000" y="2869508"/>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雨</a:t>
            </a:r>
          </a:p>
        </p:txBody>
      </p:sp>
      <p:sp>
        <p:nvSpPr>
          <p:cNvPr id="16" name="正方形/長方形 15">
            <a:extLst>
              <a:ext uri="{FF2B5EF4-FFF2-40B4-BE49-F238E27FC236}">
                <a16:creationId xmlns:a16="http://schemas.microsoft.com/office/drawing/2014/main" id="{0F88051D-C103-4855-96F7-F1A0E38A8FA9}"/>
              </a:ext>
            </a:extLst>
          </p:cNvPr>
          <p:cNvSpPr/>
          <p:nvPr/>
        </p:nvSpPr>
        <p:spPr>
          <a:xfrm>
            <a:off x="5464609" y="4511291"/>
            <a:ext cx="678892"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80CC61-92A0-476A-853B-5CF505BB5854}"/>
              </a:ext>
            </a:extLst>
          </p:cNvPr>
          <p:cNvSpPr/>
          <p:nvPr/>
        </p:nvSpPr>
        <p:spPr>
          <a:xfrm>
            <a:off x="7194408" y="4532776"/>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6311291" y="4482407"/>
            <a:ext cx="774700" cy="50799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65D7147F-0E8E-4D60-9126-5958EB05768F}"/>
              </a:ext>
            </a:extLst>
          </p:cNvPr>
          <p:cNvSpPr/>
          <p:nvPr/>
        </p:nvSpPr>
        <p:spPr>
          <a:xfrm>
            <a:off x="2185055" y="2921361"/>
            <a:ext cx="835233" cy="178435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chemeClr val="bg1"/>
              </a:solidFill>
            </a:endParaRPr>
          </a:p>
        </p:txBody>
      </p:sp>
      <p:sp>
        <p:nvSpPr>
          <p:cNvPr id="18" name="正方形/長方形 17">
            <a:extLst>
              <a:ext uri="{FF2B5EF4-FFF2-40B4-BE49-F238E27FC236}">
                <a16:creationId xmlns:a16="http://schemas.microsoft.com/office/drawing/2014/main" id="{C12C46C5-E6AD-48BF-B735-634CDBAC3F78}"/>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9E678FBB-30A0-4843-B28F-7FF693C426AD}"/>
              </a:ext>
            </a:extLst>
          </p:cNvPr>
          <p:cNvSpPr/>
          <p:nvPr/>
        </p:nvSpPr>
        <p:spPr>
          <a:xfrm>
            <a:off x="9149481" y="2838119"/>
            <a:ext cx="881386" cy="178435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chemeClr val="bg1"/>
              </a:solidFill>
            </a:endParaRPr>
          </a:p>
        </p:txBody>
      </p:sp>
      <p:sp>
        <p:nvSpPr>
          <p:cNvPr id="24" name="矢印: 右 23">
            <a:extLst>
              <a:ext uri="{FF2B5EF4-FFF2-40B4-BE49-F238E27FC236}">
                <a16:creationId xmlns:a16="http://schemas.microsoft.com/office/drawing/2014/main" id="{E5C8FBCE-9BC3-4D64-BBE3-3E9CE9F806B4}"/>
              </a:ext>
            </a:extLst>
          </p:cNvPr>
          <p:cNvSpPr/>
          <p:nvPr/>
        </p:nvSpPr>
        <p:spPr>
          <a:xfrm>
            <a:off x="4578787" y="2906037"/>
            <a:ext cx="892341" cy="178435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chemeClr val="bg1"/>
              </a:solidFill>
            </a:endParaRPr>
          </a:p>
        </p:txBody>
      </p:sp>
      <p:sp>
        <p:nvSpPr>
          <p:cNvPr id="2" name="テキスト ボックス 1">
            <a:extLst>
              <a:ext uri="{FF2B5EF4-FFF2-40B4-BE49-F238E27FC236}">
                <a16:creationId xmlns:a16="http://schemas.microsoft.com/office/drawing/2014/main" id="{98FCC225-FDF6-4F47-B8D2-83124A81A3A0}"/>
              </a:ext>
            </a:extLst>
          </p:cNvPr>
          <p:cNvSpPr txBox="1"/>
          <p:nvPr/>
        </p:nvSpPr>
        <p:spPr>
          <a:xfrm>
            <a:off x="2060484" y="3536611"/>
            <a:ext cx="1358253" cy="584775"/>
          </a:xfrm>
          <a:prstGeom prst="rect">
            <a:avLst/>
          </a:prstGeom>
          <a:noFill/>
        </p:spPr>
        <p:txBody>
          <a:bodyPr wrap="square" rtlCol="0">
            <a:spAutoFit/>
          </a:bodyPr>
          <a:lstStyle/>
          <a:p>
            <a:r>
              <a:rPr kumimoji="1" lang="ja-JP" altLang="en-US" sz="3200" b="1" dirty="0">
                <a:solidFill>
                  <a:schemeClr val="bg1"/>
                </a:solidFill>
              </a:rPr>
              <a:t>変換</a:t>
            </a:r>
          </a:p>
        </p:txBody>
      </p:sp>
      <p:sp>
        <p:nvSpPr>
          <p:cNvPr id="25" name="テキスト ボックス 24">
            <a:extLst>
              <a:ext uri="{FF2B5EF4-FFF2-40B4-BE49-F238E27FC236}">
                <a16:creationId xmlns:a16="http://schemas.microsoft.com/office/drawing/2014/main" id="{9ECEBA4A-4F8B-402F-89E9-5663AAD7E393}"/>
              </a:ext>
            </a:extLst>
          </p:cNvPr>
          <p:cNvSpPr txBox="1"/>
          <p:nvPr/>
        </p:nvSpPr>
        <p:spPr>
          <a:xfrm>
            <a:off x="4491725" y="3521148"/>
            <a:ext cx="1358253" cy="584775"/>
          </a:xfrm>
          <a:prstGeom prst="rect">
            <a:avLst/>
          </a:prstGeom>
          <a:noFill/>
        </p:spPr>
        <p:txBody>
          <a:bodyPr wrap="square" rtlCol="0">
            <a:spAutoFit/>
          </a:bodyPr>
          <a:lstStyle/>
          <a:p>
            <a:r>
              <a:rPr kumimoji="1" lang="ja-JP" altLang="en-US" sz="3200" b="1" dirty="0">
                <a:solidFill>
                  <a:schemeClr val="bg1"/>
                </a:solidFill>
              </a:rPr>
              <a:t>検索</a:t>
            </a:r>
          </a:p>
        </p:txBody>
      </p:sp>
      <p:sp>
        <p:nvSpPr>
          <p:cNvPr id="26" name="テキスト ボックス 25">
            <a:extLst>
              <a:ext uri="{FF2B5EF4-FFF2-40B4-BE49-F238E27FC236}">
                <a16:creationId xmlns:a16="http://schemas.microsoft.com/office/drawing/2014/main" id="{0C2CEA0C-2809-4C6D-B236-8189D3C8FDCF}"/>
              </a:ext>
            </a:extLst>
          </p:cNvPr>
          <p:cNvSpPr txBox="1"/>
          <p:nvPr/>
        </p:nvSpPr>
        <p:spPr>
          <a:xfrm>
            <a:off x="9068328" y="3446738"/>
            <a:ext cx="1358253" cy="584775"/>
          </a:xfrm>
          <a:prstGeom prst="rect">
            <a:avLst/>
          </a:prstGeom>
          <a:noFill/>
        </p:spPr>
        <p:txBody>
          <a:bodyPr wrap="square" rtlCol="0">
            <a:spAutoFit/>
          </a:bodyPr>
          <a:lstStyle/>
          <a:p>
            <a:r>
              <a:rPr kumimoji="1" lang="ja-JP" altLang="en-US" sz="3200" b="1" dirty="0">
                <a:solidFill>
                  <a:schemeClr val="bg1"/>
                </a:solidFill>
              </a:rPr>
              <a:t>出力</a:t>
            </a:r>
          </a:p>
        </p:txBody>
      </p:sp>
      <p:sp>
        <p:nvSpPr>
          <p:cNvPr id="27" name="タイトル 1">
            <a:extLst>
              <a:ext uri="{FF2B5EF4-FFF2-40B4-BE49-F238E27FC236}">
                <a16:creationId xmlns:a16="http://schemas.microsoft.com/office/drawing/2014/main" id="{2D4A1E61-AB6C-4E7A-8F55-13EF94C62F84}"/>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27808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250"/>
                                        <p:tgtEl>
                                          <p:spTgt spid="17"/>
                                        </p:tgtEl>
                                      </p:cBhvr>
                                    </p:animEffect>
                                  </p:childTnLst>
                                </p:cTn>
                              </p:par>
                            </p:childTnLst>
                          </p:cTn>
                        </p:par>
                        <p:par>
                          <p:cTn id="13" fill="hold">
                            <p:stCondLst>
                              <p:cond delay="250"/>
                            </p:stCondLst>
                            <p:childTnLst>
                              <p:par>
                                <p:cTn id="14" presetID="21"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7"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outerShdw blurRad="50800" dist="38100" dir="2700000" algn="tl" rotWithShape="0">
            <a:prstClr val="black">
              <a:alpha val="40000"/>
            </a:prstClr>
          </a:outerShdw>
        </a:effectLst>
      </a:spPr>
      <a:bodyPr wrap="square" rtlCol="0">
        <a:spAutoFit/>
        <a:scene3d>
          <a:camera prst="orthographicFront"/>
          <a:lightRig rig="harsh" dir="t"/>
        </a:scene3d>
        <a:sp3d extrusionH="57150" prstMaterial="matte">
          <a:bevelT w="63500" h="12700" prst="angle"/>
          <a:contourClr>
            <a:schemeClr val="bg1">
              <a:lumMod val="65000"/>
            </a:schemeClr>
          </a:contourClr>
        </a:sp3d>
      </a:bodyPr>
      <a:lstStyle>
        <a:defPPr algn="l">
          <a:defRPr kumimoji="1" sz="11500" b="1" dirty="0">
            <a:ln/>
            <a:solidFill>
              <a:schemeClr val="accent6">
                <a:lumMod val="7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2443</Words>
  <Application>Microsoft Office PowerPoint</Application>
  <PresentationFormat>ワイド画面</PresentationFormat>
  <Paragraphs>321</Paragraphs>
  <Slides>27</Slides>
  <Notes>27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辞書データ</vt:lpstr>
      <vt:lpstr>辞書データ</vt:lpstr>
      <vt:lpstr>ウェイクワード</vt:lpstr>
      <vt:lpstr>ウェイクワード</vt:lpstr>
      <vt:lpstr>ウェイクワード</vt:lpstr>
      <vt:lpstr>テキスト分類の仕組み</vt:lpstr>
      <vt:lpstr>fastText</vt:lpstr>
      <vt:lpstr>トレーニングデータ</vt:lpstr>
      <vt:lpstr>トレーニングデータ</vt:lpstr>
      <vt:lpstr>機械学習モデル</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118</cp:revision>
  <dcterms:created xsi:type="dcterms:W3CDTF">2021-11-23T02:33:41Z</dcterms:created>
  <dcterms:modified xsi:type="dcterms:W3CDTF">2021-12-29T04:24:57Z</dcterms:modified>
</cp:coreProperties>
</file>