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270" r:id="rId18"/>
    <p:sldId id="263" r:id="rId19"/>
    <p:sldId id="264" r:id="rId20"/>
    <p:sldId id="274" r:id="rId21"/>
    <p:sldId id="265" r:id="rId22"/>
    <p:sldId id="275" r:id="rId23"/>
    <p:sldId id="266" r:id="rId24"/>
    <p:sldId id="293" r:id="rId25"/>
    <p:sldId id="301" r:id="rId26"/>
    <p:sldId id="292" r:id="rId27"/>
    <p:sldId id="267" r:id="rId28"/>
    <p:sldId id="279" r:id="rId29"/>
    <p:sldId id="290" r:id="rId30"/>
    <p:sldId id="291" r:id="rId31"/>
    <p:sldId id="268" r:id="rId32"/>
    <p:sldId id="294" r:id="rId33"/>
    <p:sldId id="295" r:id="rId34"/>
    <p:sldId id="296" r:id="rId35"/>
    <p:sldId id="297" r:id="rId36"/>
    <p:sldId id="298" r:id="rId37"/>
    <p:sldId id="299"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7C"/>
    <a:srgbClr val="282923"/>
    <a:srgbClr val="F1BD83"/>
    <a:srgbClr val="EA983E"/>
    <a:srgbClr val="FEFDF8"/>
    <a:srgbClr val="E8902F"/>
    <a:srgbClr val="E9973B"/>
    <a:srgbClr val="FF0066"/>
    <a:srgbClr val="EA9A42"/>
    <a:srgbClr val="E78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66276" autoAdjust="0"/>
  </p:normalViewPr>
  <p:slideViewPr>
    <p:cSldViewPr snapToGrid="0">
      <p:cViewPr varScale="1">
        <p:scale>
          <a:sx n="76" d="100"/>
          <a:sy n="76" d="100"/>
        </p:scale>
        <p:origin x="2106" y="7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a:t>
            </a:r>
            <a:endParaRPr kumimoji="1" lang="en-US" altLang="ja-JP" dirty="0"/>
          </a:p>
          <a:p>
            <a:r>
              <a:rPr kumimoji="1" lang="ja-JP" altLang="en-US" dirty="0"/>
              <a:t>これの作り込みによって音声認識の精度が大きく変わってきます。</a:t>
            </a:r>
            <a:endParaRPr kumimoji="1" lang="en-US" altLang="ja-JP" dirty="0"/>
          </a:p>
          <a:p>
            <a:r>
              <a:rPr kumimoji="1" lang="ja-JP" altLang="en-US" dirty="0"/>
              <a:t>辞書ファイルには、読み・音素・語彙・構文の、</a:t>
            </a:r>
            <a:r>
              <a:rPr kumimoji="1" lang="en-US" altLang="ja-JP" dirty="0"/>
              <a:t>4</a:t>
            </a:r>
            <a:r>
              <a:rPr kumimoji="1" lang="ja-JP" altLang="en-US" dirty="0" err="1"/>
              <a:t>つの</a:t>
            </a:r>
            <a:r>
              <a:rPr kumimoji="1" lang="ja-JP" altLang="en-US" dirty="0"/>
              <a:t>ファイルがあります。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構文ファイルの説明の前に、もう少し単語を増やしておきましょう。★</a:t>
            </a:r>
            <a:endParaRPr kumimoji="1" lang="en-US" altLang="ja-JP" dirty="0"/>
          </a:p>
          <a:p>
            <a:r>
              <a:rPr kumimoji="1" lang="ja-JP" altLang="en-US" dirty="0"/>
              <a:t>“今日”と“は”を追加し、それぞれにラベル付けをしました。</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構文ファイルでは、認識させたい文章パターンを記述します。</a:t>
            </a:r>
            <a:endParaRPr kumimoji="1" lang="en-US" altLang="ja-JP" dirty="0"/>
          </a:p>
          <a:p>
            <a:r>
              <a:rPr kumimoji="1" lang="ja-JP" altLang="en-US" dirty="0"/>
              <a:t>語彙ファイルで記述したラベル名を組み合わせて構文を作成するので、このようになります。</a:t>
            </a:r>
            <a:endParaRPr kumimoji="1" lang="en-US" altLang="ja-JP" dirty="0"/>
          </a:p>
          <a:p>
            <a:r>
              <a:rPr kumimoji="1" lang="ja-JP" altLang="en-US" dirty="0"/>
              <a:t>これでそれぞれのラベルに含まれた単語が連なった文章として扱われるため、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a:t>YoSiE</a:t>
            </a:r>
            <a:r>
              <a:rPr kumimoji="1" lang="ja-JP" altLang="en-US" dirty="0"/>
              <a:t>に使っている辞書ファイルを、クラスルームに挙げておくので、興味のある方はご確認ください。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」を追加し、★それを構文ファイルに記述した文章パターンに追記します。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取得したテキストデータは、以前は機能呼び出し時に毎回スクレイピングをしていましたが、スクレイピングには時間がかかるため、</a:t>
            </a:r>
            <a:endParaRPr kumimoji="1" lang="en-US" altLang="ja-JP" dirty="0"/>
          </a:p>
          <a:p>
            <a:r>
              <a:rPr kumimoji="1" lang="ja-JP" altLang="en-US" dirty="0"/>
              <a:t>利便性を考慮して、★</a:t>
            </a:r>
            <a:r>
              <a:rPr kumimoji="1" lang="en-US" altLang="ja-JP" dirty="0"/>
              <a:t>YoSiE</a:t>
            </a:r>
            <a:r>
              <a:rPr kumimoji="1" lang="ja-JP" altLang="en-US" dirty="0"/>
              <a:t>を起動した際にまとめてスクレイピングすることで、機能利用時の待ち時間を削減しました。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分おきに時刻を取得して、定刻になるとスクレイピングを実行するというものです。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ボイスデータの声質や速度などのパラメータを設定することで、理想の音声を出力することができます。</a:t>
            </a:r>
            <a:endParaRPr kumimoji="1" lang="en-US" altLang="ja-JP" dirty="0"/>
          </a:p>
          <a:p>
            <a:r>
              <a:rPr kumimoji="1" lang="ja-JP" altLang="en-US" dirty="0"/>
              <a:t>これはテキストデータの内容から音声ファイルを作成するシェルスクリプトで、記述されている内容はこちらです。★</a:t>
            </a:r>
            <a:endParaRPr kumimoji="1" lang="en-US" altLang="ja-JP" dirty="0"/>
          </a:p>
          <a:p>
            <a:endParaRPr kumimoji="1" lang="en-US" altLang="ja-JP" dirty="0"/>
          </a:p>
          <a:p>
            <a:r>
              <a:rPr kumimoji="1" lang="ja-JP" altLang="en-US" dirty="0"/>
              <a:t>以前までは機能を呼び出した際に、音声ファイルの作成から再生までを一括して行っていたのですが、音声ファイルの作成には時間がかかるため、</a:t>
            </a:r>
            <a:endParaRPr kumimoji="1" lang="en-US" altLang="ja-JP" dirty="0"/>
          </a:p>
          <a:p>
            <a:r>
              <a:rPr kumimoji="1" lang="ja-JP" altLang="en-US" dirty="0"/>
              <a:t>現在では起動時、また定刻にスクレイピングを実行した直後に、★各音声ファイルを作成して保存しています。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先程言った通り、音声ファイルの作成はスクレイピングと併せて実行するようにしたため、現在は機能が呼び出された際に音声ファイルを再生するだけで済むので、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a:t>
            </a:r>
            <a:r>
              <a:rPr kumimoji="1" lang="en-US" altLang="ja-JP" dirty="0"/>
              <a:t>YoSiE</a:t>
            </a:r>
            <a:r>
              <a:rPr kumimoji="1" lang="ja-JP" altLang="en-US" dirty="0"/>
              <a:t>の実行ファイルについて説明します。</a:t>
            </a:r>
            <a:endParaRPr kumimoji="1" lang="en-US" altLang="ja-JP" dirty="0"/>
          </a:p>
          <a:p>
            <a:r>
              <a:rPr kumimoji="1" lang="en-US" altLang="ja-JP" dirty="0"/>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関数は無限ループになっていて、その中でこのように音声認識～音声出力までを繰り返しています。</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そして予測した機能を実行するといった流れです。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a:t>YoSiE</a:t>
            </a:r>
            <a:r>
              <a:rPr kumimoji="1" lang="ja-JP" altLang="en-US" dirty="0"/>
              <a:t>に</a:t>
            </a:r>
            <a:r>
              <a:rPr kumimoji="1" lang="en-US" altLang="ja-JP" dirty="0"/>
              <a:t>4</a:t>
            </a:r>
            <a:r>
              <a:rPr kumimoji="1" lang="ja-JP" altLang="en-US" dirty="0" err="1"/>
              <a:t>つの</a:t>
            </a:r>
            <a:r>
              <a:rPr kumimoji="1" lang="ja-JP" altLang="en-US" dirty="0"/>
              <a:t>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ja-JP" altLang="en-US" dirty="0"/>
              <a:t>作成物は</a:t>
            </a:r>
            <a:r>
              <a:rPr kumimoji="1" lang="en-US" altLang="ja-JP" dirty="0"/>
              <a:t>YoSiE</a:t>
            </a:r>
            <a:r>
              <a:rPr kumimoji="1" lang="ja-JP" altLang="en-US" dirty="0"/>
              <a:t>という名前の</a:t>
            </a:r>
            <a:r>
              <a:rPr kumimoji="1" lang="en-US" altLang="ja-JP" dirty="0"/>
              <a:t>AI</a:t>
            </a:r>
            <a:r>
              <a:rPr kumimoji="1" lang="ja-JP" altLang="en-US" dirty="0"/>
              <a:t>スピーカーで、音声で問いかけると、音声で返答してくれます。</a:t>
            </a:r>
            <a:endParaRPr kumimoji="1" lang="en-US" altLang="ja-JP" dirty="0"/>
          </a:p>
          <a:p>
            <a:r>
              <a:rPr kumimoji="1" lang="ja-JP" altLang="en-US" dirty="0"/>
              <a:t>実装されている機能は、天気予報・ニュース・日時・星座占いの</a:t>
            </a:r>
            <a:r>
              <a:rPr kumimoji="1" lang="en-US" altLang="ja-JP" dirty="0"/>
              <a:t>4</a:t>
            </a:r>
            <a:r>
              <a:rPr kumimoji="1" lang="ja-JP" altLang="en-US" dirty="0"/>
              <a:t>種類の読み上げです。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err="1"/>
              <a:t>fastText</a:t>
            </a:r>
            <a:r>
              <a:rPr kumimoji="1" lang="ja-JP" altLang="en-US" dirty="0"/>
              <a:t>によるテキスト分類です。</a:t>
            </a:r>
            <a:endParaRPr kumimoji="1" lang="en-US" altLang="ja-JP" dirty="0"/>
          </a:p>
          <a:p>
            <a:r>
              <a:rPr kumimoji="1" lang="en-US" altLang="ja-JP" dirty="0"/>
              <a:t>Julius</a:t>
            </a:r>
            <a:r>
              <a:rPr kumimoji="1" lang="ja-JP" altLang="en-US" dirty="0"/>
              <a:t>が認識する名詞を用いてトレーニングデータを作成、学習させ、</a:t>
            </a:r>
            <a:endParaRPr kumimoji="1" lang="en-US" altLang="ja-JP" dirty="0"/>
          </a:p>
          <a:p>
            <a:r>
              <a:rPr kumimoji="1" lang="ja-JP" altLang="en-US" dirty="0"/>
              <a:t>問いかけ文の中の名詞から機能を予測する、という仕様になりました。</a:t>
            </a:r>
            <a:endParaRPr kumimoji="1" lang="en-US" altLang="ja-JP" dirty="0"/>
          </a:p>
          <a:p>
            <a:r>
              <a:rPr kumimoji="1" lang="ja-JP" altLang="en-US" dirty="0"/>
              <a:t>もし単語でテキスト分類を行いたい場合は、この方法が有効だと思われますので、興味のある方はさらに追及してみてください。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よしえにいってもーら</a:t>
            </a:r>
            <a:r>
              <a:rPr kumimoji="1" lang="ja-JP" altLang="en-US" dirty="0" err="1"/>
              <a:t>お</a:t>
            </a:r>
            <a:r>
              <a:rPr kumimoji="1" lang="ja-JP" altLang="en-US"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実装されている機能は、★天気予報・ニュース・日時・星座占いの４つの読み上げです。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r>
              <a:rPr kumimoji="1" lang="ja-JP" altLang="en-US" dirty="0" err="1"/>
              <a:t>、</a:t>
            </a:r>
            <a:endParaRPr kumimoji="1" lang="en-US" altLang="ja-JP" dirty="0"/>
          </a:p>
          <a:p>
            <a:r>
              <a:rPr kumimoji="1" lang="ja-JP" altLang="en-US" dirty="0"/>
              <a:t>テキスト分類には</a:t>
            </a:r>
            <a:r>
              <a:rPr kumimoji="1" lang="en-US" altLang="ja-JP" dirty="0" err="1"/>
              <a:t>fastText</a:t>
            </a:r>
            <a:r>
              <a:rPr kumimoji="1" lang="ja-JP" altLang="en-US" dirty="0" err="1"/>
              <a: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音声認識は、音声、音素に、文字と順に変換することで行われます。</a:t>
            </a:r>
            <a:endParaRPr kumimoji="1" lang="en-US" altLang="ja-JP" dirty="0"/>
          </a:p>
          <a:p>
            <a:r>
              <a:rPr kumimoji="1" lang="ja-JP" altLang="en-US" dirty="0"/>
              <a:t>今回は雨という言葉を音声認識したいので、まずは「あめ」と発声します。</a:t>
            </a:r>
            <a:endParaRPr kumimoji="1" lang="en-US" altLang="ja-JP" dirty="0"/>
          </a:p>
          <a:p>
            <a:r>
              <a:rPr kumimoji="1" lang="en-US" altLang="ja-JP" dirty="0"/>
              <a:t>Julius</a:t>
            </a:r>
            <a:r>
              <a:rPr kumimoji="1" lang="ja-JP" altLang="en-US" dirty="0"/>
              <a:t>はマイクから音声を受け取ると、それを音素に変換して取り扱います。</a:t>
            </a:r>
            <a:endParaRPr kumimoji="1" lang="en-US" altLang="ja-JP" dirty="0"/>
          </a:p>
          <a:p>
            <a:r>
              <a:rPr kumimoji="1" lang="ja-JP" altLang="en-US" dirty="0"/>
              <a:t>音素というのは、単語の発音を細分化したもので、“雨”をローマ字に分解すると“</a:t>
            </a:r>
            <a:r>
              <a:rPr kumimoji="1" lang="en-US" altLang="ja-JP" dirty="0"/>
              <a:t>ame</a:t>
            </a:r>
            <a:r>
              <a:rPr kumimoji="1" lang="ja-JP" altLang="en-US" dirty="0"/>
              <a:t>”となり、これが音素になります。</a:t>
            </a:r>
            <a:endParaRPr kumimoji="1" lang="en-US" altLang="ja-JP" dirty="0"/>
          </a:p>
          <a:p>
            <a:r>
              <a:rPr kumimoji="1" lang="ja-JP" altLang="en-US" dirty="0"/>
              <a:t>別の例として、”時間“という単語も、音素で表すとこのようになります。</a:t>
            </a:r>
            <a:endParaRPr kumimoji="1" lang="en-US" altLang="ja-JP" dirty="0"/>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となり、続いて、この音素を用いて音素ファイルから単語を検索します。</a:t>
            </a:r>
            <a:endParaRPr kumimoji="1" lang="en-US" altLang="ja-JP" dirty="0"/>
          </a:p>
          <a:p>
            <a:r>
              <a:rPr kumimoji="1" lang="ja-JP" altLang="en-US" dirty="0"/>
              <a:t>音素ファイルには音声認識させたい単語とその音素が記述されているファイルです。</a:t>
            </a:r>
            <a:endParaRPr kumimoji="1" lang="en-US" altLang="ja-JP" dirty="0"/>
          </a:p>
          <a:p>
            <a:endParaRPr kumimoji="1" lang="en-US" altLang="ja-JP" dirty="0"/>
          </a:p>
          <a:p>
            <a:r>
              <a:rPr kumimoji="1" lang="ja-JP" altLang="en-US" dirty="0"/>
              <a:t>取得した音素は</a:t>
            </a:r>
            <a:r>
              <a:rPr kumimoji="1" lang="en-US" altLang="ja-JP" dirty="0"/>
              <a:t>”ame”</a:t>
            </a:r>
            <a:r>
              <a:rPr kumimoji="1" lang="ja-JP" altLang="en-US" dirty="0"/>
              <a:t>なので、辞書ファイルに登録された</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108364" y="1780672"/>
            <a:ext cx="10141528" cy="2387600"/>
          </a:xfrm>
        </p:spPr>
        <p:txBody>
          <a:bodyPr>
            <a:noAutofit/>
          </a:bodyPr>
          <a:lstStyle/>
          <a:p>
            <a:r>
              <a:rPr kumimoji="1" lang="en-US" altLang="ja-JP"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AI</a:t>
            </a:r>
            <a:r>
              <a:rPr kumimoji="1" lang="ja-JP" altLang="en-US"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8" y="1751617"/>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dirty="0"/>
              <a:t>% HA</a:t>
            </a:r>
          </a:p>
          <a:p>
            <a:r>
              <a:rPr lang="ja-JP" altLang="en-US" sz="3600" dirty="0"/>
              <a:t>は</a:t>
            </a:r>
            <a:r>
              <a:rPr lang="en-US" altLang="ja-JP" sz="3600" dirty="0"/>
              <a:t>		h a</a:t>
            </a:r>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p:txBody>
          <a:bodyPr/>
          <a:lstStyle/>
          <a:p>
            <a:r>
              <a:rPr kumimoji="1" lang="ja-JP" altLang="en-US" dirty="0"/>
              <a:t>テキスト分類の仕組み</a:t>
            </a:r>
          </a:p>
        </p:txBody>
      </p:sp>
      <p:sp>
        <p:nvSpPr>
          <p:cNvPr id="3" name="コンテンツ プレースホルダー 2">
            <a:extLst>
              <a:ext uri="{FF2B5EF4-FFF2-40B4-BE49-F238E27FC236}">
                <a16:creationId xmlns:a16="http://schemas.microsoft.com/office/drawing/2014/main" id="{B6B6A2C6-E821-404C-9429-4F30D1E7A255}"/>
              </a:ext>
            </a:extLst>
          </p:cNvPr>
          <p:cNvSpPr>
            <a:spLocks noGrp="1"/>
          </p:cNvSpPr>
          <p:nvPr>
            <p:ph idx="1"/>
          </p:nvPr>
        </p:nvSpPr>
        <p:spPr/>
        <p:txBody>
          <a:bodyPr/>
          <a:lstStyle/>
          <a:p>
            <a:endParaRPr kumimoji="1" lang="ja-JP" altLang="en-US"/>
          </a:p>
        </p:txBody>
      </p:sp>
      <p:sp>
        <p:nvSpPr>
          <p:cNvPr id="4" name="正方形/長方形 3">
            <a:extLst>
              <a:ext uri="{FF2B5EF4-FFF2-40B4-BE49-F238E27FC236}">
                <a16:creationId xmlns:a16="http://schemas.microsoft.com/office/drawing/2014/main" id="{58626FC8-F8C8-406B-BD45-B847BCC1E67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2832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4D43F-F80B-40CE-BAA6-B9DFBE0CA5B9}"/>
              </a:ext>
            </a:extLst>
          </p:cNvPr>
          <p:cNvSpPr>
            <a:spLocks noGrp="1"/>
          </p:cNvSpPr>
          <p:nvPr>
            <p:ph type="title"/>
          </p:nvPr>
        </p:nvSpPr>
        <p:spPr/>
        <p:txBody>
          <a:bodyPr/>
          <a:lstStyle/>
          <a:p>
            <a:r>
              <a:rPr kumimoji="1" lang="en-US" altLang="ja-JP" dirty="0"/>
              <a:t>fastText</a:t>
            </a:r>
            <a:endParaRPr kumimoji="1" lang="ja-JP" altLang="en-US" dirty="0"/>
          </a:p>
        </p:txBody>
      </p:sp>
      <p:sp>
        <p:nvSpPr>
          <p:cNvPr id="3" name="コンテンツ プレースホルダー 2">
            <a:extLst>
              <a:ext uri="{FF2B5EF4-FFF2-40B4-BE49-F238E27FC236}">
                <a16:creationId xmlns:a16="http://schemas.microsoft.com/office/drawing/2014/main" id="{A68B4BBE-92D2-4DCF-B6A5-0E40E2D9BFF9}"/>
              </a:ext>
            </a:extLst>
          </p:cNvPr>
          <p:cNvSpPr>
            <a:spLocks noGrp="1"/>
          </p:cNvSpPr>
          <p:nvPr>
            <p:ph idx="1"/>
          </p:nvPr>
        </p:nvSpPr>
        <p:spPr/>
        <p:txBody>
          <a:bodyPr/>
          <a:lstStyle/>
          <a:p>
            <a:r>
              <a:rPr kumimoji="1" lang="ja-JP" altLang="en-US" dirty="0"/>
              <a:t>機械学習周り</a:t>
            </a:r>
            <a:endParaRPr kumimoji="1" lang="en-US" altLang="ja-JP" dirty="0"/>
          </a:p>
          <a:p>
            <a:r>
              <a:rPr kumimoji="1" lang="ja-JP" altLang="en-US" dirty="0"/>
              <a:t>トレーニングデータ</a:t>
            </a:r>
          </a:p>
        </p:txBody>
      </p:sp>
    </p:spTree>
    <p:extLst>
      <p:ext uri="{BB962C8B-B14F-4D97-AF65-F5344CB8AC3E}">
        <p14:creationId xmlns:p14="http://schemas.microsoft.com/office/powerpoint/2010/main" val="2305918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(BeautifulSoup4)</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(Datetime</a:t>
            </a:r>
            <a:r>
              <a:rPr kumimoji="1" lang="ja-JP" altLang="en-US" sz="3200"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199" y="1825625"/>
            <a:ext cx="10874829" cy="4351338"/>
          </a:xfrm>
        </p:spPr>
        <p:txBody>
          <a:bodyPr>
            <a:normAutofit/>
          </a:bodyPr>
          <a:lstStyle/>
          <a:p>
            <a:r>
              <a:rPr kumimoji="1" lang="ja-JP" altLang="en-US" sz="3200" dirty="0"/>
              <a:t>プロジェクトの全体像</a:t>
            </a:r>
            <a:endParaRPr kumimoji="1" lang="en-US" altLang="ja-JP" sz="3200" dirty="0"/>
          </a:p>
          <a:p>
            <a:r>
              <a:rPr lang="ja-JP" altLang="en-US" sz="3200" dirty="0"/>
              <a:t>処理の流れ</a:t>
            </a:r>
            <a:endParaRPr lang="en-US" altLang="ja-JP" sz="3200" dirty="0"/>
          </a:p>
          <a:p>
            <a:r>
              <a:rPr lang="ja-JP" altLang="en-US" sz="3200" dirty="0"/>
              <a:t>要素技術</a:t>
            </a:r>
            <a:r>
              <a:rPr lang="en-US" altLang="ja-JP" sz="3200" dirty="0"/>
              <a:t>(</a:t>
            </a:r>
            <a:r>
              <a:rPr lang="en-US" altLang="ja-JP" sz="3200" b="1" dirty="0"/>
              <a:t>Julius, </a:t>
            </a:r>
            <a:r>
              <a:rPr lang="en-US" altLang="ja-JP" sz="3200" b="1" dirty="0" err="1"/>
              <a:t>fastText</a:t>
            </a:r>
            <a:r>
              <a:rPr lang="en-US" altLang="ja-JP" sz="3200" b="1" dirty="0"/>
              <a:t>, </a:t>
            </a:r>
            <a:r>
              <a:rPr lang="ja-JP" altLang="en-US" sz="3200" b="1" dirty="0"/>
              <a:t>スクレイピング</a:t>
            </a:r>
            <a:r>
              <a:rPr lang="en-US" altLang="ja-JP" sz="3200" b="1" dirty="0"/>
              <a:t>, </a:t>
            </a:r>
            <a:r>
              <a:rPr lang="en-US" altLang="ja-JP" sz="3200" b="1" dirty="0" err="1"/>
              <a:t>OpenJTalk</a:t>
            </a:r>
            <a:r>
              <a:rPr lang="en-US" altLang="ja-JP" sz="3200" dirty="0"/>
              <a:t>)</a:t>
            </a:r>
          </a:p>
          <a:p>
            <a:r>
              <a:rPr lang="ja-JP" altLang="en-US" sz="3200" dirty="0"/>
              <a:t>実行ファイル</a:t>
            </a:r>
            <a:endParaRPr lang="en-US" altLang="ja-JP" sz="3200" dirty="0"/>
          </a:p>
          <a:p>
            <a:r>
              <a:rPr lang="ja-JP" altLang="en-US" dirty="0"/>
              <a:t>デモンストレーション</a:t>
            </a:r>
            <a:endParaRPr lang="en-US" altLang="ja-JP" dirty="0"/>
          </a:p>
          <a:p>
            <a:r>
              <a:rPr lang="ja-JP" altLang="en-US" dirty="0"/>
              <a:t>まとめ</a:t>
            </a:r>
            <a:endParaRPr lang="en-US" altLang="ja-JP" dirty="0"/>
          </a:p>
          <a:p>
            <a:r>
              <a:rPr lang="ja-JP" altLang="en-US" dirty="0"/>
              <a:t>メンバー紹介</a:t>
            </a:r>
            <a:endParaRPr lang="en-US" altLang="ja-JP"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作成</a:t>
            </a:r>
            <a:endParaRPr kumimoji="1" lang="en-US" altLang="ja-JP"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78" y="2245292"/>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084381" y="2965141"/>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511487" y="333886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1934149" y="3679746"/>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106967" y="40496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4684964" y="4432432"/>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4684965" y="5100927"/>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再生</a:t>
            </a:r>
            <a:endParaRPr kumimoji="1" lang="en-US" altLang="ja-JP"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644435" y="6063771"/>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dirty="0"/>
              <a:t>自動起動</a:t>
            </a:r>
            <a:endParaRPr kumimoji="1" lang="en-US" altLang="ja-JP" sz="4000"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lstStyle/>
          <a:p>
            <a:r>
              <a:rPr kumimoji="1" lang="ja-JP" altLang="en-US" sz="3200" b="1" dirty="0"/>
              <a:t>音声認識の向上</a:t>
            </a:r>
            <a:endParaRPr kumimoji="1" lang="en-US" altLang="ja-JP" sz="3200" b="1" dirty="0"/>
          </a:p>
          <a:p>
            <a:pPr lvl="1"/>
            <a:r>
              <a:rPr lang="ja-JP" altLang="en-US" sz="2800" dirty="0"/>
              <a:t>辞書ファイルの追加</a:t>
            </a:r>
            <a:endParaRPr lang="en-US" altLang="ja-JP" sz="2800" dirty="0"/>
          </a:p>
          <a:p>
            <a:pPr lvl="1"/>
            <a:r>
              <a:rPr kumimoji="1" lang="ja-JP" altLang="en-US" sz="2800" dirty="0"/>
              <a:t>他の音声認識システムの利用　等</a:t>
            </a:r>
            <a:endParaRPr kumimoji="1" lang="en-US" altLang="ja-JP" sz="2800" dirty="0"/>
          </a:p>
          <a:p>
            <a:r>
              <a:rPr lang="ja-JP" altLang="en-US" sz="3200" b="1" dirty="0"/>
              <a:t>機能の追加</a:t>
            </a:r>
            <a:endParaRPr lang="en-US" altLang="ja-JP" sz="3200" b="1" dirty="0"/>
          </a:p>
          <a:p>
            <a:pPr lvl="1"/>
            <a:r>
              <a:rPr lang="ja-JP" altLang="en-US" sz="2800" dirty="0"/>
              <a:t>写真撮影</a:t>
            </a:r>
            <a:endParaRPr lang="en-US" altLang="ja-JP" sz="2800" dirty="0"/>
          </a:p>
          <a:p>
            <a:pPr lvl="1"/>
            <a:r>
              <a:rPr lang="en-US" altLang="ja-JP" sz="2800" dirty="0"/>
              <a:t>YSE</a:t>
            </a:r>
            <a:r>
              <a:rPr lang="ja-JP" altLang="en-US" sz="2800" dirty="0"/>
              <a:t>内線搭載</a:t>
            </a:r>
            <a:r>
              <a:rPr lang="en-US" altLang="ja-JP" sz="2800" dirty="0"/>
              <a:t>	</a:t>
            </a:r>
            <a:r>
              <a:rPr lang="ja-JP" altLang="en-US" sz="2800" dirty="0"/>
              <a:t>等</a:t>
            </a:r>
            <a:endParaRPr lang="en-US" altLang="ja-JP" sz="2800" dirty="0"/>
          </a:p>
          <a:p>
            <a:r>
              <a:rPr lang="ja-JP" altLang="en-US" sz="3200" b="1" dirty="0"/>
              <a:t>既存機能の改良</a:t>
            </a:r>
            <a:endParaRPr lang="en-US" altLang="ja-JP" sz="3200" b="1" dirty="0"/>
          </a:p>
          <a:p>
            <a:pPr lvl="1"/>
            <a:r>
              <a:rPr lang="ja-JP" altLang="en-US" sz="2800" dirty="0"/>
              <a:t>星座別占い読み上げ</a:t>
            </a:r>
            <a:endParaRPr lang="en-US" altLang="ja-JP" sz="2800" dirty="0"/>
          </a:p>
          <a:p>
            <a:pPr lvl="1"/>
            <a:r>
              <a:rPr lang="ja-JP" altLang="en-US" sz="2800" dirty="0"/>
              <a:t>ニュース記事の増量　等</a:t>
            </a:r>
            <a:endParaRPr lang="en-US" altLang="ja-JP" sz="28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lstStyle/>
          <a:p>
            <a:r>
              <a:rPr kumimoji="1" lang="en-US" altLang="ja-JP" dirty="0"/>
              <a:t>AI</a:t>
            </a:r>
            <a:r>
              <a:rPr kumimoji="1" lang="ja-JP" altLang="en-US" dirty="0"/>
              <a:t>スピーカー</a:t>
            </a:r>
            <a:endParaRPr kumimoji="1" lang="en-US" altLang="ja-JP" dirty="0"/>
          </a:p>
          <a:p>
            <a:r>
              <a:rPr kumimoji="1" lang="ja-JP" altLang="en-US" dirty="0"/>
              <a:t>音声で問いかけ→音声で返答</a:t>
            </a:r>
            <a:endParaRPr kumimoji="1" lang="en-US" altLang="ja-JP" dirty="0"/>
          </a:p>
          <a:p>
            <a:pPr marL="0" indent="0">
              <a:buNone/>
            </a:pPr>
            <a:r>
              <a:rPr lang="ja-JP" altLang="en-US" dirty="0"/>
              <a:t>★</a:t>
            </a:r>
            <a:r>
              <a:rPr lang="en-US" altLang="ja-JP" dirty="0"/>
              <a:t>AI</a:t>
            </a:r>
            <a:r>
              <a:rPr lang="ja-JP" altLang="en-US" dirty="0"/>
              <a:t>（テキスト分類）</a:t>
            </a:r>
            <a:endParaRPr lang="en-US" altLang="ja-JP" dirty="0"/>
          </a:p>
          <a:p>
            <a:pPr lvl="1"/>
            <a:r>
              <a:rPr kumimoji="1" lang="en-US" altLang="ja-JP" b="1" dirty="0" err="1"/>
              <a:t>fastText</a:t>
            </a:r>
            <a:endParaRPr kumimoji="1" lang="en-US" altLang="ja-JP" b="1" dirty="0"/>
          </a:p>
          <a:p>
            <a:pPr lvl="1"/>
            <a:r>
              <a:rPr kumimoji="1" lang="ja-JP" altLang="en-US"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latin typeface="HGP行書体" panose="03000600000000000000" pitchFamily="66" charset="-128"/>
                <a:ea typeface="HGP行書体" panose="03000600000000000000" pitchFamily="66"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838200" y="1825625"/>
            <a:ext cx="4865483" cy="4351338"/>
          </a:xfrm>
        </p:spPr>
        <p:txBody>
          <a:bodyPr/>
          <a:lstStyle/>
          <a:p>
            <a:r>
              <a:rPr kumimoji="1" lang="ja-JP" altLang="en-US" dirty="0">
                <a:latin typeface="HG教科書体" panose="02020609000000000000" pitchFamily="17" charset="-128"/>
                <a:ea typeface="HG教科書体" panose="02020609000000000000" pitchFamily="17" charset="-128"/>
              </a:rPr>
              <a:t>山田晃生</a:t>
            </a:r>
            <a:r>
              <a:rPr kumimoji="1" lang="en-US" altLang="ja-JP" dirty="0">
                <a:latin typeface="HG教科書体" panose="02020609000000000000" pitchFamily="17" charset="-128"/>
                <a:ea typeface="HG教科書体" panose="02020609000000000000" pitchFamily="17" charset="-128"/>
              </a:rPr>
              <a:t>(2001</a:t>
            </a:r>
            <a:r>
              <a:rPr kumimoji="1" lang="ja-JP" altLang="en-US" dirty="0">
                <a:latin typeface="HG教科書体" panose="02020609000000000000" pitchFamily="17" charset="-128"/>
                <a:ea typeface="HG教科書体" panose="02020609000000000000" pitchFamily="17" charset="-128"/>
              </a:rPr>
              <a:t>～</a:t>
            </a:r>
            <a:r>
              <a:rPr kumimoji="1" lang="en-US" altLang="ja-JP" dirty="0">
                <a:latin typeface="HG教科書体" panose="02020609000000000000" pitchFamily="17" charset="-128"/>
                <a:ea typeface="HG教科書体" panose="02020609000000000000" pitchFamily="17" charset="-128"/>
              </a:rPr>
              <a:t>)</a:t>
            </a:r>
          </a:p>
          <a:p>
            <a:r>
              <a:rPr lang="ja-JP" altLang="en-US" dirty="0">
                <a:latin typeface="HG教科書体" panose="02020609000000000000" pitchFamily="17" charset="-128"/>
                <a:ea typeface="HG教科書体" panose="02020609000000000000" pitchFamily="17" charset="-128"/>
              </a:rPr>
              <a:t>主に</a:t>
            </a:r>
            <a:r>
              <a:rPr lang="en-US" altLang="ja-JP" dirty="0" err="1">
                <a:latin typeface="HG教科書体" panose="02020609000000000000" pitchFamily="17" charset="-128"/>
                <a:ea typeface="HG教科書体" panose="02020609000000000000" pitchFamily="17" charset="-128"/>
              </a:rPr>
              <a:t>fastText</a:t>
            </a:r>
            <a:r>
              <a:rPr lang="en-US" altLang="ja-JP" dirty="0">
                <a:latin typeface="HG教科書体" panose="02020609000000000000" pitchFamily="17" charset="-128"/>
                <a:ea typeface="HG教科書体" panose="02020609000000000000" pitchFamily="17" charset="-128"/>
              </a:rPr>
              <a:t>, </a:t>
            </a:r>
            <a:r>
              <a:rPr lang="ja-JP" altLang="en-US" dirty="0">
                <a:latin typeface="HG教科書体" panose="02020609000000000000" pitchFamily="17" charset="-128"/>
                <a:ea typeface="HG教科書体" panose="02020609000000000000" pitchFamily="17" charset="-128"/>
              </a:rPr>
              <a:t>トレーニングデータ作成に携わった。</a:t>
            </a:r>
            <a:endParaRPr lang="en-US" altLang="ja-JP" dirty="0">
              <a:latin typeface="HG教科書体" panose="02020609000000000000" pitchFamily="17" charset="-128"/>
              <a:ea typeface="HG教科書体" panose="02020609000000000000" pitchFamily="17" charset="-128"/>
            </a:endParaRPr>
          </a:p>
          <a:p>
            <a:r>
              <a:rPr lang="ja-JP" altLang="en-US" dirty="0">
                <a:latin typeface="HG教科書体" panose="02020609000000000000" pitchFamily="17" charset="-128"/>
                <a:ea typeface="HG教科書体" panose="02020609000000000000" pitchFamily="17" charset="-128"/>
              </a:rPr>
              <a:t>　</a:t>
            </a:r>
            <a:endParaRPr lang="en-US" altLang="ja-JP" dirty="0">
              <a:latin typeface="HG教科書体" panose="02020609000000000000" pitchFamily="17" charset="-128"/>
              <a:ea typeface="HG教科書体" panose="02020609000000000000" pitchFamily="17" charset="-128"/>
            </a:endParaRPr>
          </a:p>
          <a:p>
            <a:r>
              <a:rPr lang="ja-JP" altLang="en-US" dirty="0"/>
              <a:t>　</a:t>
            </a:r>
            <a:endParaRPr lang="en-US" altLang="ja-JP" dirty="0"/>
          </a:p>
          <a:p>
            <a:r>
              <a:rPr lang="ja-JP" altLang="en-US" dirty="0"/>
              <a:t>　</a:t>
            </a:r>
            <a:endParaRPr lang="en-US" altLang="ja-JP" dirty="0"/>
          </a:p>
          <a:p>
            <a:pPr marL="0" indent="0">
              <a:buNone/>
            </a:pPr>
            <a:endParaRPr lang="en-US" altLang="ja-JP" dirty="0"/>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845" y="1027906"/>
            <a:ext cx="3045637" cy="39236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7171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8245" y="2252803"/>
            <a:ext cx="870033" cy="1797607"/>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9" name="図 8">
            <a:extLst>
              <a:ext uri="{FF2B5EF4-FFF2-40B4-BE49-F238E27FC236}">
                <a16:creationId xmlns:a16="http://schemas.microsoft.com/office/drawing/2014/main" id="{85587E59-6B8F-437E-A070-E2E6786B28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7"/>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p:txBody>
          <a:bodyPr/>
          <a:lstStyle/>
          <a:p>
            <a:r>
              <a:rPr kumimoji="1" lang="ja-JP" altLang="en-US" dirty="0"/>
              <a:t>力石鈴之佑</a:t>
            </a:r>
            <a:endParaRPr kumimoji="1" lang="en-US" altLang="ja-JP" dirty="0"/>
          </a:p>
        </p:txBody>
      </p:sp>
      <p:sp>
        <p:nvSpPr>
          <p:cNvPr id="4" name="正方形/長方形 3">
            <a:extLst>
              <a:ext uri="{FF2B5EF4-FFF2-40B4-BE49-F238E27FC236}">
                <a16:creationId xmlns:a16="http://schemas.microsoft.com/office/drawing/2014/main" id="{20CF5F62-5F75-4B74-8A03-BA4C99F2037B}"/>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A3CEDC5-D880-4098-BDA7-999941AAE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017" y="1027906"/>
            <a:ext cx="3143919" cy="372306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00055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質疑応答</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0" indent="0">
              <a:buNone/>
            </a:pPr>
            <a:r>
              <a:rPr kumimoji="1" lang="ja-JP" altLang="en-US" sz="3200" dirty="0"/>
              <a:t>名前の由来</a:t>
            </a:r>
            <a:endParaRPr kumimoji="1" lang="en-US" altLang="ja-JP" sz="3200" dirty="0"/>
          </a:p>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kumimoji="1" lang="en-US" altLang="ja-JP" sz="5400" dirty="0"/>
              <a:t>YoSiE</a:t>
            </a:r>
            <a:endParaRPr kumimoji="1" lang="ja-JP" altLang="en-US" sz="5400"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err="1"/>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Python</a:t>
            </a:r>
            <a:endParaRPr kumimoji="1" lang="ja-JP" altLang="en-US" sz="11500" b="1" dirty="0">
              <a:ln w="28575">
                <a:solidFill>
                  <a:schemeClr val="accent6">
                    <a:lumMod val="50000"/>
                  </a:schemeClr>
                </a:solidFill>
              </a:ln>
              <a:solidFill>
                <a:schemeClr val="accent6">
                  <a:lumMod val="60000"/>
                  <a:lumOff val="40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1+#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ysClr val="windowText" lastClr="000000"/>
                  </a:solidFill>
                </a:ln>
                <a:solidFill>
                  <a:srgbClr val="FF0000"/>
                </a:solidFill>
              </a:rPr>
              <a:t>雨</a:t>
            </a:r>
            <a:r>
              <a:rPr lang="en-US" altLang="ja-JP" sz="4800" b="1" dirty="0">
                <a:ln>
                  <a:solidFill>
                    <a:sysClr val="windowText" lastClr="000000"/>
                  </a:solidFill>
                </a:ln>
                <a:solidFill>
                  <a:srgbClr val="FF0000"/>
                </a:solidFill>
              </a:rPr>
              <a:t>(</a:t>
            </a:r>
            <a:r>
              <a:rPr lang="ja-JP" altLang="en-US" sz="4800" b="1" dirty="0">
                <a:ln>
                  <a:solidFill>
                    <a:sysClr val="windowText" lastClr="000000"/>
                  </a:solidFill>
                </a:ln>
                <a:solidFill>
                  <a:srgbClr val="FF0000"/>
                </a:solidFill>
              </a:rPr>
              <a:t>あめ</a:t>
            </a:r>
            <a:r>
              <a:rPr lang="en-US" altLang="ja-JP" sz="4800" b="1" dirty="0">
                <a:ln>
                  <a:solidFill>
                    <a:sysClr val="windowText" lastClr="000000"/>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ysClr val="windowText" lastClr="000000"/>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2766972650"/>
              </p:ext>
            </p:extLst>
          </p:nvPr>
        </p:nvGraphicFramePr>
        <p:xfrm>
          <a:off x="-312638" y="1663389"/>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281025" y="934278"/>
            <a:ext cx="5090962" cy="2782957"/>
          </a:xfrm>
          <a:prstGeom prst="wedgeRectCallout">
            <a:avLst>
              <a:gd name="adj1" fmla="val -83635"/>
              <a:gd name="adj2" fmla="val 280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5A7D1760-D2E1-4100-BD37-4AED46BC1B26}"/>
              </a:ext>
            </a:extLst>
          </p:cNvPr>
          <p:cNvGrpSpPr/>
          <p:nvPr/>
        </p:nvGrpSpPr>
        <p:grpSpPr>
          <a:xfrm>
            <a:off x="4417760" y="2675190"/>
            <a:ext cx="4818146" cy="702707"/>
            <a:chOff x="4417760" y="2675190"/>
            <a:chExt cx="4818146" cy="702707"/>
          </a:xfrm>
        </p:grpSpPr>
        <p:sp>
          <p:nvSpPr>
            <p:cNvPr id="21" name="四角形: 角を丸くする 20">
              <a:extLst>
                <a:ext uri="{FF2B5EF4-FFF2-40B4-BE49-F238E27FC236}">
                  <a16:creationId xmlns:a16="http://schemas.microsoft.com/office/drawing/2014/main" id="{BAA8180E-787F-4896-8E97-7EC4A49D0F05}"/>
                </a:ext>
              </a:extLst>
            </p:cNvPr>
            <p:cNvSpPr/>
            <p:nvPr/>
          </p:nvSpPr>
          <p:spPr>
            <a:xfrm>
              <a:off x="7725158" y="2689631"/>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err="1">
                  <a:solidFill>
                    <a:schemeClr val="tx1"/>
                  </a:solidFill>
                </a:rPr>
                <a:t>jikaN</a:t>
              </a:r>
              <a:endParaRPr kumimoji="1" lang="en-US" altLang="ja-JP" sz="3200" b="1" dirty="0">
                <a:solidFill>
                  <a:schemeClr val="tx1"/>
                </a:solidFill>
              </a:endParaRPr>
            </a:p>
          </p:txBody>
        </p:sp>
        <p:sp>
          <p:nvSpPr>
            <p:cNvPr id="22" name="四角形: 角を丸くする 21">
              <a:extLst>
                <a:ext uri="{FF2B5EF4-FFF2-40B4-BE49-F238E27FC236}">
                  <a16:creationId xmlns:a16="http://schemas.microsoft.com/office/drawing/2014/main" id="{EDC4E367-E64F-4B7A-B3EF-53D5D66DB72C}"/>
                </a:ext>
              </a:extLst>
            </p:cNvPr>
            <p:cNvSpPr/>
            <p:nvPr/>
          </p:nvSpPr>
          <p:spPr>
            <a:xfrm>
              <a:off x="6071786" y="2689632"/>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じかん</a:t>
              </a:r>
            </a:p>
          </p:txBody>
        </p:sp>
        <p:sp>
          <p:nvSpPr>
            <p:cNvPr id="23" name="四角形: 角を丸くする 22">
              <a:extLst>
                <a:ext uri="{FF2B5EF4-FFF2-40B4-BE49-F238E27FC236}">
                  <a16:creationId xmlns:a16="http://schemas.microsoft.com/office/drawing/2014/main" id="{16F93167-60FB-497D-9DE7-D09B7AA5FF38}"/>
                </a:ext>
              </a:extLst>
            </p:cNvPr>
            <p:cNvSpPr/>
            <p:nvPr/>
          </p:nvSpPr>
          <p:spPr>
            <a:xfrm>
              <a:off x="4417760" y="2675190"/>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時間</a:t>
              </a:r>
              <a:endParaRPr kumimoji="1" lang="ja-JP" altLang="en-US" sz="3200" b="1" dirty="0">
                <a:solidFill>
                  <a:schemeClr val="tx1"/>
                </a:solidFill>
              </a:endParaRPr>
            </a:p>
          </p:txBody>
        </p:sp>
        <p:sp>
          <p:nvSpPr>
            <p:cNvPr id="25" name="矢印: 右 24">
              <a:extLst>
                <a:ext uri="{FF2B5EF4-FFF2-40B4-BE49-F238E27FC236}">
                  <a16:creationId xmlns:a16="http://schemas.microsoft.com/office/drawing/2014/main" id="{A09748F9-9A4D-4921-94F2-BB0AF43FE653}"/>
                </a:ext>
              </a:extLst>
            </p:cNvPr>
            <p:cNvSpPr/>
            <p:nvPr/>
          </p:nvSpPr>
          <p:spPr>
            <a:xfrm>
              <a:off x="7444613" y="2794296"/>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sp>
          <p:nvSpPr>
            <p:cNvPr id="26" name="矢印: 右 25">
              <a:extLst>
                <a:ext uri="{FF2B5EF4-FFF2-40B4-BE49-F238E27FC236}">
                  <a16:creationId xmlns:a16="http://schemas.microsoft.com/office/drawing/2014/main" id="{898890FC-9D02-407B-8E68-649705E94406}"/>
                </a:ext>
              </a:extLst>
            </p:cNvPr>
            <p:cNvSpPr/>
            <p:nvPr/>
          </p:nvSpPr>
          <p:spPr>
            <a:xfrm>
              <a:off x="5744042" y="2784704"/>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grpSp>
      <p:grpSp>
        <p:nvGrpSpPr>
          <p:cNvPr id="7" name="グループ化 6">
            <a:extLst>
              <a:ext uri="{FF2B5EF4-FFF2-40B4-BE49-F238E27FC236}">
                <a16:creationId xmlns:a16="http://schemas.microsoft.com/office/drawing/2014/main" id="{A366FD54-DA9A-4371-9504-A1C8BF401D8B}"/>
              </a:ext>
            </a:extLst>
          </p:cNvPr>
          <p:cNvGrpSpPr/>
          <p:nvPr/>
        </p:nvGrpSpPr>
        <p:grpSpPr>
          <a:xfrm>
            <a:off x="4417760" y="1071149"/>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548421"/>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67473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ysClr val="windowText" lastClr="000000"/>
                </a:solidFill>
              </a:rPr>
              <a:t>辞書ファイル</a:t>
            </a:r>
            <a:endParaRPr lang="en-US" altLang="ja-JP" sz="2800" b="1" dirty="0">
              <a:solidFill>
                <a:sysClr val="windowText" lastClr="000000"/>
              </a:solidFill>
            </a:endParaRPr>
          </a:p>
          <a:p>
            <a:endParaRPr lang="en-US" altLang="ja-JP" sz="28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408275" y="5754200"/>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909490" y="6173941"/>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48016" y="6171685"/>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600200" y="1823162"/>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597050" y="3761816"/>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597050" y="5585184"/>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2400" b="1" dirty="0">
                <a:solidFill>
                  <a:schemeClr val="bg1"/>
                </a:solidFill>
              </a:rPr>
              <a:t>音素</a:t>
            </a:r>
            <a:endParaRPr kumimoji="1" lang="ja-JP" altLang="en-US" sz="24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25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50"/>
                                        <p:tgtEl>
                                          <p:spTgt spid="39"/>
                                        </p:tgtEl>
                                      </p:cBhvr>
                                    </p:animEffect>
                                    <p:anim calcmode="lin" valueType="num">
                                      <p:cBhvr>
                                        <p:cTn id="42" dur="250" fill="hold"/>
                                        <p:tgtEl>
                                          <p:spTgt spid="39"/>
                                        </p:tgtEl>
                                        <p:attrNameLst>
                                          <p:attrName>ppt_x</p:attrName>
                                        </p:attrNameLst>
                                      </p:cBhvr>
                                      <p:tavLst>
                                        <p:tav tm="0">
                                          <p:val>
                                            <p:strVal val="#ppt_x"/>
                                          </p:val>
                                        </p:tav>
                                        <p:tav tm="100000">
                                          <p:val>
                                            <p:strVal val="#ppt_x"/>
                                          </p:val>
                                        </p:tav>
                                      </p:tavLst>
                                    </p:anim>
                                    <p:anim calcmode="lin" valueType="num">
                                      <p:cBhvr>
                                        <p:cTn id="43"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50"/>
                                        <p:tgtEl>
                                          <p:spTgt spid="33"/>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5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25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50"/>
                                        <p:tgtEl>
                                          <p:spTgt spid="40"/>
                                        </p:tgtEl>
                                      </p:cBhvr>
                                    </p:animEffect>
                                    <p:anim calcmode="lin" valueType="num">
                                      <p:cBhvr>
                                        <p:cTn id="71" dur="250" fill="hold"/>
                                        <p:tgtEl>
                                          <p:spTgt spid="40"/>
                                        </p:tgtEl>
                                        <p:attrNameLst>
                                          <p:attrName>ppt_x</p:attrName>
                                        </p:attrNameLst>
                                      </p:cBhvr>
                                      <p:tavLst>
                                        <p:tav tm="0">
                                          <p:val>
                                            <p:strVal val="#ppt_x"/>
                                          </p:val>
                                        </p:tav>
                                        <p:tav tm="100000">
                                          <p:val>
                                            <p:strVal val="#ppt_x"/>
                                          </p:val>
                                        </p:tav>
                                      </p:tavLst>
                                    </p:anim>
                                    <p:anim calcmode="lin" valueType="num">
                                      <p:cBhvr>
                                        <p:cTn id="72"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2250</TotalTime>
  <Words>2957</Words>
  <Application>Microsoft Office PowerPoint</Application>
  <PresentationFormat>ワイド画面</PresentationFormat>
  <Paragraphs>451</Paragraphs>
  <Slides>37</Slides>
  <Notes>29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37</vt:i4>
      </vt:variant>
    </vt:vector>
  </HeadingPairs>
  <TitlesOfParts>
    <vt:vector size="45" baseType="lpstr">
      <vt:lpstr>HGP行書体</vt: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fastText</vt:lpstr>
      <vt:lpstr>データ取得</vt:lpstr>
      <vt:lpstr>データ取得　定時実行</vt:lpstr>
      <vt:lpstr>OpenJTalk</vt:lpstr>
      <vt:lpstr>OpenJTalk</vt:lpstr>
      <vt:lpstr>実行ファイル yosie.sh</vt:lpstr>
      <vt:lpstr>実行ファイル yosie.sh</vt:lpstr>
      <vt:lpstr>実行ファイル function.py</vt:lpstr>
      <vt:lpstr>デモンストレーション</vt:lpstr>
      <vt:lpstr>YoSiEの可能性</vt:lpstr>
      <vt:lpstr>まとめ</vt:lpstr>
      <vt:lpstr>チームメンバー</vt:lpstr>
      <vt:lpstr>チームメンバー</vt:lpstr>
      <vt:lpstr>ご清聴ありがとうございました</vt:lpstr>
      <vt:lpstr>質疑応答</vt:lpstr>
      <vt:lpstr>辞書ファイル</vt:lpstr>
      <vt:lpstr>辞書ファイル</vt:lpstr>
      <vt:lpstr>辞書ファイル</vt:lpstr>
      <vt:lpstr>辞書ファイル</vt:lpstr>
      <vt:lpstr>辞書ファイル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234</cp:revision>
  <dcterms:created xsi:type="dcterms:W3CDTF">2021-11-23T02:33:41Z</dcterms:created>
  <dcterms:modified xsi:type="dcterms:W3CDTF">2022-01-24T01:56:05Z</dcterms:modified>
</cp:coreProperties>
</file>