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57" r:id="rId16"/>
    <p:sldId id="264" r:id="rId17"/>
    <p:sldId id="258" r:id="rId18"/>
    <p:sldId id="295" r:id="rId19"/>
    <p:sldId id="263" r:id="rId20"/>
    <p:sldId id="266" r:id="rId21"/>
    <p:sldId id="272" r:id="rId22"/>
    <p:sldId id="279" r:id="rId23"/>
    <p:sldId id="259" r:id="rId24"/>
    <p:sldId id="273" r:id="rId25"/>
    <p:sldId id="276" r:id="rId26"/>
    <p:sldId id="267" r:id="rId27"/>
    <p:sldId id="289"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83E"/>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1429" autoAdjust="0"/>
  </p:normalViewPr>
  <p:slideViewPr>
    <p:cSldViewPr snapToGrid="0">
      <p:cViewPr varScale="1">
        <p:scale>
          <a:sx n="52" d="100"/>
          <a:sy n="52" d="100"/>
        </p:scale>
        <p:origin x="858" y="6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次は</a:t>
            </a:r>
            <a:r>
              <a:rPr lang="en-US" altLang="ja-JP" dirty="0" err="1"/>
              <a:t>fastText</a:t>
            </a:r>
            <a:r>
              <a:rPr lang="ja-JP" altLang="en-US" dirty="0"/>
              <a:t>についてです。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15</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ja-JP" altLang="en-US" dirty="0"/>
              <a:t>ここから</a:t>
            </a:r>
            <a:r>
              <a:rPr lang="en-US" altLang="ja-JP" dirty="0" err="1"/>
              <a:t>fastText</a:t>
            </a:r>
            <a:r>
              <a:rPr lang="ja-JP" altLang="en-US" dirty="0"/>
              <a:t>について説明します。</a:t>
            </a:r>
            <a:endParaRPr lang="en-US" altLang="ja-JP" dirty="0"/>
          </a:p>
          <a:p>
            <a:r>
              <a:rPr lang="en-US" altLang="ja-JP" dirty="0" err="1"/>
              <a:t>fastText</a:t>
            </a:r>
            <a:r>
              <a:rPr lang="ja-JP" altLang="en-US" dirty="0"/>
              <a:t>は、単語表現と文章分類を効率的に学習するためのライブラリで</a:t>
            </a:r>
            <a:r>
              <a:rPr kumimoji="1" lang="ja-JP" altLang="en-US" dirty="0"/>
              <a:t>、文章をコンピューターで処理するために単語を数値的に表現します。</a:t>
            </a:r>
            <a:endParaRPr kumimoji="1" lang="en-US" altLang="ja-JP" dirty="0"/>
          </a:p>
          <a:p>
            <a:r>
              <a:rPr kumimoji="1" lang="ja-JP" altLang="en-US" dirty="0"/>
              <a:t>この図では「犬」、「好き」、「猫」という単語の、</a:t>
            </a:r>
            <a:r>
              <a:rPr kumimoji="1" lang="ja-JP" altLang="en-US" sz="1200" b="0" i="0" kern="1200" dirty="0">
                <a:solidFill>
                  <a:schemeClr val="tx1"/>
                </a:solidFill>
                <a:effectLst/>
                <a:latin typeface="+mn-lt"/>
                <a:ea typeface="+mn-ea"/>
                <a:cs typeface="+mn-cs"/>
              </a:rPr>
              <a:t>クラスに対する関連の度合いを、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そして、この図の場合だと、関連の度合いが高いのは、動物クラスなので、動物クラスの確率が高くなります。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16</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fastText</a:t>
            </a:r>
            <a:r>
              <a:rPr kumimoji="1" lang="ja-JP" altLang="en-US" dirty="0"/>
              <a:t>における本来のトレーニングデータの作り方としては、</a:t>
            </a:r>
            <a:endParaRPr kumimoji="1" lang="en-US" altLang="ja-JP" dirty="0"/>
          </a:p>
          <a:p>
            <a:r>
              <a:rPr kumimoji="1" lang="ja-JP" altLang="en-US" dirty="0"/>
              <a:t>トレーニングデータ用の文章を単語ごとに分割するのですが、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17</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18</a:t>
            </a:fld>
            <a:endParaRPr kumimoji="1" lang="ja-JP" altLang="en-US"/>
          </a:p>
        </p:txBody>
      </p:sp>
    </p:spTree>
    <p:extLst>
      <p:ext uri="{BB962C8B-B14F-4D97-AF65-F5344CB8AC3E}">
        <p14:creationId xmlns:p14="http://schemas.microsoft.com/office/powerpoint/2010/main" val="304735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使っているオプションは現在は、★単語ベクトル数が</a:t>
            </a:r>
            <a:r>
              <a:rPr kumimoji="1" lang="en-US" altLang="ja-JP" dirty="0"/>
              <a:t>200,</a:t>
            </a:r>
            <a:r>
              <a:rPr kumimoji="1" lang="ja-JP" altLang="en-US" dirty="0"/>
              <a:t>★試行回数は</a:t>
            </a:r>
            <a:r>
              <a:rPr kumimoji="1" lang="en-US" altLang="ja-JP" dirty="0"/>
              <a:t>133,000,</a:t>
            </a:r>
            <a:r>
              <a:rPr kumimoji="1" lang="ja-JP" altLang="en-US" dirty="0"/>
              <a:t>★損失関数は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19</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err="1"/>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というライブラリを使用しています。</a:t>
            </a:r>
            <a:endParaRPr kumimoji="1" lang="en-US" altLang="ja-JP" dirty="0"/>
          </a:p>
          <a:p>
            <a:r>
              <a:rPr kumimoji="1" lang="ja-JP" altLang="en-US" dirty="0"/>
              <a:t>こうして取得したデータを、出力用のテキストファイルに書き込みます。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天気・ニュース・星座占いは抽出する文章量が多いため、機能を呼び出す度に毎回実行して、一つのファイルに上書き保存をしていると、処理に時間がかかってしまいます。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そこで、ラズパイの起動時にスクレイピングを実行して、それぞれ個別のテキストファイルに保存しておく、という方法に切り替えました。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それを</a:t>
            </a:r>
            <a:r>
              <a:rPr kumimoji="1" lang="en-US" altLang="ja-JP" dirty="0" err="1"/>
              <a:t>OpenJTalk</a:t>
            </a:r>
            <a:r>
              <a:rPr kumimoji="1" lang="ja-JP" altLang="en-US" dirty="0"/>
              <a:t>で音声出力する、といった流れです。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それではここから、各要素技術について説明していきます。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辞書データはこの</a:t>
            </a:r>
            <a:r>
              <a:rPr kumimoji="1" lang="en-US" altLang="ja-JP" dirty="0"/>
              <a:t>4</a:t>
            </a:r>
            <a:r>
              <a:rPr kumimoji="1" lang="ja-JP" altLang="en-US" dirty="0" err="1"/>
              <a:t>つの</a:t>
            </a:r>
            <a:r>
              <a:rPr kumimoji="1" lang="ja-JP" altLang="en-US" dirty="0"/>
              <a:t>ファイルで構成されており、ここで必要になるのは、そのうちの“音素ファイル”です。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endParaRPr lang="en-US" altLang="ja-JP" sz="3600" b="1" dirty="0">
              <a:ln w="3175">
                <a:solidFill>
                  <a:schemeClr val="tx1"/>
                </a:solidFill>
              </a:ln>
              <a:solidFill>
                <a:schemeClr val="accent6">
                  <a:lumMod val="50000"/>
                </a:schemeClr>
              </a:solidFill>
            </a:endParaRPr>
          </a:p>
          <a:p>
            <a:r>
              <a:rPr kumimoji="1" lang="ja-JP" altLang="en-US" sz="36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267" y="201224"/>
            <a:ext cx="4205786" cy="6492875"/>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a:xfrm>
            <a:off x="838200" y="365125"/>
            <a:ext cx="10515600" cy="1325563"/>
          </a:xfrm>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778786" y="163629"/>
            <a:ext cx="1454020" cy="500359"/>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778786" y="618969"/>
            <a:ext cx="909962" cy="1437707"/>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2C8BEA70-1900-4723-9BD1-09E186F313FA}"/>
              </a:ext>
            </a:extLst>
          </p:cNvPr>
          <p:cNvCxnSpPr>
            <a:cxnSpLocks/>
            <a:stCxn id="16" idx="3"/>
          </p:cNvCxnSpPr>
          <p:nvPr/>
        </p:nvCxnSpPr>
        <p:spPr>
          <a:xfrm>
            <a:off x="6232806" y="413809"/>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B3D3A50-4B17-4306-87CA-540F8BF23AC3}"/>
              </a:ext>
            </a:extLst>
          </p:cNvPr>
          <p:cNvSpPr txBox="1"/>
          <p:nvPr/>
        </p:nvSpPr>
        <p:spPr>
          <a:xfrm>
            <a:off x="6887578" y="163629"/>
            <a:ext cx="1849017"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ラベル名</a:t>
            </a:r>
          </a:p>
        </p:txBody>
      </p:sp>
      <p:cxnSp>
        <p:nvCxnSpPr>
          <p:cNvPr id="18" name="直線コネクタ 17">
            <a:extLst>
              <a:ext uri="{FF2B5EF4-FFF2-40B4-BE49-F238E27FC236}">
                <a16:creationId xmlns:a16="http://schemas.microsoft.com/office/drawing/2014/main" id="{5296D966-0F29-4666-9653-457F28665A6C}"/>
              </a:ext>
            </a:extLst>
          </p:cNvPr>
          <p:cNvCxnSpPr>
            <a:cxnSpLocks/>
          </p:cNvCxnSpPr>
          <p:nvPr/>
        </p:nvCxnSpPr>
        <p:spPr>
          <a:xfrm>
            <a:off x="5734945" y="1402313"/>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525028-7133-48BC-9FE2-20F8E69277FA}"/>
              </a:ext>
            </a:extLst>
          </p:cNvPr>
          <p:cNvSpPr txBox="1"/>
          <p:nvPr/>
        </p:nvSpPr>
        <p:spPr>
          <a:xfrm>
            <a:off x="6365171" y="1152133"/>
            <a:ext cx="1409378"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単語</a:t>
            </a:r>
          </a:p>
        </p:txBody>
      </p:sp>
      <p:sp>
        <p:nvSpPr>
          <p:cNvPr id="20" name="正方形/長方形 19">
            <a:extLst>
              <a:ext uri="{FF2B5EF4-FFF2-40B4-BE49-F238E27FC236}">
                <a16:creationId xmlns:a16="http://schemas.microsoft.com/office/drawing/2014/main" id="{FBBBEDE5-4681-4D7F-9823-FD4F349C83C6}"/>
              </a:ext>
            </a:extLst>
          </p:cNvPr>
          <p:cNvSpPr/>
          <p:nvPr/>
        </p:nvSpPr>
        <p:spPr>
          <a:xfrm>
            <a:off x="5817569" y="600412"/>
            <a:ext cx="1692171" cy="1437707"/>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9C6971-D1D4-43EB-9949-A03E30A8B3E5}"/>
              </a:ext>
            </a:extLst>
          </p:cNvPr>
          <p:cNvCxnSpPr>
            <a:cxnSpLocks/>
          </p:cNvCxnSpPr>
          <p:nvPr/>
        </p:nvCxnSpPr>
        <p:spPr>
          <a:xfrm>
            <a:off x="7481239" y="1402313"/>
            <a:ext cx="611130"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40F66BD-1E0B-45FB-B513-2BD1BFFE6087}"/>
              </a:ext>
            </a:extLst>
          </p:cNvPr>
          <p:cNvSpPr txBox="1"/>
          <p:nvPr/>
        </p:nvSpPr>
        <p:spPr>
          <a:xfrm>
            <a:off x="8047470" y="1152133"/>
            <a:ext cx="1409378" cy="584775"/>
          </a:xfrm>
          <a:prstGeom prst="rect">
            <a:avLst/>
          </a:prstGeom>
          <a:solidFill>
            <a:schemeClr val="bg1"/>
          </a:solidFill>
          <a:ln w="76200">
            <a:solidFill>
              <a:srgbClr val="FF0000"/>
            </a:solidFill>
          </a:ln>
        </p:spPr>
        <p:txBody>
          <a:bodyPr wrap="square" rtlCol="0">
            <a:spAutoFit/>
          </a:bodyPr>
          <a:lstStyle/>
          <a:p>
            <a:pPr algn="ctr"/>
            <a:r>
              <a:rPr kumimoji="1" lang="ja-JP" altLang="en-US" sz="3200" b="1" dirty="0"/>
              <a:t>音素</a:t>
            </a:r>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50"/>
                                        <p:tgtEl>
                                          <p:spTgt spid="4"/>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250"/>
                                        <p:tgtEl>
                                          <p:spTgt spid="18"/>
                                        </p:tgtEl>
                                      </p:cBhvr>
                                    </p:animEffect>
                                  </p:childTnLst>
                                </p:cTn>
                              </p:par>
                            </p:childTnLst>
                          </p:cTn>
                        </p:par>
                        <p:par>
                          <p:cTn id="31" fill="hold">
                            <p:stCondLst>
                              <p:cond delay="75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2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500"/>
                                        <p:tgtEl>
                                          <p:spTgt spid="20"/>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9"/>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250"/>
                                        <p:tgtEl>
                                          <p:spTgt spid="21"/>
                                        </p:tgtEl>
                                      </p:cBhvr>
                                    </p:animEffect>
                                  </p:childTnLst>
                                </p:cTn>
                              </p:par>
                            </p:childTnLst>
                          </p:cTn>
                        </p:par>
                        <p:par>
                          <p:cTn id="50" fill="hold">
                            <p:stCondLst>
                              <p:cond delay="75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8" grpId="0" animBg="1"/>
      <p:bldP spid="8" grpId="1" animBg="1"/>
      <p:bldP spid="19" grpId="0" animBg="1"/>
      <p:bldP spid="19" grpId="1" animBg="1"/>
      <p:bldP spid="20"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r>
              <a:rPr kumimoji="1" lang="ja-JP" altLang="en-US" sz="2400" b="1" dirty="0"/>
              <a:t>・晴れ</a:t>
            </a:r>
            <a:endParaRPr kumimoji="1" lang="en-US" altLang="ja-JP" sz="2400" b="1" dirty="0"/>
          </a:p>
          <a:p>
            <a:r>
              <a:rPr lang="ja-JP" altLang="en-US" sz="2400" b="1" dirty="0"/>
              <a:t>・雨</a:t>
            </a:r>
            <a:endParaRPr lang="en-US" altLang="ja-JP" sz="2400" b="1" dirty="0"/>
          </a:p>
          <a:p>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250"/>
                                        <p:tgtEl>
                                          <p:spTgt spid="24"/>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250"/>
                                        <p:tgtEl>
                                          <p:spTgt spid="25"/>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50"/>
                                        <p:tgtEl>
                                          <p:spTgt spid="26"/>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162534"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sz="6000" b="1"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sz="6000" b="1"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436250"/>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549309"/>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316237"/>
            <a:ext cx="0" cy="2330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429296"/>
            <a:ext cx="1" cy="1957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876243"/>
            <a:ext cx="1" cy="2570315"/>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065C26E2-3F5D-49FD-8C8B-DCA24A627E57}"/>
              </a:ext>
            </a:extLst>
          </p:cNvPr>
          <p:cNvSpPr/>
          <p:nvPr/>
        </p:nvSpPr>
        <p:spPr>
          <a:xfrm>
            <a:off x="7236117" y="1690688"/>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normAutofit/>
          </a:bodyPr>
          <a:lstStyle/>
          <a:p>
            <a:r>
              <a:rPr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テキスト分類</a:t>
            </a:r>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604987" y="3332587"/>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8238455" y="2081789"/>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8238455" y="4854102"/>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22" name="正方形/長方形 21">
            <a:extLst>
              <a:ext uri="{FF2B5EF4-FFF2-40B4-BE49-F238E27FC236}">
                <a16:creationId xmlns:a16="http://schemas.microsoft.com/office/drawing/2014/main" id="{BAA6FDE2-BBC6-43BC-A2C5-E247B0789EC6}"/>
              </a:ext>
            </a:extLst>
          </p:cNvPr>
          <p:cNvSpPr/>
          <p:nvPr/>
        </p:nvSpPr>
        <p:spPr>
          <a:xfrm>
            <a:off x="8239231" y="3427696"/>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7286449" y="2199581"/>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7317579" y="3546506"/>
            <a:ext cx="1221470" cy="523220"/>
          </a:xfrm>
          <a:prstGeom prst="rect">
            <a:avLst/>
          </a:prstGeom>
          <a:noFill/>
        </p:spPr>
        <p:txBody>
          <a:bodyPr wrap="square" rtlCol="0">
            <a:spAutoFit/>
          </a:bodyPr>
          <a:lstStyle/>
          <a:p>
            <a:r>
              <a:rPr kumimoji="1" lang="en-US" altLang="ja-JP" sz="2800" b="1" dirty="0"/>
              <a:t>14</a:t>
            </a:r>
            <a:r>
              <a:rPr kumimoji="1" lang="ja-JP" altLang="en-US" sz="2800" b="1" dirty="0"/>
              <a:t>％</a:t>
            </a:r>
            <a:endParaRPr kumimoji="1" lang="en-US" altLang="ja-JP" sz="2800" b="1"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7317579" y="4988609"/>
            <a:ext cx="1221470" cy="523220"/>
          </a:xfrm>
          <a:prstGeom prst="rect">
            <a:avLst/>
          </a:prstGeom>
          <a:noFill/>
        </p:spPr>
        <p:txBody>
          <a:bodyPr wrap="square" rtlCol="0">
            <a:spAutoFit/>
          </a:bodyPr>
          <a:lstStyle/>
          <a:p>
            <a:r>
              <a:rPr lang="en-US" altLang="ja-JP" sz="2800" b="1" dirty="0"/>
              <a:t>12</a:t>
            </a:r>
            <a:r>
              <a:rPr kumimoji="1" lang="ja-JP" altLang="en-US" sz="2800" b="1" dirty="0"/>
              <a:t>％</a:t>
            </a:r>
            <a:endParaRPr kumimoji="1" lang="en-US" altLang="ja-JP" sz="2800" b="1" dirty="0"/>
          </a:p>
        </p:txBody>
      </p:sp>
      <p:sp>
        <p:nvSpPr>
          <p:cNvPr id="8" name="楕円 7">
            <a:extLst>
              <a:ext uri="{FF2B5EF4-FFF2-40B4-BE49-F238E27FC236}">
                <a16:creationId xmlns:a16="http://schemas.microsoft.com/office/drawing/2014/main" id="{9839CB5E-FC8A-4BB3-86E5-8A44F1B75BEC}"/>
              </a:ext>
            </a:extLst>
          </p:cNvPr>
          <p:cNvSpPr/>
          <p:nvPr/>
        </p:nvSpPr>
        <p:spPr>
          <a:xfrm>
            <a:off x="7236117" y="1593908"/>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C5AA135-3E66-4B50-9BC5-15D3D7DA8DFB}"/>
              </a:ext>
            </a:extLst>
          </p:cNvPr>
          <p:cNvSpPr/>
          <p:nvPr/>
        </p:nvSpPr>
        <p:spPr>
          <a:xfrm>
            <a:off x="856329" y="2507137"/>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25" name="四角形: 角を丸くする 24">
            <a:extLst>
              <a:ext uri="{FF2B5EF4-FFF2-40B4-BE49-F238E27FC236}">
                <a16:creationId xmlns:a16="http://schemas.microsoft.com/office/drawing/2014/main" id="{7F92E45D-BD2A-4D37-9520-C23EE457465C}"/>
              </a:ext>
            </a:extLst>
          </p:cNvPr>
          <p:cNvSpPr/>
          <p:nvPr/>
        </p:nvSpPr>
        <p:spPr>
          <a:xfrm>
            <a:off x="856329" y="3088858"/>
            <a:ext cx="266054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26" name="四角形: 角を丸くする 25">
            <a:extLst>
              <a:ext uri="{FF2B5EF4-FFF2-40B4-BE49-F238E27FC236}">
                <a16:creationId xmlns:a16="http://schemas.microsoft.com/office/drawing/2014/main" id="{DFC63A6F-E259-4EE1-8C50-47AB28234FA8}"/>
              </a:ext>
            </a:extLst>
          </p:cNvPr>
          <p:cNvSpPr/>
          <p:nvPr/>
        </p:nvSpPr>
        <p:spPr>
          <a:xfrm>
            <a:off x="4316793" y="3088857"/>
            <a:ext cx="213125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27" name="矢印: 右 26">
            <a:extLst>
              <a:ext uri="{FF2B5EF4-FFF2-40B4-BE49-F238E27FC236}">
                <a16:creationId xmlns:a16="http://schemas.microsoft.com/office/drawing/2014/main" id="{BCFE1A0B-A36D-4A88-ADDE-A9EB43F47448}"/>
              </a:ext>
            </a:extLst>
          </p:cNvPr>
          <p:cNvSpPr/>
          <p:nvPr/>
        </p:nvSpPr>
        <p:spPr>
          <a:xfrm>
            <a:off x="6580459" y="3326733"/>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1" nodeType="clickEffect">
                                  <p:stCondLst>
                                    <p:cond delay="0"/>
                                  </p:stCondLst>
                                  <p:childTnLst>
                                    <p:animScale>
                                      <p:cBhvr>
                                        <p:cTn id="6" dur="250" fill="hold"/>
                                        <p:tgtEl>
                                          <p:spTgt spid="20"/>
                                        </p:tgtEl>
                                      </p:cBhvr>
                                      <p:by x="150000" y="150000"/>
                                    </p:animScale>
                                  </p:childTnLst>
                                </p:cTn>
                              </p:par>
                              <p:par>
                                <p:cTn id="7" presetID="6" presetClass="emph" presetSubtype="0" autoRev="1" fill="hold" grpId="1" nodeType="withEffect">
                                  <p:stCondLst>
                                    <p:cond delay="0"/>
                                  </p:stCondLst>
                                  <p:childTnLst>
                                    <p:animScale>
                                      <p:cBhvr>
                                        <p:cTn id="8" dur="250" fill="hold"/>
                                        <p:tgtEl>
                                          <p:spTgt spid="22"/>
                                        </p:tgtEl>
                                      </p:cBhvr>
                                      <p:by x="150000" y="150000"/>
                                    </p:animScale>
                                  </p:childTnLst>
                                </p:cTn>
                              </p:par>
                              <p:par>
                                <p:cTn id="9" presetID="6" presetClass="emph" presetSubtype="0" autoRev="1" fill="hold" grpId="1" nodeType="withEffect">
                                  <p:stCondLst>
                                    <p:cond delay="0"/>
                                  </p:stCondLst>
                                  <p:childTnLst>
                                    <p:animScale>
                                      <p:cBhvr>
                                        <p:cTn id="10" dur="250" fill="hold"/>
                                        <p:tgtEl>
                                          <p:spTgt spid="21"/>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1" grpId="1" animBg="1"/>
      <p:bldP spid="22" grpId="1" animBg="1"/>
      <p:bldP spid="6" grpId="0"/>
      <p:bldP spid="19" grpId="0"/>
      <p:bldP spid="2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131092" y="3806686"/>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724128" y="3316938"/>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34922" y="2730538"/>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lumMod val="50000"/>
                </a:schemeClr>
              </a:solidFill>
            </a:endParaRPr>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4989327" y="293763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723863" y="3982731"/>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76968" y="2962995"/>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a:cxnSpLocks/>
          </p:cNvCxnSpPr>
          <p:nvPr/>
        </p:nvCxnSpPr>
        <p:spPr>
          <a:xfrm flipV="1">
            <a:off x="10403840" y="4873486"/>
            <a:ext cx="1814169" cy="1181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44707" y="5122404"/>
            <a:ext cx="1212282" cy="707886"/>
          </a:xfrm>
          <a:prstGeom prst="rect">
            <a:avLst/>
          </a:prstGeom>
          <a:noFill/>
        </p:spPr>
        <p:txBody>
          <a:bodyPr wrap="square" rtlCol="0">
            <a:spAutoFit/>
          </a:bodyPr>
          <a:lstStyle/>
          <a:p>
            <a:r>
              <a:rPr kumimoji="1" lang="ja-JP" altLang="en-US" sz="4000" b="1" dirty="0"/>
              <a:t>猫</a:t>
            </a:r>
          </a:p>
        </p:txBody>
      </p:sp>
      <p:sp>
        <p:nvSpPr>
          <p:cNvPr id="43" name="タイトル 1">
            <a:extLst>
              <a:ext uri="{FF2B5EF4-FFF2-40B4-BE49-F238E27FC236}">
                <a16:creationId xmlns:a16="http://schemas.microsoft.com/office/drawing/2014/main" id="{43E1285A-D11D-45BE-BD86-7CBF3DFDD54E}"/>
              </a:ext>
            </a:extLst>
          </p:cNvPr>
          <p:cNvSpPr>
            <a:spLocks noGrp="1"/>
          </p:cNvSpPr>
          <p:nvPr>
            <p:ph type="title"/>
          </p:nvPr>
        </p:nvSpPr>
        <p:spPr>
          <a:xfrm>
            <a:off x="838200" y="365125"/>
            <a:ext cx="10515600" cy="1325563"/>
          </a:xfrm>
        </p:spPr>
        <p:txBody>
          <a:bodyPr>
            <a:normAutofit/>
          </a:bodyPr>
          <a:lstStyle/>
          <a:p>
            <a:r>
              <a:rPr kumimoji="1" lang="en-US" altLang="ja-JP" sz="6000" b="1" dirty="0" err="1">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fastText</a:t>
            </a:r>
            <a:endPar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61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77926" y="1674882"/>
            <a:ext cx="12187250" cy="2311636"/>
          </a:xfrm>
          <a:ln>
            <a:noFill/>
          </a:ln>
        </p:spPr>
        <p:txBody>
          <a:bodyPr>
            <a:normAutofit/>
          </a:bodyPr>
          <a:lstStyle/>
          <a:p>
            <a:pPr marL="457200" lvl="1" indent="0">
              <a:buNone/>
            </a:pPr>
            <a:r>
              <a:rPr kumimoji="1" lang="ja-JP" altLang="en-US" sz="4800" b="1" dirty="0">
                <a:ln>
                  <a:solidFill>
                    <a:sysClr val="windowText" lastClr="000000"/>
                  </a:solidFill>
                </a:ln>
                <a:solidFill>
                  <a:schemeClr val="accent6">
                    <a:lumMod val="75000"/>
                  </a:schemeClr>
                </a:solidFill>
              </a:rPr>
              <a:t>文章を単語ごとに分割</a:t>
            </a:r>
            <a:endParaRPr kumimoji="1" lang="en-US" altLang="ja-JP" sz="4800" b="1" dirty="0">
              <a:ln>
                <a:solidFill>
                  <a:sysClr val="windowText" lastClr="000000"/>
                </a:solidFill>
              </a:ln>
              <a:solidFill>
                <a:schemeClr val="accent6">
                  <a:lumMod val="75000"/>
                </a:schemeClr>
              </a:solidFill>
            </a:endParaRPr>
          </a:p>
          <a:p>
            <a:pPr marL="914400" lvl="2" indent="0">
              <a:buNone/>
            </a:pPr>
            <a:r>
              <a:rPr kumimoji="1" lang="ja-JP" altLang="en-US" sz="4000" b="1" dirty="0"/>
              <a:t>重複する単語が</a:t>
            </a:r>
            <a:r>
              <a:rPr lang="ja-JP" altLang="en-US" sz="4000" b="1" dirty="0"/>
              <a:t>多い</a:t>
            </a:r>
            <a:r>
              <a:rPr lang="ja-JP" altLang="en-US" sz="4000" b="1" dirty="0">
                <a:solidFill>
                  <a:srgbClr val="FF0000"/>
                </a:solidFill>
              </a:rPr>
              <a:t>　　</a:t>
            </a:r>
            <a:r>
              <a:rPr lang="ja-JP" altLang="en-US" sz="4000" b="1" dirty="0"/>
              <a:t>データを増やしにくい</a:t>
            </a:r>
            <a:endParaRPr kumimoji="1" lang="en-US" altLang="ja-JP" sz="4400" dirty="0"/>
          </a:p>
          <a:p>
            <a:pPr marL="914400" lvl="2" indent="0">
              <a:buNone/>
            </a:pPr>
            <a:endParaRPr lang="ja-JP" altLang="en-US" sz="3600" b="1" dirty="0"/>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
        <p:nvSpPr>
          <p:cNvPr id="11" name="矢印: 上 10">
            <a:extLst>
              <a:ext uri="{FF2B5EF4-FFF2-40B4-BE49-F238E27FC236}">
                <a16:creationId xmlns:a16="http://schemas.microsoft.com/office/drawing/2014/main" id="{29F6C5C0-2589-40FD-9443-B4E53A7D0DE8}"/>
              </a:ext>
            </a:extLst>
          </p:cNvPr>
          <p:cNvSpPr/>
          <p:nvPr/>
        </p:nvSpPr>
        <p:spPr>
          <a:xfrm rot="5400000">
            <a:off x="5761190" y="2348143"/>
            <a:ext cx="669619"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F82C14E9-77E2-4B89-8ADE-0DB799E490FB}"/>
              </a:ext>
            </a:extLst>
          </p:cNvPr>
          <p:cNvSpPr txBox="1"/>
          <p:nvPr/>
        </p:nvSpPr>
        <p:spPr>
          <a:xfrm>
            <a:off x="1723053" y="3556224"/>
            <a:ext cx="9630745" cy="923330"/>
          </a:xfrm>
          <a:prstGeom prst="rect">
            <a:avLst/>
          </a:prstGeom>
          <a:noFill/>
        </p:spPr>
        <p:txBody>
          <a:bodyPr wrap="square" rtlCol="0">
            <a:spAutoFit/>
          </a:bodyPr>
          <a:lstStyle/>
          <a:p>
            <a:r>
              <a:rPr kumimoji="1" lang="ja-JP" altLang="en-US" sz="5400" b="1" dirty="0">
                <a:ln w="19050">
                  <a:solidFill>
                    <a:srgbClr val="FF0000"/>
                  </a:solidFill>
                </a:ln>
                <a:solidFill>
                  <a:schemeClr val="bg1"/>
                </a:solidFill>
              </a:rPr>
              <a:t>今日　の　天気　は　晴れ ？</a:t>
            </a:r>
          </a:p>
        </p:txBody>
      </p:sp>
      <p:sp>
        <p:nvSpPr>
          <p:cNvPr id="15" name="テキスト ボックス 14">
            <a:extLst>
              <a:ext uri="{FF2B5EF4-FFF2-40B4-BE49-F238E27FC236}">
                <a16:creationId xmlns:a16="http://schemas.microsoft.com/office/drawing/2014/main" id="{2C212ED4-0CB7-454B-9D72-D3D1BB7564A4}"/>
              </a:ext>
            </a:extLst>
          </p:cNvPr>
          <p:cNvSpPr txBox="1"/>
          <p:nvPr/>
        </p:nvSpPr>
        <p:spPr>
          <a:xfrm>
            <a:off x="1723052" y="4876803"/>
            <a:ext cx="9630746" cy="923330"/>
          </a:xfrm>
          <a:prstGeom prst="rect">
            <a:avLst/>
          </a:prstGeom>
          <a:noFill/>
        </p:spPr>
        <p:txBody>
          <a:bodyPr wrap="square" rtlCol="0">
            <a:spAutoFit/>
          </a:bodyPr>
          <a:lstStyle/>
          <a:p>
            <a:r>
              <a:rPr kumimoji="1" lang="ja-JP" altLang="en-US" sz="5400" b="1" dirty="0">
                <a:ln w="19050">
                  <a:solidFill>
                    <a:srgbClr val="FF0000"/>
                  </a:solidFill>
                </a:ln>
                <a:solidFill>
                  <a:schemeClr val="bg1"/>
                </a:solidFill>
              </a:rPr>
              <a:t>今日　の　天気　を　教えて</a:t>
            </a:r>
          </a:p>
        </p:txBody>
      </p:sp>
      <p:cxnSp>
        <p:nvCxnSpPr>
          <p:cNvPr id="10" name="直線コネクタ 9">
            <a:extLst>
              <a:ext uri="{FF2B5EF4-FFF2-40B4-BE49-F238E27FC236}">
                <a16:creationId xmlns:a16="http://schemas.microsoft.com/office/drawing/2014/main" id="{E1421A6B-C8D7-42ED-8345-8DD4A371813B}"/>
              </a:ext>
            </a:extLst>
          </p:cNvPr>
          <p:cNvCxnSpPr>
            <a:cxnSpLocks/>
            <a:endCxn id="15" idx="2"/>
          </p:cNvCxnSpPr>
          <p:nvPr/>
        </p:nvCxnSpPr>
        <p:spPr>
          <a:xfrm>
            <a:off x="1752600" y="4865981"/>
            <a:ext cx="4785825" cy="9341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6EB715-1388-441B-A9F6-137E1F591A99}"/>
              </a:ext>
            </a:extLst>
          </p:cNvPr>
          <p:cNvCxnSpPr>
            <a:cxnSpLocks/>
            <a:endCxn id="15" idx="0"/>
          </p:cNvCxnSpPr>
          <p:nvPr/>
        </p:nvCxnSpPr>
        <p:spPr>
          <a:xfrm flipV="1">
            <a:off x="1752600" y="4876803"/>
            <a:ext cx="4785825" cy="9233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outVertical)">
                                      <p:cBhvr>
                                        <p:cTn id="21" dur="500"/>
                                        <p:tgtEl>
                                          <p:spTgt spid="22"/>
                                        </p:tgtEl>
                                      </p:cBhvr>
                                    </p:animEffect>
                                  </p:childTnLst>
                                </p:cTn>
                              </p:par>
                              <p:par>
                                <p:cTn id="22" presetID="16" presetClass="entr" presetSubtype="37"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77926" y="1674882"/>
            <a:ext cx="12187250" cy="2311636"/>
          </a:xfrm>
          <a:ln>
            <a:noFill/>
          </a:ln>
        </p:spPr>
        <p:txBody>
          <a:bodyPr>
            <a:normAutofit/>
          </a:bodyPr>
          <a:lstStyle/>
          <a:p>
            <a:pPr marL="457200" lvl="1" indent="0">
              <a:buNone/>
            </a:pPr>
            <a:r>
              <a:rPr kumimoji="1" lang="ja-JP" altLang="en-US" sz="4800" b="1" dirty="0">
                <a:ln>
                  <a:solidFill>
                    <a:sysClr val="windowText" lastClr="000000"/>
                  </a:solidFill>
                </a:ln>
                <a:solidFill>
                  <a:schemeClr val="accent6">
                    <a:lumMod val="75000"/>
                  </a:schemeClr>
                </a:solidFill>
              </a:rPr>
              <a:t>文章を単語ごとに分割</a:t>
            </a:r>
            <a:endParaRPr kumimoji="1" lang="en-US" altLang="ja-JP" sz="4800" b="1" dirty="0">
              <a:ln>
                <a:solidFill>
                  <a:sysClr val="windowText" lastClr="000000"/>
                </a:solidFill>
              </a:ln>
              <a:solidFill>
                <a:schemeClr val="accent6">
                  <a:lumMod val="75000"/>
                </a:schemeClr>
              </a:solidFill>
            </a:endParaRPr>
          </a:p>
          <a:p>
            <a:pPr marL="914400" lvl="2" indent="0">
              <a:buNone/>
            </a:pPr>
            <a:r>
              <a:rPr kumimoji="1" lang="ja-JP" altLang="en-US" sz="4000" b="1" dirty="0"/>
              <a:t>重複する単語が</a:t>
            </a:r>
            <a:r>
              <a:rPr lang="ja-JP" altLang="en-US" sz="4000" b="1" dirty="0"/>
              <a:t>多い</a:t>
            </a:r>
            <a:r>
              <a:rPr lang="ja-JP" altLang="en-US" sz="4000" b="1" dirty="0">
                <a:solidFill>
                  <a:srgbClr val="FF0000"/>
                </a:solidFill>
              </a:rPr>
              <a:t>　　</a:t>
            </a:r>
            <a:r>
              <a:rPr lang="ja-JP" altLang="en-US" sz="4000" b="1" dirty="0"/>
              <a:t>データを増やしにくい</a:t>
            </a:r>
            <a:endParaRPr kumimoji="1" lang="en-US" altLang="ja-JP" sz="4400" dirty="0"/>
          </a:p>
          <a:p>
            <a:pPr marL="914400" lvl="2" indent="0">
              <a:buNone/>
            </a:pPr>
            <a:endParaRPr lang="ja-JP" altLang="en-US" sz="3600" b="1" dirty="0"/>
          </a:p>
        </p:txBody>
      </p:sp>
      <p:sp>
        <p:nvSpPr>
          <p:cNvPr id="9" name="矢印: 上 8">
            <a:extLst>
              <a:ext uri="{FF2B5EF4-FFF2-40B4-BE49-F238E27FC236}">
                <a16:creationId xmlns:a16="http://schemas.microsoft.com/office/drawing/2014/main" id="{42B22345-9B06-472D-96CD-9DCAB6528AC9}"/>
              </a:ext>
            </a:extLst>
          </p:cNvPr>
          <p:cNvSpPr/>
          <p:nvPr/>
        </p:nvSpPr>
        <p:spPr>
          <a:xfrm rot="5400000">
            <a:off x="4071413" y="4448780"/>
            <a:ext cx="681185"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
        <p:nvSpPr>
          <p:cNvPr id="11" name="矢印: 上 10">
            <a:extLst>
              <a:ext uri="{FF2B5EF4-FFF2-40B4-BE49-F238E27FC236}">
                <a16:creationId xmlns:a16="http://schemas.microsoft.com/office/drawing/2014/main" id="{29F6C5C0-2589-40FD-9443-B4E53A7D0DE8}"/>
              </a:ext>
            </a:extLst>
          </p:cNvPr>
          <p:cNvSpPr/>
          <p:nvPr/>
        </p:nvSpPr>
        <p:spPr>
          <a:xfrm rot="5400000">
            <a:off x="5761190" y="2348143"/>
            <a:ext cx="669619"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FA6F6852-0410-4018-B067-DCC7554FC217}"/>
              </a:ext>
            </a:extLst>
          </p:cNvPr>
          <p:cNvSpPr txBox="1"/>
          <p:nvPr/>
        </p:nvSpPr>
        <p:spPr>
          <a:xfrm>
            <a:off x="82507" y="3683921"/>
            <a:ext cx="10898155" cy="1785104"/>
          </a:xfrm>
          <a:prstGeom prst="rect">
            <a:avLst/>
          </a:prstGeom>
          <a:noFill/>
        </p:spPr>
        <p:txBody>
          <a:bodyPr wrap="square" rtlCol="0">
            <a:spAutoFit/>
          </a:bodyPr>
          <a:lstStyle/>
          <a:p>
            <a:pPr lvl="1"/>
            <a:r>
              <a:rPr lang="ja-JP" altLang="en-US" sz="4800" b="1" dirty="0">
                <a:ln>
                  <a:solidFill>
                    <a:sysClr val="windowText" lastClr="000000"/>
                  </a:solidFill>
                </a:ln>
                <a:solidFill>
                  <a:schemeClr val="accent6">
                    <a:lumMod val="75000"/>
                  </a:schemeClr>
                </a:solidFill>
              </a:rPr>
              <a:t>文章を単語として扱う</a:t>
            </a:r>
            <a:endParaRPr lang="en-US" altLang="ja-JP" sz="4800" b="1" dirty="0">
              <a:ln>
                <a:solidFill>
                  <a:sysClr val="windowText" lastClr="000000"/>
                </a:solidFill>
              </a:ln>
              <a:solidFill>
                <a:schemeClr val="accent6">
                  <a:lumMod val="75000"/>
                </a:schemeClr>
              </a:solidFill>
            </a:endParaRPr>
          </a:p>
          <a:p>
            <a:pPr lvl="2"/>
            <a:r>
              <a:rPr lang="ja-JP" altLang="en-US" sz="4400" b="1" dirty="0"/>
              <a:t>重複しない　　</a:t>
            </a:r>
            <a:r>
              <a:rPr lang="ja-JP" altLang="en-US" sz="4000" b="1" dirty="0"/>
              <a:t>データを増やしやすい</a:t>
            </a:r>
            <a:endParaRPr lang="ja-JP" altLang="en-US" sz="4400" b="1" dirty="0"/>
          </a:p>
          <a:p>
            <a:endParaRPr kumimoji="1" lang="ja-JP" altLang="en-US" dirty="0"/>
          </a:p>
        </p:txBody>
      </p:sp>
    </p:spTree>
    <p:extLst>
      <p:ext uri="{BB962C8B-B14F-4D97-AF65-F5344CB8AC3E}">
        <p14:creationId xmlns:p14="http://schemas.microsoft.com/office/powerpoint/2010/main" val="305113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344" y="1690688"/>
            <a:ext cx="12033367" cy="440049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a:extLst>
              <a:ext uri="{FF2B5EF4-FFF2-40B4-BE49-F238E27FC236}">
                <a16:creationId xmlns:a16="http://schemas.microsoft.com/office/drawing/2014/main" id="{3827400A-0100-4512-BD53-7AECDB4EBCE5}"/>
              </a:ext>
            </a:extLst>
          </p:cNvPr>
          <p:cNvSpPr/>
          <p:nvPr/>
        </p:nvSpPr>
        <p:spPr>
          <a:xfrm>
            <a:off x="9259092" y="2340771"/>
            <a:ext cx="1470611"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8" y="2342401"/>
            <a:ext cx="103952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8" y="2340771"/>
            <a:ext cx="124560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A912D906-0434-4F66-9CD7-93D1F65F2189}"/>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機械学習モデル</a:t>
            </a:r>
          </a:p>
        </p:txBody>
      </p:sp>
    </p:spTree>
    <p:extLst>
      <p:ext uri="{BB962C8B-B14F-4D97-AF65-F5344CB8AC3E}">
        <p14:creationId xmlns:p14="http://schemas.microsoft.com/office/powerpoint/2010/main" val="20132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3" name="テキスト ボックス 2">
            <a:extLst>
              <a:ext uri="{FF2B5EF4-FFF2-40B4-BE49-F238E27FC236}">
                <a16:creationId xmlns:a16="http://schemas.microsoft.com/office/drawing/2014/main" id="{F9D5B8ED-CF98-4C33-9A2E-1FE93B2D7EA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normAutofit/>
          </a:bodyPr>
          <a:lstStyle/>
          <a:p>
            <a:r>
              <a:rPr lang="ja-JP" altLang="en-US" sz="6000"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sz="6000"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6456784" y="2545309"/>
            <a:ext cx="1117067" cy="2005845"/>
          </a:xfrm>
          <a:prstGeom prst="right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normAutofit/>
          </a:bodyPr>
          <a:lstStyle/>
          <a:p>
            <a:pPr lvl="0"/>
            <a:r>
              <a:rPr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sz="6000" b="1"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70529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75000"/>
                  </a:schemeClr>
                </a:solidFill>
              </a:rPr>
              <a:t>データ取得</a:t>
            </a:r>
            <a:endParaRPr kumimoji="1" lang="ja-JP" altLang="en-US" sz="2800"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7" y="3429000"/>
            <a:ext cx="2705291" cy="237464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・天気予報</a:t>
            </a:r>
            <a:endParaRPr lang="en-US" altLang="ja-JP" sz="3200" b="1" dirty="0">
              <a:solidFill>
                <a:schemeClr val="bg1"/>
              </a:solidFill>
            </a:endParaRPr>
          </a:p>
          <a:p>
            <a:r>
              <a:rPr lang="ja-JP" altLang="en-US" sz="3200" b="1" dirty="0">
                <a:solidFill>
                  <a:schemeClr val="bg1"/>
                </a:solidFill>
              </a:rPr>
              <a:t>・ニュース</a:t>
            </a:r>
            <a:endParaRPr lang="en-US" altLang="ja-JP" sz="3200" b="1" dirty="0">
              <a:solidFill>
                <a:schemeClr val="bg1"/>
              </a:solidFill>
            </a:endParaRPr>
          </a:p>
          <a:p>
            <a:r>
              <a:rPr lang="ja-JP" altLang="en-US" sz="3200" b="1" dirty="0">
                <a:solidFill>
                  <a:schemeClr val="bg1"/>
                </a:solidFill>
              </a:rPr>
              <a:t>・日時</a:t>
            </a:r>
            <a:endParaRPr lang="en-US" altLang="ja-JP" sz="3200" b="1" dirty="0">
              <a:solidFill>
                <a:schemeClr val="bg1"/>
              </a:solidFill>
            </a:endParaRPr>
          </a:p>
          <a:p>
            <a:r>
              <a:rPr lang="ja-JP" altLang="en-US" sz="32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646645" y="3982035"/>
            <a:ext cx="2655982"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395934" y="3738064"/>
            <a:ext cx="2558890" cy="1418253"/>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bg1"/>
                </a:solidFill>
              </a:rPr>
              <a:t>result.txt</a:t>
            </a:r>
            <a:endParaRPr kumimoji="1" lang="ja-JP" altLang="en-US" sz="32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156553" y="2798542"/>
            <a:ext cx="3037652" cy="7053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ファイルに書き込み</a:t>
            </a:r>
            <a:endParaRPr kumimoji="1" lang="ja-JP" altLang="en-US" sz="2400"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742046" y="1603539"/>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b="1" dirty="0"/>
              <a:t>長文のスクレイピングは時間がかかる</a:t>
            </a:r>
            <a:endParaRPr lang="en-US" altLang="ja-JP" sz="3200" b="1" dirty="0"/>
          </a:p>
        </p:txBody>
      </p:sp>
    </p:spTree>
    <p:extLst>
      <p:ext uri="{BB962C8B-B14F-4D97-AF65-F5344CB8AC3E}">
        <p14:creationId xmlns:p14="http://schemas.microsoft.com/office/powerpoint/2010/main" val="7560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75000"/>
                  </a:schemeClr>
                </a:solidFill>
              </a:rPr>
              <a:t>データ取得</a:t>
            </a:r>
            <a:endParaRPr kumimoji="1" lang="ja-JP" altLang="en-US" sz="2800"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876415" y="4932087"/>
            <a:ext cx="2439168" cy="10352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0" y="5107508"/>
            <a:ext cx="3141329"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b="1" dirty="0">
                <a:solidFill>
                  <a:schemeClr val="bg1"/>
                </a:solidFill>
              </a:rPr>
              <a:t>・</a:t>
            </a:r>
            <a:r>
              <a:rPr kumimoji="1" lang="en-US" altLang="ja-JP" sz="3200" b="1" dirty="0">
                <a:solidFill>
                  <a:schemeClr val="bg1"/>
                </a:solidFill>
              </a:rPr>
              <a:t>day.txt</a:t>
            </a:r>
            <a:endParaRPr kumimoji="1" lang="ja-JP" altLang="en-US" sz="2000"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0" y="3157532"/>
            <a:ext cx="2439168" cy="1723213"/>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・天気予報</a:t>
            </a:r>
            <a:endParaRPr lang="en-US" altLang="ja-JP" sz="3200" b="1" dirty="0">
              <a:solidFill>
                <a:schemeClr val="bg1"/>
              </a:solidFill>
            </a:endParaRPr>
          </a:p>
          <a:p>
            <a:r>
              <a:rPr lang="ja-JP" altLang="en-US" sz="3200" b="1" dirty="0">
                <a:solidFill>
                  <a:schemeClr val="bg1"/>
                </a:solidFill>
              </a:rPr>
              <a:t>・ニュース</a:t>
            </a:r>
            <a:endParaRPr lang="en-US" altLang="ja-JP" sz="3200" b="1" dirty="0">
              <a:solidFill>
                <a:schemeClr val="bg1"/>
              </a:solidFill>
            </a:endParaRPr>
          </a:p>
          <a:p>
            <a:r>
              <a:rPr lang="ja-JP" altLang="en-US" sz="32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0" y="5115133"/>
            <a:ext cx="2439168"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0" y="3157532"/>
            <a:ext cx="3141329" cy="158334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chemeClr val="bg1"/>
                </a:solidFill>
              </a:rPr>
              <a:t>・</a:t>
            </a:r>
            <a:r>
              <a:rPr lang="en-US" altLang="ja-JP" sz="3200" b="1" dirty="0">
                <a:solidFill>
                  <a:schemeClr val="bg1"/>
                </a:solidFill>
              </a:rPr>
              <a:t>weather.txt</a:t>
            </a:r>
          </a:p>
          <a:p>
            <a:r>
              <a:rPr lang="ja-JP" altLang="en-US" sz="3200" b="1" dirty="0">
                <a:solidFill>
                  <a:schemeClr val="bg1"/>
                </a:solidFill>
              </a:rPr>
              <a:t>・</a:t>
            </a:r>
            <a:r>
              <a:rPr lang="en-US" altLang="ja-JP" sz="3200" b="1" dirty="0">
                <a:solidFill>
                  <a:schemeClr val="bg1"/>
                </a:solidFill>
              </a:rPr>
              <a:t>news.txt</a:t>
            </a:r>
          </a:p>
          <a:p>
            <a:r>
              <a:rPr lang="ja-JP" altLang="en-US" sz="3200" b="1" dirty="0">
                <a:solidFill>
                  <a:schemeClr val="bg1"/>
                </a:solidFill>
              </a:rPr>
              <a:t>・</a:t>
            </a:r>
            <a:r>
              <a:rPr lang="en-US" altLang="ja-JP" sz="3200" b="1" dirty="0">
                <a:solidFill>
                  <a:schemeClr val="bg1"/>
                </a:solidFill>
              </a:rPr>
              <a:t>fortune.txt</a:t>
            </a:r>
            <a:endParaRPr lang="ja-JP" altLang="en-US" sz="32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876414" y="3335991"/>
            <a:ext cx="2439169" cy="141250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起動時に</a:t>
            </a:r>
            <a:r>
              <a:rPr kumimoji="1" lang="ja-JP" altLang="en-US" sz="2400"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3141327"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ファイルに書き込み</a:t>
            </a:r>
            <a:endParaRPr kumimoji="1" lang="ja-JP" altLang="en-US" sz="2400"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normAutofit/>
          </a:bodyPr>
          <a:lstStyle/>
          <a:p>
            <a:pPr lvl="0"/>
            <a:r>
              <a:rPr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sz="6000" b="1"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b="1" dirty="0"/>
              <a:t>起動時に実行して、個別に保存</a:t>
            </a:r>
            <a:endParaRPr lang="en-US" altLang="ja-JP" sz="2800" b="1"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normAutofit/>
          </a:bodyPr>
          <a:lstStyle/>
          <a:p>
            <a:r>
              <a:rPr kumimoji="1" lang="en-US" altLang="ja-JP"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normAutofit/>
          </a:bodyPr>
          <a:lstStyle/>
          <a:p>
            <a:r>
              <a:rPr kumimoji="1" lang="en-US" altLang="ja-JP"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003278" y="2767280"/>
            <a:ext cx="12666845" cy="1569660"/>
          </a:xfrm>
          <a:prstGeom prst="rect">
            <a:avLst/>
          </a:prstGeom>
          <a:noFill/>
        </p:spPr>
        <p:txBody>
          <a:bodyPr wrap="square" rtlCol="0">
            <a:spAutoFit/>
          </a:bodyPr>
          <a:lstStyle/>
          <a:p>
            <a:r>
              <a:rPr kumimoji="1" lang="ja-JP" altLang="en-US" sz="96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96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a:xfrm>
            <a:off x="838200" y="1690688"/>
            <a:ext cx="10515600" cy="4351338"/>
          </a:xfrm>
        </p:spPr>
        <p:txBody>
          <a:bodyPr>
            <a:normAutofit fontScale="92500" lnSpcReduction="10000"/>
          </a:bodyPr>
          <a:lstStyle/>
          <a:p>
            <a:r>
              <a:rPr kumimoji="1" lang="ja-JP" altLang="en-US" sz="4400" dirty="0"/>
              <a:t>機能拡張</a:t>
            </a:r>
            <a:endParaRPr lang="en-US" altLang="ja-JP" sz="4400" dirty="0"/>
          </a:p>
          <a:p>
            <a:pPr lvl="1"/>
            <a:r>
              <a:rPr kumimoji="1" lang="ja-JP" altLang="en-US" sz="4000" dirty="0"/>
              <a:t>スクレイピング</a:t>
            </a:r>
            <a:endParaRPr kumimoji="1" lang="en-US" altLang="ja-JP" sz="4000" dirty="0"/>
          </a:p>
          <a:p>
            <a:pPr lvl="2"/>
            <a:r>
              <a:rPr lang="ja-JP" altLang="en-US" sz="3600" dirty="0"/>
              <a:t>起動時 </a:t>
            </a:r>
            <a:r>
              <a:rPr lang="ja-JP" altLang="en-US" sz="3600" b="1" dirty="0"/>
              <a:t>＋ </a:t>
            </a:r>
            <a:r>
              <a:rPr lang="ja-JP" altLang="en-US" sz="3600" dirty="0"/>
              <a:t>一定時間ごとに実行</a:t>
            </a:r>
            <a:endParaRPr lang="en-US" altLang="ja-JP" sz="3600" dirty="0"/>
          </a:p>
          <a:p>
            <a:pPr lvl="2"/>
            <a:r>
              <a:rPr kumimoji="1" lang="ja-JP" altLang="en-US" sz="3600" dirty="0"/>
              <a:t>音声ファイル</a:t>
            </a:r>
            <a:r>
              <a:rPr lang="ja-JP" altLang="en-US" sz="3600" dirty="0"/>
              <a:t>を</a:t>
            </a:r>
            <a:r>
              <a:rPr kumimoji="1" lang="ja-JP" altLang="en-US" sz="3600" dirty="0"/>
              <a:t>保存</a:t>
            </a:r>
            <a:endParaRPr lang="en-US" altLang="ja-JP" sz="3600" dirty="0"/>
          </a:p>
          <a:p>
            <a:pPr lvl="1"/>
            <a:r>
              <a:rPr lang="en-US" altLang="ja-JP" sz="4000" dirty="0"/>
              <a:t>AI</a:t>
            </a:r>
            <a:r>
              <a:rPr lang="ja-JP" altLang="en-US" sz="4000" dirty="0"/>
              <a:t>の精度を上げる</a:t>
            </a:r>
            <a:endParaRPr lang="en-US" altLang="ja-JP" sz="4000" dirty="0"/>
          </a:p>
          <a:p>
            <a:pPr lvl="1"/>
            <a:endParaRPr kumimoji="1" lang="en-US" altLang="ja-JP" sz="4000" dirty="0"/>
          </a:p>
          <a:p>
            <a:r>
              <a:rPr kumimoji="1" lang="ja-JP" altLang="en-US" sz="4400" dirty="0"/>
              <a:t>外見作成</a:t>
            </a:r>
            <a:endParaRPr kumimoji="1" lang="en-US" altLang="ja-JP" sz="4400" dirty="0"/>
          </a:p>
          <a:p>
            <a:pPr lvl="1"/>
            <a:r>
              <a:rPr lang="ja-JP" altLang="en-US" sz="4000" dirty="0"/>
              <a:t>こけしをどう作るか</a:t>
            </a:r>
            <a:endParaRPr lang="en-US" altLang="ja-JP" sz="40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normAutofit/>
          </a:bodyPr>
          <a:lstStyle/>
          <a:p>
            <a:r>
              <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88056"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16003"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19888"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200087"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28034"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4395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7214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200087"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28034"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72140" y="2445105"/>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88056"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16003"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82993" y="361116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822971" y="3615612"/>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26856" y="362319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normAutofit/>
          </a:bodyPr>
          <a:lstStyle/>
          <a:p>
            <a:r>
              <a:rPr kumimoji="1"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59671" y="3111875"/>
            <a:ext cx="4852247" cy="730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サーバと接続</a:t>
            </a:r>
            <a:r>
              <a:rPr kumimoji="1" lang="en-US" altLang="ja-JP" sz="2400" b="1" dirty="0">
                <a:solidFill>
                  <a:schemeClr val="accent6">
                    <a:lumMod val="50000"/>
                  </a:schemeClr>
                </a:solidFill>
              </a:rPr>
              <a:t>(socket</a:t>
            </a:r>
            <a:r>
              <a:rPr kumimoji="1" lang="ja-JP" altLang="en-US" sz="2400" b="1" dirty="0">
                <a:solidFill>
                  <a:schemeClr val="accent6">
                    <a:lumMod val="50000"/>
                  </a:schemeClr>
                </a:solidFill>
              </a:rPr>
              <a:t>通信</a:t>
            </a:r>
            <a:r>
              <a:rPr kumimoji="1" lang="en-US" altLang="ja-JP" sz="24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3654" y="4229836"/>
            <a:ext cx="4852246"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音声認識</a:t>
            </a:r>
            <a:endParaRPr kumimoji="1" lang="en-US" altLang="ja-JP" sz="24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3654" y="5383191"/>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accent6">
                    <a:lumMod val="50000"/>
                  </a:schemeClr>
                </a:solidFill>
              </a:rPr>
              <a:t>サーバからデータを取得</a:t>
            </a:r>
            <a:endParaRPr lang="ja-JP" altLang="en-US" sz="24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842299"/>
            <a:ext cx="6018" cy="38753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5433" y="2220091"/>
            <a:ext cx="362" cy="89178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6406" y="4996095"/>
            <a:ext cx="3371"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sz="60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2"/>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0"/>
            <a:ext cx="5746852" cy="3988095"/>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558613" cy="461665"/>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400" b="1" dirty="0"/>
              <a:t>Python</a:t>
            </a:r>
            <a:endParaRPr kumimoji="1" lang="ja-JP" altLang="en-US" sz="24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a:extLst>
              <a:ext uri="{FF2B5EF4-FFF2-40B4-BE49-F238E27FC236}">
                <a16:creationId xmlns:a16="http://schemas.microsoft.com/office/drawing/2014/main" id="{6AAE1B8E-132C-4642-87ED-A8F90E3C9D07}"/>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32388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50"/>
                                        <p:tgtEl>
                                          <p:spTgt spid="3"/>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250"/>
                                        <p:tgtEl>
                                          <p:spTgt spid="12"/>
                                        </p:tgtEl>
                                      </p:cBhvr>
                                    </p:animEffect>
                                  </p:childTnLst>
                                </p:cTn>
                              </p:par>
                            </p:childTnLst>
                          </p:cTn>
                        </p:par>
                        <p:par>
                          <p:cTn id="22" fill="hold">
                            <p:stCondLst>
                              <p:cond delay="25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50"/>
                                        <p:tgtEl>
                                          <p:spTgt spid="7"/>
                                        </p:tgtEl>
                                      </p:cBhvr>
                                    </p:animEffect>
                                  </p:childTnLst>
                                </p:cTn>
                              </p:par>
                            </p:childTnLst>
                          </p:cTn>
                        </p:par>
                        <p:par>
                          <p:cTn id="31" fill="hold">
                            <p:stCondLst>
                              <p:cond delay="25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250"/>
                                        <p:tgtEl>
                                          <p:spTgt spid="11"/>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250"/>
                                        <p:tgtEl>
                                          <p:spTgt spid="8"/>
                                        </p:tgtEl>
                                      </p:cBhvr>
                                    </p:animEffect>
                                  </p:childTnLst>
                                </p:cTn>
                              </p:par>
                            </p:childTnLst>
                          </p:cTn>
                        </p:par>
                        <p:par>
                          <p:cTn id="39" fill="hold">
                            <p:stCondLst>
                              <p:cond delay="75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250"/>
                                        <p:tgtEl>
                                          <p:spTgt spid="1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3D577-ADC1-4484-8CF3-4DAB32D21D0E}"/>
              </a:ext>
            </a:extLst>
          </p:cNvPr>
          <p:cNvSpPr/>
          <p:nvPr/>
        </p:nvSpPr>
        <p:spPr>
          <a:xfrm>
            <a:off x="3346450" y="3204478"/>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4589070" y="169068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764390" y="187597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3446070" y="1880358"/>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4462070" y="1559664"/>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D5E1418B-2C79-4A3F-8BF7-05C0F8C83115}"/>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100713" y="2035784"/>
            <a:ext cx="4384869" cy="3235947"/>
          </a:xfrm>
          <a:prstGeom prst="rect">
            <a:avLst/>
          </a:prstGeom>
        </p:spPr>
      </p:pic>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464609" y="4511291"/>
            <a:ext cx="678892"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194408" y="4532776"/>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311291" y="4482407"/>
            <a:ext cx="774700" cy="50799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5D7147F-0E8E-4D60-9126-5958EB05768F}"/>
              </a:ext>
            </a:extLst>
          </p:cNvPr>
          <p:cNvSpPr/>
          <p:nvPr/>
        </p:nvSpPr>
        <p:spPr>
          <a:xfrm>
            <a:off x="2185055" y="2921361"/>
            <a:ext cx="835233"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9E678FBB-30A0-4843-B28F-7FF693C426AD}"/>
              </a:ext>
            </a:extLst>
          </p:cNvPr>
          <p:cNvSpPr/>
          <p:nvPr/>
        </p:nvSpPr>
        <p:spPr>
          <a:xfrm>
            <a:off x="9149481" y="2838119"/>
            <a:ext cx="881386"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24" name="矢印: 右 23">
            <a:extLst>
              <a:ext uri="{FF2B5EF4-FFF2-40B4-BE49-F238E27FC236}">
                <a16:creationId xmlns:a16="http://schemas.microsoft.com/office/drawing/2014/main" id="{E5C8FBCE-9BC3-4D64-BBE3-3E9CE9F806B4}"/>
              </a:ext>
            </a:extLst>
          </p:cNvPr>
          <p:cNvSpPr/>
          <p:nvPr/>
        </p:nvSpPr>
        <p:spPr>
          <a:xfrm>
            <a:off x="4578787" y="2906037"/>
            <a:ext cx="892341" cy="178435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chemeClr val="bg1"/>
              </a:solidFill>
            </a:endParaRPr>
          </a:p>
        </p:txBody>
      </p:sp>
      <p:sp>
        <p:nvSpPr>
          <p:cNvPr id="2" name="テキスト ボックス 1">
            <a:extLst>
              <a:ext uri="{FF2B5EF4-FFF2-40B4-BE49-F238E27FC236}">
                <a16:creationId xmlns:a16="http://schemas.microsoft.com/office/drawing/2014/main" id="{98FCC225-FDF6-4F47-B8D2-83124A81A3A0}"/>
              </a:ext>
            </a:extLst>
          </p:cNvPr>
          <p:cNvSpPr txBox="1"/>
          <p:nvPr/>
        </p:nvSpPr>
        <p:spPr>
          <a:xfrm>
            <a:off x="2060484" y="3536611"/>
            <a:ext cx="1358253" cy="584775"/>
          </a:xfrm>
          <a:prstGeom prst="rect">
            <a:avLst/>
          </a:prstGeom>
          <a:noFill/>
        </p:spPr>
        <p:txBody>
          <a:bodyPr wrap="square" rtlCol="0">
            <a:spAutoFit/>
          </a:bodyPr>
          <a:lstStyle/>
          <a:p>
            <a:r>
              <a:rPr kumimoji="1" lang="ja-JP" altLang="en-US" sz="3200" b="1" dirty="0">
                <a:solidFill>
                  <a:schemeClr val="bg1"/>
                </a:solidFill>
              </a:rPr>
              <a:t>変換</a:t>
            </a:r>
          </a:p>
        </p:txBody>
      </p:sp>
      <p:sp>
        <p:nvSpPr>
          <p:cNvPr id="25" name="テキスト ボックス 24">
            <a:extLst>
              <a:ext uri="{FF2B5EF4-FFF2-40B4-BE49-F238E27FC236}">
                <a16:creationId xmlns:a16="http://schemas.microsoft.com/office/drawing/2014/main" id="{9ECEBA4A-4F8B-402F-89E9-5663AAD7E393}"/>
              </a:ext>
            </a:extLst>
          </p:cNvPr>
          <p:cNvSpPr txBox="1"/>
          <p:nvPr/>
        </p:nvSpPr>
        <p:spPr>
          <a:xfrm>
            <a:off x="4491725" y="3521148"/>
            <a:ext cx="1358253" cy="584775"/>
          </a:xfrm>
          <a:prstGeom prst="rect">
            <a:avLst/>
          </a:prstGeom>
          <a:noFill/>
        </p:spPr>
        <p:txBody>
          <a:bodyPr wrap="square" rtlCol="0">
            <a:spAutoFit/>
          </a:bodyPr>
          <a:lstStyle/>
          <a:p>
            <a:r>
              <a:rPr kumimoji="1" lang="ja-JP" altLang="en-US" sz="3200" b="1" dirty="0">
                <a:solidFill>
                  <a:schemeClr val="bg1"/>
                </a:solidFill>
              </a:rPr>
              <a:t>検索</a:t>
            </a:r>
          </a:p>
        </p:txBody>
      </p:sp>
      <p:sp>
        <p:nvSpPr>
          <p:cNvPr id="26" name="テキスト ボックス 25">
            <a:extLst>
              <a:ext uri="{FF2B5EF4-FFF2-40B4-BE49-F238E27FC236}">
                <a16:creationId xmlns:a16="http://schemas.microsoft.com/office/drawing/2014/main" id="{0C2CEA0C-2809-4C6D-B236-8189D3C8FDCF}"/>
              </a:ext>
            </a:extLst>
          </p:cNvPr>
          <p:cNvSpPr txBox="1"/>
          <p:nvPr/>
        </p:nvSpPr>
        <p:spPr>
          <a:xfrm>
            <a:off x="9068328" y="3446738"/>
            <a:ext cx="1358253" cy="584775"/>
          </a:xfrm>
          <a:prstGeom prst="rect">
            <a:avLst/>
          </a:prstGeom>
          <a:noFill/>
        </p:spPr>
        <p:txBody>
          <a:bodyPr wrap="square" rtlCol="0">
            <a:spAutoFit/>
          </a:bodyPr>
          <a:lstStyle/>
          <a:p>
            <a:r>
              <a:rPr kumimoji="1" lang="ja-JP" altLang="en-US" sz="3200" b="1" dirty="0">
                <a:solidFill>
                  <a:schemeClr val="bg1"/>
                </a:solidFill>
              </a:rPr>
              <a:t>出力</a:t>
            </a:r>
          </a:p>
        </p:txBody>
      </p:sp>
      <p:sp>
        <p:nvSpPr>
          <p:cNvPr id="27" name="タイトル 1">
            <a:extLst>
              <a:ext uri="{FF2B5EF4-FFF2-40B4-BE49-F238E27FC236}">
                <a16:creationId xmlns:a16="http://schemas.microsoft.com/office/drawing/2014/main" id="{2D4A1E61-AB6C-4E7A-8F55-13EF94C62F84}"/>
              </a:ext>
            </a:extLst>
          </p:cNvPr>
          <p:cNvSpPr>
            <a:spLocks noGrp="1"/>
          </p:cNvSpPr>
          <p:nvPr>
            <p:ph type="title"/>
          </p:nvPr>
        </p:nvSpPr>
        <p:spPr>
          <a:xfrm>
            <a:off x="838200" y="365125"/>
            <a:ext cx="10515600" cy="1325563"/>
          </a:xfrm>
        </p:spPr>
        <p:txBody>
          <a:bodyPr>
            <a:normAutofit/>
          </a:bodyPr>
          <a:lstStyle/>
          <a:p>
            <a:r>
              <a:rPr kumimoji="1" lang="ja-JP" altLang="en-US" sz="60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7808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250"/>
                                        <p:tgtEl>
                                          <p:spTgt spid="17"/>
                                        </p:tgtEl>
                                      </p:cBhvr>
                                    </p:animEffect>
                                  </p:childTnLst>
                                </p:cTn>
                              </p:par>
                            </p:childTnLst>
                          </p:cTn>
                        </p:par>
                        <p:par>
                          <p:cTn id="13" fill="hold">
                            <p:stCondLst>
                              <p:cond delay="250"/>
                            </p:stCondLst>
                            <p:childTnLst>
                              <p:par>
                                <p:cTn id="14" presetID="21"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7"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2443</Words>
  <Application>Microsoft Office PowerPoint</Application>
  <PresentationFormat>ワイド画面</PresentationFormat>
  <Paragraphs>321</Paragraphs>
  <Slides>27</Slides>
  <Notes>27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テキスト分類の仕組み</vt:lpstr>
      <vt:lpstr>fastText</vt:lpstr>
      <vt:lpstr>トレーニングデータ</vt:lpstr>
      <vt:lpstr>トレーニングデータ</vt:lpstr>
      <vt:lpstr>機械学習モデル</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117</cp:revision>
  <dcterms:created xsi:type="dcterms:W3CDTF">2021-11-23T02:33:41Z</dcterms:created>
  <dcterms:modified xsi:type="dcterms:W3CDTF">2021-12-08T13:06:10Z</dcterms:modified>
</cp:coreProperties>
</file>