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8" r:id="rId3"/>
    <p:sldId id="274" r:id="rId4"/>
    <p:sldId id="261" r:id="rId5"/>
    <p:sldId id="268" r:id="rId6"/>
    <p:sldId id="291" r:id="rId7"/>
    <p:sldId id="292" r:id="rId8"/>
    <p:sldId id="293" r:id="rId9"/>
    <p:sldId id="290" r:id="rId10"/>
    <p:sldId id="284" r:id="rId11"/>
    <p:sldId id="285" r:id="rId12"/>
    <p:sldId id="281" r:id="rId13"/>
    <p:sldId id="282" r:id="rId14"/>
    <p:sldId id="286" r:id="rId15"/>
    <p:sldId id="287" r:id="rId16"/>
    <p:sldId id="288" r:id="rId17"/>
    <p:sldId id="277" r:id="rId18"/>
    <p:sldId id="269" r:id="rId19"/>
    <p:sldId id="266" r:id="rId20"/>
    <p:sldId id="272" r:id="rId21"/>
    <p:sldId id="279" r:id="rId22"/>
    <p:sldId id="259" r:id="rId23"/>
    <p:sldId id="273" r:id="rId24"/>
    <p:sldId id="276" r:id="rId25"/>
    <p:sldId id="267" r:id="rId26"/>
    <p:sldId id="289" r:id="rId27"/>
    <p:sldId id="275"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66052" autoAdjust="0"/>
  </p:normalViewPr>
  <p:slideViewPr>
    <p:cSldViewPr snapToGrid="0">
      <p:cViewPr varScale="1">
        <p:scale>
          <a:sx n="75" d="100"/>
          <a:sy n="75" d="100"/>
        </p:scale>
        <p:origin x="1866"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今ご覧になっているテキストデータは、辞書ファイルのうちの語彙ファイルというもので、これの一部分を抜き出して説明したいと思います。★★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12</a:t>
            </a:r>
            <a:r>
              <a:rPr kumimoji="1" lang="ja-JP" altLang="en-US" dirty="0"/>
              <a:t>星座の単語を登録してる部分です。星座占いに関する文章を認識するために登録しています。</a:t>
            </a:r>
            <a:endParaRPr kumimoji="1" lang="en-US" altLang="ja-JP" dirty="0"/>
          </a:p>
          <a:p>
            <a:r>
              <a:rPr kumimoji="1" lang="ja-JP" altLang="en-US" dirty="0"/>
              <a:t>★一番上に書かれているのがラベル名で、関連する単語を一つのラベルにまとめて扱っています。</a:t>
            </a:r>
            <a:endParaRPr kumimoji="1" lang="en-US" altLang="ja-JP" dirty="0"/>
          </a:p>
          <a:p>
            <a:r>
              <a:rPr kumimoji="1" lang="ja-JP" altLang="en-US" dirty="0"/>
              <a:t>★次に、左側に書いているのが、認識したい単語を記述していて、</a:t>
            </a:r>
            <a:endParaRPr kumimoji="1" lang="en-US" altLang="ja-JP" dirty="0"/>
          </a:p>
          <a:p>
            <a:r>
              <a:rPr kumimoji="1" lang="ja-JP" altLang="en-US" dirty="0"/>
              <a:t>★その右側に、読み仮名をアルファベット表記にしたものが記述されています。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1467259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そして、これが辞書ファイルのうちの構文ファイルというもので、先ほど紹介したラベル名を組み合わせて文章パターンを構成しています。</a:t>
            </a:r>
            <a:endParaRPr kumimoji="1" lang="en-US" altLang="ja-JP" dirty="0"/>
          </a:p>
          <a:p>
            <a:r>
              <a:rPr kumimoji="1" lang="ja-JP" altLang="en-US" dirty="0"/>
              <a:t>辞書ファイルの詳しい説明に関しては、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」という認識を追加しています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というスクレイピングができるライブラリを使用しています。</a:t>
            </a:r>
            <a:endParaRPr kumimoji="1" lang="en-US" altLang="ja-JP" dirty="0"/>
          </a:p>
          <a:p>
            <a:r>
              <a:rPr kumimoji="1" lang="ja-JP" altLang="en-US" dirty="0"/>
              <a:t>こうして取得した出力するデータを、出力用のテキストファイルに書き込みます。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における音声認識の仕組みについて説明します。</a:t>
            </a:r>
            <a:endParaRPr kumimoji="1" lang="en-US" altLang="ja-JP" dirty="0"/>
          </a:p>
          <a:p>
            <a:r>
              <a:rPr kumimoji="1" lang="en-US" altLang="ja-JP" dirty="0"/>
              <a:t>Julius</a:t>
            </a:r>
            <a:r>
              <a:rPr kumimoji="1" lang="ja-JP" altLang="en-US" dirty="0"/>
              <a:t>では入力された音声の“音素”認識し、辞書データの中から認識した音素に最も近い単語を出力します。</a:t>
            </a:r>
            <a:endParaRPr kumimoji="1" lang="en-US" altLang="ja-JP" dirty="0"/>
          </a:p>
          <a:p>
            <a:r>
              <a:rPr kumimoji="1" lang="ja-JP" altLang="en-US" dirty="0"/>
              <a:t>音素、また辞書データとは何かを説明していきます。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289448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まず”音素“とは何か。</a:t>
            </a:r>
            <a:endParaRPr kumimoji="1" lang="en-US" altLang="ja-JP" dirty="0"/>
          </a:p>
          <a:p>
            <a:r>
              <a:rPr kumimoji="1" lang="ja-JP" altLang="en-US" dirty="0"/>
              <a:t>音素というのは、簡単に言えば単語の読み方を細分化したものです。</a:t>
            </a:r>
            <a:endParaRPr kumimoji="1" lang="en-US" altLang="ja-JP" dirty="0"/>
          </a:p>
          <a:p>
            <a:r>
              <a:rPr kumimoji="1" lang="ja-JP" altLang="en-US" dirty="0"/>
              <a:t>たとえば、“雨”という単語があります。これは平仮名にすると“あめ”という二文字になりますが、さらに細かくすると、</a:t>
            </a:r>
            <a:r>
              <a:rPr kumimoji="1" lang="en-US" altLang="ja-JP" dirty="0"/>
              <a:t>”a m 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この</a:t>
            </a:r>
            <a:r>
              <a:rPr kumimoji="1" lang="en-US" altLang="ja-JP" dirty="0"/>
              <a:t>”a m e”</a:t>
            </a:r>
            <a:r>
              <a:rPr kumimoji="1" lang="ja-JP" altLang="en-US" dirty="0"/>
              <a:t>が、音素と呼ばれるものです。</a:t>
            </a:r>
            <a:endParaRPr kumimoji="1" lang="en-US" altLang="ja-JP" dirty="0"/>
          </a:p>
          <a:p>
            <a:r>
              <a:rPr kumimoji="1" lang="ja-JP" altLang="en-US" dirty="0"/>
              <a:t>“時間”という単語も、音素で表すとこのようになります。</a:t>
            </a:r>
            <a:endParaRPr kumimoji="1" lang="en-US" altLang="ja-JP" dirty="0"/>
          </a:p>
          <a:p>
            <a:r>
              <a:rPr kumimoji="1" lang="ja-JP" altLang="en-US" dirty="0"/>
              <a:t>この音素が、その単語の発音を</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08152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まず、この音素を</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1899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を使った音声認識について説明します。</a:t>
            </a:r>
            <a:endParaRPr kumimoji="1" lang="en-US" altLang="ja-JP" dirty="0"/>
          </a:p>
          <a:p>
            <a:r>
              <a:rPr kumimoji="1" lang="ja-JP" altLang="en-US" dirty="0"/>
              <a:t>お</a:t>
            </a:r>
            <a:endParaRPr kumimoji="1" lang="en-US" altLang="ja-JP" dirty="0"/>
          </a:p>
          <a:p>
            <a:endParaRPr kumimoji="1" lang="en-US" altLang="ja-JP" dirty="0"/>
          </a:p>
          <a:p>
            <a:r>
              <a:rPr kumimoji="1" lang="en-US" altLang="ja-JP" dirty="0"/>
              <a:t>Julius</a:t>
            </a:r>
            <a:r>
              <a:rPr kumimoji="1" lang="ja-JP" altLang="en-US" dirty="0"/>
              <a:t>で音声認識を行うには、辞書データが必要です。</a:t>
            </a:r>
            <a:endParaRPr kumimoji="1" lang="en-US" altLang="ja-JP" dirty="0"/>
          </a:p>
          <a:p>
            <a:r>
              <a:rPr kumimoji="1" lang="ja-JP" altLang="en-US" dirty="0"/>
              <a:t>ディクテーション→文字起こし</a:t>
            </a:r>
            <a:endParaRPr kumimoji="1" lang="en-US" altLang="ja-JP" dirty="0"/>
          </a:p>
          <a:p>
            <a:r>
              <a:rPr kumimoji="1" lang="ja-JP" altLang="en-US" dirty="0"/>
              <a:t>デフォルトではディクテーションキットという、</a:t>
            </a:r>
            <a:r>
              <a:rPr kumimoji="1" lang="en-US" altLang="ja-JP" dirty="0"/>
              <a:t>Julius</a:t>
            </a:r>
            <a:r>
              <a:rPr kumimoji="1" lang="ja-JP" altLang="en-US" dirty="0" err="1"/>
              <a:t>が提</a:t>
            </a:r>
            <a:r>
              <a:rPr kumimoji="1" lang="ja-JP" altLang="en-US" dirty="0"/>
              <a:t>供している辞書データが設定されています。</a:t>
            </a:r>
            <a:endParaRPr kumimoji="1" lang="en-US" altLang="ja-JP" dirty="0"/>
          </a:p>
          <a:p>
            <a:r>
              <a:rPr kumimoji="1" lang="ja-JP" altLang="en-US" dirty="0"/>
              <a:t>このディクテーションキットは認識できる単語の量が非常に多いですが、その分認識の精度が低く、理想通りの結果が出にくいという難点があります。</a:t>
            </a:r>
            <a:endParaRPr kumimoji="1" lang="en-US" altLang="ja-JP" dirty="0"/>
          </a:p>
          <a:p>
            <a:r>
              <a:rPr kumimoji="1" lang="ja-JP" altLang="en-US" dirty="0"/>
              <a:t>一方で、記述文法音声認識という辞書データを自作する方法もあり、こちらでは作成した辞書データによって特定の単語を高精度で認識することができます。</a:t>
            </a:r>
            <a:endParaRPr kumimoji="1" lang="en-US" altLang="ja-JP" dirty="0"/>
          </a:p>
          <a:p>
            <a:r>
              <a:rPr kumimoji="1" lang="ja-JP" altLang="en-US" dirty="0"/>
              <a:t>ただし、辞書データに書いた単語以外を認識しないので、認識できる単語の量は辞書データの量に比例します。</a:t>
            </a:r>
            <a:endParaRPr kumimoji="1" lang="en-US" altLang="ja-JP" dirty="0"/>
          </a:p>
          <a:p>
            <a:endParaRPr kumimoji="1" lang="en-US" altLang="ja-JP" dirty="0"/>
          </a:p>
          <a:p>
            <a:r>
              <a:rPr kumimoji="1" lang="ja-JP" altLang="en-US" dirty="0"/>
              <a:t>今回のプロジェクトでは、認識した文章を</a:t>
            </a:r>
            <a:r>
              <a:rPr kumimoji="1" lang="en-US" altLang="ja-JP" dirty="0"/>
              <a:t>AI</a:t>
            </a:r>
            <a:r>
              <a:rPr kumimoji="1" lang="ja-JP" altLang="en-US" dirty="0"/>
              <a:t>でテキスト分類するため、認識した文章が意味の通る文章でなければなりません。</a:t>
            </a:r>
            <a:endParaRPr kumimoji="1" lang="en-US" altLang="ja-JP" dirty="0"/>
          </a:p>
          <a:p>
            <a:r>
              <a:rPr kumimoji="1" lang="ja-JP" altLang="en-US" dirty="0"/>
              <a:t>そのため、★記述文法音声認識を採用しています。</a:t>
            </a:r>
            <a:endParaRPr kumimoji="1" lang="en-US" altLang="ja-JP" dirty="0"/>
          </a:p>
          <a:p>
            <a:r>
              <a:rPr kumimoji="1" lang="en-US" altLang="ja-JP" dirty="0"/>
              <a:t>AI</a:t>
            </a:r>
            <a:r>
              <a:rPr kumimoji="1" lang="ja-JP" altLang="en-US" dirty="0"/>
              <a:t>スピーカーへ投げかける台詞のパターンを考え、必要となる単語を洗い出して辞書データを作成しました。</a:t>
            </a:r>
            <a:endParaRPr kumimoji="1" lang="en-US" altLang="ja-JP" dirty="0"/>
          </a:p>
          <a:p>
            <a:r>
              <a:rPr kumimoji="1" lang="ja-JP" altLang="en-US" dirty="0"/>
              <a:t>次に、記述文法音声認識で作成した辞書データについて説明します。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69189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pic>
        <p:nvPicPr>
          <p:cNvPr id="5" name="コンテンツ プレースホルダー 4">
            <a:extLst>
              <a:ext uri="{FF2B5EF4-FFF2-40B4-BE49-F238E27FC236}">
                <a16:creationId xmlns:a16="http://schemas.microsoft.com/office/drawing/2014/main" id="{A23CAC36-8AB3-4FFD-AA71-80D7BBAF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87862"/>
            <a:ext cx="6641359" cy="5470138"/>
          </a:xfrm>
        </p:spPr>
      </p:pic>
      <p:sp>
        <p:nvSpPr>
          <p:cNvPr id="3" name="正方形/長方形 2">
            <a:extLst>
              <a:ext uri="{FF2B5EF4-FFF2-40B4-BE49-F238E27FC236}">
                <a16:creationId xmlns:a16="http://schemas.microsoft.com/office/drawing/2014/main" id="{6A6543B1-C60A-4785-AB59-5B2CA6C11538}"/>
              </a:ext>
            </a:extLst>
          </p:cNvPr>
          <p:cNvSpPr/>
          <p:nvPr/>
        </p:nvSpPr>
        <p:spPr>
          <a:xfrm>
            <a:off x="838200" y="1387862"/>
            <a:ext cx="6641359" cy="2972382"/>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1F263C-15C6-4B52-B98D-228354879A25}"/>
              </a:ext>
            </a:extLst>
          </p:cNvPr>
          <p:cNvSpPr/>
          <p:nvPr/>
        </p:nvSpPr>
        <p:spPr>
          <a:xfrm>
            <a:off x="838200" y="1387862"/>
            <a:ext cx="244401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BF17D53-99F6-498F-89A4-D3E8AFEED63D}"/>
              </a:ext>
            </a:extLst>
          </p:cNvPr>
          <p:cNvSpPr/>
          <p:nvPr/>
        </p:nvSpPr>
        <p:spPr>
          <a:xfrm>
            <a:off x="838200" y="6121667"/>
            <a:ext cx="6641359" cy="736333"/>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97277A-9374-43A6-8A2F-D35CBB412544}"/>
              </a:ext>
            </a:extLst>
          </p:cNvPr>
          <p:cNvSpPr/>
          <p:nvPr/>
        </p:nvSpPr>
        <p:spPr>
          <a:xfrm>
            <a:off x="5804034" y="1387862"/>
            <a:ext cx="167552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5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25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3441E2-38B2-43B1-810A-F384FC273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215" y="4380723"/>
            <a:ext cx="2464067" cy="1740943"/>
          </a:xfrm>
          <a:prstGeom prst="rect">
            <a:avLst/>
          </a:prstGeom>
        </p:spPr>
      </p:pic>
      <p:sp>
        <p:nvSpPr>
          <p:cNvPr id="6" name="タイトル 1">
            <a:extLst>
              <a:ext uri="{FF2B5EF4-FFF2-40B4-BE49-F238E27FC236}">
                <a16:creationId xmlns:a16="http://schemas.microsoft.com/office/drawing/2014/main" id="{94B65FFB-2D4E-479C-9AAE-4169715CEBD8}"/>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正方形/長方形 4">
            <a:extLst>
              <a:ext uri="{FF2B5EF4-FFF2-40B4-BE49-F238E27FC236}">
                <a16:creationId xmlns:a16="http://schemas.microsoft.com/office/drawing/2014/main" id="{6D42261B-73AC-48CC-9CAB-59710F0D59C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2866319"/>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FD30D13-5D96-40F4-AC6C-D7785F746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283860" cy="3763846"/>
          </a:xfrm>
          <a:prstGeom prst="rect">
            <a:avLst/>
          </a:prstGeom>
        </p:spPr>
      </p:pic>
      <p:sp>
        <p:nvSpPr>
          <p:cNvPr id="8" name="正方形/長方形 7">
            <a:extLst>
              <a:ext uri="{FF2B5EF4-FFF2-40B4-BE49-F238E27FC236}">
                <a16:creationId xmlns:a16="http://schemas.microsoft.com/office/drawing/2014/main" id="{487DCCEA-9525-4067-A7CA-F68491BCF5C0}"/>
              </a:ext>
            </a:extLst>
          </p:cNvPr>
          <p:cNvSpPr/>
          <p:nvPr/>
        </p:nvSpPr>
        <p:spPr>
          <a:xfrm>
            <a:off x="838200" y="1690688"/>
            <a:ext cx="1452613" cy="3017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59B1629-00A3-4452-87AB-93EC7DED32E4}"/>
              </a:ext>
            </a:extLst>
          </p:cNvPr>
          <p:cNvSpPr/>
          <p:nvPr/>
        </p:nvSpPr>
        <p:spPr>
          <a:xfrm>
            <a:off x="1405288" y="1905802"/>
            <a:ext cx="1193533" cy="35487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01A2FD8-4257-47FE-B305-71FCF4ED4D01}"/>
              </a:ext>
            </a:extLst>
          </p:cNvPr>
          <p:cNvSpPr/>
          <p:nvPr/>
        </p:nvSpPr>
        <p:spPr>
          <a:xfrm>
            <a:off x="2290813" y="1903564"/>
            <a:ext cx="3724976" cy="35509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1">
            <a:extLst>
              <a:ext uri="{FF2B5EF4-FFF2-40B4-BE49-F238E27FC236}">
                <a16:creationId xmlns:a16="http://schemas.microsoft.com/office/drawing/2014/main" id="{9ECAE41C-6518-4426-AEFE-96AED1B397B4}"/>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9" name="正方形/長方形 8">
            <a:extLst>
              <a:ext uri="{FF2B5EF4-FFF2-40B4-BE49-F238E27FC236}">
                <a16:creationId xmlns:a16="http://schemas.microsoft.com/office/drawing/2014/main" id="{DD36A7C0-6436-4C45-B426-791D180D7E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301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000"/>
                                        <p:tgtEl>
                                          <p:spTgt spid="10"/>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000"/>
                                        <p:tgtEl>
                                          <p:spTgt spid="11"/>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a:extLst>
              <a:ext uri="{FF2B5EF4-FFF2-40B4-BE49-F238E27FC236}">
                <a16:creationId xmlns:a16="http://schemas.microsoft.com/office/drawing/2014/main" id="{BE79CC01-937C-46F7-8B96-CF582E230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379" y="435227"/>
            <a:ext cx="8874011" cy="6057648"/>
          </a:xfrm>
        </p:spPr>
      </p:pic>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787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pic>
        <p:nvPicPr>
          <p:cNvPr id="5" name="図 4">
            <a:extLst>
              <a:ext uri="{FF2B5EF4-FFF2-40B4-BE49-F238E27FC236}">
                <a16:creationId xmlns:a16="http://schemas.microsoft.com/office/drawing/2014/main" id="{F2135DE1-62E5-43A7-9BA1-74CEBCF9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14" y="1291553"/>
            <a:ext cx="8902830" cy="5566447"/>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p:nvPr/>
        </p:nvCxnSpPr>
        <p:spPr>
          <a:xfrm>
            <a:off x="4409269" y="1559836"/>
            <a:ext cx="755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4337151" y="452387"/>
            <a:ext cx="3651817" cy="693801"/>
          </a:xfrm>
          <a:prstGeom prst="wedgeRoundRectCallout">
            <a:avLst>
              <a:gd name="adj1" fmla="val -39547"/>
              <a:gd name="adj2" fmla="val 8331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8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5"/>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4"/>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5" y="3616948"/>
            <a:ext cx="3585029" cy="1490436"/>
          </a:xfrm>
          <a:prstGeom prst="flowChartDecision">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「ねぇ</a:t>
            </a:r>
            <a:r>
              <a:rPr kumimoji="1" lang="en-US" altLang="ja-JP" b="1" dirty="0" err="1">
                <a:solidFill>
                  <a:schemeClr val="bg1"/>
                </a:solidFill>
              </a:rPr>
              <a:t>YoSiE</a:t>
            </a:r>
            <a:r>
              <a:rPr kumimoji="1" lang="ja-JP" altLang="en-US" b="1" dirty="0">
                <a:solidFill>
                  <a:schemeClr val="bg1"/>
                </a:solidFill>
              </a:rPr>
              <a:t>」</a:t>
            </a:r>
            <a:endParaRPr kumimoji="1" lang="en-US" altLang="ja-JP" b="1" dirty="0">
              <a:solidFill>
                <a:schemeClr val="bg1"/>
              </a:solidFill>
            </a:endParaRPr>
          </a:p>
          <a:p>
            <a:pPr algn="ctr"/>
            <a:r>
              <a:rPr lang="ja-JP" altLang="en-US" b="1" dirty="0">
                <a:solidFill>
                  <a:schemeClr val="bg1"/>
                </a:solidFill>
              </a:rPr>
              <a:t>が含まれている</a:t>
            </a: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8"/>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096000" y="1993051"/>
            <a:ext cx="0" cy="4071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a:off x="6096000" y="3198530"/>
            <a:ext cx="0" cy="4184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V="1">
            <a:off x="6096000" y="5107384"/>
            <a:ext cx="0" cy="5055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593908"/>
            <a:ext cx="12700" cy="2768258"/>
          </a:xfrm>
          <a:prstGeom prst="bentConnector3">
            <a:avLst>
              <a:gd name="adj1" fmla="val 4085709"/>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Tree>
    <p:extLst>
      <p:ext uri="{BB962C8B-B14F-4D97-AF65-F5344CB8AC3E}">
        <p14:creationId xmlns:p14="http://schemas.microsoft.com/office/powerpoint/2010/main" val="297831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34">
            <a:extLst>
              <a:ext uri="{FF2B5EF4-FFF2-40B4-BE49-F238E27FC236}">
                <a16:creationId xmlns:a16="http://schemas.microsoft.com/office/drawing/2014/main" id="{AD44E1DB-87DF-4D14-81ED-F268FC970258}"/>
              </a:ext>
            </a:extLst>
          </p:cNvPr>
          <p:cNvSpPr>
            <a:spLocks noGrp="1"/>
          </p:cNvSpPr>
          <p:nvPr>
            <p:ph type="title"/>
          </p:nvPr>
        </p:nvSpPr>
        <p:spPr>
          <a:xfrm>
            <a:off x="838200" y="403626"/>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fastText</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7" name="正方形/長方形 36">
            <a:extLst>
              <a:ext uri="{FF2B5EF4-FFF2-40B4-BE49-F238E27FC236}">
                <a16:creationId xmlns:a16="http://schemas.microsoft.com/office/drawing/2014/main" id="{D8B883CE-AE5F-48A5-AB6E-39A7191AAA4E}"/>
              </a:ext>
            </a:extLst>
          </p:cNvPr>
          <p:cNvSpPr/>
          <p:nvPr/>
        </p:nvSpPr>
        <p:spPr>
          <a:xfrm>
            <a:off x="9508067" y="0"/>
            <a:ext cx="2683933" cy="159390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175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5C39-98D1-4F21-A6A4-AFD55E572524}"/>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B0A1939D-E094-47E7-8D44-F415E8416185}"/>
              </a:ext>
            </a:extLst>
          </p:cNvPr>
          <p:cNvSpPr>
            <a:spLocks noGrp="1"/>
          </p:cNvSpPr>
          <p:nvPr>
            <p:ph idx="1"/>
          </p:nvPr>
        </p:nvSpPr>
        <p:spPr/>
        <p:txBody>
          <a:bodyPr/>
          <a:lstStyle/>
          <a:p>
            <a:r>
              <a:rPr kumimoji="1" lang="ja-JP" altLang="en-US" dirty="0"/>
              <a:t>トレーニングデータの作り方</a:t>
            </a:r>
            <a:endParaRPr kumimoji="1" lang="en-US" altLang="ja-JP" dirty="0"/>
          </a:p>
          <a:p>
            <a:r>
              <a:rPr kumimoji="1" lang="ja-JP" altLang="en-US" dirty="0"/>
              <a:t>発生している問題</a:t>
            </a:r>
            <a:endParaRPr kumimoji="1" lang="en-US" altLang="ja-JP" dirty="0"/>
          </a:p>
        </p:txBody>
      </p:sp>
      <p:sp>
        <p:nvSpPr>
          <p:cNvPr id="5" name="正方形/長方形 4">
            <a:extLst>
              <a:ext uri="{FF2B5EF4-FFF2-40B4-BE49-F238E27FC236}">
                <a16:creationId xmlns:a16="http://schemas.microsoft.com/office/drawing/2014/main" id="{9064BDA2-95B2-4A3A-9A0A-5E1E79979B0B}"/>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64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en-US" altLang="ja-JP" sz="3200" dirty="0">
                <a:latin typeface="+mn-ea"/>
              </a:rPr>
              <a:t>HTML</a:t>
            </a:r>
            <a:r>
              <a:rPr lang="ja-JP" altLang="en-US" sz="3200" dirty="0"/>
              <a:t>からテキストデータを取得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10141" y="257652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FEA7A-A53F-4DC2-ADF6-966C194F34DB}"/>
              </a:ext>
            </a:extLst>
          </p:cNvPr>
          <p:cNvSpPr>
            <a:spLocks noGrp="1"/>
          </p:cNvSpPr>
          <p:nvPr>
            <p:ph type="title"/>
          </p:nvPr>
        </p:nvSpPr>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D7B5737E-D24E-4DAC-BB60-15267FE39B7A}"/>
              </a:ext>
            </a:extLst>
          </p:cNvPr>
          <p:cNvSpPr/>
          <p:nvPr/>
        </p:nvSpPr>
        <p:spPr>
          <a:xfrm>
            <a:off x="838200" y="2686050"/>
            <a:ext cx="16891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音声</a:t>
            </a:r>
            <a:endParaRPr kumimoji="1" lang="ja-JP" altLang="en-US" sz="3600" dirty="0"/>
          </a:p>
        </p:txBody>
      </p:sp>
      <p:sp>
        <p:nvSpPr>
          <p:cNvPr id="5" name="四角形: 角を丸くする 4">
            <a:extLst>
              <a:ext uri="{FF2B5EF4-FFF2-40B4-BE49-F238E27FC236}">
                <a16:creationId xmlns:a16="http://schemas.microsoft.com/office/drawing/2014/main" id="{DDD19EE2-0538-477B-AF62-F2011A2F8AF7}"/>
              </a:ext>
            </a:extLst>
          </p:cNvPr>
          <p:cNvSpPr/>
          <p:nvPr/>
        </p:nvSpPr>
        <p:spPr>
          <a:xfrm>
            <a:off x="3810000" y="2686050"/>
            <a:ext cx="16891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音素</a:t>
            </a:r>
          </a:p>
        </p:txBody>
      </p:sp>
      <p:sp>
        <p:nvSpPr>
          <p:cNvPr id="6" name="四角形: 角を丸くする 5">
            <a:extLst>
              <a:ext uri="{FF2B5EF4-FFF2-40B4-BE49-F238E27FC236}">
                <a16:creationId xmlns:a16="http://schemas.microsoft.com/office/drawing/2014/main" id="{0645E6F2-E18A-45C7-A0FD-835F07D3FCF8}"/>
              </a:ext>
            </a:extLst>
          </p:cNvPr>
          <p:cNvSpPr/>
          <p:nvPr/>
        </p:nvSpPr>
        <p:spPr>
          <a:xfrm>
            <a:off x="9709149" y="2686050"/>
            <a:ext cx="16891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文字</a:t>
            </a:r>
          </a:p>
        </p:txBody>
      </p:sp>
      <p:sp>
        <p:nvSpPr>
          <p:cNvPr id="7" name="四角形: 角を丸くする 6">
            <a:extLst>
              <a:ext uri="{FF2B5EF4-FFF2-40B4-BE49-F238E27FC236}">
                <a16:creationId xmlns:a16="http://schemas.microsoft.com/office/drawing/2014/main" id="{F410ABAF-FE02-441D-BFCE-9F5EDC1AC83A}"/>
              </a:ext>
            </a:extLst>
          </p:cNvPr>
          <p:cNvSpPr/>
          <p:nvPr/>
        </p:nvSpPr>
        <p:spPr>
          <a:xfrm>
            <a:off x="6737349" y="2686050"/>
            <a:ext cx="16891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辞書</a:t>
            </a:r>
          </a:p>
        </p:txBody>
      </p:sp>
      <p:sp>
        <p:nvSpPr>
          <p:cNvPr id="8" name="矢印: 右 7">
            <a:extLst>
              <a:ext uri="{FF2B5EF4-FFF2-40B4-BE49-F238E27FC236}">
                <a16:creationId xmlns:a16="http://schemas.microsoft.com/office/drawing/2014/main" id="{8D63F594-4F30-43AA-A67E-0289309C3CC7}"/>
              </a:ext>
            </a:extLst>
          </p:cNvPr>
          <p:cNvSpPr/>
          <p:nvPr/>
        </p:nvSpPr>
        <p:spPr>
          <a:xfrm>
            <a:off x="2346326" y="2930525"/>
            <a:ext cx="1689100"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変換</a:t>
            </a:r>
          </a:p>
        </p:txBody>
      </p:sp>
      <p:sp>
        <p:nvSpPr>
          <p:cNvPr id="9" name="矢印: 右 8">
            <a:extLst>
              <a:ext uri="{FF2B5EF4-FFF2-40B4-BE49-F238E27FC236}">
                <a16:creationId xmlns:a16="http://schemas.microsoft.com/office/drawing/2014/main" id="{E0E3DB7F-7C0E-4052-8AA4-4A6C193DA488}"/>
              </a:ext>
            </a:extLst>
          </p:cNvPr>
          <p:cNvSpPr/>
          <p:nvPr/>
        </p:nvSpPr>
        <p:spPr>
          <a:xfrm>
            <a:off x="5251449" y="2923382"/>
            <a:ext cx="1689100"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検索</a:t>
            </a:r>
          </a:p>
        </p:txBody>
      </p:sp>
      <p:sp>
        <p:nvSpPr>
          <p:cNvPr id="10" name="矢印: 右 9">
            <a:extLst>
              <a:ext uri="{FF2B5EF4-FFF2-40B4-BE49-F238E27FC236}">
                <a16:creationId xmlns:a16="http://schemas.microsoft.com/office/drawing/2014/main" id="{A6E8DCFF-E16B-4524-97F0-B2CC44E39B0C}"/>
              </a:ext>
            </a:extLst>
          </p:cNvPr>
          <p:cNvSpPr/>
          <p:nvPr/>
        </p:nvSpPr>
        <p:spPr>
          <a:xfrm>
            <a:off x="8223249" y="2930525"/>
            <a:ext cx="1689100"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出力</a:t>
            </a:r>
          </a:p>
        </p:txBody>
      </p:sp>
    </p:spTree>
    <p:extLst>
      <p:ext uri="{BB962C8B-B14F-4D97-AF65-F5344CB8AC3E}">
        <p14:creationId xmlns:p14="http://schemas.microsoft.com/office/powerpoint/2010/main" val="81783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3F5B6-66F1-48A8-9C57-A854E55E1670}"/>
              </a:ext>
            </a:extLst>
          </p:cNvPr>
          <p:cNvSpPr>
            <a:spLocks noGrp="1"/>
          </p:cNvSpPr>
          <p:nvPr>
            <p:ph type="title"/>
          </p:nvPr>
        </p:nvSpPr>
        <p:spPr>
          <a:xfrm>
            <a:off x="838200" y="346074"/>
            <a:ext cx="10515600" cy="1325563"/>
          </a:xfrm>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C55DF703-D9F1-41E8-824C-34B88967B1D2}"/>
              </a:ext>
            </a:extLst>
          </p:cNvPr>
          <p:cNvSpPr/>
          <p:nvPr/>
        </p:nvSpPr>
        <p:spPr>
          <a:xfrm>
            <a:off x="1943100" y="2451101"/>
            <a:ext cx="26035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雨</a:t>
            </a:r>
            <a:endParaRPr kumimoji="1" lang="ja-JP" altLang="en-US" sz="3600" dirty="0"/>
          </a:p>
        </p:txBody>
      </p:sp>
      <p:sp>
        <p:nvSpPr>
          <p:cNvPr id="5" name="四角形: 角を丸くする 4">
            <a:extLst>
              <a:ext uri="{FF2B5EF4-FFF2-40B4-BE49-F238E27FC236}">
                <a16:creationId xmlns:a16="http://schemas.microsoft.com/office/drawing/2014/main" id="{92349C31-B034-4E91-B2A4-B4FDF583388B}"/>
              </a:ext>
            </a:extLst>
          </p:cNvPr>
          <p:cNvSpPr/>
          <p:nvPr/>
        </p:nvSpPr>
        <p:spPr>
          <a:xfrm>
            <a:off x="4838700" y="2451101"/>
            <a:ext cx="26035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あめ</a:t>
            </a:r>
          </a:p>
        </p:txBody>
      </p:sp>
      <p:sp>
        <p:nvSpPr>
          <p:cNvPr id="6" name="四角形: 角を丸くする 5">
            <a:extLst>
              <a:ext uri="{FF2B5EF4-FFF2-40B4-BE49-F238E27FC236}">
                <a16:creationId xmlns:a16="http://schemas.microsoft.com/office/drawing/2014/main" id="{D72F68DE-E7DD-47AE-B77E-873FDE61B98E}"/>
              </a:ext>
            </a:extLst>
          </p:cNvPr>
          <p:cNvSpPr/>
          <p:nvPr/>
        </p:nvSpPr>
        <p:spPr>
          <a:xfrm>
            <a:off x="7734300" y="2451101"/>
            <a:ext cx="26035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a</a:t>
            </a:r>
            <a:r>
              <a:rPr kumimoji="1" lang="en-US" altLang="ja-JP" sz="3600" dirty="0"/>
              <a:t> m e</a:t>
            </a:r>
            <a:endParaRPr kumimoji="1" lang="ja-JP" altLang="en-US" sz="3600" dirty="0"/>
          </a:p>
        </p:txBody>
      </p:sp>
      <p:sp>
        <p:nvSpPr>
          <p:cNvPr id="7" name="四角形: 角を丸くする 6">
            <a:extLst>
              <a:ext uri="{FF2B5EF4-FFF2-40B4-BE49-F238E27FC236}">
                <a16:creationId xmlns:a16="http://schemas.microsoft.com/office/drawing/2014/main" id="{010B730B-EDB9-44A1-912E-0FEBFF8F2E75}"/>
              </a:ext>
            </a:extLst>
          </p:cNvPr>
          <p:cNvSpPr/>
          <p:nvPr/>
        </p:nvSpPr>
        <p:spPr>
          <a:xfrm>
            <a:off x="1943100" y="3797301"/>
            <a:ext cx="26035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時間</a:t>
            </a:r>
            <a:endParaRPr kumimoji="1" lang="ja-JP" altLang="en-US" sz="3600" dirty="0"/>
          </a:p>
        </p:txBody>
      </p:sp>
      <p:sp>
        <p:nvSpPr>
          <p:cNvPr id="8" name="四角形: 角を丸くする 7">
            <a:extLst>
              <a:ext uri="{FF2B5EF4-FFF2-40B4-BE49-F238E27FC236}">
                <a16:creationId xmlns:a16="http://schemas.microsoft.com/office/drawing/2014/main" id="{A6728FC0-2E3E-40CB-8C0F-C94EEF0F0BF4}"/>
              </a:ext>
            </a:extLst>
          </p:cNvPr>
          <p:cNvSpPr/>
          <p:nvPr/>
        </p:nvSpPr>
        <p:spPr>
          <a:xfrm>
            <a:off x="4838700" y="3797301"/>
            <a:ext cx="26035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じかん</a:t>
            </a:r>
          </a:p>
        </p:txBody>
      </p:sp>
      <p:sp>
        <p:nvSpPr>
          <p:cNvPr id="9" name="四角形: 角を丸くする 8">
            <a:extLst>
              <a:ext uri="{FF2B5EF4-FFF2-40B4-BE49-F238E27FC236}">
                <a16:creationId xmlns:a16="http://schemas.microsoft.com/office/drawing/2014/main" id="{CE9C1BE1-A8B2-4BE3-81DD-F6C96E76DA4D}"/>
              </a:ext>
            </a:extLst>
          </p:cNvPr>
          <p:cNvSpPr/>
          <p:nvPr/>
        </p:nvSpPr>
        <p:spPr>
          <a:xfrm>
            <a:off x="7734300" y="3797301"/>
            <a:ext cx="26035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j </a:t>
            </a:r>
            <a:r>
              <a:rPr lang="en-US" altLang="ja-JP" sz="3600" dirty="0" err="1"/>
              <a:t>i</a:t>
            </a:r>
            <a:r>
              <a:rPr lang="ja-JP" altLang="en-US" sz="3600" dirty="0"/>
              <a:t> </a:t>
            </a:r>
            <a:r>
              <a:rPr lang="en-US" altLang="ja-JP" sz="3600" dirty="0"/>
              <a:t>k</a:t>
            </a:r>
            <a:r>
              <a:rPr lang="ja-JP" altLang="en-US" sz="3600" dirty="0"/>
              <a:t> </a:t>
            </a:r>
            <a:r>
              <a:rPr lang="en-US" altLang="ja-JP" sz="3600" dirty="0"/>
              <a:t>a</a:t>
            </a:r>
            <a:r>
              <a:rPr lang="ja-JP" altLang="en-US" sz="3600" dirty="0"/>
              <a:t> </a:t>
            </a:r>
            <a:r>
              <a:rPr lang="en-US" altLang="ja-JP" sz="3600" dirty="0"/>
              <a:t>N</a:t>
            </a:r>
            <a:endParaRPr kumimoji="1" lang="ja-JP" altLang="en-US" sz="3600" dirty="0"/>
          </a:p>
        </p:txBody>
      </p:sp>
    </p:spTree>
    <p:extLst>
      <p:ext uri="{BB962C8B-B14F-4D97-AF65-F5344CB8AC3E}">
        <p14:creationId xmlns:p14="http://schemas.microsoft.com/office/powerpoint/2010/main" val="32388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A2DDF-EF48-469D-8A63-6577374E48DF}"/>
              </a:ext>
            </a:extLst>
          </p:cNvPr>
          <p:cNvSpPr>
            <a:spLocks noGrp="1"/>
          </p:cNvSpPr>
          <p:nvPr>
            <p:ph type="title"/>
          </p:nvPr>
        </p:nvSpPr>
        <p:spPr>
          <a:xfrm>
            <a:off x="838200" y="365125"/>
            <a:ext cx="10515600" cy="1325563"/>
          </a:xfrm>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263529E3-D778-43E9-82DA-E965B7B2F0B8}"/>
              </a:ext>
            </a:extLst>
          </p:cNvPr>
          <p:cNvSpPr/>
          <p:nvPr/>
        </p:nvSpPr>
        <p:spPr>
          <a:xfrm>
            <a:off x="838200" y="1968501"/>
            <a:ext cx="1600200" cy="647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音声</a:t>
            </a:r>
            <a:endParaRPr kumimoji="1" lang="ja-JP" altLang="en-US" sz="3600" dirty="0"/>
          </a:p>
        </p:txBody>
      </p:sp>
      <p:sp>
        <p:nvSpPr>
          <p:cNvPr id="7" name="四角形: 角を丸くする 6">
            <a:extLst>
              <a:ext uri="{FF2B5EF4-FFF2-40B4-BE49-F238E27FC236}">
                <a16:creationId xmlns:a16="http://schemas.microsoft.com/office/drawing/2014/main" id="{7ECA1C6E-3338-4F6F-8304-0FA2838EDB27}"/>
              </a:ext>
            </a:extLst>
          </p:cNvPr>
          <p:cNvSpPr/>
          <p:nvPr/>
        </p:nvSpPr>
        <p:spPr>
          <a:xfrm>
            <a:off x="838200" y="2616200"/>
            <a:ext cx="1600200" cy="1282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雨</a:t>
            </a:r>
          </a:p>
        </p:txBody>
      </p:sp>
      <p:sp>
        <p:nvSpPr>
          <p:cNvPr id="10" name="四角形: 角を丸くする 9">
            <a:extLst>
              <a:ext uri="{FF2B5EF4-FFF2-40B4-BE49-F238E27FC236}">
                <a16:creationId xmlns:a16="http://schemas.microsoft.com/office/drawing/2014/main" id="{158FB6B6-79F7-4ED4-89E5-7CDE197F9542}"/>
              </a:ext>
            </a:extLst>
          </p:cNvPr>
          <p:cNvSpPr/>
          <p:nvPr/>
        </p:nvSpPr>
        <p:spPr>
          <a:xfrm>
            <a:off x="2781300" y="1968501"/>
            <a:ext cx="1600200" cy="647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音素</a:t>
            </a:r>
          </a:p>
        </p:txBody>
      </p:sp>
      <p:sp>
        <p:nvSpPr>
          <p:cNvPr id="11" name="四角形: 角を丸くする 10">
            <a:extLst>
              <a:ext uri="{FF2B5EF4-FFF2-40B4-BE49-F238E27FC236}">
                <a16:creationId xmlns:a16="http://schemas.microsoft.com/office/drawing/2014/main" id="{8B211BE3-F8F8-4AD0-BD4B-AEF903D60A8B}"/>
              </a:ext>
            </a:extLst>
          </p:cNvPr>
          <p:cNvSpPr/>
          <p:nvPr/>
        </p:nvSpPr>
        <p:spPr>
          <a:xfrm>
            <a:off x="2781300" y="2616200"/>
            <a:ext cx="1600200" cy="1282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err="1"/>
              <a:t>ame</a:t>
            </a:r>
            <a:endParaRPr kumimoji="1" lang="ja-JP" altLang="en-US" sz="3600" dirty="0"/>
          </a:p>
        </p:txBody>
      </p:sp>
      <p:sp>
        <p:nvSpPr>
          <p:cNvPr id="12" name="正方形/長方形 11">
            <a:extLst>
              <a:ext uri="{FF2B5EF4-FFF2-40B4-BE49-F238E27FC236}">
                <a16:creationId xmlns:a16="http://schemas.microsoft.com/office/drawing/2014/main" id="{15BAB009-AACF-4866-BFE5-9F5A72D08102}"/>
              </a:ext>
            </a:extLst>
          </p:cNvPr>
          <p:cNvSpPr/>
          <p:nvPr/>
        </p:nvSpPr>
        <p:spPr>
          <a:xfrm>
            <a:off x="4826000" y="1498601"/>
            <a:ext cx="4241800" cy="345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dirty="0">
                <a:solidFill>
                  <a:sysClr val="windowText" lastClr="000000"/>
                </a:solidFill>
              </a:rPr>
              <a:t>辞書データ</a:t>
            </a:r>
            <a:endParaRPr lang="en-US" altLang="ja-JP" sz="3600" dirty="0">
              <a:solidFill>
                <a:sysClr val="windowText" lastClr="000000"/>
              </a:solidFill>
            </a:endParaRPr>
          </a:p>
          <a:p>
            <a:endParaRPr lang="en-US" altLang="ja-JP" sz="3600" dirty="0">
              <a:solidFill>
                <a:sysClr val="windowText" lastClr="000000"/>
              </a:solidFill>
            </a:endParaRPr>
          </a:p>
          <a:p>
            <a:r>
              <a:rPr lang="ja-JP" altLang="en-US" sz="3600" b="1" dirty="0">
                <a:solidFill>
                  <a:sysClr val="windowText" lastClr="000000"/>
                </a:solidFill>
              </a:rPr>
              <a:t>単語</a:t>
            </a:r>
            <a:r>
              <a:rPr lang="en-US" altLang="ja-JP" sz="3600" dirty="0">
                <a:solidFill>
                  <a:sysClr val="windowText" lastClr="000000"/>
                </a:solidFill>
              </a:rPr>
              <a:t>	</a:t>
            </a:r>
            <a:r>
              <a:rPr lang="ja-JP" altLang="en-US" sz="3600" b="1" dirty="0">
                <a:solidFill>
                  <a:sysClr val="windowText" lastClr="000000"/>
                </a:solidFill>
              </a:rPr>
              <a:t>音素</a:t>
            </a:r>
            <a:endParaRPr lang="en-US" altLang="ja-JP" sz="3600" b="1" dirty="0">
              <a:solidFill>
                <a:sysClr val="windowText" lastClr="000000"/>
              </a:solidFill>
            </a:endParaRPr>
          </a:p>
          <a:p>
            <a:r>
              <a:rPr kumimoji="1" lang="ja-JP" altLang="en-US" sz="3600" dirty="0">
                <a:solidFill>
                  <a:sysClr val="windowText" lastClr="000000"/>
                </a:solidFill>
              </a:rPr>
              <a:t>晴れ</a:t>
            </a:r>
            <a:r>
              <a:rPr kumimoji="1" lang="en-US" altLang="ja-JP" sz="3600" dirty="0">
                <a:solidFill>
                  <a:sysClr val="windowText" lastClr="000000"/>
                </a:solidFill>
              </a:rPr>
              <a:t>	h a r e</a:t>
            </a:r>
            <a:endParaRPr lang="en-US" altLang="ja-JP" sz="3600" dirty="0">
              <a:solidFill>
                <a:sysClr val="windowText" lastClr="000000"/>
              </a:solidFill>
            </a:endParaRPr>
          </a:p>
          <a:p>
            <a:r>
              <a:rPr lang="ja-JP" altLang="en-US" sz="3600" dirty="0">
                <a:solidFill>
                  <a:sysClr val="windowText" lastClr="000000"/>
                </a:solidFill>
              </a:rPr>
              <a:t>曇り</a:t>
            </a:r>
            <a:r>
              <a:rPr lang="en-US" altLang="ja-JP" sz="3600" dirty="0">
                <a:solidFill>
                  <a:sysClr val="windowText" lastClr="000000"/>
                </a:solidFill>
              </a:rPr>
              <a:t>	k u m o r I</a:t>
            </a:r>
          </a:p>
          <a:p>
            <a:r>
              <a:rPr kumimoji="1" lang="ja-JP" altLang="en-US" sz="3600" dirty="0">
                <a:solidFill>
                  <a:sysClr val="windowText" lastClr="000000"/>
                </a:solidFill>
              </a:rPr>
              <a:t>雨</a:t>
            </a:r>
            <a:r>
              <a:rPr kumimoji="1" lang="en-US" altLang="ja-JP" sz="3600" dirty="0">
                <a:solidFill>
                  <a:sysClr val="windowText" lastClr="000000"/>
                </a:solidFill>
              </a:rPr>
              <a:t>		a m e</a:t>
            </a:r>
          </a:p>
        </p:txBody>
      </p:sp>
      <p:sp>
        <p:nvSpPr>
          <p:cNvPr id="13" name="四角形: 角を丸くする 12">
            <a:extLst>
              <a:ext uri="{FF2B5EF4-FFF2-40B4-BE49-F238E27FC236}">
                <a16:creationId xmlns:a16="http://schemas.microsoft.com/office/drawing/2014/main" id="{B5668B1D-3D43-453B-926C-8758D5E089D1}"/>
              </a:ext>
            </a:extLst>
          </p:cNvPr>
          <p:cNvSpPr/>
          <p:nvPr/>
        </p:nvSpPr>
        <p:spPr>
          <a:xfrm>
            <a:off x="9512300" y="1968501"/>
            <a:ext cx="1600200" cy="647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文字</a:t>
            </a:r>
            <a:endParaRPr kumimoji="1" lang="ja-JP" altLang="en-US" sz="3600" dirty="0"/>
          </a:p>
        </p:txBody>
      </p:sp>
      <p:sp>
        <p:nvSpPr>
          <p:cNvPr id="14" name="四角形: 角を丸くする 13">
            <a:extLst>
              <a:ext uri="{FF2B5EF4-FFF2-40B4-BE49-F238E27FC236}">
                <a16:creationId xmlns:a16="http://schemas.microsoft.com/office/drawing/2014/main" id="{C87E882B-B659-495F-875F-45E6C339DADF}"/>
              </a:ext>
            </a:extLst>
          </p:cNvPr>
          <p:cNvSpPr/>
          <p:nvPr/>
        </p:nvSpPr>
        <p:spPr>
          <a:xfrm>
            <a:off x="9512300" y="2616200"/>
            <a:ext cx="1600200" cy="1282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雨</a:t>
            </a:r>
          </a:p>
        </p:txBody>
      </p:sp>
      <p:sp>
        <p:nvSpPr>
          <p:cNvPr id="15" name="正方形/長方形 14">
            <a:extLst>
              <a:ext uri="{FF2B5EF4-FFF2-40B4-BE49-F238E27FC236}">
                <a16:creationId xmlns:a16="http://schemas.microsoft.com/office/drawing/2014/main" id="{AD80CC61-92A0-476A-853B-5CF505BB5854}"/>
              </a:ext>
            </a:extLst>
          </p:cNvPr>
          <p:cNvSpPr/>
          <p:nvPr/>
        </p:nvSpPr>
        <p:spPr>
          <a:xfrm>
            <a:off x="6680200" y="4318000"/>
            <a:ext cx="1282700"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F88051D-C103-4855-96F7-F1A0E38A8FA9}"/>
              </a:ext>
            </a:extLst>
          </p:cNvPr>
          <p:cNvSpPr/>
          <p:nvPr/>
        </p:nvSpPr>
        <p:spPr>
          <a:xfrm>
            <a:off x="4845050" y="4318000"/>
            <a:ext cx="666751"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99E689E5-E545-4427-8D68-CF7509C7CAC7}"/>
              </a:ext>
            </a:extLst>
          </p:cNvPr>
          <p:cNvSpPr/>
          <p:nvPr/>
        </p:nvSpPr>
        <p:spPr>
          <a:xfrm>
            <a:off x="5727700" y="4400550"/>
            <a:ext cx="774700" cy="3429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082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FE19E5-524B-424B-9709-E9A448FB32B9}"/>
              </a:ext>
            </a:extLst>
          </p:cNvPr>
          <p:cNvSpPr>
            <a:spLocks noGrp="1"/>
          </p:cNvSpPr>
          <p:nvPr>
            <p:ph idx="1"/>
          </p:nvPr>
        </p:nvSpPr>
        <p:spPr>
          <a:xfrm>
            <a:off x="838200" y="1825625"/>
            <a:ext cx="10515600" cy="4351338"/>
          </a:xfrm>
        </p:spPr>
        <p:txBody>
          <a:bodyPr>
            <a:normAutofit/>
          </a:bodyPr>
          <a:lstStyle/>
          <a:p>
            <a:pPr>
              <a:buClr>
                <a:schemeClr val="tx1"/>
              </a:buClr>
            </a:pPr>
            <a:r>
              <a:rPr lang="ja-JP" altLang="en-US" sz="3600" b="1" strike="sngStrike" dirty="0">
                <a:solidFill>
                  <a:schemeClr val="accent6">
                    <a:lumMod val="50000"/>
                  </a:schemeClr>
                </a:solidFill>
              </a:rPr>
              <a:t>ディクテーションキット</a:t>
            </a:r>
            <a:endParaRPr lang="en-US" altLang="ja-JP" sz="3600" b="1" strike="sngStrike" dirty="0">
              <a:solidFill>
                <a:schemeClr val="accent6">
                  <a:lumMod val="50000"/>
                </a:schemeClr>
              </a:solidFill>
            </a:endParaRPr>
          </a:p>
          <a:p>
            <a:pPr lvl="1">
              <a:buClr>
                <a:schemeClr val="tx1"/>
              </a:buClr>
            </a:pPr>
            <a:r>
              <a:rPr lang="ja-JP" altLang="en-US" sz="2800" strike="sngStrike" dirty="0"/>
              <a:t>認識できる単語が非常に多い</a:t>
            </a:r>
            <a:endParaRPr lang="en-US" altLang="ja-JP" sz="2800" strike="sngStrike" dirty="0"/>
          </a:p>
          <a:p>
            <a:pPr lvl="1"/>
            <a:r>
              <a:rPr lang="ja-JP" altLang="en-US" sz="3200" strike="sngStrike" dirty="0"/>
              <a:t>認識の精度が低い</a:t>
            </a:r>
            <a:endParaRPr lang="en-US" altLang="ja-JP" sz="3200" strike="sngStrike" dirty="0"/>
          </a:p>
          <a:p>
            <a:pPr>
              <a:buClr>
                <a:schemeClr val="tx1"/>
              </a:buClr>
            </a:pPr>
            <a:r>
              <a:rPr lang="ja-JP" altLang="en-US" sz="3600" b="1" dirty="0">
                <a:solidFill>
                  <a:schemeClr val="accent6">
                    <a:lumMod val="50000"/>
                  </a:schemeClr>
                </a:solidFill>
              </a:rPr>
              <a:t>記述文法音声認識</a:t>
            </a:r>
            <a:endParaRPr lang="en-US" altLang="ja-JP" sz="3600" b="1" dirty="0">
              <a:solidFill>
                <a:schemeClr val="accent6">
                  <a:lumMod val="50000"/>
                </a:schemeClr>
              </a:solidFill>
            </a:endParaRPr>
          </a:p>
          <a:p>
            <a:pPr lvl="1">
              <a:buClr>
                <a:schemeClr val="tx1"/>
              </a:buClr>
            </a:pPr>
            <a:r>
              <a:rPr lang="ja-JP" altLang="en-US" sz="2800" dirty="0"/>
              <a:t>特定の単語のみ認識できる</a:t>
            </a:r>
            <a:endParaRPr kumimoji="1" lang="en-US" altLang="ja-JP" sz="2800" dirty="0"/>
          </a:p>
          <a:p>
            <a:pPr lvl="1"/>
            <a:r>
              <a:rPr kumimoji="1" lang="ja-JP" altLang="en-US" sz="3200" strike="sngStrike" dirty="0"/>
              <a:t>認識の精度が高い</a:t>
            </a:r>
            <a:endParaRPr kumimoji="1" lang="en-US" altLang="ja-JP" sz="3200" strike="sngStrike" dirty="0"/>
          </a:p>
        </p:txBody>
      </p:sp>
      <p:sp>
        <p:nvSpPr>
          <p:cNvPr id="4" name="タイトル 1">
            <a:extLst>
              <a:ext uri="{FF2B5EF4-FFF2-40B4-BE49-F238E27FC236}">
                <a16:creationId xmlns:a16="http://schemas.microsoft.com/office/drawing/2014/main" id="{7C9F0EB8-7F57-40AA-91AC-4807FFB150FE}"/>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楕円 4">
            <a:extLst>
              <a:ext uri="{FF2B5EF4-FFF2-40B4-BE49-F238E27FC236}">
                <a16:creationId xmlns:a16="http://schemas.microsoft.com/office/drawing/2014/main" id="{97F0044A-BBAB-4497-87B6-B97FE442D8E3}"/>
              </a:ext>
            </a:extLst>
          </p:cNvPr>
          <p:cNvSpPr/>
          <p:nvPr/>
        </p:nvSpPr>
        <p:spPr>
          <a:xfrm>
            <a:off x="406401" y="3135086"/>
            <a:ext cx="5689600" cy="2019977"/>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8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1920</Words>
  <Application>Microsoft Office PowerPoint</Application>
  <PresentationFormat>ワイド画面</PresentationFormat>
  <Paragraphs>250</Paragraphs>
  <Slides>27</Slides>
  <Notes>23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音声認識</vt:lpstr>
      <vt:lpstr>音声認識</vt:lpstr>
      <vt:lpstr>音声認識</vt:lpstr>
      <vt:lpstr>音声認識</vt:lpstr>
      <vt:lpstr>記述文法音声認識</vt:lpstr>
      <vt:lpstr>記述文法音声認識</vt:lpstr>
      <vt:lpstr>記述文法音声認識</vt:lpstr>
      <vt:lpstr>PowerPoint プレゼンテーション</vt:lpstr>
      <vt:lpstr>ウェイクワード</vt:lpstr>
      <vt:lpstr>ウェイクワード</vt:lpstr>
      <vt:lpstr>ウェイクワード</vt:lpstr>
      <vt:lpstr>fastText</vt:lpstr>
      <vt:lpstr>工夫した点</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73</cp:revision>
  <dcterms:created xsi:type="dcterms:W3CDTF">2021-11-23T02:33:41Z</dcterms:created>
  <dcterms:modified xsi:type="dcterms:W3CDTF">2021-12-08T01:58:25Z</dcterms:modified>
</cp:coreProperties>
</file>