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2" r:id="rId7"/>
    <p:sldId id="276" r:id="rId8"/>
    <p:sldId id="261" r:id="rId9"/>
    <p:sldId id="271" r:id="rId10"/>
    <p:sldId id="262" r:id="rId11"/>
    <p:sldId id="270" r:id="rId12"/>
    <p:sldId id="263" r:id="rId13"/>
    <p:sldId id="264" r:id="rId14"/>
    <p:sldId id="273" r:id="rId15"/>
    <p:sldId id="274" r:id="rId16"/>
    <p:sldId id="265" r:id="rId17"/>
    <p:sldId id="275" r:id="rId18"/>
    <p:sldId id="269" r:id="rId19"/>
    <p:sldId id="266" r:id="rId20"/>
    <p:sldId id="277" r:id="rId21"/>
    <p:sldId id="267" r:id="rId22"/>
    <p:sldId id="26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23"/>
    <a:srgbClr val="F0B97C"/>
    <a:srgbClr val="F1BD83"/>
    <a:srgbClr val="EA983E"/>
    <a:srgbClr val="FEFDF8"/>
    <a:srgbClr val="E8902F"/>
    <a:srgbClr val="E9973B"/>
    <a:srgbClr val="FF0066"/>
    <a:srgbClr val="EA9A42"/>
    <a:srgbClr val="E7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9" autoAdjust="0"/>
    <p:restoredTop sz="86417" autoAdjust="0"/>
  </p:normalViewPr>
  <p:slideViewPr>
    <p:cSldViewPr snapToGrid="0">
      <p:cViewPr varScale="1">
        <p:scale>
          <a:sx n="98" d="100"/>
          <a:sy n="98" d="100"/>
        </p:scale>
        <p:origin x="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D5661-52EC-44C6-A0CD-815C4E2A217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A8BDED-7BD6-49CF-8C8C-068FE7539748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音声</a:t>
          </a:r>
        </a:p>
      </dgm:t>
    </dgm:pt>
    <dgm:pt modelId="{50E4821E-4909-473A-B2EF-3EC6C651667D}" type="parTrans" cxnId="{61CF02E9-B101-4193-9516-BD830ADAC866}">
      <dgm:prSet/>
      <dgm:spPr/>
      <dgm:t>
        <a:bodyPr/>
        <a:lstStyle/>
        <a:p>
          <a:endParaRPr kumimoji="1" lang="ja-JP" altLang="en-US"/>
        </a:p>
      </dgm:t>
    </dgm:pt>
    <dgm:pt modelId="{57558FC9-4B85-4A16-BCD7-92FCA8D37C6C}" type="sibTrans" cxnId="{61CF02E9-B101-4193-9516-BD830ADAC86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FA835DA5-41EF-42EA-8294-D83BFCF3F3FB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音素</a:t>
          </a:r>
        </a:p>
      </dgm:t>
    </dgm:pt>
    <dgm:pt modelId="{28542094-0279-4667-8B4C-C1105784A025}" type="parTrans" cxnId="{23AAD36C-374A-4489-9539-829662066AB6}">
      <dgm:prSet/>
      <dgm:spPr/>
      <dgm:t>
        <a:bodyPr/>
        <a:lstStyle/>
        <a:p>
          <a:endParaRPr kumimoji="1" lang="ja-JP" altLang="en-US"/>
        </a:p>
      </dgm:t>
    </dgm:pt>
    <dgm:pt modelId="{9F4C9F53-B247-481F-92B8-4137AA554FA2}" type="sibTrans" cxnId="{23AAD36C-374A-4489-9539-829662066AB6}">
      <dgm:prSet/>
      <dgm:spPr>
        <a:ln>
          <a:solidFill>
            <a:schemeClr val="accent1"/>
          </a:solidFill>
        </a:ln>
      </dgm:spPr>
      <dgm:t>
        <a:bodyPr/>
        <a:lstStyle/>
        <a:p>
          <a:endParaRPr kumimoji="1" lang="ja-JP" altLang="en-US"/>
        </a:p>
      </dgm:t>
    </dgm:pt>
    <dgm:pt modelId="{BE1F7A08-3369-4E03-932E-EF9B44EC1A7D}">
      <dgm:prSet phldrT="[テキスト]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kumimoji="1" lang="ja-JP" altLang="en-US" b="1" dirty="0"/>
            <a:t>文字</a:t>
          </a:r>
        </a:p>
      </dgm:t>
    </dgm:pt>
    <dgm:pt modelId="{49B53EB6-4100-486E-83C2-75F7FF7FF1D2}" type="par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5445968-D6D6-48BB-A9DA-C7234BF0FFAA}" type="sibTrans" cxnId="{8371B4CF-E521-4F12-AC62-780395936422}">
      <dgm:prSet/>
      <dgm:spPr/>
      <dgm:t>
        <a:bodyPr/>
        <a:lstStyle/>
        <a:p>
          <a:endParaRPr kumimoji="1" lang="ja-JP" altLang="en-US"/>
        </a:p>
      </dgm:t>
    </dgm:pt>
    <dgm:pt modelId="{8126590B-F659-46DE-8329-9AC47CB405EE}" type="pres">
      <dgm:prSet presAssocID="{D1AD5661-52EC-44C6-A0CD-815C4E2A2178}" presName="linearFlow" presStyleCnt="0">
        <dgm:presLayoutVars>
          <dgm:resizeHandles val="exact"/>
        </dgm:presLayoutVars>
      </dgm:prSet>
      <dgm:spPr/>
    </dgm:pt>
    <dgm:pt modelId="{F62A572D-3AAE-4141-8D28-785159941964}" type="pres">
      <dgm:prSet presAssocID="{26A8BDED-7BD6-49CF-8C8C-068FE7539748}" presName="node" presStyleLbl="node1" presStyleIdx="0" presStyleCnt="3" custScaleX="132648" custLinFactNeighborX="5441" custLinFactNeighborY="2309">
        <dgm:presLayoutVars>
          <dgm:bulletEnabled val="1"/>
        </dgm:presLayoutVars>
      </dgm:prSet>
      <dgm:spPr/>
    </dgm:pt>
    <dgm:pt modelId="{88C84C50-640B-4B08-A09D-969E39B7EDA8}" type="pres">
      <dgm:prSet presAssocID="{57558FC9-4B85-4A16-BCD7-92FCA8D37C6C}" presName="sibTrans" presStyleLbl="sibTrans2D1" presStyleIdx="0" presStyleCnt="2" custScaleX="110714" custScaleY="145341"/>
      <dgm:spPr/>
    </dgm:pt>
    <dgm:pt modelId="{87FD9324-81F1-4EE7-A2A6-6955F70B3FB5}" type="pres">
      <dgm:prSet presAssocID="{57558FC9-4B85-4A16-BCD7-92FCA8D37C6C}" presName="connectorText" presStyleLbl="sibTrans2D1" presStyleIdx="0" presStyleCnt="2"/>
      <dgm:spPr/>
    </dgm:pt>
    <dgm:pt modelId="{EF5F81BA-8338-4F88-9D82-20B267FC5FD0}" type="pres">
      <dgm:prSet presAssocID="{FA835DA5-41EF-42EA-8294-D83BFCF3F3FB}" presName="node" presStyleLbl="node1" presStyleIdx="1" presStyleCnt="3" custScaleX="132648" custLinFactNeighborX="5441" custLinFactNeighborY="26">
        <dgm:presLayoutVars>
          <dgm:bulletEnabled val="1"/>
        </dgm:presLayoutVars>
      </dgm:prSet>
      <dgm:spPr/>
    </dgm:pt>
    <dgm:pt modelId="{CFB8B250-5A99-47E1-B374-92C00B0DF11D}" type="pres">
      <dgm:prSet presAssocID="{9F4C9F53-B247-481F-92B8-4137AA554FA2}" presName="sibTrans" presStyleLbl="sibTrans2D1" presStyleIdx="1" presStyleCnt="2" custScaleX="110714" custScaleY="145341"/>
      <dgm:spPr/>
    </dgm:pt>
    <dgm:pt modelId="{68CD3C2E-3CB4-4345-A410-193C435C60EC}" type="pres">
      <dgm:prSet presAssocID="{9F4C9F53-B247-481F-92B8-4137AA554FA2}" presName="connectorText" presStyleLbl="sibTrans2D1" presStyleIdx="1" presStyleCnt="2"/>
      <dgm:spPr/>
    </dgm:pt>
    <dgm:pt modelId="{CA259601-2D12-4654-A3FC-426CC8F924F7}" type="pres">
      <dgm:prSet presAssocID="{BE1F7A08-3369-4E03-932E-EF9B44EC1A7D}" presName="node" presStyleLbl="node1" presStyleIdx="2" presStyleCnt="3" custScaleX="132648" custLinFactNeighborX="5441" custLinFactNeighborY="-12598">
        <dgm:presLayoutVars>
          <dgm:bulletEnabled val="1"/>
        </dgm:presLayoutVars>
      </dgm:prSet>
      <dgm:spPr/>
    </dgm:pt>
  </dgm:ptLst>
  <dgm:cxnLst>
    <dgm:cxn modelId="{2C3D2803-27F0-4057-ACB4-BA0EE0750220}" type="presOf" srcId="{D1AD5661-52EC-44C6-A0CD-815C4E2A2178}" destId="{8126590B-F659-46DE-8329-9AC47CB405EE}" srcOrd="0" destOrd="0" presId="urn:microsoft.com/office/officeart/2005/8/layout/process2"/>
    <dgm:cxn modelId="{9570C824-F6E2-4A36-A6AE-A4788C0FDAE4}" type="presOf" srcId="{9F4C9F53-B247-481F-92B8-4137AA554FA2}" destId="{CFB8B250-5A99-47E1-B374-92C00B0DF11D}" srcOrd="0" destOrd="0" presId="urn:microsoft.com/office/officeart/2005/8/layout/process2"/>
    <dgm:cxn modelId="{D6892A25-4DDB-4FEE-9813-C008706219B8}" type="presOf" srcId="{26A8BDED-7BD6-49CF-8C8C-068FE7539748}" destId="{F62A572D-3AAE-4141-8D28-785159941964}" srcOrd="0" destOrd="0" presId="urn:microsoft.com/office/officeart/2005/8/layout/process2"/>
    <dgm:cxn modelId="{23AAD36C-374A-4489-9539-829662066AB6}" srcId="{D1AD5661-52EC-44C6-A0CD-815C4E2A2178}" destId="{FA835DA5-41EF-42EA-8294-D83BFCF3F3FB}" srcOrd="1" destOrd="0" parTransId="{28542094-0279-4667-8B4C-C1105784A025}" sibTransId="{9F4C9F53-B247-481F-92B8-4137AA554FA2}"/>
    <dgm:cxn modelId="{209F8673-8F83-41A9-A23B-D5E13E166E9A}" type="presOf" srcId="{9F4C9F53-B247-481F-92B8-4137AA554FA2}" destId="{68CD3C2E-3CB4-4345-A410-193C435C60EC}" srcOrd="1" destOrd="0" presId="urn:microsoft.com/office/officeart/2005/8/layout/process2"/>
    <dgm:cxn modelId="{1DD9508A-E870-4DC4-854C-C719F7BC8ECC}" type="presOf" srcId="{BE1F7A08-3369-4E03-932E-EF9B44EC1A7D}" destId="{CA259601-2D12-4654-A3FC-426CC8F924F7}" srcOrd="0" destOrd="0" presId="urn:microsoft.com/office/officeart/2005/8/layout/process2"/>
    <dgm:cxn modelId="{DA8B9F8E-C30D-4E2D-8A23-BD878696601C}" type="presOf" srcId="{FA835DA5-41EF-42EA-8294-D83BFCF3F3FB}" destId="{EF5F81BA-8338-4F88-9D82-20B267FC5FD0}" srcOrd="0" destOrd="0" presId="urn:microsoft.com/office/officeart/2005/8/layout/process2"/>
    <dgm:cxn modelId="{F9D96392-E4E9-4D96-AC0E-413F6D6B97C8}" type="presOf" srcId="{57558FC9-4B85-4A16-BCD7-92FCA8D37C6C}" destId="{87FD9324-81F1-4EE7-A2A6-6955F70B3FB5}" srcOrd="1" destOrd="0" presId="urn:microsoft.com/office/officeart/2005/8/layout/process2"/>
    <dgm:cxn modelId="{8371B4CF-E521-4F12-AC62-780395936422}" srcId="{D1AD5661-52EC-44C6-A0CD-815C4E2A2178}" destId="{BE1F7A08-3369-4E03-932E-EF9B44EC1A7D}" srcOrd="2" destOrd="0" parTransId="{49B53EB6-4100-486E-83C2-75F7FF7FF1D2}" sibTransId="{85445968-D6D6-48BB-A9DA-C7234BF0FFAA}"/>
    <dgm:cxn modelId="{61CF02E9-B101-4193-9516-BD830ADAC866}" srcId="{D1AD5661-52EC-44C6-A0CD-815C4E2A2178}" destId="{26A8BDED-7BD6-49CF-8C8C-068FE7539748}" srcOrd="0" destOrd="0" parTransId="{50E4821E-4909-473A-B2EF-3EC6C651667D}" sibTransId="{57558FC9-4B85-4A16-BCD7-92FCA8D37C6C}"/>
    <dgm:cxn modelId="{34D96EEB-B671-4900-9AC4-A7AFEF189956}" type="presOf" srcId="{57558FC9-4B85-4A16-BCD7-92FCA8D37C6C}" destId="{88C84C50-640B-4B08-A09D-969E39B7EDA8}" srcOrd="0" destOrd="0" presId="urn:microsoft.com/office/officeart/2005/8/layout/process2"/>
    <dgm:cxn modelId="{A2C07ECA-DE4C-43F4-B56B-C48F16595216}" type="presParOf" srcId="{8126590B-F659-46DE-8329-9AC47CB405EE}" destId="{F62A572D-3AAE-4141-8D28-785159941964}" srcOrd="0" destOrd="0" presId="urn:microsoft.com/office/officeart/2005/8/layout/process2"/>
    <dgm:cxn modelId="{ED70D826-4E70-467E-A16F-E72FD7E86BE4}" type="presParOf" srcId="{8126590B-F659-46DE-8329-9AC47CB405EE}" destId="{88C84C50-640B-4B08-A09D-969E39B7EDA8}" srcOrd="1" destOrd="0" presId="urn:microsoft.com/office/officeart/2005/8/layout/process2"/>
    <dgm:cxn modelId="{694A1EF5-47EB-41F3-918E-5AEBD0C874A8}" type="presParOf" srcId="{88C84C50-640B-4B08-A09D-969E39B7EDA8}" destId="{87FD9324-81F1-4EE7-A2A6-6955F70B3FB5}" srcOrd="0" destOrd="0" presId="urn:microsoft.com/office/officeart/2005/8/layout/process2"/>
    <dgm:cxn modelId="{DCDDCC46-BDF3-4A30-8E8F-9C62CC59CAAB}" type="presParOf" srcId="{8126590B-F659-46DE-8329-9AC47CB405EE}" destId="{EF5F81BA-8338-4F88-9D82-20B267FC5FD0}" srcOrd="2" destOrd="0" presId="urn:microsoft.com/office/officeart/2005/8/layout/process2"/>
    <dgm:cxn modelId="{60568690-61DA-4F8D-8F60-35E7F9342931}" type="presParOf" srcId="{8126590B-F659-46DE-8329-9AC47CB405EE}" destId="{CFB8B250-5A99-47E1-B374-92C00B0DF11D}" srcOrd="3" destOrd="0" presId="urn:microsoft.com/office/officeart/2005/8/layout/process2"/>
    <dgm:cxn modelId="{F711DD4A-324C-4178-9B6A-C9FFA06225A3}" type="presParOf" srcId="{CFB8B250-5A99-47E1-B374-92C00B0DF11D}" destId="{68CD3C2E-3CB4-4345-A410-193C435C60EC}" srcOrd="0" destOrd="0" presId="urn:microsoft.com/office/officeart/2005/8/layout/process2"/>
    <dgm:cxn modelId="{C808C617-6E94-4520-B20F-2A9D66D8C825}" type="presParOf" srcId="{8126590B-F659-46DE-8329-9AC47CB405EE}" destId="{CA259601-2D12-4654-A3FC-426CC8F924F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A572D-3AAE-4141-8D28-785159941964}">
      <dsp:nvSpPr>
        <dsp:cNvPr id="0" name=""/>
        <dsp:cNvSpPr/>
      </dsp:nvSpPr>
      <dsp:spPr>
        <a:xfrm>
          <a:off x="1193374" y="9800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音声</a:t>
          </a:r>
        </a:p>
      </dsp:txBody>
      <dsp:txXfrm>
        <a:off x="1229511" y="45937"/>
        <a:ext cx="2873610" cy="1161519"/>
      </dsp:txXfrm>
    </dsp:sp>
    <dsp:sp modelId="{88C84C50-640B-4B08-A09D-969E39B7EDA8}">
      <dsp:nvSpPr>
        <dsp:cNvPr id="0" name=""/>
        <dsp:cNvSpPr/>
      </dsp:nvSpPr>
      <dsp:spPr>
        <a:xfrm rot="5400000">
          <a:off x="2414218" y="1143725"/>
          <a:ext cx="504197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 rot="-5400000">
        <a:off x="2424235" y="1295098"/>
        <a:ext cx="484165" cy="352938"/>
      </dsp:txXfrm>
    </dsp:sp>
    <dsp:sp modelId="{EF5F81BA-8338-4F88-9D82-20B267FC5FD0}">
      <dsp:nvSpPr>
        <dsp:cNvPr id="0" name=""/>
        <dsp:cNvSpPr/>
      </dsp:nvSpPr>
      <dsp:spPr>
        <a:xfrm>
          <a:off x="1193374" y="1850800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音素</a:t>
          </a:r>
        </a:p>
      </dsp:txBody>
      <dsp:txXfrm>
        <a:off x="1229511" y="1886937"/>
        <a:ext cx="2873610" cy="1161519"/>
      </dsp:txXfrm>
    </dsp:sp>
    <dsp:sp modelId="{CFB8B250-5A99-47E1-B374-92C00B0DF11D}">
      <dsp:nvSpPr>
        <dsp:cNvPr id="0" name=""/>
        <dsp:cNvSpPr/>
      </dsp:nvSpPr>
      <dsp:spPr>
        <a:xfrm rot="5400000">
          <a:off x="2432441" y="2962780"/>
          <a:ext cx="467751" cy="806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 rot="-5400000">
        <a:off x="2424235" y="3132376"/>
        <a:ext cx="484165" cy="327426"/>
      </dsp:txXfrm>
    </dsp:sp>
    <dsp:sp modelId="{CA259601-2D12-4654-A3FC-426CC8F924F7}">
      <dsp:nvSpPr>
        <dsp:cNvPr id="0" name=""/>
        <dsp:cNvSpPr/>
      </dsp:nvSpPr>
      <dsp:spPr>
        <a:xfrm>
          <a:off x="1193374" y="3647909"/>
          <a:ext cx="2945884" cy="123379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200" b="1" kern="1200" dirty="0"/>
            <a:t>文字</a:t>
          </a:r>
        </a:p>
      </dsp:txBody>
      <dsp:txXfrm>
        <a:off x="1229511" y="3684046"/>
        <a:ext cx="2873610" cy="1161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の連携については、御覧の図の通りです。</a:t>
            </a:r>
            <a:endParaRPr kumimoji="1" lang="en-US" altLang="ja-JP" dirty="0"/>
          </a:p>
          <a:p>
            <a:r>
              <a:rPr kumimoji="1" lang="ja-JP" altLang="en-US" dirty="0"/>
              <a:t>まず</a:t>
            </a:r>
            <a:r>
              <a:rPr kumimoji="1" lang="en-US" altLang="ja-JP" dirty="0"/>
              <a:t>Julius</a:t>
            </a:r>
            <a:r>
              <a:rPr kumimoji="1" lang="ja-JP" altLang="en-US" dirty="0"/>
              <a:t>サーバを起動させておき、そのあとで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プログラムを実行させます。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5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81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予定ではラズパイに備わっている、プログラムを定時実行させる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クーロン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という機能を利用するつもりでしたが、思うように動作せず、二日粘っても解決できなかったため、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で自作しました。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36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音声ファイルの作成には時間がかかるが、再生には時間がかからないため、処理を分割。</a:t>
            </a:r>
            <a:endParaRPr kumimoji="1" lang="en-US" altLang="ja-JP" dirty="0"/>
          </a:p>
          <a:p>
            <a:r>
              <a:rPr kumimoji="1" lang="ja-JP" altLang="en-US" dirty="0"/>
              <a:t>音声ファイル作成は元となるテキストデータのサイズが大きいほど作成に時間がかかるため、スクレイピング直後に実行。</a:t>
            </a:r>
            <a:endParaRPr kumimoji="1" lang="en-US" altLang="ja-JP" dirty="0"/>
          </a:p>
          <a:p>
            <a:r>
              <a:rPr kumimoji="1" lang="ja-JP" altLang="en-US" dirty="0"/>
              <a:t>スクレイピングと併せて音声ファイルを作成することで、機能を利用する際に発生する処理時間を削減。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3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音声ファイルの再生は、音声ファイルのサイズにかかわらずほぼノータイムで再生が始まるので、機能利用時の無駄な待ち時間が解消。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19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7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>
                <a:alpha val="97000"/>
              </a:srgbClr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45A7F-5CE8-4273-BF96-B117543FDBC7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6A2C6-E821-404C-9429-4F30D1E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626FC8-F8C8-406B-BD45-B847BCC1E671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機械学習周り</a:t>
            </a:r>
            <a:endParaRPr kumimoji="1" lang="en-US" altLang="ja-JP" dirty="0"/>
          </a:p>
          <a:p>
            <a:r>
              <a:rPr kumimoji="1" lang="ja-JP" altLang="en-US" dirty="0"/>
              <a:t>トレーニングデータ</a:t>
            </a:r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A5C1C-CD2F-46A6-BDBE-D4A7B86F23A3}"/>
              </a:ext>
            </a:extLst>
          </p:cNvPr>
          <p:cNvSpPr/>
          <p:nvPr/>
        </p:nvSpPr>
        <p:spPr>
          <a:xfrm>
            <a:off x="1400784" y="5009745"/>
            <a:ext cx="6624536" cy="479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E06782-F764-4458-86E7-0558F2580076}"/>
              </a:ext>
            </a:extLst>
          </p:cNvPr>
          <p:cNvSpPr/>
          <p:nvPr/>
        </p:nvSpPr>
        <p:spPr>
          <a:xfrm>
            <a:off x="1400783" y="2598764"/>
            <a:ext cx="6624536" cy="1887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スクレイピング</a:t>
            </a:r>
            <a:r>
              <a:rPr kumimoji="1" lang="en-US" altLang="ja-JP" sz="3200" dirty="0"/>
              <a:t>(BeautifulSoup4)</a:t>
            </a:r>
          </a:p>
          <a:p>
            <a:pPr lvl="1"/>
            <a:r>
              <a:rPr kumimoji="1" lang="en-US" altLang="ja-JP" sz="2800" dirty="0"/>
              <a:t>Web</a:t>
            </a:r>
            <a:r>
              <a:rPr kumimoji="1" lang="ja-JP" altLang="en-US" sz="2800" dirty="0"/>
              <a:t>ページからテキストデータを取得</a:t>
            </a:r>
            <a:endParaRPr kumimoji="1" lang="en-US" altLang="ja-JP" sz="2800" dirty="0"/>
          </a:p>
          <a:p>
            <a:pPr marL="457200" lvl="1" indent="0">
              <a:buNone/>
            </a:pPr>
            <a:r>
              <a:rPr lang="ja-JP" altLang="en-US" sz="3200" b="1" dirty="0"/>
              <a:t> 天気予報</a:t>
            </a:r>
            <a:endParaRPr lang="en-US" altLang="ja-JP" sz="3200" b="1" dirty="0"/>
          </a:p>
          <a:p>
            <a:pPr lvl="1"/>
            <a:endParaRPr lang="en-US" altLang="ja-JP" sz="700" b="1" dirty="0"/>
          </a:p>
          <a:p>
            <a:pPr marL="457200" lvl="1" indent="0">
              <a:buNone/>
            </a:pPr>
            <a:r>
              <a:rPr kumimoji="1" lang="ja-JP" altLang="en-US" sz="3200" b="1" dirty="0"/>
              <a:t> ニュース</a:t>
            </a:r>
            <a:endParaRPr kumimoji="1" lang="en-US" altLang="ja-JP" sz="3200" b="1" dirty="0"/>
          </a:p>
          <a:p>
            <a:pPr lvl="1"/>
            <a:endParaRPr kumimoji="1" lang="en-US" altLang="ja-JP" sz="700" b="1" dirty="0"/>
          </a:p>
          <a:p>
            <a:pPr marL="457200" lvl="1" indent="0">
              <a:buNone/>
            </a:pPr>
            <a:r>
              <a:rPr kumimoji="1" lang="ja-JP" altLang="en-US" sz="3200" b="1" dirty="0"/>
              <a:t> 星座占い</a:t>
            </a:r>
            <a:endParaRPr kumimoji="1" lang="en-US" altLang="ja-JP" sz="2800" b="1" dirty="0"/>
          </a:p>
          <a:p>
            <a:r>
              <a:rPr kumimoji="1" lang="ja-JP" altLang="en-US" sz="3200" dirty="0"/>
              <a:t>時刻取得</a:t>
            </a:r>
            <a:r>
              <a:rPr kumimoji="1" lang="en-US" altLang="ja-JP" sz="3200" dirty="0"/>
              <a:t>(Datetime</a:t>
            </a:r>
            <a:r>
              <a:rPr kumimoji="1" lang="ja-JP" altLang="en-US" sz="3200" dirty="0"/>
              <a:t>モジュール</a:t>
            </a:r>
            <a:r>
              <a:rPr kumimoji="1" lang="en-US" altLang="ja-JP" sz="3200" dirty="0"/>
              <a:t>)</a:t>
            </a:r>
            <a:endParaRPr lang="en-US" altLang="ja-JP" sz="700" b="1" dirty="0"/>
          </a:p>
          <a:p>
            <a:pPr marL="457200" lvl="1" indent="0">
              <a:buNone/>
            </a:pPr>
            <a:r>
              <a:rPr lang="ja-JP" altLang="en-US" sz="3200" b="1" dirty="0"/>
              <a:t> 日 時</a:t>
            </a:r>
            <a:endParaRPr kumimoji="1" lang="ja-JP" altLang="en-US" sz="3200" b="1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4769FBF-812B-4857-BA1F-FD2F39C92F5A}"/>
              </a:ext>
            </a:extLst>
          </p:cNvPr>
          <p:cNvSpPr/>
          <p:nvPr/>
        </p:nvSpPr>
        <p:spPr>
          <a:xfrm>
            <a:off x="3564611" y="2716898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C48FF94-A834-4C8D-9421-16336A8B819A}"/>
              </a:ext>
            </a:extLst>
          </p:cNvPr>
          <p:cNvSpPr/>
          <p:nvPr/>
        </p:nvSpPr>
        <p:spPr>
          <a:xfrm>
            <a:off x="3564611" y="3380342"/>
            <a:ext cx="1270860" cy="32401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76E5C8A-27D9-41C7-82C1-FE63AED0AEF4}"/>
              </a:ext>
            </a:extLst>
          </p:cNvPr>
          <p:cNvSpPr/>
          <p:nvPr/>
        </p:nvSpPr>
        <p:spPr>
          <a:xfrm>
            <a:off x="3564611" y="4019097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3E589E6-C4D5-4230-8D9E-C763BE431DC1}"/>
              </a:ext>
            </a:extLst>
          </p:cNvPr>
          <p:cNvSpPr/>
          <p:nvPr/>
        </p:nvSpPr>
        <p:spPr>
          <a:xfrm>
            <a:off x="3564611" y="5167312"/>
            <a:ext cx="1270860" cy="32152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C1048-BCB0-4766-9795-230CC3FCB278}"/>
              </a:ext>
            </a:extLst>
          </p:cNvPr>
          <p:cNvSpPr txBox="1"/>
          <p:nvPr/>
        </p:nvSpPr>
        <p:spPr>
          <a:xfrm>
            <a:off x="5190641" y="2520906"/>
            <a:ext cx="333859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weather</a:t>
            </a:r>
            <a:r>
              <a:rPr lang="en-US" altLang="ja-JP" sz="3600" b="1" dirty="0"/>
              <a:t>.txt</a:t>
            </a:r>
          </a:p>
          <a:p>
            <a:endParaRPr lang="en-US" altLang="ja-JP" sz="700" b="1" dirty="0"/>
          </a:p>
          <a:p>
            <a:r>
              <a:rPr lang="en-US" altLang="ja-JP" sz="3600" b="1" dirty="0"/>
              <a:t>n</a:t>
            </a:r>
            <a:r>
              <a:rPr kumimoji="1" lang="en-US" altLang="ja-JP" sz="3600" b="1" dirty="0"/>
              <a:t>ews.txt</a:t>
            </a:r>
          </a:p>
          <a:p>
            <a:endParaRPr kumimoji="1" lang="en-US" altLang="ja-JP" sz="700" b="1" dirty="0"/>
          </a:p>
          <a:p>
            <a:r>
              <a:rPr lang="en-US" altLang="ja-JP" sz="3600" b="1" dirty="0"/>
              <a:t>fortune.txt</a:t>
            </a:r>
          </a:p>
          <a:p>
            <a:endParaRPr lang="en-US" altLang="ja-JP" sz="3600" b="1" dirty="0"/>
          </a:p>
          <a:p>
            <a:r>
              <a:rPr lang="en-US" altLang="ja-JP" sz="3600" b="1" dirty="0"/>
              <a:t>d</a:t>
            </a:r>
            <a:r>
              <a:rPr kumimoji="1" lang="en-US" altLang="ja-JP" sz="3600" b="1" dirty="0"/>
              <a:t>ay.txt</a:t>
            </a:r>
            <a:endParaRPr kumimoji="1" lang="ja-JP" altLang="en-US" sz="3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2BCC13-84D3-434E-A145-3C01043EC3E6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ニュース→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時間毎にスクレイピング実行</a:t>
            </a:r>
            <a:endParaRPr kumimoji="1" lang="en-US" altLang="ja-JP" dirty="0"/>
          </a:p>
          <a:p>
            <a:r>
              <a:rPr lang="ja-JP" altLang="en-US" dirty="0"/>
              <a:t>天気予報→</a:t>
            </a:r>
            <a:r>
              <a:rPr lang="en-US" altLang="ja-JP" dirty="0"/>
              <a:t>2,</a:t>
            </a:r>
            <a:r>
              <a:rPr lang="ja-JP" altLang="en-US" dirty="0"/>
              <a:t> </a:t>
            </a:r>
            <a:r>
              <a:rPr lang="en-US" altLang="ja-JP" dirty="0"/>
              <a:t>5, 8, 11, 14, 15, 17, 20</a:t>
            </a:r>
            <a:r>
              <a:rPr lang="ja-JP" altLang="en-US" dirty="0"/>
              <a:t>時に発表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F411F1-9DF1-4AE9-932A-4D591AF13FC5}"/>
              </a:ext>
            </a:extLst>
          </p:cNvPr>
          <p:cNvSpPr txBox="1"/>
          <p:nvPr/>
        </p:nvSpPr>
        <p:spPr>
          <a:xfrm>
            <a:off x="1771301" y="2846763"/>
            <a:ext cx="8464013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c</a:t>
            </a:r>
            <a:r>
              <a:rPr kumimoji="1" lang="en-US" altLang="ja-JP" sz="2800" b="1" dirty="0"/>
              <a:t>ron.py</a:t>
            </a:r>
            <a:r>
              <a:rPr kumimoji="1" lang="ja-JP" altLang="en-US" sz="2800" b="1" dirty="0"/>
              <a:t>の構造</a:t>
            </a:r>
            <a:endParaRPr lang="en-US" altLang="ja-JP" sz="2800" b="1" dirty="0"/>
          </a:p>
          <a:p>
            <a:r>
              <a:rPr kumimoji="1" lang="ja-JP" altLang="en-US" sz="1400" b="1" dirty="0"/>
              <a:t>　</a:t>
            </a:r>
            <a:endParaRPr kumimoji="1" lang="en-US" altLang="ja-JP" sz="1400" b="1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無限ループ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r>
              <a:rPr lang="en-US" altLang="ja-JP" sz="2800" b="1" dirty="0"/>
              <a:t>	</a:t>
            </a:r>
            <a:r>
              <a:rPr lang="ja-JP" altLang="en-US" sz="2800" b="1" dirty="0"/>
              <a:t>現在時刻を取得</a:t>
            </a:r>
            <a:endParaRPr lang="en-US" altLang="ja-JP" sz="2800" b="1" dirty="0"/>
          </a:p>
          <a:p>
            <a:r>
              <a:rPr lang="en-US" altLang="ja-JP" sz="2800" b="1" dirty="0"/>
              <a:t>	</a:t>
            </a:r>
            <a:r>
              <a:rPr lang="ja-JP" altLang="en-US" sz="2400" b="1" dirty="0">
                <a:solidFill>
                  <a:srgbClr val="FF0000"/>
                </a:solidFill>
              </a:rPr>
              <a:t>時</a:t>
            </a:r>
            <a:r>
              <a:rPr lang="en-US" altLang="ja-JP" sz="2400" b="1" dirty="0">
                <a:solidFill>
                  <a:srgbClr val="FF0000"/>
                </a:solidFill>
              </a:rPr>
              <a:t>(hour)</a:t>
            </a:r>
            <a:r>
              <a:rPr lang="ja-JP" altLang="en-US" sz="2400" b="1" dirty="0">
                <a:solidFill>
                  <a:srgbClr val="FF0000"/>
                </a:solidFill>
              </a:rPr>
              <a:t>が進んだ時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</a:t>
            </a:r>
            <a:r>
              <a:rPr kumimoji="1" lang="ja-JP" altLang="en-US" sz="2400" b="1" dirty="0"/>
              <a:t>ニュースをスクレイピング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		</a:t>
            </a:r>
            <a:r>
              <a:rPr lang="ja-JP" altLang="en-US" sz="2400" b="1" dirty="0"/>
              <a:t>音声ファイル作成</a:t>
            </a:r>
            <a:endParaRPr kumimoji="1" lang="en-US" altLang="ja-JP" sz="2400" b="1" dirty="0"/>
          </a:p>
          <a:p>
            <a:r>
              <a:rPr lang="en-US" altLang="ja-JP" sz="2400" b="1" dirty="0"/>
              <a:t>		</a:t>
            </a:r>
            <a:r>
              <a:rPr lang="ja-JP" altLang="en-US" sz="2400" b="1" dirty="0">
                <a:solidFill>
                  <a:srgbClr val="FF0000"/>
                </a:solidFill>
              </a:rPr>
              <a:t>天気予報の更新時間だった場合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kumimoji="1" lang="en-US" altLang="ja-JP" sz="2400" b="1" dirty="0"/>
              <a:t>			</a:t>
            </a:r>
            <a:r>
              <a:rPr kumimoji="1" lang="ja-JP" altLang="en-US" sz="2400" b="1" dirty="0"/>
              <a:t>天気予報をスクレイピング</a:t>
            </a:r>
            <a:endParaRPr kumimoji="1" lang="en-US" altLang="ja-JP" sz="2400" b="1" dirty="0"/>
          </a:p>
          <a:p>
            <a:r>
              <a:rPr lang="en-US" altLang="ja-JP" sz="2800" b="1" dirty="0"/>
              <a:t>			</a:t>
            </a:r>
            <a:r>
              <a:rPr lang="ja-JP" altLang="en-US" sz="2400" b="1" dirty="0"/>
              <a:t>音声ファイル作成</a:t>
            </a:r>
            <a:endParaRPr kumimoji="1" lang="ja-JP" altLang="en-US" sz="24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FF3654-8D14-4E85-9550-14E1EB27079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4EA144AF-B02D-4412-AD33-227D048EE026}"/>
              </a:ext>
            </a:extLst>
          </p:cNvPr>
          <p:cNvSpPr/>
          <p:nvPr/>
        </p:nvSpPr>
        <p:spPr>
          <a:xfrm rot="5400000">
            <a:off x="1079408" y="5127466"/>
            <a:ext cx="2387066" cy="34375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82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　定時実行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6A5C198-EC23-4091-8AF5-A244004D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81" y="1362798"/>
            <a:ext cx="7507486" cy="5380841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EB8C61-C32D-41E2-841B-399EE256AAB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8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作成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EE1DF1-E412-4FF6-A299-BF70A8C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2396107"/>
            <a:ext cx="11288700" cy="3210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E286B-F5E8-4C8B-AC3F-63529E259B69}"/>
              </a:ext>
            </a:extLst>
          </p:cNvPr>
          <p:cNvSpPr txBox="1"/>
          <p:nvPr/>
        </p:nvSpPr>
        <p:spPr>
          <a:xfrm>
            <a:off x="451650" y="5988733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スクレイピング直後に実行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02AECB5-4ABC-4E92-8BBE-67490A26919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音声ファイル　再生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6EC48F4-62E7-4038-B20A-28D07A2E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" y="2393209"/>
            <a:ext cx="8469432" cy="16218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94AFFE-B045-4880-8FA7-33996A9E5E84}"/>
              </a:ext>
            </a:extLst>
          </p:cNvPr>
          <p:cNvSpPr txBox="1"/>
          <p:nvPr/>
        </p:nvSpPr>
        <p:spPr>
          <a:xfrm>
            <a:off x="718049" y="4449658"/>
            <a:ext cx="605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音声出力時に実行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D44891-6C1C-4E93-A210-C97D4B938D1A}"/>
              </a:ext>
            </a:extLst>
          </p:cNvPr>
          <p:cNvSpPr/>
          <p:nvPr/>
        </p:nvSpPr>
        <p:spPr>
          <a:xfrm>
            <a:off x="756149" y="3718560"/>
            <a:ext cx="120151" cy="288836"/>
          </a:xfrm>
          <a:prstGeom prst="rect">
            <a:avLst/>
          </a:prstGeom>
          <a:solidFill>
            <a:srgbClr val="282923"/>
          </a:solidFill>
          <a:ln>
            <a:solidFill>
              <a:srgbClr val="282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E5E537-424F-41E6-BF88-40216A9BFFBC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55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マイクが出力音声を拾ってしまい誤作動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→</a:t>
            </a:r>
            <a:r>
              <a:rPr lang="ja-JP" altLang="en-US" dirty="0"/>
              <a:t>出力直前にマイクミュート／出力終了後に解除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コマンドをシェルスクリプトとして実行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169DD9-22EF-4B54-956D-B061F8F9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13" y="3301140"/>
            <a:ext cx="6403129" cy="339025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352AF5-F1BE-43DA-B571-3F8F31C00DA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41" y="1690688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CBE1694E-BB45-4A52-B03B-EC1E75A8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45" y="2252803"/>
            <a:ext cx="870033" cy="1797607"/>
          </a:xfrm>
          <a:prstGeom prst="rect">
            <a:avLst/>
          </a:prstGeom>
        </p:spPr>
      </p:pic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E744A7D-ADBD-4B20-B662-F8F4529C7320}"/>
              </a:ext>
            </a:extLst>
          </p:cNvPr>
          <p:cNvSpPr/>
          <p:nvPr/>
        </p:nvSpPr>
        <p:spPr>
          <a:xfrm>
            <a:off x="2815182" y="1731235"/>
            <a:ext cx="3743740" cy="858630"/>
          </a:xfrm>
          <a:prstGeom prst="wedgeEllipseCallout">
            <a:avLst>
              <a:gd name="adj1" fmla="val -18037"/>
              <a:gd name="adj2" fmla="val 718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今日の天気は？</a:t>
            </a:r>
            <a:r>
              <a:rPr kumimoji="1" lang="ja-JP" altLang="en-US" sz="2400" dirty="0"/>
              <a:t>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45BAB-E0BA-4FF0-9501-7005A3610461}"/>
              </a:ext>
            </a:extLst>
          </p:cNvPr>
          <p:cNvSpPr txBox="1"/>
          <p:nvPr/>
        </p:nvSpPr>
        <p:spPr>
          <a:xfrm>
            <a:off x="2998947" y="5497846"/>
            <a:ext cx="1688105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USER</a:t>
            </a:r>
            <a:endParaRPr kumimoji="1" lang="ja-JP" altLang="en-US" sz="2800" b="1" dirty="0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720B7E70-347E-4342-8661-1D7BB35F1D07}"/>
              </a:ext>
            </a:extLst>
          </p:cNvPr>
          <p:cNvSpPr/>
          <p:nvPr/>
        </p:nvSpPr>
        <p:spPr>
          <a:xfrm>
            <a:off x="7307858" y="1753392"/>
            <a:ext cx="3743740" cy="1081625"/>
          </a:xfrm>
          <a:prstGeom prst="wedgeEllipseCallout">
            <a:avLst>
              <a:gd name="adj1" fmla="val -41068"/>
              <a:gd name="adj2" fmla="val 59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今日の神奈川県の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天気は</a:t>
            </a:r>
            <a:r>
              <a:rPr lang="en-US" altLang="ja-JP" sz="2400" b="1" dirty="0">
                <a:solidFill>
                  <a:schemeClr val="tx1"/>
                </a:solidFill>
              </a:rPr>
              <a:t>…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グラフィックス 7" descr="男の人">
            <a:extLst>
              <a:ext uri="{FF2B5EF4-FFF2-40B4-BE49-F238E27FC236}">
                <a16:creationId xmlns:a16="http://schemas.microsoft.com/office/drawing/2014/main" id="{7F80E498-C49B-4EA1-84BF-216E367B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707" y="2700311"/>
            <a:ext cx="2908789" cy="29087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587E59-6B8F-437E-A070-E2E6786B2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58" y="3811492"/>
            <a:ext cx="3257306" cy="1797608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924760-79E8-44D3-9D79-27D796EE839B}"/>
              </a:ext>
            </a:extLst>
          </p:cNvPr>
          <p:cNvCxnSpPr>
            <a:cxnSpLocks/>
          </p:cNvCxnSpPr>
          <p:nvPr/>
        </p:nvCxnSpPr>
        <p:spPr>
          <a:xfrm flipV="1">
            <a:off x="4164473" y="2850852"/>
            <a:ext cx="198970" cy="89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FFA40EC0-D5B6-45DE-9DBE-3A4B0837C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87409">
            <a:off x="4182784" y="2992753"/>
            <a:ext cx="243861" cy="14631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F91B7D0-6DBE-43D6-B934-B13228788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383590">
            <a:off x="4142028" y="3154023"/>
            <a:ext cx="243861" cy="1463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F4EED85-BBAA-4BFF-B021-A698746BE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27" y="2949275"/>
            <a:ext cx="3611032" cy="19981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4CBD79-6C9D-4FDD-ABEA-DF0EB644F826}"/>
              </a:ext>
            </a:extLst>
          </p:cNvPr>
          <p:cNvSpPr txBox="1"/>
          <p:nvPr/>
        </p:nvSpPr>
        <p:spPr>
          <a:xfrm>
            <a:off x="7809327" y="4947410"/>
            <a:ext cx="36110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Raspberry Pi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AB38828-A43B-4FB2-AEC8-6808386CF73B}"/>
              </a:ext>
            </a:extLst>
          </p:cNvPr>
          <p:cNvSpPr txBox="1"/>
          <p:nvPr/>
        </p:nvSpPr>
        <p:spPr>
          <a:xfrm>
            <a:off x="6190464" y="5497846"/>
            <a:ext cx="1934817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YoSiE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140E5-FCD2-4650-A2AF-137231D243CE}"/>
              </a:ext>
            </a:extLst>
          </p:cNvPr>
          <p:cNvSpPr txBox="1"/>
          <p:nvPr/>
        </p:nvSpPr>
        <p:spPr>
          <a:xfrm>
            <a:off x="7881563" y="2700311"/>
            <a:ext cx="3466560" cy="30469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・天気予報</a:t>
            </a:r>
            <a:endParaRPr kumimoji="1" lang="en-US" altLang="ja-JP" sz="4800" b="1" dirty="0"/>
          </a:p>
          <a:p>
            <a:r>
              <a:rPr lang="ja-JP" altLang="en-US" sz="4800" b="1" dirty="0"/>
              <a:t>・ニュース</a:t>
            </a:r>
            <a:endParaRPr lang="en-US" altLang="ja-JP" sz="4800" b="1" dirty="0"/>
          </a:p>
          <a:p>
            <a:r>
              <a:rPr kumimoji="1" lang="ja-JP" altLang="en-US" sz="4800" b="1" dirty="0"/>
              <a:t>・日時</a:t>
            </a:r>
            <a:endParaRPr kumimoji="1" lang="en-US" altLang="ja-JP" sz="4800" b="1" dirty="0"/>
          </a:p>
          <a:p>
            <a:r>
              <a:rPr lang="ja-JP" altLang="en-US" sz="4800" b="1" dirty="0"/>
              <a:t>・星座占い</a:t>
            </a:r>
            <a:endParaRPr kumimoji="1" lang="ja-JP" altLang="en-US" sz="4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9876F0-C6D0-4374-AA7E-B4350AA7831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y</a:t>
            </a:r>
            <a:r>
              <a:rPr kumimoji="1" lang="en-US" altLang="ja-JP" b="1" dirty="0"/>
              <a:t>osie.sh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2DE915-7CA6-4F32-A692-65463E1DB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5" y="1690688"/>
            <a:ext cx="8017887" cy="49988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D16E7-5412-4AFE-B05C-94152D5237D5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718F83-8DC1-451F-AB9B-CB6C2DCD112E}"/>
              </a:ext>
            </a:extLst>
          </p:cNvPr>
          <p:cNvSpPr txBox="1"/>
          <p:nvPr/>
        </p:nvSpPr>
        <p:spPr>
          <a:xfrm>
            <a:off x="2475184" y="1690688"/>
            <a:ext cx="8017887" cy="4998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20"/>
              </a:spcAft>
            </a:pPr>
            <a:r>
              <a:rPr lang="en-US" altLang="ja-JP" sz="1970" b="1" dirty="0"/>
              <a:t>#!/bin/bash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環境変数指定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ディレクトリ移動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音声メッセージ：起動待機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星座占い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スクレイピング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天気予報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スクレイピング</a:t>
            </a:r>
            <a:r>
              <a:rPr lang="en-US" altLang="ja-JP" sz="1970" b="1" dirty="0"/>
              <a:t>]</a:t>
            </a:r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ニュース 音声ファイル作成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マイクのミュートを解除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ja-JP" altLang="en-US" sz="1970" b="1" dirty="0"/>
              <a:t>音声メッセージ：起動完了</a:t>
            </a:r>
            <a:endParaRPr lang="en-US" altLang="ja-JP" sz="1970" b="1" dirty="0"/>
          </a:p>
          <a:p>
            <a:pPr>
              <a:spcAft>
                <a:spcPts val="220"/>
              </a:spcAft>
            </a:pPr>
            <a:r>
              <a:rPr lang="en-US" altLang="ja-JP" sz="1970" b="1" dirty="0"/>
              <a:t>[</a:t>
            </a:r>
            <a:r>
              <a:rPr lang="ja-JP" altLang="en-US" sz="1970" b="1" dirty="0"/>
              <a:t>音声認識～音声合成</a:t>
            </a:r>
            <a:r>
              <a:rPr lang="en-US" altLang="ja-JP" sz="1970" b="1" dirty="0"/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4B0F4-A232-480B-8F5B-BB385ABF8764}"/>
              </a:ext>
            </a:extLst>
          </p:cNvPr>
          <p:cNvSpPr txBox="1"/>
          <p:nvPr/>
        </p:nvSpPr>
        <p:spPr>
          <a:xfrm>
            <a:off x="2552186" y="3270192"/>
            <a:ext cx="5534571" cy="20005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各 スクレイピング</a:t>
            </a:r>
            <a:endParaRPr kumimoji="1" lang="en-US" altLang="ja-JP" sz="4400" b="1" dirty="0"/>
          </a:p>
          <a:p>
            <a:r>
              <a:rPr kumimoji="1" lang="en-US" altLang="ja-JP" sz="3600" b="1" dirty="0"/>
              <a:t>		</a:t>
            </a:r>
            <a:r>
              <a:rPr kumimoji="1" lang="ja-JP" altLang="en-US" sz="3600" b="1" dirty="0"/>
              <a:t>　＆</a:t>
            </a:r>
            <a:endParaRPr kumimoji="1" lang="en-US" altLang="ja-JP" sz="3600" b="1" dirty="0"/>
          </a:p>
          <a:p>
            <a:r>
              <a:rPr lang="ja-JP" altLang="en-US" sz="4400" b="1" dirty="0"/>
              <a:t>各 音声ファイル作成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457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8BA43A-0851-4B4D-8C59-F6EE8AA9BA95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音声認識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46414-B145-414E-9180-1CFF408BE607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テキスト分類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6ECECBF-8D35-46E1-BBF0-ECC550F7A622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データ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 dirty="0"/>
              <a:t>取得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A9694B0-F6A7-47D2-ABC6-D069EAB97396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音声合成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3F893249-F968-46CE-BA68-1261516EED97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05A35F-3E8C-4E41-8921-4AA6993AF579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4F47535-73A9-455B-AE52-8537879D375E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音声認識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7E686E8-F042-4E7E-B2E5-6E8FE830DBA1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テキスト分類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682287-EEB5-4309-8FC6-60D331D0E563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データ</a:t>
            </a:r>
            <a:endParaRPr kumimoji="1" lang="en-US" altLang="ja-JP" sz="4400" b="1" dirty="0"/>
          </a:p>
          <a:p>
            <a:pPr algn="ctr"/>
            <a:r>
              <a:rPr kumimoji="1" lang="ja-JP" altLang="en-US" sz="4400" b="1" dirty="0"/>
              <a:t>取得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99EEDE4-F0E5-40CF-B3A4-67407DB66D34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音声合成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756C268-2785-4BAB-832F-65D5FF12D8E8}"/>
              </a:ext>
            </a:extLst>
          </p:cNvPr>
          <p:cNvSpPr/>
          <p:nvPr/>
        </p:nvSpPr>
        <p:spPr>
          <a:xfrm>
            <a:off x="441958" y="4481511"/>
            <a:ext cx="11308083" cy="70230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B7E9FBE-F349-4365-BAF6-E0177D8C219F}"/>
              </a:ext>
            </a:extLst>
          </p:cNvPr>
          <p:cNvSpPr/>
          <p:nvPr/>
        </p:nvSpPr>
        <p:spPr>
          <a:xfrm>
            <a:off x="396240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/>
              <a:t>Julius</a:t>
            </a:r>
            <a:endParaRPr kumimoji="1" lang="ja-JP" altLang="en-US" sz="48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5E5EDB-BE1F-4985-A031-A8B16BD4F0DB}"/>
              </a:ext>
            </a:extLst>
          </p:cNvPr>
          <p:cNvSpPr/>
          <p:nvPr/>
        </p:nvSpPr>
        <p:spPr>
          <a:xfrm>
            <a:off x="3291841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err="1"/>
              <a:t>fastText</a:t>
            </a:r>
            <a:endParaRPr kumimoji="1" lang="ja-JP" altLang="en-US" sz="4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F2C705-AF62-465F-BAAD-50BDB90D3D64}"/>
              </a:ext>
            </a:extLst>
          </p:cNvPr>
          <p:cNvSpPr/>
          <p:nvPr/>
        </p:nvSpPr>
        <p:spPr>
          <a:xfrm>
            <a:off x="6187442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スクレイピング等</a:t>
            </a:r>
            <a:endParaRPr kumimoji="1" lang="ja-JP" altLang="en-US" sz="4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390E608-46C0-4AB1-9349-EAC68C09284E}"/>
              </a:ext>
            </a:extLst>
          </p:cNvPr>
          <p:cNvSpPr/>
          <p:nvPr/>
        </p:nvSpPr>
        <p:spPr>
          <a:xfrm>
            <a:off x="9083043" y="2392997"/>
            <a:ext cx="2621280" cy="17373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/>
              <a:t>OpenJTalk</a:t>
            </a:r>
            <a:endParaRPr kumimoji="1" lang="ja-JP" altLang="en-US" sz="3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3085D8-1E8E-45D9-9E41-E977531E4024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音声認識</a:t>
            </a:r>
            <a:r>
              <a:rPr lang="en-US" altLang="ja-JP" dirty="0"/>
              <a:t>OSS(</a:t>
            </a:r>
            <a:r>
              <a:rPr lang="ja-JP" altLang="en-US" dirty="0"/>
              <a:t>オープンソースソフトウェア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音声をテキストに変換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292F67-BFB0-494E-A9D2-8BFF0843E4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4B55E-1A64-4D7A-8231-2B5D21500D24}"/>
              </a:ext>
            </a:extLst>
          </p:cNvPr>
          <p:cNvSpPr txBox="1"/>
          <p:nvPr/>
        </p:nvSpPr>
        <p:spPr>
          <a:xfrm>
            <a:off x="838201" y="3491719"/>
            <a:ext cx="4369105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Julius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8C2A0D-A46E-4310-BC08-464ACAF8549D}"/>
              </a:ext>
            </a:extLst>
          </p:cNvPr>
          <p:cNvSpPr txBox="1"/>
          <p:nvPr/>
        </p:nvSpPr>
        <p:spPr>
          <a:xfrm>
            <a:off x="6053523" y="3491719"/>
            <a:ext cx="5300277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kumimoji="1" lang="en-US" altLang="ja-JP" sz="11500" b="1" dirty="0">
                <a:ln/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kumimoji="1" lang="ja-JP" altLang="en-US" sz="115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グラフィックス 7" descr="リンク">
            <a:extLst>
              <a:ext uri="{FF2B5EF4-FFF2-40B4-BE49-F238E27FC236}">
                <a16:creationId xmlns:a16="http://schemas.microsoft.com/office/drawing/2014/main" id="{73289AD7-780F-4D4E-8BD8-7530CA74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3206">
            <a:off x="4892743" y="3720039"/>
            <a:ext cx="1405408" cy="1405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E1BEE8-EA21-4DBE-944C-F48A59884AD4}"/>
              </a:ext>
            </a:extLst>
          </p:cNvPr>
          <p:cNvSpPr/>
          <p:nvPr/>
        </p:nvSpPr>
        <p:spPr>
          <a:xfrm>
            <a:off x="9508067" y="14514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80E35-9D7D-4F60-8F54-52B50D5DA797}"/>
              </a:ext>
            </a:extLst>
          </p:cNvPr>
          <p:cNvSpPr/>
          <p:nvPr/>
        </p:nvSpPr>
        <p:spPr>
          <a:xfrm>
            <a:off x="3176904" y="3063788"/>
            <a:ext cx="5838191" cy="730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サーバと接続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(socket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通信</a:t>
            </a:r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575FBF-2BCF-4226-9757-505A37D67A65}"/>
              </a:ext>
            </a:extLst>
          </p:cNvPr>
          <p:cNvSpPr/>
          <p:nvPr/>
        </p:nvSpPr>
        <p:spPr>
          <a:xfrm>
            <a:off x="3160682" y="4229836"/>
            <a:ext cx="5838190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音声認識</a:t>
            </a:r>
            <a:endParaRPr kumimoji="1" lang="en-US" altLang="ja-JP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00F658-A53E-46C1-B8AA-6DEB59A17AC4}"/>
              </a:ext>
            </a:extLst>
          </p:cNvPr>
          <p:cNvSpPr/>
          <p:nvPr/>
        </p:nvSpPr>
        <p:spPr>
          <a:xfrm>
            <a:off x="3160682" y="5383191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accent6">
                    <a:lumMod val="50000"/>
                  </a:schemeClr>
                </a:solidFill>
              </a:rPr>
              <a:t>サーバからデータを取得</a:t>
            </a:r>
            <a:endParaRPr lang="ja-JP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63D539B-DE0C-4589-B512-A43519BB23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79777" y="3794212"/>
            <a:ext cx="16223" cy="43562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15D4FC-9874-4B0B-A573-A6C1A12E079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6084748" y="2220091"/>
            <a:ext cx="11252" cy="84369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0EC643-11B6-4758-ADD1-92FBBA7471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75721" y="4996095"/>
            <a:ext cx="4056" cy="3870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6">
            <a:extLst>
              <a:ext uri="{FF2B5EF4-FFF2-40B4-BE49-F238E27FC236}">
                <a16:creationId xmlns:a16="http://schemas.microsoft.com/office/drawing/2014/main" id="{16236DA4-53A3-44AB-81AD-3B882D2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1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Python</a:t>
            </a:r>
            <a:r>
              <a:rPr lang="ja-JP" altLang="en-US" sz="60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との連携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B8B81E6-7CF0-4CD1-9227-7CCB13E84C75}"/>
              </a:ext>
            </a:extLst>
          </p:cNvPr>
          <p:cNvSpPr/>
          <p:nvPr/>
        </p:nvSpPr>
        <p:spPr>
          <a:xfrm>
            <a:off x="3169709" y="1453832"/>
            <a:ext cx="5830078" cy="76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6">
                    <a:lumMod val="50000"/>
                  </a:schemeClr>
                </a:solidFill>
              </a:rPr>
              <a:t>Julius</a:t>
            </a:r>
            <a:r>
              <a:rPr kumimoji="1" lang="ja-JP" altLang="en-US" sz="2800" b="1" dirty="0">
                <a:solidFill>
                  <a:schemeClr val="accent6">
                    <a:lumMod val="50000"/>
                  </a:schemeClr>
                </a:solidFill>
              </a:rPr>
              <a:t>サーバを起動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CA5D4-A51E-457C-BE26-313D0CEFB033}"/>
              </a:ext>
            </a:extLst>
          </p:cNvPr>
          <p:cNvSpPr/>
          <p:nvPr/>
        </p:nvSpPr>
        <p:spPr>
          <a:xfrm>
            <a:off x="2549857" y="2650210"/>
            <a:ext cx="7051728" cy="384866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FCCCBF-CED3-422B-A79A-D3076B600230}"/>
              </a:ext>
            </a:extLst>
          </p:cNvPr>
          <p:cNvSpPr txBox="1"/>
          <p:nvPr/>
        </p:nvSpPr>
        <p:spPr>
          <a:xfrm>
            <a:off x="3160682" y="2388600"/>
            <a:ext cx="1875313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Python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53FE7-9F4B-431E-B559-2B3E5BA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621C4-66AD-4DC5-BA66-4E2D562D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1825625"/>
            <a:ext cx="10814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u="sng" dirty="0"/>
              <a:t>音声認識の流れ</a:t>
            </a:r>
            <a:endParaRPr lang="en-US" altLang="ja-JP" sz="4000" b="1" u="sng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4800" dirty="0"/>
              <a:t>「</a:t>
            </a:r>
            <a:r>
              <a:rPr lang="ja-JP" altLang="en-US" sz="4800" b="1" dirty="0">
                <a:solidFill>
                  <a:srgbClr val="FF0000"/>
                </a:solidFill>
              </a:rPr>
              <a:t>雨</a:t>
            </a:r>
            <a:r>
              <a:rPr lang="ja-JP" altLang="en-US" sz="4800" dirty="0"/>
              <a:t>」と発声して、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  </a:t>
            </a:r>
            <a:r>
              <a:rPr lang="ja-JP" altLang="en-US" sz="4800" dirty="0"/>
              <a:t>“</a:t>
            </a:r>
            <a:r>
              <a:rPr lang="ja-JP" altLang="en-US" sz="4800" b="1" dirty="0">
                <a:solidFill>
                  <a:srgbClr val="FF0000"/>
                </a:solidFill>
              </a:rPr>
              <a:t>雨</a:t>
            </a:r>
            <a:r>
              <a:rPr lang="ja-JP" altLang="en-US" sz="4800" dirty="0"/>
              <a:t>” と文字出力してほしい</a:t>
            </a:r>
            <a:endParaRPr kumimoji="1" lang="ja-JP" altLang="en-US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A5D799-1F2E-4C4D-9DDF-9AA6630E560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734286A-0A91-4B50-9445-81C9D7BD89E8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B4FA33A-0130-4C11-BD35-05E5E8397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079406"/>
              </p:ext>
            </p:extLst>
          </p:nvPr>
        </p:nvGraphicFramePr>
        <p:xfrm>
          <a:off x="-942604" y="1637219"/>
          <a:ext cx="5090963" cy="493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2D7201-72EE-404E-BD3A-0C1A06897109}"/>
              </a:ext>
            </a:extLst>
          </p:cNvPr>
          <p:cNvSpPr/>
          <p:nvPr/>
        </p:nvSpPr>
        <p:spPr>
          <a:xfrm>
            <a:off x="4281025" y="934278"/>
            <a:ext cx="5090962" cy="2782957"/>
          </a:xfrm>
          <a:prstGeom prst="wedgeRectCallout">
            <a:avLst>
              <a:gd name="adj1" fmla="val -83635"/>
              <a:gd name="adj2" fmla="val 280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7D1760-D2E1-4100-BD37-4AED46BC1B26}"/>
              </a:ext>
            </a:extLst>
          </p:cNvPr>
          <p:cNvGrpSpPr/>
          <p:nvPr/>
        </p:nvGrpSpPr>
        <p:grpSpPr>
          <a:xfrm>
            <a:off x="4417760" y="2675190"/>
            <a:ext cx="4818146" cy="702707"/>
            <a:chOff x="4417760" y="2675190"/>
            <a:chExt cx="4818146" cy="702707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BAA8180E-787F-4896-8E97-7EC4A49D0F05}"/>
                </a:ext>
              </a:extLst>
            </p:cNvPr>
            <p:cNvSpPr/>
            <p:nvPr/>
          </p:nvSpPr>
          <p:spPr>
            <a:xfrm>
              <a:off x="7725158" y="2689631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 err="1">
                  <a:solidFill>
                    <a:schemeClr val="tx1"/>
                  </a:solidFill>
                </a:rPr>
                <a:t>jikaN</a:t>
              </a:r>
              <a:endParaRPr kumimoji="1" lang="en-US" altLang="ja-JP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EDC4E367-E64F-4B7A-B3EF-53D5D66DB72C}"/>
                </a:ext>
              </a:extLst>
            </p:cNvPr>
            <p:cNvSpPr/>
            <p:nvPr/>
          </p:nvSpPr>
          <p:spPr>
            <a:xfrm>
              <a:off x="6071786" y="2689632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tx1"/>
                  </a:solidFill>
                </a:rPr>
                <a:t>じかん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6F93167-60FB-497D-9DE7-D09B7AA5FF38}"/>
                </a:ext>
              </a:extLst>
            </p:cNvPr>
            <p:cNvSpPr/>
            <p:nvPr/>
          </p:nvSpPr>
          <p:spPr>
            <a:xfrm>
              <a:off x="4417760" y="2675190"/>
              <a:ext cx="1510748" cy="6882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時間</a:t>
              </a:r>
              <a:endParaRPr kumimoji="1" lang="ja-JP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A09748F9-9A4D-4921-94F2-BB0AF43FE653}"/>
                </a:ext>
              </a:extLst>
            </p:cNvPr>
            <p:cNvSpPr/>
            <p:nvPr/>
          </p:nvSpPr>
          <p:spPr>
            <a:xfrm>
              <a:off x="7444613" y="2794296"/>
              <a:ext cx="461986" cy="355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b="1">
                <a:solidFill>
                  <a:schemeClr val="tx1"/>
                </a:solidFill>
              </a:endParaRPr>
            </a:p>
          </p:txBody>
        </p:sp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898890FC-9D02-407B-8E68-649705E94406}"/>
                </a:ext>
              </a:extLst>
            </p:cNvPr>
            <p:cNvSpPr/>
            <p:nvPr/>
          </p:nvSpPr>
          <p:spPr>
            <a:xfrm>
              <a:off x="5744042" y="2784704"/>
              <a:ext cx="461986" cy="355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366FD54-DA9A-4371-9504-A1C8BF401D8B}"/>
              </a:ext>
            </a:extLst>
          </p:cNvPr>
          <p:cNvGrpSpPr/>
          <p:nvPr/>
        </p:nvGrpSpPr>
        <p:grpSpPr>
          <a:xfrm>
            <a:off x="4417760" y="1071149"/>
            <a:ext cx="4818146" cy="1304838"/>
            <a:chOff x="4417760" y="1071149"/>
            <a:chExt cx="4818146" cy="1304838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F1AEF80B-D4E7-4CC2-BD95-4902BD9E6801}"/>
                </a:ext>
              </a:extLst>
            </p:cNvPr>
            <p:cNvSpPr/>
            <p:nvPr/>
          </p:nvSpPr>
          <p:spPr>
            <a:xfrm>
              <a:off x="7725158" y="1085590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b="1" dirty="0" err="1">
                  <a:solidFill>
                    <a:schemeClr val="tx1"/>
                  </a:solidFill>
                </a:rPr>
                <a:t>ame</a:t>
              </a:r>
              <a:endParaRPr kumimoji="1" lang="en-US" altLang="ja-JP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62FF5AD1-0D66-485C-BB2E-78D29D9CB17E}"/>
                </a:ext>
              </a:extLst>
            </p:cNvPr>
            <p:cNvSpPr/>
            <p:nvPr/>
          </p:nvSpPr>
          <p:spPr>
            <a:xfrm>
              <a:off x="6071786" y="1085591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>
                  <a:solidFill>
                    <a:schemeClr val="tx1"/>
                  </a:solidFill>
                </a:rPr>
                <a:t>あめ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5A05781-3E47-4CBB-9F65-64689200C8E8}"/>
                </a:ext>
              </a:extLst>
            </p:cNvPr>
            <p:cNvSpPr/>
            <p:nvPr/>
          </p:nvSpPr>
          <p:spPr>
            <a:xfrm>
              <a:off x="4417760" y="1071149"/>
              <a:ext cx="1510748" cy="12903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>
                  <a:solidFill>
                    <a:schemeClr val="tx1"/>
                  </a:solidFill>
                </a:rPr>
                <a:t>雨</a:t>
              </a:r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C4301B92-26EE-4D47-B057-A32F9DB8E85D}"/>
                </a:ext>
              </a:extLst>
            </p:cNvPr>
            <p:cNvSpPr/>
            <p:nvPr/>
          </p:nvSpPr>
          <p:spPr>
            <a:xfrm>
              <a:off x="5768827" y="1330602"/>
              <a:ext cx="461986" cy="6655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400" b="1">
                <a:solidFill>
                  <a:schemeClr val="tx1"/>
                </a:solidFill>
              </a:endParaRPr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8D1CD72C-648E-4151-BBC2-EB378C8DCFFF}"/>
                </a:ext>
              </a:extLst>
            </p:cNvPr>
            <p:cNvSpPr/>
            <p:nvPr/>
          </p:nvSpPr>
          <p:spPr>
            <a:xfrm>
              <a:off x="7431975" y="1330602"/>
              <a:ext cx="461986" cy="6655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400" b="1">
                <a:solidFill>
                  <a:schemeClr val="tx1"/>
                </a:solidFill>
              </a:endParaRPr>
            </a:p>
          </p:txBody>
        </p:sp>
      </p:grp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70CCEB74-7A6E-4D0A-BE60-EBA84434B49E}"/>
              </a:ext>
            </a:extLst>
          </p:cNvPr>
          <p:cNvSpPr/>
          <p:nvPr/>
        </p:nvSpPr>
        <p:spPr>
          <a:xfrm>
            <a:off x="4281025" y="3548421"/>
            <a:ext cx="5090962" cy="2782957"/>
          </a:xfrm>
          <a:prstGeom prst="wedgeRectCallout">
            <a:avLst>
              <a:gd name="adj1" fmla="val -85978"/>
              <a:gd name="adj2" fmla="val 5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2314A52-A6CD-4CA8-B466-62F024240387}"/>
              </a:ext>
            </a:extLst>
          </p:cNvPr>
          <p:cNvSpPr/>
          <p:nvPr/>
        </p:nvSpPr>
        <p:spPr>
          <a:xfrm>
            <a:off x="4888493" y="3674732"/>
            <a:ext cx="3876026" cy="2499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辞書ファイル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ja-JP" altLang="en-US" sz="2800" b="1" dirty="0">
                <a:solidFill>
                  <a:sysClr val="windowText" lastClr="000000"/>
                </a:solidFill>
              </a:rPr>
              <a:t> 音素</a:t>
            </a:r>
            <a:r>
              <a:rPr lang="en-US" altLang="ja-JP" sz="2800" b="1" dirty="0">
                <a:solidFill>
                  <a:sysClr val="windowText" lastClr="000000"/>
                </a:solidFill>
              </a:rPr>
              <a:t>		         </a:t>
            </a:r>
            <a:r>
              <a:rPr lang="ja-JP" altLang="en-US" sz="2800" b="1" dirty="0">
                <a:solidFill>
                  <a:sysClr val="windowText" lastClr="000000"/>
                </a:solidFill>
              </a:rPr>
              <a:t>単語</a:t>
            </a:r>
            <a:endParaRPr lang="en-US" altLang="ja-JP" sz="2800" b="1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h a r e	  	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晴れ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lang="en-US" altLang="ja-JP" sz="2800" dirty="0">
                <a:solidFill>
                  <a:sysClr val="windowText" lastClr="000000"/>
                </a:solidFill>
              </a:rPr>
              <a:t>k u m o r </a:t>
            </a:r>
            <a:r>
              <a:rPr lang="en-US" altLang="ja-JP" sz="2800" dirty="0" err="1">
                <a:solidFill>
                  <a:sysClr val="windowText" lastClr="000000"/>
                </a:solidFill>
              </a:rPr>
              <a:t>i</a:t>
            </a:r>
            <a:r>
              <a:rPr lang="en-US" altLang="ja-JP" sz="2800" dirty="0">
                <a:solidFill>
                  <a:sysClr val="windowText" lastClr="000000"/>
                </a:solidFill>
              </a:rPr>
              <a:t> 	  	</a:t>
            </a:r>
            <a:r>
              <a:rPr lang="ja-JP" altLang="en-US" sz="2800" dirty="0">
                <a:solidFill>
                  <a:sysClr val="windowText" lastClr="000000"/>
                </a:solidFill>
              </a:rPr>
              <a:t>曇り</a:t>
            </a:r>
            <a:endParaRPr lang="en-US" altLang="ja-JP" sz="2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2800" dirty="0">
                <a:solidFill>
                  <a:sysClr val="windowText" lastClr="000000"/>
                </a:solidFill>
              </a:rPr>
              <a:t>a m e		  	  </a:t>
            </a:r>
            <a:r>
              <a:rPr kumimoji="1" lang="ja-JP" altLang="en-US" sz="2800" dirty="0">
                <a:solidFill>
                  <a:sysClr val="windowText" lastClr="000000"/>
                </a:solidFill>
              </a:rPr>
              <a:t>雨</a:t>
            </a:r>
            <a:endParaRPr kumimoji="1" lang="en-US" altLang="ja-JP" sz="28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6FD8DEF-D57E-41E7-8960-592A31AD255F}"/>
              </a:ext>
            </a:extLst>
          </p:cNvPr>
          <p:cNvSpPr/>
          <p:nvPr/>
        </p:nvSpPr>
        <p:spPr>
          <a:xfrm>
            <a:off x="6408275" y="5754200"/>
            <a:ext cx="836462" cy="48701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D26DE95-AFF3-4CD9-923D-212C573A12BD}"/>
              </a:ext>
            </a:extLst>
          </p:cNvPr>
          <p:cNvCxnSpPr/>
          <p:nvPr/>
        </p:nvCxnSpPr>
        <p:spPr>
          <a:xfrm>
            <a:off x="4909490" y="6173941"/>
            <a:ext cx="10190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751CC70-24DC-4147-A745-6A1EDA4821CA}"/>
              </a:ext>
            </a:extLst>
          </p:cNvPr>
          <p:cNvCxnSpPr>
            <a:cxnSpLocks/>
          </p:cNvCxnSpPr>
          <p:nvPr/>
        </p:nvCxnSpPr>
        <p:spPr>
          <a:xfrm flipV="1">
            <a:off x="7748016" y="6171685"/>
            <a:ext cx="677872" cy="45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E4019F-4D7F-4000-A28B-67B6B6AEE5DF}"/>
              </a:ext>
            </a:extLst>
          </p:cNvPr>
          <p:cNvSpPr/>
          <p:nvPr/>
        </p:nvSpPr>
        <p:spPr>
          <a:xfrm>
            <a:off x="1600200" y="1823162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</a:rPr>
              <a:t>あめ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D6285AC-1E5C-4D9F-935C-D82D316E24BC}"/>
              </a:ext>
            </a:extLst>
          </p:cNvPr>
          <p:cNvSpPr/>
          <p:nvPr/>
        </p:nvSpPr>
        <p:spPr>
          <a:xfrm>
            <a:off x="1597050" y="3664406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>
                <a:solidFill>
                  <a:sysClr val="windowText" lastClr="000000"/>
                </a:solidFill>
              </a:rPr>
              <a:t>ame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F66BD62-94F6-440F-B8DD-31A2F7DB1F24}"/>
              </a:ext>
            </a:extLst>
          </p:cNvPr>
          <p:cNvSpPr/>
          <p:nvPr/>
        </p:nvSpPr>
        <p:spPr>
          <a:xfrm>
            <a:off x="1583574" y="5557309"/>
            <a:ext cx="1563510" cy="88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</a:rPr>
              <a:t>雨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361E213-C715-44B3-98C7-BD090FF0CFCC}"/>
              </a:ext>
            </a:extLst>
          </p:cNvPr>
          <p:cNvSpPr/>
          <p:nvPr/>
        </p:nvSpPr>
        <p:spPr>
          <a:xfrm rot="5400000">
            <a:off x="8089307" y="278665"/>
            <a:ext cx="775906" cy="1090567"/>
          </a:xfrm>
          <a:prstGeom prst="homePlat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音素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53C9A5-A8A3-4AEE-B695-9634976812D0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663</Words>
  <Application>Microsoft Office PowerPoint</Application>
  <PresentationFormat>ワイド画面</PresentationFormat>
  <Paragraphs>157</Paragraphs>
  <Slides>22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Pythonとの連携</vt:lpstr>
      <vt:lpstr>音声認識</vt:lpstr>
      <vt:lpstr>音声認識</vt:lpstr>
      <vt:lpstr>辞書データ</vt:lpstr>
      <vt:lpstr>ウェイクワード</vt:lpstr>
      <vt:lpstr>テキスト分類の仕組み</vt:lpstr>
      <vt:lpstr>fastText</vt:lpstr>
      <vt:lpstr>データ取得</vt:lpstr>
      <vt:lpstr>データ取得　定時実行</vt:lpstr>
      <vt:lpstr>データ取得　定時実行</vt:lpstr>
      <vt:lpstr>OpenJtalk</vt:lpstr>
      <vt:lpstr>OpenJtalk</vt:lpstr>
      <vt:lpstr>トラブルの対処</vt:lpstr>
      <vt:lpstr>実行ファイル</vt:lpstr>
      <vt:lpstr>実行ファイル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力石 鈴之佑</cp:lastModifiedBy>
  <cp:revision>157</cp:revision>
  <dcterms:created xsi:type="dcterms:W3CDTF">2021-11-23T02:33:41Z</dcterms:created>
  <dcterms:modified xsi:type="dcterms:W3CDTF">2022-01-14T00:35:34Z</dcterms:modified>
</cp:coreProperties>
</file>