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8" r:id="rId3"/>
    <p:sldId id="274" r:id="rId4"/>
    <p:sldId id="261" r:id="rId5"/>
    <p:sldId id="268" r:id="rId6"/>
    <p:sldId id="291" r:id="rId7"/>
    <p:sldId id="292" r:id="rId8"/>
    <p:sldId id="294" r:id="rId9"/>
    <p:sldId id="293" r:id="rId10"/>
    <p:sldId id="284" r:id="rId11"/>
    <p:sldId id="282" r:id="rId12"/>
    <p:sldId id="286" r:id="rId13"/>
    <p:sldId id="287" r:id="rId14"/>
    <p:sldId id="288" r:id="rId15"/>
    <p:sldId id="257" r:id="rId16"/>
    <p:sldId id="264" r:id="rId17"/>
    <p:sldId id="258" r:id="rId18"/>
    <p:sldId id="263" r:id="rId19"/>
    <p:sldId id="266" r:id="rId20"/>
    <p:sldId id="272" r:id="rId21"/>
    <p:sldId id="279" r:id="rId22"/>
    <p:sldId id="259" r:id="rId23"/>
    <p:sldId id="273" r:id="rId24"/>
    <p:sldId id="276" r:id="rId25"/>
    <p:sldId id="267" r:id="rId26"/>
    <p:sldId id="289"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983E"/>
    <a:srgbClr val="FEFDF8"/>
    <a:srgbClr val="E8902F"/>
    <a:srgbClr val="E9973B"/>
    <a:srgbClr val="FF0066"/>
    <a:srgbClr val="EA9A42"/>
    <a:srgbClr val="E78921"/>
    <a:srgbClr val="EC7524"/>
    <a:srgbClr val="F29B60"/>
    <a:srgbClr val="E6A0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1429" autoAdjust="0"/>
  </p:normalViewPr>
  <p:slideViewPr>
    <p:cSldViewPr snapToGrid="0">
      <p:cViewPr varScale="1">
        <p:scale>
          <a:sx n="81" d="100"/>
          <a:sy n="81" d="100"/>
        </p:scale>
        <p:origin x="1668" y="9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20C-20C4-49AD-85A3-C66C862503B5}" type="datetimeFigureOut">
              <a:rPr kumimoji="1" lang="ja-JP" altLang="en-US" smtClean="0"/>
              <a:t>2021/12/8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7C28-4903-4521-8E60-0F80C627678B}" type="slidenum">
              <a:rPr kumimoji="1" lang="ja-JP" altLang="en-US" smtClean="0"/>
              <a:t>‹#›</a:t>
            </a:fld>
            <a:endParaRPr kumimoji="1" lang="ja-JP" altLang="en-US"/>
          </a:p>
        </p:txBody>
      </p:sp>
    </p:spTree>
    <p:extLst>
      <p:ext uri="{BB962C8B-B14F-4D97-AF65-F5344CB8AC3E}">
        <p14:creationId xmlns:p14="http://schemas.microsoft.com/office/powerpoint/2010/main" val="15023963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AI</a:t>
            </a:r>
            <a:r>
              <a:rPr kumimoji="1" lang="ja-JP" altLang="en-US" dirty="0"/>
              <a:t>スピーカー開発の発表を始めます。よろしくお願いします。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a:t>
            </a:fld>
            <a:endParaRPr kumimoji="1" lang="ja-JP" altLang="en-US"/>
          </a:p>
        </p:txBody>
      </p:sp>
    </p:spTree>
    <p:extLst>
      <p:ext uri="{BB962C8B-B14F-4D97-AF65-F5344CB8AC3E}">
        <p14:creationId xmlns:p14="http://schemas.microsoft.com/office/powerpoint/2010/main" val="47707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続いて、先ほど紹介した辞書データの語彙ファイル・文法ファイルについて説明します。</a:t>
            </a:r>
            <a:endParaRPr kumimoji="1" lang="en-US" altLang="ja-JP" dirty="0"/>
          </a:p>
          <a:p>
            <a:r>
              <a:rPr kumimoji="1" lang="ja-JP" altLang="en-US" dirty="0"/>
              <a:t>こちらは音素ファイルの内容をラベル分けしたファイルになっています。</a:t>
            </a:r>
            <a:endParaRPr kumimoji="1" lang="en-US" altLang="ja-JP" dirty="0"/>
          </a:p>
          <a:p>
            <a:r>
              <a:rPr kumimoji="1" lang="ja-JP" altLang="en-US" dirty="0"/>
              <a:t>これは語彙ファイルの中の天気に関する箇所を抜き出したものです。</a:t>
            </a:r>
            <a:endParaRPr kumimoji="1" lang="en-US" altLang="ja-JP" dirty="0"/>
          </a:p>
          <a:p>
            <a:r>
              <a:rPr kumimoji="1" lang="ja-JP" altLang="en-US" dirty="0"/>
              <a:t>まずこの％の隣に書かれているのがラベル名。これは“てんこう”というラベル名がついています。</a:t>
            </a:r>
            <a:endParaRPr kumimoji="1" lang="en-US" altLang="ja-JP" dirty="0"/>
          </a:p>
          <a:p>
            <a:r>
              <a:rPr kumimoji="1" lang="ja-JP" altLang="en-US" dirty="0"/>
              <a:t>そして左側に書かれているのが“てんこう”ラベルに含まれる単語で、</a:t>
            </a:r>
            <a:endParaRPr kumimoji="1" lang="en-US" altLang="ja-JP" dirty="0"/>
          </a:p>
          <a:p>
            <a:r>
              <a:rPr kumimoji="1" lang="ja-JP" altLang="en-US" dirty="0"/>
              <a:t>右側にその音素が書かれています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10</a:t>
            </a:fld>
            <a:endParaRPr kumimoji="1" lang="ja-JP" altLang="en-US"/>
          </a:p>
        </p:txBody>
      </p:sp>
    </p:spTree>
    <p:extLst>
      <p:ext uri="{BB962C8B-B14F-4D97-AF65-F5344CB8AC3E}">
        <p14:creationId xmlns:p14="http://schemas.microsoft.com/office/powerpoint/2010/main" val="189495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そしてこちらが構文ファイルというもので、先ほど紹介したラベル名を組み合わせて文章パターンを構成しています。</a:t>
            </a:r>
            <a:endParaRPr kumimoji="1" lang="en-US" altLang="ja-JP" dirty="0"/>
          </a:p>
          <a:p>
            <a:r>
              <a:rPr kumimoji="1" lang="ja-JP" altLang="en-US" dirty="0"/>
              <a:t>文章パターンは、ラベルを右から左に向かって記述されています。</a:t>
            </a:r>
            <a:endParaRPr kumimoji="1" lang="en-US" altLang="ja-JP" dirty="0"/>
          </a:p>
          <a:p>
            <a:r>
              <a:rPr kumimoji="1" lang="ja-JP" altLang="en-US" dirty="0"/>
              <a:t>たとえば、こちらの行は、「今日の天気は“晴れ・雨・曇り”かな」（指で</a:t>
            </a:r>
            <a:r>
              <a:rPr kumimoji="1" lang="en-US" altLang="ja-JP" dirty="0"/>
              <a:t>123</a:t>
            </a:r>
            <a:r>
              <a:rPr kumimoji="1" lang="ja-JP" altLang="en-US" dirty="0"/>
              <a:t>と表す）の</a:t>
            </a:r>
            <a:r>
              <a:rPr kumimoji="1" lang="en-US" altLang="ja-JP" dirty="0"/>
              <a:t>3</a:t>
            </a:r>
            <a:r>
              <a:rPr kumimoji="1" lang="ja-JP" altLang="en-US" dirty="0"/>
              <a:t>パターンを表しています。</a:t>
            </a:r>
            <a:endParaRPr kumimoji="1" lang="en-US" altLang="ja-JP" dirty="0"/>
          </a:p>
          <a:p>
            <a:r>
              <a:rPr kumimoji="1" lang="ja-JP" altLang="en-US" dirty="0"/>
              <a:t>辞書データのさらに詳しい説明に関しては、</a:t>
            </a:r>
            <a:r>
              <a:rPr kumimoji="1" lang="en-US" altLang="ja-JP" dirty="0"/>
              <a:t>Google classroom</a:t>
            </a:r>
            <a:r>
              <a:rPr kumimoji="1" lang="ja-JP" altLang="en-US" dirty="0"/>
              <a:t>の</a:t>
            </a:r>
            <a:r>
              <a:rPr kumimoji="1" lang="en-US" altLang="ja-JP" dirty="0" err="1"/>
              <a:t>Tech_students</a:t>
            </a:r>
            <a:r>
              <a:rPr kumimoji="1" lang="ja-JP" altLang="en-US" dirty="0"/>
              <a:t>に投稿してあるので、興味のある方はそちらを覗いてみてください。</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11</a:t>
            </a:fld>
            <a:endParaRPr kumimoji="1" lang="ja-JP" altLang="en-US"/>
          </a:p>
        </p:txBody>
      </p:sp>
    </p:spTree>
    <p:extLst>
      <p:ext uri="{BB962C8B-B14F-4D97-AF65-F5344CB8AC3E}">
        <p14:creationId xmlns:p14="http://schemas.microsoft.com/office/powerpoint/2010/main" val="2168743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次に、要素技術とは少し離れますが、ウェイクワードについて説明します。</a:t>
            </a:r>
            <a:endParaRPr kumimoji="1" lang="en-US" altLang="ja-JP" dirty="0"/>
          </a:p>
          <a:p>
            <a:r>
              <a:rPr kumimoji="1" lang="ja-JP" altLang="en-US" dirty="0"/>
              <a:t>ウェイクワードとは、</a:t>
            </a:r>
            <a:r>
              <a:rPr kumimoji="1" lang="en-US" altLang="ja-JP" dirty="0"/>
              <a:t>AI</a:t>
            </a:r>
            <a:r>
              <a:rPr kumimoji="1" lang="ja-JP" altLang="en-US" dirty="0"/>
              <a:t>スピーカーや</a:t>
            </a:r>
            <a:r>
              <a:rPr kumimoji="1" lang="en-US" altLang="ja-JP" dirty="0"/>
              <a:t>AI</a:t>
            </a:r>
            <a:r>
              <a:rPr kumimoji="1" lang="ja-JP" altLang="en-US" dirty="0"/>
              <a:t>アシスタントを起動する際の合言葉のようなもので、</a:t>
            </a:r>
            <a:endParaRPr kumimoji="1" lang="en-US" altLang="ja-JP" dirty="0"/>
          </a:p>
          <a:p>
            <a:r>
              <a:rPr kumimoji="1" lang="ja-JP" altLang="en-US" dirty="0"/>
              <a:t>有名なものだと「</a:t>
            </a:r>
            <a:r>
              <a:rPr kumimoji="1" lang="en-US" altLang="ja-JP" dirty="0" err="1"/>
              <a:t>OK,Google</a:t>
            </a:r>
            <a:r>
              <a:rPr kumimoji="1" lang="ja-JP" altLang="en-US" dirty="0"/>
              <a:t>」や「</a:t>
            </a:r>
            <a:r>
              <a:rPr kumimoji="1" lang="en-US" altLang="ja-JP" dirty="0" err="1"/>
              <a:t>Hey,Siri</a:t>
            </a:r>
            <a:r>
              <a:rPr kumimoji="1" lang="ja-JP" altLang="en-US" dirty="0"/>
              <a:t>」などがあります。</a:t>
            </a:r>
            <a:endParaRPr kumimoji="1" lang="en-US" altLang="ja-JP" dirty="0"/>
          </a:p>
          <a:p>
            <a:r>
              <a:rPr kumimoji="1" lang="en-US" altLang="ja-JP" dirty="0" err="1"/>
              <a:t>YoSiE</a:t>
            </a:r>
            <a:r>
              <a:rPr kumimoji="1" lang="ja-JP" altLang="en-US" dirty="0"/>
              <a:t>のウェイクワードは、★「ねぇ</a:t>
            </a:r>
            <a:r>
              <a:rPr kumimoji="1" lang="en-US" altLang="ja-JP" dirty="0" err="1"/>
              <a:t>YoSiE</a:t>
            </a:r>
            <a:r>
              <a:rPr kumimoji="1" lang="ja-JP" altLang="en-US" dirty="0"/>
              <a:t>」です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12</a:t>
            </a:fld>
            <a:endParaRPr kumimoji="1" lang="ja-JP" altLang="en-US"/>
          </a:p>
        </p:txBody>
      </p:sp>
    </p:spTree>
    <p:extLst>
      <p:ext uri="{BB962C8B-B14F-4D97-AF65-F5344CB8AC3E}">
        <p14:creationId xmlns:p14="http://schemas.microsoft.com/office/powerpoint/2010/main" val="3647188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ウェイクワードの認識は、先ほど紹介した文章パターンそれぞれに「ねぇ</a:t>
            </a:r>
            <a:r>
              <a:rPr kumimoji="1" lang="en-US" altLang="ja-JP" dirty="0" err="1"/>
              <a:t>YoSiE</a:t>
            </a:r>
            <a:r>
              <a:rPr kumimoji="1" lang="ja-JP" altLang="en-US" dirty="0"/>
              <a:t>」というラベルを追加しています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13</a:t>
            </a:fld>
            <a:endParaRPr kumimoji="1" lang="ja-JP" altLang="en-US"/>
          </a:p>
        </p:txBody>
      </p:sp>
    </p:spTree>
    <p:extLst>
      <p:ext uri="{BB962C8B-B14F-4D97-AF65-F5344CB8AC3E}">
        <p14:creationId xmlns:p14="http://schemas.microsoft.com/office/powerpoint/2010/main" val="838133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ウェイクワードが含まれているかどうかの判断は</a:t>
            </a:r>
            <a:r>
              <a:rPr kumimoji="1" lang="en-US" altLang="ja-JP" dirty="0"/>
              <a:t>if</a:t>
            </a:r>
            <a:r>
              <a:rPr kumimoji="1" lang="ja-JP" altLang="en-US" dirty="0"/>
              <a:t>文で処理しています。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14</a:t>
            </a:fld>
            <a:endParaRPr kumimoji="1" lang="ja-JP" altLang="en-US"/>
          </a:p>
        </p:txBody>
      </p:sp>
    </p:spTree>
    <p:extLst>
      <p:ext uri="{BB962C8B-B14F-4D97-AF65-F5344CB8AC3E}">
        <p14:creationId xmlns:p14="http://schemas.microsoft.com/office/powerpoint/2010/main" val="1664766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次は</a:t>
            </a:r>
            <a:r>
              <a:rPr lang="en-US" altLang="ja-JP" dirty="0" err="1"/>
              <a:t>fastText</a:t>
            </a:r>
            <a:r>
              <a:rPr lang="ja-JP" altLang="en-US" dirty="0"/>
              <a:t>についてです。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まずは、テキスト分類の仕組みから説明します。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テキスト分類とは機械学習を用いて文章をクラスに分類することです。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流れとしては、予測したい文章を入力して、その文章がどのクラスに分類されるかの確率を計算し、最も高い確率のクラスを結果として出力してくれます。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これを</a:t>
            </a:r>
            <a:r>
              <a:rPr lang="en-US" altLang="ja-JP" dirty="0" err="1"/>
              <a:t>fastText</a:t>
            </a:r>
            <a:r>
              <a:rPr lang="ja-JP" altLang="en-US" dirty="0"/>
              <a:t>で行います。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たとえば、「犬と猫が好き」という文章を★右の三つのクラスのうちのどれかを</a:t>
            </a:r>
            <a:r>
              <a:rPr kumimoji="1" lang="en-US" altLang="ja-JP" dirty="0"/>
              <a:t>AI</a:t>
            </a:r>
            <a:r>
              <a:rPr kumimoji="1" lang="ja-JP" altLang="en-US" dirty="0"/>
              <a:t>で予測します。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確率を計算した結果、★動物が</a:t>
            </a:r>
            <a:r>
              <a:rPr kumimoji="1" lang="en-US" altLang="ja-JP" dirty="0"/>
              <a:t>74%</a:t>
            </a:r>
            <a:r>
              <a:rPr kumimoji="1" lang="ja-JP" altLang="en-US" dirty="0" err="1"/>
              <a:t>、</a:t>
            </a:r>
            <a:r>
              <a:rPr kumimoji="1" lang="ja-JP" altLang="en-US" dirty="0"/>
              <a:t>スポーツが</a:t>
            </a:r>
            <a:r>
              <a:rPr kumimoji="1" lang="en-US" altLang="ja-JP" dirty="0"/>
              <a:t>14%</a:t>
            </a:r>
            <a:r>
              <a:rPr kumimoji="1" lang="ja-JP" altLang="en-US" dirty="0" err="1"/>
              <a:t>、</a:t>
            </a:r>
            <a:r>
              <a:rPr kumimoji="1" lang="ja-JP" altLang="en-US" dirty="0"/>
              <a:t>経済が</a:t>
            </a:r>
            <a:r>
              <a:rPr kumimoji="1" lang="en-US" altLang="ja-JP" dirty="0"/>
              <a:t>12%</a:t>
            </a:r>
            <a:r>
              <a:rPr kumimoji="1" lang="ja-JP" altLang="en-US" dirty="0"/>
              <a:t>と出しているので出力は★動物クラスとなります。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15</a:t>
            </a:fld>
            <a:endParaRPr kumimoji="1" lang="ja-JP" altLang="en-US"/>
          </a:p>
        </p:txBody>
      </p:sp>
    </p:spTree>
    <p:extLst>
      <p:ext uri="{BB962C8B-B14F-4D97-AF65-F5344CB8AC3E}">
        <p14:creationId xmlns:p14="http://schemas.microsoft.com/office/powerpoint/2010/main" val="1647683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a:p>
            <a:r>
              <a:rPr lang="ja-JP" altLang="en-US" dirty="0"/>
              <a:t>ここから</a:t>
            </a:r>
            <a:r>
              <a:rPr lang="en-US" altLang="ja-JP" dirty="0" err="1"/>
              <a:t>fastText</a:t>
            </a:r>
            <a:r>
              <a:rPr lang="ja-JP" altLang="en-US" dirty="0"/>
              <a:t>について説明します。</a:t>
            </a:r>
            <a:endParaRPr lang="en-US" altLang="ja-JP" dirty="0"/>
          </a:p>
          <a:p>
            <a:r>
              <a:rPr lang="en-US" altLang="ja-JP" dirty="0" err="1"/>
              <a:t>fastText</a:t>
            </a:r>
            <a:r>
              <a:rPr lang="ja-JP" altLang="en-US" dirty="0"/>
              <a:t>は、単語表現と文章分類を効率的に学習するためのライブラリで</a:t>
            </a:r>
            <a:r>
              <a:rPr kumimoji="1" lang="ja-JP" altLang="en-US" dirty="0"/>
              <a:t>、文章をコンピューターで処理するために単語を数値的に表現します。</a:t>
            </a:r>
            <a:endParaRPr kumimoji="1" lang="en-US" altLang="ja-JP" dirty="0"/>
          </a:p>
          <a:p>
            <a:r>
              <a:rPr kumimoji="1" lang="ja-JP" altLang="en-US" dirty="0"/>
              <a:t>この図では「犬」、「好き」、「猫」という単語の、</a:t>
            </a:r>
            <a:r>
              <a:rPr kumimoji="1" lang="ja-JP" altLang="en-US" sz="1200" b="0" i="0" kern="1200" dirty="0">
                <a:solidFill>
                  <a:schemeClr val="tx1"/>
                </a:solidFill>
                <a:effectLst/>
                <a:latin typeface="+mn-lt"/>
                <a:ea typeface="+mn-ea"/>
                <a:cs typeface="+mn-cs"/>
              </a:rPr>
              <a:t>クラスに対する関連の度合いを、</a:t>
            </a:r>
            <a:r>
              <a:rPr kumimoji="1" lang="en-US" altLang="ja-JP" sz="1200" b="0" i="0" kern="1200" dirty="0">
                <a:solidFill>
                  <a:schemeClr val="tx1"/>
                </a:solidFill>
                <a:effectLst/>
                <a:latin typeface="+mn-lt"/>
                <a:ea typeface="+mn-ea"/>
                <a:cs typeface="+mn-cs"/>
              </a:rPr>
              <a:t>0〜</a:t>
            </a:r>
            <a:r>
              <a:rPr kumimoji="1" lang="ja-JP" altLang="en-US" sz="1200" b="0" i="0" kern="1200" dirty="0">
                <a:solidFill>
                  <a:schemeClr val="tx1"/>
                </a:solidFill>
                <a:effectLst/>
                <a:latin typeface="+mn-lt"/>
                <a:ea typeface="+mn-ea"/>
                <a:cs typeface="+mn-cs"/>
              </a:rPr>
              <a:t>１の間の実数で表現しています。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そして、この図の場合だと、関連の度合いが高いのは、動物クラスなので、動物クラスの確率が高くなります。</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16</a:t>
            </a:fld>
            <a:endParaRPr kumimoji="1" lang="ja-JP" altLang="en-US"/>
          </a:p>
        </p:txBody>
      </p:sp>
    </p:spTree>
    <p:extLst>
      <p:ext uri="{BB962C8B-B14F-4D97-AF65-F5344CB8AC3E}">
        <p14:creationId xmlns:p14="http://schemas.microsoft.com/office/powerpoint/2010/main" val="2406173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fastText</a:t>
            </a:r>
            <a:r>
              <a:rPr kumimoji="1" lang="ja-JP" altLang="en-US" dirty="0"/>
              <a:t>における本来のトレーニングデータの作り方としては、</a:t>
            </a:r>
            <a:endParaRPr kumimoji="1" lang="en-US" altLang="ja-JP" dirty="0"/>
          </a:p>
          <a:p>
            <a:r>
              <a:rPr kumimoji="1" lang="ja-JP" altLang="en-US" dirty="0"/>
              <a:t>トレーニングデータ用の文章を単語ごとに分割するのですが、</a:t>
            </a:r>
            <a:r>
              <a:rPr kumimoji="1" lang="en-US" altLang="ja-JP" dirty="0" err="1"/>
              <a:t>fastText</a:t>
            </a:r>
            <a:r>
              <a:rPr kumimoji="1" lang="ja-JP" altLang="en-US" dirty="0"/>
              <a:t>では</a:t>
            </a:r>
            <a:r>
              <a:rPr kumimoji="1" lang="en-US" altLang="ja-JP" dirty="0"/>
              <a:t>1</a:t>
            </a:r>
            <a:r>
              <a:rPr kumimoji="1" lang="ja-JP" altLang="en-US" dirty="0" err="1"/>
              <a:t>つの</a:t>
            </a:r>
            <a:r>
              <a:rPr kumimoji="1" lang="ja-JP" altLang="en-US" dirty="0"/>
              <a:t>単語を１つのデータとして扱うため、</a:t>
            </a:r>
            <a:endParaRPr kumimoji="1" lang="en-US" altLang="ja-JP" dirty="0"/>
          </a:p>
          <a:p>
            <a:r>
              <a:rPr kumimoji="1" lang="ja-JP" altLang="en-US" dirty="0"/>
              <a:t>★「今日　の　天気　は　晴れ　？」という文章のあとに★「今日　の　天気　を教えて」という文章を追加しても、★「今日の天気」の部分が重複してしまうため、</a:t>
            </a:r>
            <a:endParaRPr kumimoji="1" lang="en-US" altLang="ja-JP" dirty="0"/>
          </a:p>
          <a:p>
            <a:r>
              <a:rPr kumimoji="1" lang="ja-JP" altLang="en-US" dirty="0"/>
              <a:t>その分データが増えないことになります</a:t>
            </a:r>
            <a:endParaRPr kumimoji="1" lang="en-US" altLang="ja-JP" dirty="0"/>
          </a:p>
          <a:p>
            <a:r>
              <a:rPr kumimoji="1" lang="ja-JP" altLang="en-US" dirty="0"/>
              <a:t>私たちが使うであろう文章は、単語が多く重複してしまうため、対策を考えました</a:t>
            </a:r>
            <a:endParaRPr kumimoji="1" lang="en-US" altLang="ja-JP" dirty="0"/>
          </a:p>
          <a:p>
            <a:r>
              <a:rPr kumimoji="1" lang="ja-JP" altLang="en-US" dirty="0"/>
              <a:t>★解決策として、文章を分割せずに、そのまま</a:t>
            </a:r>
            <a:r>
              <a:rPr kumimoji="1" lang="en-US" altLang="ja-JP" dirty="0"/>
              <a:t>1</a:t>
            </a:r>
            <a:r>
              <a:rPr kumimoji="1" lang="ja-JP" altLang="en-US" dirty="0" err="1"/>
              <a:t>つの</a:t>
            </a:r>
            <a:r>
              <a:rPr kumimoji="1" lang="ja-JP" altLang="en-US" dirty="0"/>
              <a:t>文章を</a:t>
            </a:r>
            <a:r>
              <a:rPr kumimoji="1" lang="en-US" altLang="ja-JP" dirty="0"/>
              <a:t>1</a:t>
            </a:r>
            <a:r>
              <a:rPr kumimoji="1" lang="ja-JP" altLang="en-US" dirty="0" err="1"/>
              <a:t>つの</a:t>
            </a:r>
            <a:r>
              <a:rPr kumimoji="1" lang="ja-JP" altLang="en-US" dirty="0"/>
              <a:t>単語として扱うという方法を考えました</a:t>
            </a:r>
            <a:endParaRPr kumimoji="1" lang="en-US" altLang="ja-JP" dirty="0"/>
          </a:p>
          <a:p>
            <a:r>
              <a:rPr kumimoji="1" lang="ja-JP" altLang="en-US" dirty="0"/>
              <a:t>こうすることで、入力した文章がそのまま</a:t>
            </a:r>
            <a:r>
              <a:rPr kumimoji="1" lang="en-US" altLang="ja-JP" dirty="0"/>
              <a:t>1</a:t>
            </a:r>
            <a:r>
              <a:rPr kumimoji="1" lang="ja-JP" altLang="en-US" dirty="0" err="1"/>
              <a:t>つの</a:t>
            </a:r>
            <a:r>
              <a:rPr kumimoji="1" lang="ja-JP" altLang="en-US" dirty="0"/>
              <a:t>データとして扱えるので、データを増やしやすくなります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17</a:t>
            </a:fld>
            <a:endParaRPr kumimoji="1" lang="ja-JP" altLang="en-US"/>
          </a:p>
        </p:txBody>
      </p:sp>
    </p:spTree>
    <p:extLst>
      <p:ext uri="{BB962C8B-B14F-4D97-AF65-F5344CB8AC3E}">
        <p14:creationId xmlns:p14="http://schemas.microsoft.com/office/powerpoint/2010/main" val="2082119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使っているオプションは現在は、★単語ベクトル数が</a:t>
            </a:r>
            <a:r>
              <a:rPr kumimoji="1" lang="en-US" altLang="ja-JP" dirty="0"/>
              <a:t>200,</a:t>
            </a:r>
            <a:r>
              <a:rPr kumimoji="1" lang="ja-JP" altLang="en-US" dirty="0"/>
              <a:t>★試行回数は</a:t>
            </a:r>
            <a:r>
              <a:rPr kumimoji="1" lang="en-US" altLang="ja-JP" dirty="0"/>
              <a:t>133,000,</a:t>
            </a:r>
            <a:r>
              <a:rPr kumimoji="1" lang="ja-JP" altLang="en-US" dirty="0"/>
              <a:t>★損失関数は</a:t>
            </a:r>
            <a:r>
              <a:rPr kumimoji="1" lang="en-US" altLang="ja-JP" dirty="0" err="1"/>
              <a:t>hs</a:t>
            </a:r>
            <a:r>
              <a:rPr kumimoji="1" lang="ja-JP" altLang="en-US" dirty="0"/>
              <a:t>関数に設定しています。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DF1E08D-4A53-4A5C-9DAB-BDA17F3E8D74}" type="slidenum">
              <a:rPr kumimoji="1" lang="ja-JP" altLang="en-US" smtClean="0"/>
              <a:t>18</a:t>
            </a:fld>
            <a:endParaRPr kumimoji="1" lang="ja-JP" altLang="en-US"/>
          </a:p>
        </p:txBody>
      </p:sp>
    </p:spTree>
    <p:extLst>
      <p:ext uri="{BB962C8B-B14F-4D97-AF65-F5344CB8AC3E}">
        <p14:creationId xmlns:p14="http://schemas.microsoft.com/office/powerpoint/2010/main" val="111915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次は出力するデータの取得についてです。</a:t>
            </a:r>
            <a:endParaRPr kumimoji="1" lang="en-US" altLang="ja-JP" dirty="0"/>
          </a:p>
          <a:p>
            <a:r>
              <a:rPr kumimoji="1" lang="ja-JP" altLang="en-US" dirty="0"/>
              <a:t>天気予報・ニュース・星座占いのデータはスクレイピングという技術で取得し、</a:t>
            </a:r>
            <a:endParaRPr kumimoji="1" lang="en-US" altLang="ja-JP" dirty="0"/>
          </a:p>
          <a:p>
            <a:r>
              <a:rPr kumimoji="1" lang="ja-JP" altLang="en-US" dirty="0"/>
              <a:t>日時は</a:t>
            </a:r>
            <a:r>
              <a:rPr kumimoji="1" lang="en-US" altLang="ja-JP" dirty="0"/>
              <a:t>Python</a:t>
            </a:r>
            <a:r>
              <a:rPr kumimoji="1" lang="ja-JP" altLang="en-US" dirty="0"/>
              <a:t>の</a:t>
            </a:r>
            <a:r>
              <a:rPr kumimoji="1" lang="en-US" altLang="ja-JP" dirty="0"/>
              <a:t>Datetime</a:t>
            </a:r>
            <a:r>
              <a:rPr kumimoji="1" lang="ja-JP" altLang="en-US" dirty="0"/>
              <a:t>モジュールを利用して取得しています。</a:t>
            </a:r>
            <a:endParaRPr kumimoji="1" lang="en-US" altLang="ja-JP" dirty="0"/>
          </a:p>
          <a:p>
            <a:r>
              <a:rPr kumimoji="1" lang="ja-JP" altLang="en-US" dirty="0"/>
              <a:t>スクレイピングというのは</a:t>
            </a:r>
            <a:r>
              <a:rPr kumimoji="1" lang="en-US" altLang="ja-JP" dirty="0"/>
              <a:t>Web</a:t>
            </a:r>
            <a:r>
              <a:rPr kumimoji="1" lang="ja-JP" altLang="en-US" dirty="0"/>
              <a:t>ページからテキストデータを抽出する技術のことで、</a:t>
            </a:r>
            <a:endParaRPr kumimoji="1" lang="en-US" altLang="ja-JP" dirty="0"/>
          </a:p>
          <a:p>
            <a:r>
              <a:rPr kumimoji="1" lang="en-US" altLang="ja-JP" dirty="0"/>
              <a:t>Python</a:t>
            </a:r>
            <a:r>
              <a:rPr kumimoji="1" lang="ja-JP" altLang="en-US" dirty="0"/>
              <a:t>の</a:t>
            </a:r>
            <a:r>
              <a:rPr kumimoji="1" lang="en-US" altLang="ja-JP" dirty="0"/>
              <a:t>BeautifulSoup4</a:t>
            </a:r>
            <a:r>
              <a:rPr kumimoji="1" lang="ja-JP" altLang="en-US" dirty="0"/>
              <a:t>というライブラリを使用しています。</a:t>
            </a:r>
            <a:endParaRPr kumimoji="1" lang="en-US" altLang="ja-JP" dirty="0"/>
          </a:p>
          <a:p>
            <a:r>
              <a:rPr kumimoji="1" lang="ja-JP" altLang="en-US" dirty="0"/>
              <a:t>こうして取得したデータを、出力用のテキストファイルに書き込みます。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19</a:t>
            </a:fld>
            <a:endParaRPr kumimoji="1" lang="ja-JP" altLang="en-US"/>
          </a:p>
        </p:txBody>
      </p:sp>
    </p:spTree>
    <p:extLst>
      <p:ext uri="{BB962C8B-B14F-4D97-AF65-F5344CB8AC3E}">
        <p14:creationId xmlns:p14="http://schemas.microsoft.com/office/powerpoint/2010/main" val="3851854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まずはプロジェクトの全体像について説明します。</a:t>
            </a:r>
            <a:endParaRPr kumimoji="1" lang="en-US" altLang="ja-JP" dirty="0"/>
          </a:p>
          <a:p>
            <a:r>
              <a:rPr kumimoji="1" lang="ja-JP" altLang="en-US" dirty="0"/>
              <a:t>私たちが作っているのは</a:t>
            </a:r>
            <a:r>
              <a:rPr kumimoji="1" lang="en-US" altLang="ja-JP" dirty="0"/>
              <a:t>AI</a:t>
            </a:r>
            <a:r>
              <a:rPr kumimoji="1" lang="ja-JP" altLang="en-US" dirty="0"/>
              <a:t>スピーカーで、名前は、★“</a:t>
            </a:r>
            <a:r>
              <a:rPr kumimoji="1" lang="en-US" altLang="ja-JP" dirty="0" err="1"/>
              <a:t>YoSiE</a:t>
            </a:r>
            <a:r>
              <a:rPr kumimoji="1" lang="ja-JP" altLang="en-US" dirty="0"/>
              <a:t>”といいます。</a:t>
            </a:r>
            <a:endParaRPr kumimoji="1" lang="en-US" altLang="ja-JP" dirty="0"/>
          </a:p>
          <a:p>
            <a:r>
              <a:rPr kumimoji="1" lang="en-US" altLang="ja-JP" dirty="0"/>
              <a:t>YoSiE</a:t>
            </a:r>
            <a:r>
              <a:rPr kumimoji="1" lang="ja-JP" altLang="en-US" dirty="0"/>
              <a:t>の機能の例として、★「今日の天気は？」と問いかけると、★天気予報を読み上げてくれます。</a:t>
            </a:r>
            <a:endParaRPr kumimoji="1" lang="en-US" altLang="ja-JP" dirty="0"/>
          </a:p>
          <a:p>
            <a:r>
              <a:rPr kumimoji="1" lang="ja-JP" altLang="en-US" dirty="0"/>
              <a:t>現在実装している機能は、★天気予報・ニュース・日時・星座占いの４つの読み上げです。</a:t>
            </a:r>
            <a:endParaRPr kumimoji="1" lang="en-US" altLang="ja-JP" dirty="0"/>
          </a:p>
          <a:p>
            <a:r>
              <a:rPr kumimoji="1" lang="ja-JP" altLang="en-US" dirty="0"/>
              <a:t>ハードウェアの本体には、★</a:t>
            </a:r>
            <a:r>
              <a:rPr kumimoji="1" lang="en-US" altLang="ja-JP" dirty="0"/>
              <a:t>Raspberry Pi</a:t>
            </a:r>
            <a:r>
              <a:rPr kumimoji="1" lang="ja-JP" altLang="en-US" dirty="0" err="1"/>
              <a:t>、</a:t>
            </a:r>
            <a:r>
              <a:rPr kumimoji="1" lang="ja-JP" altLang="en-US" dirty="0"/>
              <a:t>通称ラズパイを使用しています。</a:t>
            </a:r>
          </a:p>
        </p:txBody>
      </p:sp>
      <p:sp>
        <p:nvSpPr>
          <p:cNvPr id="4" name="スライド番号プレースホルダー 3"/>
          <p:cNvSpPr>
            <a:spLocks noGrp="1"/>
          </p:cNvSpPr>
          <p:nvPr>
            <p:ph type="sldNum" sz="quarter" idx="5"/>
          </p:nvPr>
        </p:nvSpPr>
        <p:spPr/>
        <p:txBody>
          <a:bodyPr/>
          <a:lstStyle/>
          <a:p>
            <a:fld id="{9DAB6BB4-6322-4797-9820-4A78B14C1A63}" type="slidenum">
              <a:rPr kumimoji="1" lang="ja-JP" altLang="en-US" smtClean="0"/>
              <a:t>2</a:t>
            </a:fld>
            <a:endParaRPr kumimoji="1" lang="ja-JP" altLang="en-US"/>
          </a:p>
        </p:txBody>
      </p:sp>
    </p:spTree>
    <p:extLst>
      <p:ext uri="{BB962C8B-B14F-4D97-AF65-F5344CB8AC3E}">
        <p14:creationId xmlns:p14="http://schemas.microsoft.com/office/powerpoint/2010/main" val="313551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スクレイピングの処理で工夫した点は、処理をどう短縮するか、という点です。</a:t>
            </a:r>
            <a:endParaRPr kumimoji="1" lang="en-US" altLang="ja-JP" dirty="0"/>
          </a:p>
          <a:p>
            <a:r>
              <a:rPr kumimoji="1" lang="ja-JP" altLang="en-US" dirty="0"/>
              <a:t>天気・ニュース・星座占いは抽出する文章量が多いため、機能を呼び出す度に毎回実行して、一つのファイルに上書き保存をしていると、処理に時間がかかってしまいます。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20</a:t>
            </a:fld>
            <a:endParaRPr kumimoji="1" lang="ja-JP" altLang="en-US"/>
          </a:p>
        </p:txBody>
      </p:sp>
    </p:spTree>
    <p:extLst>
      <p:ext uri="{BB962C8B-B14F-4D97-AF65-F5344CB8AC3E}">
        <p14:creationId xmlns:p14="http://schemas.microsoft.com/office/powerpoint/2010/main" val="2498847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そこで、ラズパイの起動時にスクレイピングを実行して、それぞれ個別のテキストファイルに保存しておく、という方法に切り替えました。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こうすることで、処理の待ち時間を短縮することができます。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21</a:t>
            </a:fld>
            <a:endParaRPr kumimoji="1" lang="ja-JP" altLang="en-US"/>
          </a:p>
        </p:txBody>
      </p:sp>
    </p:spTree>
    <p:extLst>
      <p:ext uri="{BB962C8B-B14F-4D97-AF65-F5344CB8AC3E}">
        <p14:creationId xmlns:p14="http://schemas.microsoft.com/office/powerpoint/2010/main" val="1985256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最後は</a:t>
            </a:r>
            <a:r>
              <a:rPr kumimoji="1" lang="en-US" altLang="ja-JP" dirty="0" err="1"/>
              <a:t>OpenJTalk</a:t>
            </a:r>
            <a:r>
              <a:rPr kumimoji="1" lang="ja-JP" altLang="en-US" dirty="0"/>
              <a:t>です。</a:t>
            </a:r>
            <a:endParaRPr kumimoji="1" lang="en-US" altLang="ja-JP" dirty="0"/>
          </a:p>
          <a:p>
            <a:r>
              <a:rPr kumimoji="1" lang="en-US" altLang="ja-JP" dirty="0" err="1"/>
              <a:t>OpenJTalk</a:t>
            </a:r>
            <a:r>
              <a:rPr kumimoji="1" lang="ja-JP" altLang="en-US" dirty="0"/>
              <a:t>は日本語用の音声合成システムのオープンソースソフトウェアで、</a:t>
            </a:r>
            <a:endParaRPr kumimoji="1" lang="en-US" altLang="ja-JP" dirty="0"/>
          </a:p>
          <a:p>
            <a:r>
              <a:rPr kumimoji="1" lang="ja-JP" altLang="en-US" dirty="0"/>
              <a:t>ボイスサンプル・声質や速度などのパラメータを設定することで、理想の音声を出力することができます。</a:t>
            </a:r>
            <a:endParaRPr kumimoji="1" lang="en-US" altLang="ja-JP" dirty="0"/>
          </a:p>
          <a:p>
            <a:r>
              <a:rPr kumimoji="1" lang="ja-JP" altLang="en-US" dirty="0"/>
              <a:t>今お見せしているのは、★</a:t>
            </a:r>
            <a:r>
              <a:rPr kumimoji="1" lang="en-US" altLang="ja-JP" dirty="0"/>
              <a:t>result.txt</a:t>
            </a:r>
            <a:r>
              <a:rPr kumimoji="1" lang="ja-JP" altLang="en-US" dirty="0"/>
              <a:t>というテキストファイルの内容を音声出力するシェルスクリプトです。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22</a:t>
            </a:fld>
            <a:endParaRPr kumimoji="1" lang="ja-JP" altLang="en-US"/>
          </a:p>
        </p:txBody>
      </p:sp>
    </p:spTree>
    <p:extLst>
      <p:ext uri="{BB962C8B-B14F-4D97-AF65-F5344CB8AC3E}">
        <p14:creationId xmlns:p14="http://schemas.microsoft.com/office/powerpoint/2010/main" val="2285038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以前まではこの★</a:t>
            </a:r>
            <a:r>
              <a:rPr kumimoji="1" lang="en-US" altLang="ja-JP" dirty="0"/>
              <a:t>result.txt</a:t>
            </a:r>
            <a:r>
              <a:rPr kumimoji="1" lang="ja-JP" altLang="en-US" dirty="0"/>
              <a:t>というテキストファイルにスクレイピングの結果を上書き保存して、それを読み上げしていたのですが、</a:t>
            </a:r>
            <a:endParaRPr kumimoji="1" lang="en-US" altLang="ja-JP" dirty="0"/>
          </a:p>
          <a:p>
            <a:r>
              <a:rPr kumimoji="1" lang="ja-JP" altLang="en-US" dirty="0"/>
              <a:t>先ほど説明した通り、現在はテキストファイルを個別に分けているため、★音声出力を行うシェルスクリプトも</a:t>
            </a:r>
            <a:r>
              <a:rPr kumimoji="1" lang="en-US" altLang="ja-JP" dirty="0"/>
              <a:t>4</a:t>
            </a:r>
            <a:r>
              <a:rPr kumimoji="1" lang="ja-JP" altLang="en-US" dirty="0" err="1"/>
              <a:t>つに</a:t>
            </a:r>
            <a:r>
              <a:rPr kumimoji="1" lang="ja-JP" altLang="en-US" dirty="0"/>
              <a:t>分けてあります。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23</a:t>
            </a:fld>
            <a:endParaRPr kumimoji="1" lang="ja-JP" altLang="en-US"/>
          </a:p>
        </p:txBody>
      </p:sp>
    </p:spTree>
    <p:extLst>
      <p:ext uri="{BB962C8B-B14F-4D97-AF65-F5344CB8AC3E}">
        <p14:creationId xmlns:p14="http://schemas.microsoft.com/office/powerpoint/2010/main" val="271621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それでは、これからデモンストレーションに移ります。</a:t>
            </a:r>
            <a:endParaRPr kumimoji="1" lang="en-US" altLang="ja-JP" dirty="0"/>
          </a:p>
          <a:p>
            <a:r>
              <a:rPr kumimoji="1" lang="ja-JP" altLang="en-US" dirty="0"/>
              <a:t>実際に</a:t>
            </a:r>
            <a:r>
              <a:rPr kumimoji="1" lang="en-US" altLang="ja-JP" dirty="0" err="1"/>
              <a:t>YoSiE</a:t>
            </a:r>
            <a:r>
              <a:rPr kumimoji="1" lang="ja-JP" altLang="en-US" dirty="0"/>
              <a:t>を動かしているところをお見せします。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24</a:t>
            </a:fld>
            <a:endParaRPr kumimoji="1" lang="ja-JP" altLang="en-US"/>
          </a:p>
        </p:txBody>
      </p:sp>
    </p:spTree>
    <p:extLst>
      <p:ext uri="{BB962C8B-B14F-4D97-AF65-F5344CB8AC3E}">
        <p14:creationId xmlns:p14="http://schemas.microsoft.com/office/powerpoint/2010/main" val="4148485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今後の計画はこの通りです。</a:t>
            </a:r>
            <a:endParaRPr kumimoji="1" lang="en-US" altLang="ja-JP" dirty="0"/>
          </a:p>
          <a:p>
            <a:r>
              <a:rPr kumimoji="1" lang="ja-JP" altLang="en-US" dirty="0"/>
              <a:t>外見のおおまかな構造は決まっていますが、こけし自体と土台をどう作るかは検討中です。</a:t>
            </a:r>
            <a:endParaRPr kumimoji="1" lang="en-US" altLang="ja-JP" dirty="0"/>
          </a:p>
          <a:p>
            <a:r>
              <a:rPr kumimoji="1" lang="ja-JP" altLang="en-US" dirty="0"/>
              <a:t>現在有力な案は、石粉粘土で作るという案です。</a:t>
            </a:r>
            <a:endParaRPr kumimoji="1" lang="en-US" altLang="ja-JP" dirty="0"/>
          </a:p>
          <a:p>
            <a:r>
              <a:rPr kumimoji="1" lang="en-US" altLang="ja-JP" dirty="0" err="1"/>
              <a:t>Tech_Students</a:t>
            </a:r>
            <a:r>
              <a:rPr kumimoji="1" lang="ja-JP" altLang="en-US" dirty="0"/>
              <a:t>に進捗を投稿していきますので、外見の完成をお楽しみに。</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25</a:t>
            </a:fld>
            <a:endParaRPr kumimoji="1" lang="ja-JP" altLang="en-US"/>
          </a:p>
        </p:txBody>
      </p:sp>
    </p:spTree>
    <p:extLst>
      <p:ext uri="{BB962C8B-B14F-4D97-AF65-F5344CB8AC3E}">
        <p14:creationId xmlns:p14="http://schemas.microsoft.com/office/powerpoint/2010/main" val="929478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AI</a:t>
            </a:r>
            <a:r>
              <a:rPr kumimoji="1" lang="ja-JP" altLang="en-US" dirty="0"/>
              <a:t>スピーカー開発の発表を終わります。</a:t>
            </a:r>
            <a:endParaRPr kumimoji="1" lang="en-US" altLang="ja-JP" dirty="0"/>
          </a:p>
          <a:p>
            <a:r>
              <a:rPr kumimoji="1" lang="ja-JP" altLang="en-US" dirty="0"/>
              <a:t>ご清聴ありがとうございました。</a:t>
            </a:r>
            <a:endParaRPr kumimoji="1" lang="en-US" altLang="ja-JP" dirty="0"/>
          </a:p>
          <a:p>
            <a:r>
              <a:rPr kumimoji="1" lang="ja-JP" altLang="en-US" dirty="0"/>
              <a:t>これより、質疑応答に移ります。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26</a:t>
            </a:fld>
            <a:endParaRPr kumimoji="1" lang="ja-JP" altLang="en-US"/>
          </a:p>
        </p:txBody>
      </p:sp>
    </p:spTree>
    <p:extLst>
      <p:ext uri="{BB962C8B-B14F-4D97-AF65-F5344CB8AC3E}">
        <p14:creationId xmlns:p14="http://schemas.microsoft.com/office/powerpoint/2010/main" val="399271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主な要素技術と処理の流れについて説明します。</a:t>
            </a:r>
            <a:endParaRPr kumimoji="1" lang="en-US" altLang="ja-JP" dirty="0"/>
          </a:p>
          <a:p>
            <a:r>
              <a:rPr kumimoji="1" lang="en-US" altLang="ja-JP" dirty="0" err="1"/>
              <a:t>YoSiE</a:t>
            </a:r>
            <a:r>
              <a:rPr kumimoji="1" lang="ja-JP" altLang="en-US" dirty="0"/>
              <a:t>に使用している主な要素技術は御覧の</a:t>
            </a:r>
            <a:r>
              <a:rPr kumimoji="1" lang="en-US" altLang="ja-JP" dirty="0"/>
              <a:t>4</a:t>
            </a:r>
            <a:r>
              <a:rPr kumimoji="1" lang="ja-JP" altLang="en-US" dirty="0"/>
              <a:t>つで、</a:t>
            </a:r>
            <a:endParaRPr kumimoji="1" lang="en-US" altLang="ja-JP" dirty="0"/>
          </a:p>
          <a:p>
            <a:r>
              <a:rPr kumimoji="1" lang="en-US" altLang="ja-JP" dirty="0"/>
              <a:t>Julius</a:t>
            </a:r>
            <a:r>
              <a:rPr kumimoji="1" lang="ja-JP" altLang="en-US" dirty="0"/>
              <a:t>で音声認識を行い、</a:t>
            </a:r>
            <a:endParaRPr kumimoji="1" lang="en-US" altLang="ja-JP" dirty="0"/>
          </a:p>
          <a:p>
            <a:r>
              <a:rPr kumimoji="1" lang="ja-JP" altLang="en-US" dirty="0"/>
              <a:t>取得したデータを</a:t>
            </a:r>
            <a:r>
              <a:rPr kumimoji="1" lang="en-US" altLang="ja-JP" dirty="0" err="1"/>
              <a:t>fastText</a:t>
            </a:r>
            <a:r>
              <a:rPr kumimoji="1" lang="ja-JP" altLang="en-US" dirty="0"/>
              <a:t>でテキスト分類し、機能を判別します。</a:t>
            </a:r>
            <a:endParaRPr kumimoji="1" lang="en-US" altLang="ja-JP" dirty="0"/>
          </a:p>
          <a:p>
            <a:r>
              <a:rPr kumimoji="1" lang="ja-JP" altLang="en-US" dirty="0"/>
              <a:t>判別した機能に基づいてスクレイピング等で出力するテキストデータを取得し、</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それを</a:t>
            </a:r>
            <a:r>
              <a:rPr kumimoji="1" lang="en-US" altLang="ja-JP" dirty="0" err="1"/>
              <a:t>OpenJTalk</a:t>
            </a:r>
            <a:r>
              <a:rPr kumimoji="1" lang="ja-JP" altLang="en-US" dirty="0"/>
              <a:t>で音声出力する、といった流れです。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それではここから、各要素技術について説明していきます。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3</a:t>
            </a:fld>
            <a:endParaRPr kumimoji="1" lang="ja-JP" altLang="en-US"/>
          </a:p>
        </p:txBody>
      </p:sp>
    </p:spTree>
    <p:extLst>
      <p:ext uri="{BB962C8B-B14F-4D97-AF65-F5344CB8AC3E}">
        <p14:creationId xmlns:p14="http://schemas.microsoft.com/office/powerpoint/2010/main" val="151379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a:t>
            </a:r>
            <a:r>
              <a:rPr kumimoji="1" lang="en-US" altLang="ja-JP" dirty="0"/>
              <a:t>Julius</a:t>
            </a:r>
            <a:r>
              <a:rPr kumimoji="1" lang="ja-JP" altLang="en-US" dirty="0"/>
              <a:t>についてです。</a:t>
            </a:r>
            <a:endParaRPr kumimoji="1" lang="en-US" altLang="ja-JP" dirty="0"/>
          </a:p>
          <a:p>
            <a:r>
              <a:rPr kumimoji="1" lang="en-US" altLang="ja-JP" dirty="0"/>
              <a:t>Julius</a:t>
            </a:r>
            <a:r>
              <a:rPr kumimoji="1" lang="ja-JP" altLang="en-US" dirty="0"/>
              <a:t>は音声認識を行うオープンソースソフトウェアで、マイクから入力された音声を、テキストデータに変換してくれます。</a:t>
            </a:r>
            <a:endParaRPr kumimoji="1" lang="en-US" altLang="ja-JP" dirty="0"/>
          </a:p>
          <a:p>
            <a:r>
              <a:rPr kumimoji="1" lang="en-US" altLang="ja-JP" dirty="0" err="1"/>
              <a:t>YoSiE</a:t>
            </a:r>
            <a:r>
              <a:rPr kumimoji="1" lang="ja-JP" altLang="en-US" dirty="0"/>
              <a:t>では、★</a:t>
            </a:r>
            <a:r>
              <a:rPr kumimoji="1" lang="en-US" altLang="ja-JP" dirty="0"/>
              <a:t>Julius</a:t>
            </a:r>
            <a:r>
              <a:rPr kumimoji="1" lang="ja-JP" altLang="en-US" dirty="0"/>
              <a:t>を</a:t>
            </a:r>
            <a:r>
              <a:rPr kumimoji="1" lang="en-US" altLang="ja-JP" dirty="0"/>
              <a:t>Python</a:t>
            </a:r>
            <a:r>
              <a:rPr kumimoji="1" lang="ja-JP" altLang="en-US" dirty="0"/>
              <a:t>と連携させて利用しています。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4</a:t>
            </a:fld>
            <a:endParaRPr kumimoji="1" lang="ja-JP" altLang="en-US"/>
          </a:p>
        </p:txBody>
      </p:sp>
    </p:spTree>
    <p:extLst>
      <p:ext uri="{BB962C8B-B14F-4D97-AF65-F5344CB8AC3E}">
        <p14:creationId xmlns:p14="http://schemas.microsoft.com/office/powerpoint/2010/main" val="7166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と</a:t>
            </a:r>
            <a:r>
              <a:rPr kumimoji="1" lang="en-US" altLang="ja-JP" dirty="0"/>
              <a:t>Python</a:t>
            </a:r>
            <a:r>
              <a:rPr kumimoji="1" lang="ja-JP" altLang="en-US" dirty="0"/>
              <a:t>の連携については、御覧の図の通りです。</a:t>
            </a:r>
            <a:endParaRPr kumimoji="1" lang="en-US" altLang="ja-JP" dirty="0"/>
          </a:p>
          <a:p>
            <a:r>
              <a:rPr kumimoji="1" lang="ja-JP" altLang="en-US" dirty="0"/>
              <a:t>まず</a:t>
            </a:r>
            <a:r>
              <a:rPr kumimoji="1" lang="en-US" altLang="ja-JP" dirty="0"/>
              <a:t>Julius</a:t>
            </a:r>
            <a:r>
              <a:rPr kumimoji="1" lang="ja-JP" altLang="en-US" dirty="0"/>
              <a:t>サーバを起動させておき、そのあとで</a:t>
            </a:r>
            <a:r>
              <a:rPr kumimoji="1" lang="en-US" altLang="ja-JP" dirty="0"/>
              <a:t>Python</a:t>
            </a:r>
            <a:r>
              <a:rPr kumimoji="1" lang="ja-JP" altLang="en-US" dirty="0"/>
              <a:t>プログラムを実行させます。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5</a:t>
            </a:fld>
            <a:endParaRPr kumimoji="1" lang="ja-JP" altLang="en-US"/>
          </a:p>
        </p:txBody>
      </p:sp>
    </p:spTree>
    <p:extLst>
      <p:ext uri="{BB962C8B-B14F-4D97-AF65-F5344CB8AC3E}">
        <p14:creationId xmlns:p14="http://schemas.microsoft.com/office/powerpoint/2010/main" val="380715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Julius</a:t>
            </a:r>
            <a:r>
              <a:rPr kumimoji="1" lang="ja-JP" altLang="en-US" dirty="0"/>
              <a:t>における音声認識の仕組みについて説明します。</a:t>
            </a:r>
            <a:endParaRPr kumimoji="1" lang="en-US" altLang="ja-JP" dirty="0"/>
          </a:p>
          <a:p>
            <a:r>
              <a:rPr kumimoji="1" lang="en-US" altLang="ja-JP" dirty="0"/>
              <a:t>Julius</a:t>
            </a:r>
            <a:r>
              <a:rPr kumimoji="1" lang="ja-JP" altLang="en-US" dirty="0"/>
              <a:t>では入力された音声の“音素”認識し、辞書データの中から認識した音素に最も近い単語を出力します。</a:t>
            </a:r>
            <a:endParaRPr kumimoji="1" lang="en-US" altLang="ja-JP" dirty="0"/>
          </a:p>
          <a:p>
            <a:r>
              <a:rPr kumimoji="1" lang="ja-JP" altLang="en-US" dirty="0"/>
              <a:t>そもそも音素、また辞書データとは何かを説明していきます。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6</a:t>
            </a:fld>
            <a:endParaRPr kumimoji="1" lang="ja-JP" altLang="en-US"/>
          </a:p>
        </p:txBody>
      </p:sp>
    </p:spTree>
    <p:extLst>
      <p:ext uri="{BB962C8B-B14F-4D97-AF65-F5344CB8AC3E}">
        <p14:creationId xmlns:p14="http://schemas.microsoft.com/office/powerpoint/2010/main" val="2894487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まず”音素“とは何か。</a:t>
            </a:r>
            <a:endParaRPr kumimoji="1" lang="en-US" altLang="ja-JP" dirty="0"/>
          </a:p>
          <a:p>
            <a:r>
              <a:rPr kumimoji="1" lang="ja-JP" altLang="en-US" dirty="0"/>
              <a:t>音素というのは、簡単に言えば単語の発音を細分化したものです。</a:t>
            </a:r>
            <a:endParaRPr kumimoji="1" lang="en-US" altLang="ja-JP" dirty="0"/>
          </a:p>
          <a:p>
            <a:r>
              <a:rPr kumimoji="1" lang="ja-JP" altLang="en-US" dirty="0"/>
              <a:t>たとえば、“雨”という単語があります。これの読み方を平仮名で表現すると“あめ”という二文字になりますが、さらに細かくローマ字表記にすると、</a:t>
            </a:r>
            <a:r>
              <a:rPr kumimoji="1" lang="en-US" altLang="ja-JP" dirty="0"/>
              <a:t>”a m 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この</a:t>
            </a:r>
            <a:r>
              <a:rPr kumimoji="1" lang="en-US" altLang="ja-JP" dirty="0"/>
              <a:t>”a m e(</a:t>
            </a:r>
            <a:r>
              <a:rPr kumimoji="1" lang="ja-JP" altLang="en-US" dirty="0"/>
              <a:t>エーエムイー</a:t>
            </a:r>
            <a:r>
              <a:rPr kumimoji="1" lang="en-US" altLang="ja-JP" dirty="0"/>
              <a:t>)”</a:t>
            </a:r>
            <a:r>
              <a:rPr kumimoji="1" lang="ja-JP" altLang="en-US" dirty="0"/>
              <a:t>が、音素と呼ばれるものです。</a:t>
            </a:r>
            <a:endParaRPr kumimoji="1" lang="en-US" altLang="ja-JP" dirty="0"/>
          </a:p>
          <a:p>
            <a:r>
              <a:rPr kumimoji="1" lang="ja-JP" altLang="en-US" dirty="0"/>
              <a:t>“時間”という単語も、音素で表すとこのようになります。</a:t>
            </a:r>
            <a:endParaRPr kumimoji="1" lang="en-US" altLang="ja-JP" dirty="0"/>
          </a:p>
          <a:p>
            <a:r>
              <a:rPr kumimoji="1" lang="ja-JP" altLang="en-US" dirty="0"/>
              <a:t>よって、「雨」とマイクから音声を入力した場合、その音声を音素に変換するため、「</a:t>
            </a:r>
            <a:r>
              <a:rPr kumimoji="1" lang="en-US" altLang="ja-JP" dirty="0"/>
              <a:t>a m e(</a:t>
            </a:r>
            <a:r>
              <a:rPr kumimoji="1" lang="ja-JP" altLang="en-US" dirty="0"/>
              <a:t>エーエムイー</a:t>
            </a:r>
            <a:r>
              <a:rPr kumimoji="1" lang="en-US" altLang="ja-JP" dirty="0"/>
              <a:t>)</a:t>
            </a:r>
            <a:r>
              <a:rPr kumimoji="1" lang="ja-JP" altLang="en-US" dirty="0"/>
              <a:t>」として認識されるわけです。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7</a:t>
            </a:fld>
            <a:endParaRPr kumimoji="1" lang="ja-JP" altLang="en-US"/>
          </a:p>
        </p:txBody>
      </p:sp>
    </p:spTree>
    <p:extLst>
      <p:ext uri="{BB962C8B-B14F-4D97-AF65-F5344CB8AC3E}">
        <p14:creationId xmlns:p14="http://schemas.microsoft.com/office/powerpoint/2010/main" val="308152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辞書データについて説明します。</a:t>
            </a:r>
            <a:endParaRPr kumimoji="1" lang="en-US" altLang="ja-JP" dirty="0"/>
          </a:p>
          <a:p>
            <a:r>
              <a:rPr kumimoji="1" lang="ja-JP" altLang="en-US" dirty="0"/>
              <a:t>辞書データはこの</a:t>
            </a:r>
            <a:r>
              <a:rPr kumimoji="1" lang="en-US" altLang="ja-JP" dirty="0"/>
              <a:t>4</a:t>
            </a:r>
            <a:r>
              <a:rPr kumimoji="1" lang="ja-JP" altLang="en-US" dirty="0" err="1"/>
              <a:t>つの</a:t>
            </a:r>
            <a:r>
              <a:rPr kumimoji="1" lang="ja-JP" altLang="en-US" dirty="0"/>
              <a:t>ファイルで構成されており、ここで必要になるのは、そのうちの“音素ファイル”です。</a:t>
            </a:r>
            <a:endParaRPr kumimoji="1" lang="en-US" altLang="ja-JP" dirty="0"/>
          </a:p>
          <a:p>
            <a:r>
              <a:rPr kumimoji="1" lang="ja-JP" altLang="en-US" dirty="0"/>
              <a:t>この音素ファイルには、認識したい単語と、その単語の音素が記述されています。</a:t>
            </a:r>
            <a:endParaRPr kumimoji="1" lang="en-US" altLang="ja-JP" dirty="0"/>
          </a:p>
          <a:p>
            <a:r>
              <a:rPr kumimoji="1" lang="ja-JP" altLang="en-US" dirty="0"/>
              <a:t>この音素ファイルから、認識した音素と最も近い音素の単語を検索し、その単語を文字として出力します。</a:t>
            </a:r>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8</a:t>
            </a:fld>
            <a:endParaRPr kumimoji="1" lang="ja-JP" altLang="en-US"/>
          </a:p>
        </p:txBody>
      </p:sp>
    </p:spTree>
    <p:extLst>
      <p:ext uri="{BB962C8B-B14F-4D97-AF65-F5344CB8AC3E}">
        <p14:creationId xmlns:p14="http://schemas.microsoft.com/office/powerpoint/2010/main" val="318522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これらを踏まえて、音声認識の流れをもう一度ご覧ください。</a:t>
            </a:r>
            <a:endParaRPr kumimoji="1" lang="en-US" altLang="ja-JP" dirty="0"/>
          </a:p>
          <a:p>
            <a:r>
              <a:rPr kumimoji="1" lang="ja-JP" altLang="en-US" dirty="0"/>
              <a:t>まず、マイクから「雨」という単語を音声で入力すると、その音素である、</a:t>
            </a:r>
            <a:r>
              <a:rPr kumimoji="1" lang="en-US" altLang="ja-JP" dirty="0"/>
              <a:t>”ame(</a:t>
            </a:r>
            <a:r>
              <a:rPr kumimoji="1" lang="ja-JP" altLang="en-US" dirty="0"/>
              <a:t>エーエムイー</a:t>
            </a:r>
            <a:r>
              <a:rPr kumimoji="1" lang="en-US" altLang="ja-JP" dirty="0"/>
              <a:t>)”</a:t>
            </a:r>
            <a:r>
              <a:rPr kumimoji="1" lang="ja-JP" altLang="en-US" dirty="0"/>
              <a:t>を認識します。</a:t>
            </a:r>
            <a:endParaRPr kumimoji="1" lang="en-US" altLang="ja-JP" dirty="0"/>
          </a:p>
          <a:p>
            <a:r>
              <a:rPr kumimoji="1" lang="ja-JP" altLang="en-US" dirty="0"/>
              <a:t>次に、音素ファイルの中から</a:t>
            </a:r>
            <a:r>
              <a:rPr kumimoji="1" lang="en-US" altLang="ja-JP" dirty="0"/>
              <a:t>”ame(</a:t>
            </a:r>
            <a:r>
              <a:rPr kumimoji="1" lang="ja-JP" altLang="en-US" dirty="0"/>
              <a:t>エーエムイー</a:t>
            </a:r>
            <a:r>
              <a:rPr kumimoji="1" lang="en-US" altLang="ja-JP" dirty="0"/>
              <a:t>)”</a:t>
            </a:r>
            <a:r>
              <a:rPr kumimoji="1" lang="ja-JP" altLang="en-US" dirty="0"/>
              <a:t>に最も近い音素の単語を検索します。</a:t>
            </a:r>
            <a:endParaRPr kumimoji="1" lang="en-US" altLang="ja-JP" dirty="0"/>
          </a:p>
          <a:p>
            <a:r>
              <a:rPr kumimoji="1" lang="ja-JP" altLang="en-US" dirty="0"/>
              <a:t>この例では、音素ファイルに雨という単語とその音素</a:t>
            </a:r>
            <a:r>
              <a:rPr kumimoji="1" lang="en-US" altLang="ja-JP" dirty="0"/>
              <a:t>”ame(</a:t>
            </a:r>
            <a:r>
              <a:rPr kumimoji="1" lang="ja-JP" altLang="en-US" dirty="0"/>
              <a:t>エーエムイー</a:t>
            </a:r>
            <a:r>
              <a:rPr kumimoji="1" lang="en-US" altLang="ja-JP" dirty="0"/>
              <a:t>)”</a:t>
            </a:r>
            <a:r>
              <a:rPr kumimoji="1" lang="ja-JP" altLang="en-US" dirty="0"/>
              <a:t>が記述されているので、認識した音素と最も近い音素は、</a:t>
            </a:r>
            <a:r>
              <a:rPr kumimoji="1" lang="en-US" altLang="ja-JP" dirty="0"/>
              <a:t>”ame(</a:t>
            </a:r>
            <a:r>
              <a:rPr kumimoji="1" lang="ja-JP" altLang="en-US" dirty="0"/>
              <a:t>エーエムイー</a:t>
            </a:r>
            <a:r>
              <a:rPr kumimoji="1" lang="en-US" altLang="ja-JP" dirty="0"/>
              <a:t>)”</a:t>
            </a:r>
            <a:r>
              <a:rPr kumimoji="1" lang="ja-JP" altLang="en-US" dirty="0"/>
              <a:t>となります。</a:t>
            </a:r>
            <a:endParaRPr kumimoji="1" lang="en-US" altLang="ja-JP" dirty="0"/>
          </a:p>
          <a:p>
            <a:r>
              <a:rPr kumimoji="1" lang="ja-JP" altLang="en-US" dirty="0"/>
              <a:t>よって、出力される文字は“雨”となるわけです。</a:t>
            </a:r>
            <a:endParaRPr kumimoji="1" lang="en-US" altLang="ja-JP" dirty="0"/>
          </a:p>
        </p:txBody>
      </p:sp>
      <p:sp>
        <p:nvSpPr>
          <p:cNvPr id="4" name="スライド番号プレースホルダー 3"/>
          <p:cNvSpPr>
            <a:spLocks noGrp="1"/>
          </p:cNvSpPr>
          <p:nvPr>
            <p:ph type="sldNum" sz="quarter" idx="5"/>
          </p:nvPr>
        </p:nvSpPr>
        <p:spPr/>
        <p:txBody>
          <a:bodyPr/>
          <a:lstStyle/>
          <a:p>
            <a:fld id="{1A2E7C28-4903-4521-8E60-0F80C627678B}" type="slidenum">
              <a:rPr kumimoji="1" lang="ja-JP" altLang="en-US" smtClean="0"/>
              <a:t>9</a:t>
            </a:fld>
            <a:endParaRPr kumimoji="1" lang="ja-JP" altLang="en-US"/>
          </a:p>
        </p:txBody>
      </p:sp>
    </p:spTree>
    <p:extLst>
      <p:ext uri="{BB962C8B-B14F-4D97-AF65-F5344CB8AC3E}">
        <p14:creationId xmlns:p14="http://schemas.microsoft.com/office/powerpoint/2010/main" val="1618991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F8569-35E2-4767-98D5-7FA7F237E7B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B574A-51FF-4920-A002-344537DA9A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2644E09-D041-4D01-8F5F-066C864DCCFB}"/>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1FEAE391-CB33-4802-A288-8E19564572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4CF0C3-4136-4CFC-8B54-6AF04883AD44}"/>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96000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911080-C643-492B-A176-DCE6C380A5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D3E89B-5870-47DC-B023-6C881D297C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C88A1-19AB-4CD6-954C-3041EF6A288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2E72F4A4-6208-4C91-85A0-E341BE88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9C69E2-4953-4838-AF5B-7D1BA394B856}"/>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52887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72668D-5791-462E-B884-937BC332E0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48F446-DEE4-45C0-8D1A-FCD7F71297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8888E-FFA3-4D34-8519-70D33BAD48F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0AB3256A-852E-4440-84E1-ABDB42A2F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408A9-5E2A-4B63-978D-1EB7350AE162}"/>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02859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7DE5C-3987-410B-9ECC-3D28B6EAFA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0DC615-5A9C-4EC1-8E50-8F7006D88E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16DEE-A256-45FF-B3FB-F53FE1568A95}"/>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CFC5A0FC-1E73-4118-BC35-2BBFC603F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824140-7782-4D01-8B27-E3AAB07FDE6B}"/>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63695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70C266-4B59-433A-8917-CF4113B2D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429EDD-7F11-4A69-8A6A-64A25F12F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B9A4FA-4EBF-4E6C-B274-2173B52D24E4}"/>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BFC264AD-AE7D-4B0E-988E-2B74E8195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4E833F-41EA-47A8-8E6F-2CC569DE889D}"/>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0818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FDDC7-63ED-45BE-B3DC-8E726D23208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32A3BD-FCBE-49A3-B324-CC12984EA5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20A5D-8919-456D-8881-D3BA448080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1F6B0F-52C1-4390-8E2B-E00F74F12209}"/>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F7EE9D67-C00E-48EF-A543-D2BFD8E975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A10BF1-C318-4C28-91ED-DD5E96D65DF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64343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DFFBE-1446-4DD5-9A74-80520A780E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16CB48-43EF-4F16-9F76-DDA9CDD00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07D052-1762-415E-83F8-D38812D6E9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33CEF9-DF6D-4EA7-B65A-4D96DC55A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E1962E3-4A01-4309-AC28-F8CB13C5F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5077810-9C68-4010-8FE9-161870187C00}"/>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8" name="フッター プレースホルダー 7">
            <a:extLst>
              <a:ext uri="{FF2B5EF4-FFF2-40B4-BE49-F238E27FC236}">
                <a16:creationId xmlns:a16="http://schemas.microsoft.com/office/drawing/2014/main" id="{379C3C37-0D3B-4327-8E34-CCE56DD319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A3FE22-C310-454F-B195-24F244ED2257}"/>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422214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A50976-5F15-4B59-A37B-DF992A4153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891C9EB-4188-4366-9A47-F470EE364FBA}"/>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4" name="フッター プレースホルダー 3">
            <a:extLst>
              <a:ext uri="{FF2B5EF4-FFF2-40B4-BE49-F238E27FC236}">
                <a16:creationId xmlns:a16="http://schemas.microsoft.com/office/drawing/2014/main" id="{795D34A1-C32F-4565-B074-0A865FF94CE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D4F0B7-FD86-4004-AB9A-22A6728161B0}"/>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6418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A7E52D-76F4-47EB-9BA7-80E67887AF7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3" name="フッター プレースホルダー 2">
            <a:extLst>
              <a:ext uri="{FF2B5EF4-FFF2-40B4-BE49-F238E27FC236}">
                <a16:creationId xmlns:a16="http://schemas.microsoft.com/office/drawing/2014/main" id="{09F5A8F3-2224-4569-A20C-68F9934ACA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CF1655E-D75D-4E8B-A5C1-59C7E3035153}"/>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7089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1362A5-631D-4D7C-AA9F-BE9963AEFB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456CFB-6DF3-4B34-8319-88594383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B182C9-0370-4A82-BF44-B418A9AD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40E881-3CB6-418B-9F58-F28BB167A5D8}"/>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1FB840E4-DAE5-4621-8726-EE4611911C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0271A8-D330-4D1B-AB6F-DEB364BBF405}"/>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351073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97013-8A17-4A5B-92A0-5C610E0F4E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6E12F3-7C1D-4234-8C68-CEDFB02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5E6F23-DA6F-4735-BEF0-F8DA82DB3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5B614F8-1E24-4E2B-887F-AABBF542F4E6}"/>
              </a:ext>
            </a:extLst>
          </p:cNvPr>
          <p:cNvSpPr>
            <a:spLocks noGrp="1"/>
          </p:cNvSpPr>
          <p:nvPr>
            <p:ph type="dt" sz="half" idx="10"/>
          </p:nvPr>
        </p:nvSpPr>
        <p:spPr/>
        <p:txBody>
          <a:bodyPr/>
          <a:lstStyle/>
          <a:p>
            <a:fld id="{C63D219B-6862-4E6A-9F9E-C4C4759712F9}" type="datetimeFigureOut">
              <a:rPr kumimoji="1" lang="ja-JP" altLang="en-US" smtClean="0"/>
              <a:t>2021/12/8</a:t>
            </a:fld>
            <a:endParaRPr kumimoji="1" lang="ja-JP" altLang="en-US"/>
          </a:p>
        </p:txBody>
      </p:sp>
      <p:sp>
        <p:nvSpPr>
          <p:cNvPr id="6" name="フッター プレースホルダー 5">
            <a:extLst>
              <a:ext uri="{FF2B5EF4-FFF2-40B4-BE49-F238E27FC236}">
                <a16:creationId xmlns:a16="http://schemas.microsoft.com/office/drawing/2014/main" id="{03463E85-A812-4620-B707-4BE18BFED8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34C94-8655-4360-BF90-C239FBF5C199}"/>
              </a:ext>
            </a:extLst>
          </p:cNvPr>
          <p:cNvSpPr>
            <a:spLocks noGrp="1"/>
          </p:cNvSpPr>
          <p:nvPr>
            <p:ph type="sldNum" sz="quarter" idx="12"/>
          </p:nvPr>
        </p:nvSpPr>
        <p:spPr/>
        <p:txBody>
          <a:body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238850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A9A42"/>
            </a:gs>
            <a:gs pos="100000">
              <a:srgbClr val="EA9A42"/>
            </a:gs>
            <a:gs pos="85000">
              <a:srgbClr val="E78921"/>
            </a:gs>
            <a:gs pos="88000">
              <a:srgbClr val="FF0000"/>
            </a:gs>
            <a:gs pos="88000">
              <a:srgbClr val="E78921"/>
            </a:gs>
            <a:gs pos="85000">
              <a:srgbClr val="FF0000"/>
            </a:gs>
          </a:gsLst>
          <a:lin ang="5400000" scaled="1"/>
          <a:tileRect/>
        </a:gra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7B3583-B26B-4EF6-9E8E-9B7EE5ED1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91AB6A-9287-4D50-A959-9BCEA3DEE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2697FD-07D9-412C-B70F-DB1AC11B1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D219B-6862-4E6A-9F9E-C4C4759712F9}" type="datetimeFigureOut">
              <a:rPr kumimoji="1" lang="ja-JP" altLang="en-US" smtClean="0"/>
              <a:t>2021/12/8</a:t>
            </a:fld>
            <a:endParaRPr kumimoji="1" lang="ja-JP" altLang="en-US"/>
          </a:p>
        </p:txBody>
      </p:sp>
      <p:sp>
        <p:nvSpPr>
          <p:cNvPr id="5" name="フッター プレースホルダー 4">
            <a:extLst>
              <a:ext uri="{FF2B5EF4-FFF2-40B4-BE49-F238E27FC236}">
                <a16:creationId xmlns:a16="http://schemas.microsoft.com/office/drawing/2014/main" id="{59254061-74E6-4FA9-A8E9-F6EA48238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C8D82AE-9681-4E59-B8F9-398E5D426E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FB51B-42E2-47C3-B0CF-C55ACA27E669}" type="slidenum">
              <a:rPr kumimoji="1" lang="ja-JP" altLang="en-US" smtClean="0"/>
              <a:t>‹#›</a:t>
            </a:fld>
            <a:endParaRPr kumimoji="1" lang="ja-JP" altLang="en-US"/>
          </a:p>
        </p:txBody>
      </p:sp>
    </p:spTree>
    <p:extLst>
      <p:ext uri="{BB962C8B-B14F-4D97-AF65-F5344CB8AC3E}">
        <p14:creationId xmlns:p14="http://schemas.microsoft.com/office/powerpoint/2010/main" val="17285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021E3-43F4-4DC7-9572-60A9F86E43D5}"/>
              </a:ext>
            </a:extLst>
          </p:cNvPr>
          <p:cNvSpPr>
            <a:spLocks noGrp="1"/>
          </p:cNvSpPr>
          <p:nvPr>
            <p:ph type="ctrTitle"/>
          </p:nvPr>
        </p:nvSpPr>
        <p:spPr>
          <a:xfrm>
            <a:off x="1524000" y="727727"/>
            <a:ext cx="9144000" cy="2387600"/>
          </a:xfrm>
        </p:spPr>
        <p:txBody>
          <a:bodyPr>
            <a:normAutofit/>
          </a:bodyPr>
          <a:lstStyle/>
          <a:p>
            <a:r>
              <a:rPr kumimoji="1" lang="en-US" altLang="ja-JP"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AI</a:t>
            </a:r>
            <a:r>
              <a:rPr kumimoji="1" lang="ja-JP" altLang="en-US" sz="88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スピーカー開発</a:t>
            </a:r>
          </a:p>
        </p:txBody>
      </p:sp>
      <p:sp>
        <p:nvSpPr>
          <p:cNvPr id="3" name="字幕 2">
            <a:extLst>
              <a:ext uri="{FF2B5EF4-FFF2-40B4-BE49-F238E27FC236}">
                <a16:creationId xmlns:a16="http://schemas.microsoft.com/office/drawing/2014/main" id="{327414D0-4B23-46FD-9F30-7A9534B776B5}"/>
              </a:ext>
            </a:extLst>
          </p:cNvPr>
          <p:cNvSpPr>
            <a:spLocks noGrp="1"/>
          </p:cNvSpPr>
          <p:nvPr>
            <p:ph type="subTitle" idx="1"/>
          </p:nvPr>
        </p:nvSpPr>
        <p:spPr>
          <a:xfrm>
            <a:off x="1523999" y="3602037"/>
            <a:ext cx="9294421" cy="2109993"/>
          </a:xfrm>
        </p:spPr>
        <p:txBody>
          <a:bodyPr>
            <a:normAutofit/>
          </a:bodyPr>
          <a:lstStyle/>
          <a:p>
            <a:r>
              <a:rPr kumimoji="1" lang="en-US" altLang="ja-JP" sz="3600" b="1" dirty="0">
                <a:ln w="3175">
                  <a:solidFill>
                    <a:schemeClr val="tx1"/>
                  </a:solidFill>
                </a:ln>
                <a:solidFill>
                  <a:schemeClr val="accent6">
                    <a:lumMod val="50000"/>
                  </a:schemeClr>
                </a:solidFill>
              </a:rPr>
              <a:t>AI21</a:t>
            </a:r>
          </a:p>
          <a:p>
            <a:r>
              <a:rPr lang="ja-JP" altLang="en-US" sz="3600" b="1" dirty="0">
                <a:ln w="3175">
                  <a:solidFill>
                    <a:schemeClr val="tx1"/>
                  </a:solidFill>
                </a:ln>
                <a:solidFill>
                  <a:schemeClr val="accent6">
                    <a:lumMod val="50000"/>
                  </a:schemeClr>
                </a:solidFill>
              </a:rPr>
              <a:t>力石鈴之佑</a:t>
            </a:r>
            <a:endParaRPr lang="en-US" altLang="ja-JP" sz="3600" b="1" dirty="0">
              <a:ln w="3175">
                <a:solidFill>
                  <a:schemeClr val="tx1"/>
                </a:solidFill>
              </a:ln>
              <a:solidFill>
                <a:schemeClr val="accent6">
                  <a:lumMod val="50000"/>
                </a:schemeClr>
              </a:solidFill>
            </a:endParaRPr>
          </a:p>
          <a:p>
            <a:r>
              <a:rPr kumimoji="1" lang="ja-JP" altLang="en-US" sz="3600" b="1" dirty="0">
                <a:ln w="3175">
                  <a:solidFill>
                    <a:schemeClr val="tx1"/>
                  </a:solidFill>
                </a:ln>
                <a:solidFill>
                  <a:schemeClr val="accent6">
                    <a:lumMod val="50000"/>
                  </a:schemeClr>
                </a:solidFill>
              </a:rPr>
              <a:t>山田晃生</a:t>
            </a:r>
          </a:p>
        </p:txBody>
      </p:sp>
      <p:sp>
        <p:nvSpPr>
          <p:cNvPr id="6" name="正方形/長方形 5">
            <a:extLst>
              <a:ext uri="{FF2B5EF4-FFF2-40B4-BE49-F238E27FC236}">
                <a16:creationId xmlns:a16="http://schemas.microsoft.com/office/drawing/2014/main" id="{7A10BDDA-4614-4400-80C3-2E00282809C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068835DB-0665-4F82-A421-2824ABFAA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1681" y="365125"/>
            <a:ext cx="4048307" cy="6249759"/>
          </a:xfrm>
          <a:prstGeom prst="rect">
            <a:avLst/>
          </a:prstGeom>
        </p:spPr>
      </p:pic>
      <p:sp>
        <p:nvSpPr>
          <p:cNvPr id="2" name="タイトル 1">
            <a:extLst>
              <a:ext uri="{FF2B5EF4-FFF2-40B4-BE49-F238E27FC236}">
                <a16:creationId xmlns:a16="http://schemas.microsoft.com/office/drawing/2014/main" id="{0F2F0C90-EAE3-4106-A659-4B0EA572FE7A}"/>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0" name="正方形/長方形 9">
            <a:extLst>
              <a:ext uri="{FF2B5EF4-FFF2-40B4-BE49-F238E27FC236}">
                <a16:creationId xmlns:a16="http://schemas.microsoft.com/office/drawing/2014/main" id="{4889672C-71AC-4070-BB56-89AD189BCC5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D54A1757-D09B-4C98-B2A8-868FFFE1A67A}"/>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★語彙ファイル</a:t>
            </a:r>
          </a:p>
        </p:txBody>
      </p:sp>
      <p:sp>
        <p:nvSpPr>
          <p:cNvPr id="16" name="正方形/長方形 15">
            <a:extLst>
              <a:ext uri="{FF2B5EF4-FFF2-40B4-BE49-F238E27FC236}">
                <a16:creationId xmlns:a16="http://schemas.microsoft.com/office/drawing/2014/main" id="{5A30DF43-CDDF-4646-8A85-D55CD173C7E9}"/>
              </a:ext>
            </a:extLst>
          </p:cNvPr>
          <p:cNvSpPr/>
          <p:nvPr/>
        </p:nvSpPr>
        <p:spPr>
          <a:xfrm>
            <a:off x="4648200" y="327530"/>
            <a:ext cx="1371600" cy="5003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6839871-8A73-4E46-AED4-56498725B373}"/>
              </a:ext>
            </a:extLst>
          </p:cNvPr>
          <p:cNvSpPr/>
          <p:nvPr/>
        </p:nvSpPr>
        <p:spPr>
          <a:xfrm>
            <a:off x="4595099" y="759393"/>
            <a:ext cx="805963"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1B978053-81F6-4E22-A2BD-352D1631775F}"/>
              </a:ext>
            </a:extLst>
          </p:cNvPr>
          <p:cNvSpPr/>
          <p:nvPr/>
        </p:nvSpPr>
        <p:spPr>
          <a:xfrm>
            <a:off x="5593711" y="759393"/>
            <a:ext cx="1861189" cy="14377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2C8BEA70-1900-4723-9BD1-09E186F313FA}"/>
              </a:ext>
            </a:extLst>
          </p:cNvPr>
          <p:cNvCxnSpPr>
            <a:stCxn id="16" idx="3"/>
          </p:cNvCxnSpPr>
          <p:nvPr/>
        </p:nvCxnSpPr>
        <p:spPr>
          <a:xfrm>
            <a:off x="6019800" y="577710"/>
            <a:ext cx="508819" cy="239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5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65E1ED0-6F43-4831-B379-431CFBA421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0D8E5723-D562-437D-AAE7-43104B112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082" y="2055812"/>
            <a:ext cx="8205842" cy="4802187"/>
          </a:xfrm>
          <a:prstGeom prst="rect">
            <a:avLst/>
          </a:prstGeom>
        </p:spPr>
      </p:pic>
      <p:sp>
        <p:nvSpPr>
          <p:cNvPr id="14" name="タイトル 1">
            <a:extLst>
              <a:ext uri="{FF2B5EF4-FFF2-40B4-BE49-F238E27FC236}">
                <a16:creationId xmlns:a16="http://schemas.microsoft.com/office/drawing/2014/main" id="{5E651B2E-D5E6-46C7-9AA8-A38CDA007E39}"/>
              </a:ext>
            </a:extLst>
          </p:cNvPr>
          <p:cNvSpPr>
            <a:spLocks noGrp="1"/>
          </p:cNvSpPr>
          <p:nvPr>
            <p:ph type="title"/>
          </p:nvPr>
        </p:nvSpPr>
        <p:spPr>
          <a:xfrm>
            <a:off x="838200" y="365125"/>
            <a:ext cx="10515600" cy="1325563"/>
          </a:xfrm>
        </p:spPr>
        <p:txBody>
          <a:bodyPr/>
          <a:lstStyle/>
          <a:p>
            <a:r>
              <a:rPr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辞書データ</a:t>
            </a:r>
            <a:endPar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15" name="テキスト ボックス 14">
            <a:extLst>
              <a:ext uri="{FF2B5EF4-FFF2-40B4-BE49-F238E27FC236}">
                <a16:creationId xmlns:a16="http://schemas.microsoft.com/office/drawing/2014/main" id="{1214FADE-4691-4B13-8EEF-473118DEE03D}"/>
              </a:ext>
            </a:extLst>
          </p:cNvPr>
          <p:cNvSpPr txBox="1"/>
          <p:nvPr/>
        </p:nvSpPr>
        <p:spPr>
          <a:xfrm>
            <a:off x="880533" y="1456524"/>
            <a:ext cx="3238500" cy="584775"/>
          </a:xfrm>
          <a:prstGeom prst="rect">
            <a:avLst/>
          </a:prstGeom>
          <a:noFill/>
        </p:spPr>
        <p:txBody>
          <a:bodyPr wrap="square" rtlCol="0">
            <a:spAutoFit/>
          </a:bodyPr>
          <a:lstStyle/>
          <a:p>
            <a:r>
              <a:rPr kumimoji="1" lang="ja-JP" altLang="en-US" sz="3200" dirty="0"/>
              <a:t>★構文ファイル</a:t>
            </a:r>
          </a:p>
        </p:txBody>
      </p:sp>
      <p:cxnSp>
        <p:nvCxnSpPr>
          <p:cNvPr id="17" name="直線コネクタ 16">
            <a:extLst>
              <a:ext uri="{FF2B5EF4-FFF2-40B4-BE49-F238E27FC236}">
                <a16:creationId xmlns:a16="http://schemas.microsoft.com/office/drawing/2014/main" id="{6432E72E-E12B-4249-919D-FDEDDBF261D9}"/>
              </a:ext>
            </a:extLst>
          </p:cNvPr>
          <p:cNvCxnSpPr>
            <a:cxnSpLocks/>
          </p:cNvCxnSpPr>
          <p:nvPr/>
        </p:nvCxnSpPr>
        <p:spPr>
          <a:xfrm flipH="1">
            <a:off x="5118101" y="3543300"/>
            <a:ext cx="6235699" cy="0"/>
          </a:xfrm>
          <a:prstGeom prst="line">
            <a:avLst/>
          </a:prstGeom>
          <a:ln w="762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テキスト ボックス 21">
            <a:extLst>
              <a:ext uri="{FF2B5EF4-FFF2-40B4-BE49-F238E27FC236}">
                <a16:creationId xmlns:a16="http://schemas.microsoft.com/office/drawing/2014/main" id="{06B09DA1-5604-471B-93AF-623B6147B1CB}"/>
              </a:ext>
            </a:extLst>
          </p:cNvPr>
          <p:cNvSpPr txBox="1"/>
          <p:nvPr/>
        </p:nvSpPr>
        <p:spPr>
          <a:xfrm>
            <a:off x="10274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今日</a:t>
            </a:r>
          </a:p>
        </p:txBody>
      </p:sp>
      <p:sp>
        <p:nvSpPr>
          <p:cNvPr id="23" name="テキスト ボックス 22">
            <a:extLst>
              <a:ext uri="{FF2B5EF4-FFF2-40B4-BE49-F238E27FC236}">
                <a16:creationId xmlns:a16="http://schemas.microsoft.com/office/drawing/2014/main" id="{7B6B1535-D2B1-4BEF-AE20-8E098DD0DC21}"/>
              </a:ext>
            </a:extLst>
          </p:cNvPr>
          <p:cNvSpPr txBox="1"/>
          <p:nvPr/>
        </p:nvSpPr>
        <p:spPr>
          <a:xfrm>
            <a:off x="9679517" y="2615027"/>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の</a:t>
            </a:r>
          </a:p>
        </p:txBody>
      </p:sp>
      <p:sp>
        <p:nvSpPr>
          <p:cNvPr id="24" name="テキスト ボックス 23">
            <a:extLst>
              <a:ext uri="{FF2B5EF4-FFF2-40B4-BE49-F238E27FC236}">
                <a16:creationId xmlns:a16="http://schemas.microsoft.com/office/drawing/2014/main" id="{F01E6C11-D258-46B8-850F-CAD4BBB21584}"/>
              </a:ext>
            </a:extLst>
          </p:cNvPr>
          <p:cNvSpPr txBox="1"/>
          <p:nvPr/>
        </p:nvSpPr>
        <p:spPr>
          <a:xfrm>
            <a:off x="8623300" y="2619731"/>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天気</a:t>
            </a:r>
          </a:p>
        </p:txBody>
      </p:sp>
      <p:sp>
        <p:nvSpPr>
          <p:cNvPr id="25" name="テキスト ボックス 24">
            <a:extLst>
              <a:ext uri="{FF2B5EF4-FFF2-40B4-BE49-F238E27FC236}">
                <a16:creationId xmlns:a16="http://schemas.microsoft.com/office/drawing/2014/main" id="{E75479C7-BA81-4C62-BBA7-DC18C21D9828}"/>
              </a:ext>
            </a:extLst>
          </p:cNvPr>
          <p:cNvSpPr txBox="1"/>
          <p:nvPr/>
        </p:nvSpPr>
        <p:spPr>
          <a:xfrm>
            <a:off x="7950200" y="2619731"/>
            <a:ext cx="475159"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は</a:t>
            </a:r>
          </a:p>
        </p:txBody>
      </p:sp>
      <p:sp>
        <p:nvSpPr>
          <p:cNvPr id="26" name="テキスト ボックス 25">
            <a:extLst>
              <a:ext uri="{FF2B5EF4-FFF2-40B4-BE49-F238E27FC236}">
                <a16:creationId xmlns:a16="http://schemas.microsoft.com/office/drawing/2014/main" id="{21309869-76BE-49E2-84DE-F75E0DA346AF}"/>
              </a:ext>
            </a:extLst>
          </p:cNvPr>
          <p:cNvSpPr txBox="1"/>
          <p:nvPr/>
        </p:nvSpPr>
        <p:spPr>
          <a:xfrm>
            <a:off x="6582012" y="1876363"/>
            <a:ext cx="1134264" cy="1200329"/>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晴れ</a:t>
            </a:r>
            <a:endParaRPr kumimoji="1" lang="en-US" altLang="ja-JP" sz="2400" b="1" dirty="0"/>
          </a:p>
          <a:p>
            <a:pPr algn="ctr"/>
            <a:r>
              <a:rPr lang="ja-JP" altLang="en-US" sz="2400" b="1" dirty="0"/>
              <a:t>雨</a:t>
            </a:r>
            <a:endParaRPr lang="en-US" altLang="ja-JP" sz="2400" b="1" dirty="0"/>
          </a:p>
          <a:p>
            <a:pPr algn="ctr"/>
            <a:r>
              <a:rPr kumimoji="1" lang="ja-JP" altLang="en-US" sz="2400" b="1" dirty="0"/>
              <a:t>曇り</a:t>
            </a:r>
          </a:p>
        </p:txBody>
      </p:sp>
      <p:sp>
        <p:nvSpPr>
          <p:cNvPr id="28" name="テキスト ボックス 27">
            <a:extLst>
              <a:ext uri="{FF2B5EF4-FFF2-40B4-BE49-F238E27FC236}">
                <a16:creationId xmlns:a16="http://schemas.microsoft.com/office/drawing/2014/main" id="{B9068D5F-E250-49C4-8718-7533A6E8D792}"/>
              </a:ext>
            </a:extLst>
          </p:cNvPr>
          <p:cNvSpPr txBox="1"/>
          <p:nvPr/>
        </p:nvSpPr>
        <p:spPr>
          <a:xfrm>
            <a:off x="5504083" y="2615026"/>
            <a:ext cx="901700" cy="461665"/>
          </a:xfrm>
          <a:prstGeom prst="rect">
            <a:avLst/>
          </a:prstGeom>
          <a:solidFill>
            <a:schemeClr val="bg1"/>
          </a:solidFill>
          <a:ln w="28575">
            <a:solidFill>
              <a:srgbClr val="FF0000"/>
            </a:solidFill>
          </a:ln>
        </p:spPr>
        <p:txBody>
          <a:bodyPr wrap="square" rtlCol="0">
            <a:spAutoFit/>
          </a:bodyPr>
          <a:lstStyle/>
          <a:p>
            <a:pPr algn="ctr"/>
            <a:r>
              <a:rPr kumimoji="1" lang="ja-JP" altLang="en-US" sz="2400" b="1" dirty="0"/>
              <a:t>かな</a:t>
            </a:r>
          </a:p>
        </p:txBody>
      </p:sp>
    </p:spTree>
    <p:extLst>
      <p:ext uri="{BB962C8B-B14F-4D97-AF65-F5344CB8AC3E}">
        <p14:creationId xmlns:p14="http://schemas.microsoft.com/office/powerpoint/2010/main" val="177787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2A22-FBAB-463A-8A58-0E1B67E90272}"/>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p>
        </p:txBody>
      </p:sp>
      <p:sp>
        <p:nvSpPr>
          <p:cNvPr id="3" name="コンテンツ プレースホルダー 2">
            <a:extLst>
              <a:ext uri="{FF2B5EF4-FFF2-40B4-BE49-F238E27FC236}">
                <a16:creationId xmlns:a16="http://schemas.microsoft.com/office/drawing/2014/main" id="{576E71C8-363E-403F-9F7D-DB2D6B6B8EB2}"/>
              </a:ext>
            </a:extLst>
          </p:cNvPr>
          <p:cNvSpPr>
            <a:spLocks noGrp="1"/>
          </p:cNvSpPr>
          <p:nvPr>
            <p:ph idx="1"/>
          </p:nvPr>
        </p:nvSpPr>
        <p:spPr/>
        <p:txBody>
          <a:bodyPr/>
          <a:lstStyle/>
          <a:p>
            <a:pPr marL="0" indent="0">
              <a:buNone/>
            </a:pPr>
            <a:r>
              <a:rPr lang="ja-JP" altLang="en-US" dirty="0"/>
              <a:t>起動の合図</a:t>
            </a:r>
            <a:endParaRPr lang="en-US" altLang="ja-JP" dirty="0"/>
          </a:p>
          <a:p>
            <a:pPr marL="0" indent="0">
              <a:buNone/>
            </a:pPr>
            <a:r>
              <a:rPr kumimoji="1" lang="ja-JP" altLang="en-US" dirty="0"/>
              <a:t>例：</a:t>
            </a:r>
            <a:r>
              <a:rPr kumimoji="1" lang="en-US" altLang="ja-JP" dirty="0"/>
              <a:t>OK, Google</a:t>
            </a:r>
            <a:r>
              <a:rPr kumimoji="1" lang="ja-JP" altLang="en-US" dirty="0"/>
              <a:t>　</a:t>
            </a:r>
            <a:r>
              <a:rPr kumimoji="1" lang="en-US" altLang="ja-JP" dirty="0"/>
              <a:t>Hey,Siri</a:t>
            </a:r>
            <a:r>
              <a:rPr lang="ja-JP" altLang="en-US" dirty="0"/>
              <a:t>等</a:t>
            </a: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D9FA14FB-630B-4B1C-9962-FD6B3C5A705D}"/>
              </a:ext>
            </a:extLst>
          </p:cNvPr>
          <p:cNvPicPr>
            <a:picLocks noChangeAspect="1"/>
          </p:cNvPicPr>
          <p:nvPr/>
        </p:nvPicPr>
        <p:blipFill>
          <a:blip r:embed="rId3"/>
          <a:stretch>
            <a:fillRect/>
          </a:stretch>
        </p:blipFill>
        <p:spPr>
          <a:xfrm>
            <a:off x="2162534" y="3425853"/>
            <a:ext cx="3432147" cy="3432147"/>
          </a:xfrm>
          <a:prstGeom prst="rect">
            <a:avLst/>
          </a:prstGeom>
        </p:spPr>
      </p:pic>
      <p:sp>
        <p:nvSpPr>
          <p:cNvPr id="5" name="吹き出し: 円形 4">
            <a:extLst>
              <a:ext uri="{FF2B5EF4-FFF2-40B4-BE49-F238E27FC236}">
                <a16:creationId xmlns:a16="http://schemas.microsoft.com/office/drawing/2014/main" id="{467EB609-E6AA-480C-B477-99139BAA97C0}"/>
              </a:ext>
            </a:extLst>
          </p:cNvPr>
          <p:cNvSpPr/>
          <p:nvPr/>
        </p:nvSpPr>
        <p:spPr>
          <a:xfrm>
            <a:off x="5163823" y="2767633"/>
            <a:ext cx="4434038" cy="2377440"/>
          </a:xfrm>
          <a:prstGeom prst="wedgeEllipseCallout">
            <a:avLst>
              <a:gd name="adj1" fmla="val -63380"/>
              <a:gd name="adj2" fmla="val 298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dirty="0">
                <a:solidFill>
                  <a:schemeClr val="tx1"/>
                </a:solidFill>
              </a:rPr>
              <a:t>ねぇ</a:t>
            </a:r>
            <a:r>
              <a:rPr lang="en-US" altLang="ja-JP" sz="4800" dirty="0">
                <a:solidFill>
                  <a:schemeClr val="tx1"/>
                </a:solidFill>
              </a:rPr>
              <a:t>YoSiE</a:t>
            </a:r>
            <a:endParaRPr kumimoji="1" lang="ja-JP" altLang="en-US" sz="4800" dirty="0">
              <a:solidFill>
                <a:schemeClr val="tx1"/>
              </a:solidFill>
            </a:endParaRPr>
          </a:p>
        </p:txBody>
      </p:sp>
      <p:sp>
        <p:nvSpPr>
          <p:cNvPr id="6" name="正方形/長方形 5">
            <a:extLst>
              <a:ext uri="{FF2B5EF4-FFF2-40B4-BE49-F238E27FC236}">
                <a16:creationId xmlns:a16="http://schemas.microsoft.com/office/drawing/2014/main" id="{156833EA-72A4-4B74-B960-40830263201F}"/>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612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2" presetClass="entr" presetSubtype="8" fill="hold" grpId="0" nodeType="after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B9281-4C25-4769-87DC-43071C315B0B}"/>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b="1" dirty="0"/>
          </a:p>
        </p:txBody>
      </p:sp>
      <p:sp>
        <p:nvSpPr>
          <p:cNvPr id="3" name="吹き出し: 角を丸めた四角形 2">
            <a:extLst>
              <a:ext uri="{FF2B5EF4-FFF2-40B4-BE49-F238E27FC236}">
                <a16:creationId xmlns:a16="http://schemas.microsoft.com/office/drawing/2014/main" id="{EA599385-0C9C-4B5E-8EA4-7E9C7F49EE25}"/>
              </a:ext>
            </a:extLst>
          </p:cNvPr>
          <p:cNvSpPr/>
          <p:nvPr/>
        </p:nvSpPr>
        <p:spPr>
          <a:xfrm>
            <a:off x="5645251" y="696806"/>
            <a:ext cx="3651817" cy="693801"/>
          </a:xfrm>
          <a:prstGeom prst="wedgeRoundRectCallout">
            <a:avLst>
              <a:gd name="adj1" fmla="val 47048"/>
              <a:gd name="adj2" fmla="val 1180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rPr>
              <a:t>ねぇ</a:t>
            </a:r>
            <a:r>
              <a:rPr kumimoji="1" lang="en-US" altLang="ja-JP" sz="2800" dirty="0" err="1">
                <a:solidFill>
                  <a:sysClr val="windowText" lastClr="000000"/>
                </a:solidFill>
              </a:rPr>
              <a:t>YoSiE</a:t>
            </a:r>
            <a:endParaRPr kumimoji="1" lang="ja-JP" altLang="en-US" sz="2800" dirty="0">
              <a:solidFill>
                <a:sysClr val="windowText" lastClr="000000"/>
              </a:solidFill>
            </a:endParaRPr>
          </a:p>
        </p:txBody>
      </p:sp>
      <p:sp>
        <p:nvSpPr>
          <p:cNvPr id="6" name="正方形/長方形 5">
            <a:extLst>
              <a:ext uri="{FF2B5EF4-FFF2-40B4-BE49-F238E27FC236}">
                <a16:creationId xmlns:a16="http://schemas.microsoft.com/office/drawing/2014/main" id="{651517AA-C0F4-4E23-B777-CE0928A09B85}"/>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201AD5E-E1E2-48EC-A4AF-08D2CFDD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777950"/>
            <a:ext cx="10434731" cy="3860850"/>
          </a:xfrm>
          <a:prstGeom prst="rect">
            <a:avLst/>
          </a:prstGeom>
        </p:spPr>
      </p:pic>
      <p:cxnSp>
        <p:nvCxnSpPr>
          <p:cNvPr id="7" name="直線コネクタ 6">
            <a:extLst>
              <a:ext uri="{FF2B5EF4-FFF2-40B4-BE49-F238E27FC236}">
                <a16:creationId xmlns:a16="http://schemas.microsoft.com/office/drawing/2014/main" id="{F4F34E4C-324C-490B-84FF-88CFBABD4E11}"/>
              </a:ext>
            </a:extLst>
          </p:cNvPr>
          <p:cNvCxnSpPr>
            <a:cxnSpLocks/>
          </p:cNvCxnSpPr>
          <p:nvPr/>
        </p:nvCxnSpPr>
        <p:spPr>
          <a:xfrm>
            <a:off x="9091336" y="2374900"/>
            <a:ext cx="185606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5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43A0DA-A292-4EF8-B353-B9D366894C2F}"/>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ウェイクワード</a:t>
            </a:r>
            <a:endParaRPr kumimoji="1" lang="ja-JP" altLang="en-US" b="1" dirty="0"/>
          </a:p>
        </p:txBody>
      </p:sp>
      <p:sp>
        <p:nvSpPr>
          <p:cNvPr id="4" name="フローチャート: 処理 3">
            <a:extLst>
              <a:ext uri="{FF2B5EF4-FFF2-40B4-BE49-F238E27FC236}">
                <a16:creationId xmlns:a16="http://schemas.microsoft.com/office/drawing/2014/main" id="{0ED64F6A-E6E7-4B38-9586-8367FFFB501C}"/>
              </a:ext>
            </a:extLst>
          </p:cNvPr>
          <p:cNvSpPr/>
          <p:nvPr/>
        </p:nvSpPr>
        <p:spPr>
          <a:xfrm>
            <a:off x="4303485" y="1194764"/>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音声認識</a:t>
            </a:r>
          </a:p>
        </p:txBody>
      </p:sp>
      <p:sp>
        <p:nvSpPr>
          <p:cNvPr id="5" name="フローチャート: 処理 4">
            <a:extLst>
              <a:ext uri="{FF2B5EF4-FFF2-40B4-BE49-F238E27FC236}">
                <a16:creationId xmlns:a16="http://schemas.microsoft.com/office/drawing/2014/main" id="{62F3DBE6-425C-46AC-97BC-558B056D6C9A}"/>
              </a:ext>
            </a:extLst>
          </p:cNvPr>
          <p:cNvSpPr/>
          <p:nvPr/>
        </p:nvSpPr>
        <p:spPr>
          <a:xfrm>
            <a:off x="4303485" y="2400243"/>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bg1"/>
                </a:solidFill>
              </a:rPr>
              <a:t>テキストデータ</a:t>
            </a:r>
            <a:endParaRPr kumimoji="1" lang="en-US" altLang="ja-JP" sz="2400" b="1" dirty="0">
              <a:solidFill>
                <a:schemeClr val="bg1"/>
              </a:solidFill>
            </a:endParaRPr>
          </a:p>
          <a:p>
            <a:pPr algn="ctr"/>
            <a:r>
              <a:rPr lang="ja-JP" altLang="en-US" sz="2400" b="1" dirty="0">
                <a:solidFill>
                  <a:schemeClr val="bg1"/>
                </a:solidFill>
              </a:rPr>
              <a:t>取得</a:t>
            </a:r>
            <a:endParaRPr lang="en-US" altLang="ja-JP" sz="2400" b="1" dirty="0">
              <a:solidFill>
                <a:schemeClr val="bg1"/>
              </a:solidFill>
            </a:endParaRPr>
          </a:p>
        </p:txBody>
      </p:sp>
      <p:sp>
        <p:nvSpPr>
          <p:cNvPr id="6" name="フローチャート: 判断 5">
            <a:extLst>
              <a:ext uri="{FF2B5EF4-FFF2-40B4-BE49-F238E27FC236}">
                <a16:creationId xmlns:a16="http://schemas.microsoft.com/office/drawing/2014/main" id="{EE1892F3-6966-49F5-8676-69DA87CBEB91}"/>
              </a:ext>
            </a:extLst>
          </p:cNvPr>
          <p:cNvSpPr/>
          <p:nvPr/>
        </p:nvSpPr>
        <p:spPr>
          <a:xfrm>
            <a:off x="4303484" y="3625071"/>
            <a:ext cx="3811815" cy="1642975"/>
          </a:xfrm>
          <a:prstGeom prst="flowChartDecision">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bg1"/>
              </a:solidFill>
            </a:endParaRPr>
          </a:p>
        </p:txBody>
      </p:sp>
      <p:sp>
        <p:nvSpPr>
          <p:cNvPr id="7" name="正方形/長方形 6">
            <a:extLst>
              <a:ext uri="{FF2B5EF4-FFF2-40B4-BE49-F238E27FC236}">
                <a16:creationId xmlns:a16="http://schemas.microsoft.com/office/drawing/2014/main" id="{26588E20-72C3-4B20-8CBE-48DB02E7CAE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C43CB210-CB8C-470D-93A5-D3BD037CE097}"/>
              </a:ext>
            </a:extLst>
          </p:cNvPr>
          <p:cNvSpPr/>
          <p:nvPr/>
        </p:nvSpPr>
        <p:spPr>
          <a:xfrm>
            <a:off x="4303485" y="5612887"/>
            <a:ext cx="3811815" cy="879987"/>
          </a:xfrm>
          <a:prstGeom prst="flowChartProcess">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bg1"/>
                </a:solidFill>
              </a:rPr>
              <a:t>処理を実行</a:t>
            </a:r>
            <a:endParaRPr lang="en-US" altLang="ja-JP" sz="2400" b="1" dirty="0">
              <a:solidFill>
                <a:schemeClr val="bg1"/>
              </a:solidFill>
            </a:endParaRPr>
          </a:p>
        </p:txBody>
      </p:sp>
      <p:cxnSp>
        <p:nvCxnSpPr>
          <p:cNvPr id="10" name="直線コネクタ 9">
            <a:extLst>
              <a:ext uri="{FF2B5EF4-FFF2-40B4-BE49-F238E27FC236}">
                <a16:creationId xmlns:a16="http://schemas.microsoft.com/office/drawing/2014/main" id="{C70525AD-D98C-4809-8963-6124A7775513}"/>
              </a:ext>
            </a:extLst>
          </p:cNvPr>
          <p:cNvCxnSpPr>
            <a:cxnSpLocks/>
            <a:stCxn id="4" idx="2"/>
            <a:endCxn id="5" idx="0"/>
          </p:cNvCxnSpPr>
          <p:nvPr/>
        </p:nvCxnSpPr>
        <p:spPr>
          <a:xfrm>
            <a:off x="6209393" y="2074751"/>
            <a:ext cx="0" cy="3254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97927895-908D-4A18-A995-053DCB0A5823}"/>
              </a:ext>
            </a:extLst>
          </p:cNvPr>
          <p:cNvCxnSpPr>
            <a:cxnSpLocks/>
            <a:stCxn id="5" idx="2"/>
            <a:endCxn id="6" idx="0"/>
          </p:cNvCxnSpPr>
          <p:nvPr/>
        </p:nvCxnSpPr>
        <p:spPr>
          <a:xfrm flipH="1">
            <a:off x="6209392" y="3280230"/>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EA5AD25-06F7-456F-B926-A7CA77713D3D}"/>
              </a:ext>
            </a:extLst>
          </p:cNvPr>
          <p:cNvCxnSpPr>
            <a:cxnSpLocks/>
            <a:stCxn id="8" idx="0"/>
            <a:endCxn id="6" idx="2"/>
          </p:cNvCxnSpPr>
          <p:nvPr/>
        </p:nvCxnSpPr>
        <p:spPr>
          <a:xfrm flipH="1" flipV="1">
            <a:off x="6209392" y="5268046"/>
            <a:ext cx="1" cy="3448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D4903010-0899-4A24-B91D-932EC54C6080}"/>
              </a:ext>
            </a:extLst>
          </p:cNvPr>
          <p:cNvCxnSpPr>
            <a:cxnSpLocks/>
            <a:stCxn id="4" idx="1"/>
            <a:endCxn id="6" idx="1"/>
          </p:cNvCxnSpPr>
          <p:nvPr/>
        </p:nvCxnSpPr>
        <p:spPr>
          <a:xfrm rot="10800000" flipV="1">
            <a:off x="4303485" y="1634757"/>
            <a:ext cx="1" cy="2811801"/>
          </a:xfrm>
          <a:prstGeom prst="bentConnector3">
            <a:avLst>
              <a:gd name="adj1" fmla="val 22860100000"/>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7CEF22BC-60C4-42B7-B9FE-11F9AEC46EA1}"/>
              </a:ext>
            </a:extLst>
          </p:cNvPr>
          <p:cNvSpPr txBox="1"/>
          <p:nvPr/>
        </p:nvSpPr>
        <p:spPr>
          <a:xfrm>
            <a:off x="6570436" y="505075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YES</a:t>
            </a:r>
            <a:endParaRPr kumimoji="1" lang="ja-JP" altLang="en-US" sz="2400" b="1" dirty="0"/>
          </a:p>
        </p:txBody>
      </p:sp>
      <p:sp>
        <p:nvSpPr>
          <p:cNvPr id="27" name="テキスト ボックス 26">
            <a:extLst>
              <a:ext uri="{FF2B5EF4-FFF2-40B4-BE49-F238E27FC236}">
                <a16:creationId xmlns:a16="http://schemas.microsoft.com/office/drawing/2014/main" id="{263396F3-33FC-4B18-933B-598BC8DED0EE}"/>
              </a:ext>
            </a:extLst>
          </p:cNvPr>
          <p:cNvSpPr txBox="1"/>
          <p:nvPr/>
        </p:nvSpPr>
        <p:spPr>
          <a:xfrm>
            <a:off x="3862614" y="4617405"/>
            <a:ext cx="897010" cy="461665"/>
          </a:xfrm>
          <a:prstGeom prst="rect">
            <a:avLst/>
          </a:prstGeom>
          <a:solidFill>
            <a:schemeClr val="bg1"/>
          </a:solidFill>
          <a:ln w="28575">
            <a:solidFill>
              <a:schemeClr val="tx1"/>
            </a:solidFill>
          </a:ln>
        </p:spPr>
        <p:txBody>
          <a:bodyPr wrap="square" rtlCol="0">
            <a:spAutoFit/>
          </a:bodyPr>
          <a:lstStyle/>
          <a:p>
            <a:pPr algn="ctr"/>
            <a:r>
              <a:rPr kumimoji="1" lang="en-US" altLang="ja-JP" sz="2400" b="1" dirty="0"/>
              <a:t>NO</a:t>
            </a:r>
            <a:endParaRPr kumimoji="1" lang="ja-JP" altLang="en-US" sz="2400" b="1" dirty="0"/>
          </a:p>
        </p:txBody>
      </p:sp>
      <p:sp>
        <p:nvSpPr>
          <p:cNvPr id="24" name="テキスト ボックス 23">
            <a:extLst>
              <a:ext uri="{FF2B5EF4-FFF2-40B4-BE49-F238E27FC236}">
                <a16:creationId xmlns:a16="http://schemas.microsoft.com/office/drawing/2014/main" id="{00ABEFA3-8BB5-4EA2-8E44-64B045E0CDFA}"/>
              </a:ext>
            </a:extLst>
          </p:cNvPr>
          <p:cNvSpPr txBox="1"/>
          <p:nvPr/>
        </p:nvSpPr>
        <p:spPr>
          <a:xfrm>
            <a:off x="4858211" y="3996181"/>
            <a:ext cx="2806694" cy="954107"/>
          </a:xfrm>
          <a:prstGeom prst="rect">
            <a:avLst/>
          </a:prstGeom>
          <a:noFill/>
        </p:spPr>
        <p:txBody>
          <a:bodyPr wrap="square" rtlCol="0">
            <a:spAutoFit/>
          </a:bodyPr>
          <a:lstStyle/>
          <a:p>
            <a:pPr algn="ctr"/>
            <a:r>
              <a:rPr lang="ja-JP" altLang="en-US" sz="2800" b="1" dirty="0">
                <a:solidFill>
                  <a:schemeClr val="bg1"/>
                </a:solidFill>
              </a:rPr>
              <a:t>「ねぇ</a:t>
            </a:r>
            <a:r>
              <a:rPr lang="en-US" altLang="ja-JP" sz="2800" b="1" dirty="0">
                <a:solidFill>
                  <a:schemeClr val="bg1"/>
                </a:solidFill>
              </a:rPr>
              <a:t>YoSiE</a:t>
            </a:r>
            <a:r>
              <a:rPr lang="ja-JP" altLang="en-US" sz="2800" b="1" dirty="0">
                <a:solidFill>
                  <a:schemeClr val="bg1"/>
                </a:solidFill>
              </a:rPr>
              <a:t>」</a:t>
            </a:r>
            <a:endParaRPr lang="en-US" altLang="ja-JP" sz="2800" b="1" dirty="0">
              <a:solidFill>
                <a:schemeClr val="bg1"/>
              </a:solidFill>
            </a:endParaRPr>
          </a:p>
          <a:p>
            <a:pPr algn="ctr"/>
            <a:r>
              <a:rPr lang="ja-JP" altLang="en-US" sz="2800" b="1" dirty="0">
                <a:solidFill>
                  <a:schemeClr val="bg1"/>
                </a:solidFill>
              </a:rPr>
              <a:t>が含まれている</a:t>
            </a:r>
          </a:p>
        </p:txBody>
      </p:sp>
    </p:spTree>
    <p:extLst>
      <p:ext uri="{BB962C8B-B14F-4D97-AF65-F5344CB8AC3E}">
        <p14:creationId xmlns:p14="http://schemas.microsoft.com/office/powerpoint/2010/main" val="297831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065C26E2-3F5D-49FD-8C8B-DCA24A627E57}"/>
              </a:ext>
            </a:extLst>
          </p:cNvPr>
          <p:cNvSpPr/>
          <p:nvPr/>
        </p:nvSpPr>
        <p:spPr>
          <a:xfrm>
            <a:off x="7236117" y="1690688"/>
            <a:ext cx="2930013" cy="4278400"/>
          </a:xfrm>
          <a:prstGeom prst="round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2303345-A294-422E-8EF0-1C9E0C7B89EC}"/>
              </a:ext>
            </a:extLst>
          </p:cNvPr>
          <p:cNvSpPr>
            <a:spLocks noGrp="1"/>
          </p:cNvSpPr>
          <p:nvPr>
            <p:ph type="title"/>
          </p:nvPr>
        </p:nvSpPr>
        <p:spPr>
          <a:xfrm>
            <a:off x="838200" y="365125"/>
            <a:ext cx="10515600" cy="1325563"/>
          </a:xfrm>
        </p:spPr>
        <p:txBody>
          <a:bodyPr/>
          <a:lstStyle/>
          <a:p>
            <a:r>
              <a:rPr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テキスト分類</a:t>
            </a:r>
            <a:r>
              <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の仕組み</a:t>
            </a:r>
          </a:p>
        </p:txBody>
      </p:sp>
      <p:sp>
        <p:nvSpPr>
          <p:cNvPr id="4" name="矢印: 右 3">
            <a:extLst>
              <a:ext uri="{FF2B5EF4-FFF2-40B4-BE49-F238E27FC236}">
                <a16:creationId xmlns:a16="http://schemas.microsoft.com/office/drawing/2014/main" id="{FCAA5B2B-B2D0-4027-A4FC-18422A933228}"/>
              </a:ext>
            </a:extLst>
          </p:cNvPr>
          <p:cNvSpPr/>
          <p:nvPr/>
        </p:nvSpPr>
        <p:spPr>
          <a:xfrm>
            <a:off x="3604987" y="3332587"/>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8" name="正方形/長方形 17">
            <a:extLst>
              <a:ext uri="{FF2B5EF4-FFF2-40B4-BE49-F238E27FC236}">
                <a16:creationId xmlns:a16="http://schemas.microsoft.com/office/drawing/2014/main" id="{5A958CD7-9F51-4CBB-B5A5-889187194E6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2A8DFAC-2DAD-4B02-856B-431C6CC347F0}"/>
              </a:ext>
            </a:extLst>
          </p:cNvPr>
          <p:cNvSpPr/>
          <p:nvPr/>
        </p:nvSpPr>
        <p:spPr>
          <a:xfrm>
            <a:off x="8238455" y="2081789"/>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動物</a:t>
            </a:r>
          </a:p>
        </p:txBody>
      </p:sp>
      <p:sp>
        <p:nvSpPr>
          <p:cNvPr id="21" name="正方形/長方形 20">
            <a:extLst>
              <a:ext uri="{FF2B5EF4-FFF2-40B4-BE49-F238E27FC236}">
                <a16:creationId xmlns:a16="http://schemas.microsoft.com/office/drawing/2014/main" id="{F0C59834-B5F3-46C9-A8DE-0298EB1FC7A3}"/>
              </a:ext>
            </a:extLst>
          </p:cNvPr>
          <p:cNvSpPr/>
          <p:nvPr/>
        </p:nvSpPr>
        <p:spPr>
          <a:xfrm>
            <a:off x="8238455" y="4854102"/>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a:solidFill>
                  <a:schemeClr val="bg1"/>
                </a:solidFill>
              </a:rPr>
              <a:t>経済</a:t>
            </a:r>
            <a:endParaRPr kumimoji="1" lang="ja-JP" altLang="en-US" sz="2800" b="1" dirty="0">
              <a:solidFill>
                <a:schemeClr val="bg1"/>
              </a:solidFill>
            </a:endParaRPr>
          </a:p>
        </p:txBody>
      </p:sp>
      <p:sp>
        <p:nvSpPr>
          <p:cNvPr id="22" name="正方形/長方形 21">
            <a:extLst>
              <a:ext uri="{FF2B5EF4-FFF2-40B4-BE49-F238E27FC236}">
                <a16:creationId xmlns:a16="http://schemas.microsoft.com/office/drawing/2014/main" id="{BAA6FDE2-BBC6-43BC-A2C5-E247B0789EC6}"/>
              </a:ext>
            </a:extLst>
          </p:cNvPr>
          <p:cNvSpPr/>
          <p:nvPr/>
        </p:nvSpPr>
        <p:spPr>
          <a:xfrm>
            <a:off x="8239231" y="3427696"/>
            <a:ext cx="1639152" cy="723884"/>
          </a:xfrm>
          <a:prstGeom prst="rect">
            <a:avLst/>
          </a:prstGeom>
          <a:solidFill>
            <a:schemeClr val="accent6">
              <a:lumMod val="75000"/>
            </a:schemeClr>
          </a:solidFill>
          <a:ln w="19050">
            <a:solidFill>
              <a:schemeClr val="tx1"/>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800" b="1" dirty="0">
                <a:solidFill>
                  <a:schemeClr val="bg1"/>
                </a:solidFill>
              </a:rPr>
              <a:t>スポーツ</a:t>
            </a:r>
          </a:p>
        </p:txBody>
      </p:sp>
      <p:sp>
        <p:nvSpPr>
          <p:cNvPr id="6" name="テキスト ボックス 5">
            <a:extLst>
              <a:ext uri="{FF2B5EF4-FFF2-40B4-BE49-F238E27FC236}">
                <a16:creationId xmlns:a16="http://schemas.microsoft.com/office/drawing/2014/main" id="{3B3E8D80-9F03-430F-B9E6-A013E0659D31}"/>
              </a:ext>
            </a:extLst>
          </p:cNvPr>
          <p:cNvSpPr txBox="1"/>
          <p:nvPr/>
        </p:nvSpPr>
        <p:spPr>
          <a:xfrm>
            <a:off x="7286449" y="2199581"/>
            <a:ext cx="1355712" cy="584775"/>
          </a:xfrm>
          <a:prstGeom prst="rect">
            <a:avLst/>
          </a:prstGeom>
          <a:noFill/>
        </p:spPr>
        <p:txBody>
          <a:bodyPr wrap="square" rtlCol="0">
            <a:spAutoFit/>
          </a:bodyPr>
          <a:lstStyle/>
          <a:p>
            <a:r>
              <a:rPr lang="en-US" altLang="ja-JP" sz="3200" b="1" dirty="0"/>
              <a:t>74</a:t>
            </a:r>
            <a:r>
              <a:rPr kumimoji="1" lang="ja-JP" altLang="en-US" sz="3200" b="1" dirty="0"/>
              <a:t>％</a:t>
            </a:r>
            <a:endParaRPr kumimoji="1" lang="en-US" altLang="ja-JP" sz="3200" b="1" dirty="0"/>
          </a:p>
        </p:txBody>
      </p:sp>
      <p:sp>
        <p:nvSpPr>
          <p:cNvPr id="19" name="テキスト ボックス 18">
            <a:extLst>
              <a:ext uri="{FF2B5EF4-FFF2-40B4-BE49-F238E27FC236}">
                <a16:creationId xmlns:a16="http://schemas.microsoft.com/office/drawing/2014/main" id="{A16A0E00-2644-41C6-90FC-B4DD76A3593D}"/>
              </a:ext>
            </a:extLst>
          </p:cNvPr>
          <p:cNvSpPr txBox="1"/>
          <p:nvPr/>
        </p:nvSpPr>
        <p:spPr>
          <a:xfrm>
            <a:off x="7420691" y="3591156"/>
            <a:ext cx="930811" cy="461665"/>
          </a:xfrm>
          <a:prstGeom prst="rect">
            <a:avLst/>
          </a:prstGeom>
          <a:noFill/>
        </p:spPr>
        <p:txBody>
          <a:bodyPr wrap="square" rtlCol="0">
            <a:spAutoFit/>
          </a:bodyPr>
          <a:lstStyle/>
          <a:p>
            <a:r>
              <a:rPr kumimoji="1" lang="en-US" altLang="ja-JP" sz="2400" b="1" dirty="0"/>
              <a:t>14</a:t>
            </a:r>
            <a:r>
              <a:rPr kumimoji="1" lang="ja-JP" altLang="en-US" sz="2400" b="1" dirty="0"/>
              <a:t>％</a:t>
            </a:r>
            <a:endParaRPr kumimoji="1" lang="en-US" altLang="ja-JP" sz="2400" b="1" dirty="0"/>
          </a:p>
        </p:txBody>
      </p:sp>
      <p:sp>
        <p:nvSpPr>
          <p:cNvPr id="23" name="テキスト ボックス 22">
            <a:extLst>
              <a:ext uri="{FF2B5EF4-FFF2-40B4-BE49-F238E27FC236}">
                <a16:creationId xmlns:a16="http://schemas.microsoft.com/office/drawing/2014/main" id="{AEC037C1-EFFE-4880-B5D9-A8F986DEC662}"/>
              </a:ext>
            </a:extLst>
          </p:cNvPr>
          <p:cNvSpPr txBox="1"/>
          <p:nvPr/>
        </p:nvSpPr>
        <p:spPr>
          <a:xfrm>
            <a:off x="7420691" y="5033259"/>
            <a:ext cx="930811" cy="461665"/>
          </a:xfrm>
          <a:prstGeom prst="rect">
            <a:avLst/>
          </a:prstGeom>
          <a:noFill/>
        </p:spPr>
        <p:txBody>
          <a:bodyPr wrap="square" rtlCol="0">
            <a:spAutoFit/>
          </a:bodyPr>
          <a:lstStyle/>
          <a:p>
            <a:r>
              <a:rPr lang="en-US" altLang="ja-JP" sz="2400" b="1" dirty="0"/>
              <a:t>12</a:t>
            </a:r>
            <a:r>
              <a:rPr kumimoji="1" lang="ja-JP" altLang="en-US" sz="2400" b="1" dirty="0"/>
              <a:t>％</a:t>
            </a:r>
            <a:endParaRPr kumimoji="1" lang="en-US" altLang="ja-JP" sz="2400" b="1" dirty="0"/>
          </a:p>
        </p:txBody>
      </p:sp>
      <p:sp>
        <p:nvSpPr>
          <p:cNvPr id="8" name="楕円 7">
            <a:extLst>
              <a:ext uri="{FF2B5EF4-FFF2-40B4-BE49-F238E27FC236}">
                <a16:creationId xmlns:a16="http://schemas.microsoft.com/office/drawing/2014/main" id="{9839CB5E-FC8A-4BB3-86E5-8A44F1B75BEC}"/>
              </a:ext>
            </a:extLst>
          </p:cNvPr>
          <p:cNvSpPr/>
          <p:nvPr/>
        </p:nvSpPr>
        <p:spPr>
          <a:xfrm>
            <a:off x="7236117" y="1593908"/>
            <a:ext cx="2915640" cy="170997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C5AA135-3E66-4B50-9BC5-15D3D7DA8DFB}"/>
              </a:ext>
            </a:extLst>
          </p:cNvPr>
          <p:cNvSpPr/>
          <p:nvPr/>
        </p:nvSpPr>
        <p:spPr>
          <a:xfrm>
            <a:off x="856329" y="2507137"/>
            <a:ext cx="2660548" cy="5817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accent6">
                    <a:lumMod val="75000"/>
                  </a:schemeClr>
                </a:solidFill>
              </a:rPr>
              <a:t>予測したい文章</a:t>
            </a:r>
            <a:endParaRPr lang="en-US" altLang="ja-JP" sz="2400" b="1" dirty="0">
              <a:solidFill>
                <a:schemeClr val="accent6">
                  <a:lumMod val="75000"/>
                </a:schemeClr>
              </a:solidFill>
            </a:endParaRPr>
          </a:p>
        </p:txBody>
      </p:sp>
      <p:sp>
        <p:nvSpPr>
          <p:cNvPr id="25" name="四角形: 角を丸くする 24">
            <a:extLst>
              <a:ext uri="{FF2B5EF4-FFF2-40B4-BE49-F238E27FC236}">
                <a16:creationId xmlns:a16="http://schemas.microsoft.com/office/drawing/2014/main" id="{7F92E45D-BD2A-4D37-9520-C23EE457465C}"/>
              </a:ext>
            </a:extLst>
          </p:cNvPr>
          <p:cNvSpPr/>
          <p:nvPr/>
        </p:nvSpPr>
        <p:spPr>
          <a:xfrm>
            <a:off x="856329" y="3088858"/>
            <a:ext cx="266054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犬と猫が好き</a:t>
            </a:r>
          </a:p>
        </p:txBody>
      </p:sp>
      <p:sp>
        <p:nvSpPr>
          <p:cNvPr id="26" name="四角形: 角を丸くする 25">
            <a:extLst>
              <a:ext uri="{FF2B5EF4-FFF2-40B4-BE49-F238E27FC236}">
                <a16:creationId xmlns:a16="http://schemas.microsoft.com/office/drawing/2014/main" id="{DFC63A6F-E259-4EE1-8C50-47AB28234FA8}"/>
              </a:ext>
            </a:extLst>
          </p:cNvPr>
          <p:cNvSpPr/>
          <p:nvPr/>
        </p:nvSpPr>
        <p:spPr>
          <a:xfrm>
            <a:off x="4316793" y="3088857"/>
            <a:ext cx="2131258" cy="159436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t>確率を計算</a:t>
            </a:r>
          </a:p>
        </p:txBody>
      </p:sp>
      <p:sp>
        <p:nvSpPr>
          <p:cNvPr id="27" name="矢印: 右 26">
            <a:extLst>
              <a:ext uri="{FF2B5EF4-FFF2-40B4-BE49-F238E27FC236}">
                <a16:creationId xmlns:a16="http://schemas.microsoft.com/office/drawing/2014/main" id="{BCFE1A0B-A36D-4A88-ADDE-A9EB43F47448}"/>
              </a:ext>
            </a:extLst>
          </p:cNvPr>
          <p:cNvSpPr/>
          <p:nvPr/>
        </p:nvSpPr>
        <p:spPr>
          <a:xfrm>
            <a:off x="6580459" y="3326733"/>
            <a:ext cx="623696" cy="110690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393640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1" nodeType="clickEffect">
                                  <p:stCondLst>
                                    <p:cond delay="0"/>
                                  </p:stCondLst>
                                  <p:childTnLst>
                                    <p:animScale>
                                      <p:cBhvr>
                                        <p:cTn id="6" dur="250" fill="hold"/>
                                        <p:tgtEl>
                                          <p:spTgt spid="20"/>
                                        </p:tgtEl>
                                      </p:cBhvr>
                                      <p:by x="150000" y="150000"/>
                                    </p:animScale>
                                  </p:childTnLst>
                                </p:cTn>
                              </p:par>
                              <p:par>
                                <p:cTn id="7" presetID="6" presetClass="emph" presetSubtype="0" autoRev="1" fill="hold" grpId="1" nodeType="withEffect">
                                  <p:stCondLst>
                                    <p:cond delay="0"/>
                                  </p:stCondLst>
                                  <p:childTnLst>
                                    <p:animScale>
                                      <p:cBhvr>
                                        <p:cTn id="8" dur="250" fill="hold"/>
                                        <p:tgtEl>
                                          <p:spTgt spid="22"/>
                                        </p:tgtEl>
                                      </p:cBhvr>
                                      <p:by x="150000" y="150000"/>
                                    </p:animScale>
                                  </p:childTnLst>
                                </p:cTn>
                              </p:par>
                              <p:par>
                                <p:cTn id="9" presetID="6" presetClass="emph" presetSubtype="0" autoRev="1" fill="hold" grpId="1" nodeType="withEffect">
                                  <p:stCondLst>
                                    <p:cond delay="0"/>
                                  </p:stCondLst>
                                  <p:childTnLst>
                                    <p:animScale>
                                      <p:cBhvr>
                                        <p:cTn id="10" dur="250" fill="hold"/>
                                        <p:tgtEl>
                                          <p:spTgt spid="21"/>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anim calcmode="lin" valueType="num">
                                      <p:cBhvr>
                                        <p:cTn id="21" dur="500" fill="hold"/>
                                        <p:tgtEl>
                                          <p:spTgt spid="19"/>
                                        </p:tgtEl>
                                        <p:attrNameLst>
                                          <p:attrName>ppt_x</p:attrName>
                                        </p:attrNameLst>
                                      </p:cBhvr>
                                      <p:tavLst>
                                        <p:tav tm="0">
                                          <p:val>
                                            <p:strVal val="#ppt_x"/>
                                          </p:val>
                                        </p:tav>
                                        <p:tav tm="100000">
                                          <p:val>
                                            <p:strVal val="#ppt_x"/>
                                          </p:val>
                                        </p:tav>
                                      </p:tavLst>
                                    </p:anim>
                                    <p:anim calcmode="lin" valueType="num">
                                      <p:cBhvr>
                                        <p:cTn id="22" dur="5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p:bldP spid="21" grpId="1" animBg="1"/>
      <p:bldP spid="22" grpId="1" animBg="1"/>
      <p:bldP spid="6" grpId="0"/>
      <p:bldP spid="19" grpId="0"/>
      <p:bldP spid="23"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E400E8B0-1205-48EC-8658-8303BD435982}"/>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5D0F5E3-31AA-48A4-A9A9-06A6C9EA087E}"/>
              </a:ext>
            </a:extLst>
          </p:cNvPr>
          <p:cNvSpPr/>
          <p:nvPr/>
        </p:nvSpPr>
        <p:spPr>
          <a:xfrm>
            <a:off x="131092" y="3806686"/>
            <a:ext cx="3262433" cy="707886"/>
          </a:xfrm>
          <a:prstGeom prst="rect">
            <a:avLst/>
          </a:prstGeom>
          <a:solidFill>
            <a:schemeClr val="bg1"/>
          </a:solidFill>
          <a:ln w="57150">
            <a:solidFill>
              <a:schemeClr val="tx1"/>
            </a:solidFill>
          </a:ln>
        </p:spPr>
        <p:txBody>
          <a:bodyPr wrap="none">
            <a:spAutoFit/>
          </a:bodyPr>
          <a:lstStyle/>
          <a:p>
            <a:pPr algn="ctr"/>
            <a:r>
              <a:rPr lang="ja-JP" altLang="en-US" sz="4000" b="1" dirty="0"/>
              <a:t>犬と猫が好き</a:t>
            </a:r>
          </a:p>
        </p:txBody>
      </p:sp>
      <p:sp>
        <p:nvSpPr>
          <p:cNvPr id="16" name="矢印: 右 15">
            <a:extLst>
              <a:ext uri="{FF2B5EF4-FFF2-40B4-BE49-F238E27FC236}">
                <a16:creationId xmlns:a16="http://schemas.microsoft.com/office/drawing/2014/main" id="{1B6EAEC0-EF2F-4188-BDC0-9E7CAA817B80}"/>
              </a:ext>
            </a:extLst>
          </p:cNvPr>
          <p:cNvSpPr/>
          <p:nvPr/>
        </p:nvSpPr>
        <p:spPr>
          <a:xfrm>
            <a:off x="3724128" y="3316938"/>
            <a:ext cx="973726" cy="171268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36F4EB4F-00D7-4FDC-BAF3-CDC1C92C5A56}"/>
              </a:ext>
            </a:extLst>
          </p:cNvPr>
          <p:cNvSpPr/>
          <p:nvPr/>
        </p:nvSpPr>
        <p:spPr>
          <a:xfrm>
            <a:off x="5834922" y="2730538"/>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lumMod val="50000"/>
                </a:schemeClr>
              </a:solidFill>
            </a:endParaRPr>
          </a:p>
        </p:txBody>
      </p:sp>
      <p:sp>
        <p:nvSpPr>
          <p:cNvPr id="18" name="正方形/長方形 17">
            <a:extLst>
              <a:ext uri="{FF2B5EF4-FFF2-40B4-BE49-F238E27FC236}">
                <a16:creationId xmlns:a16="http://schemas.microsoft.com/office/drawing/2014/main" id="{FF92D6F6-D403-4F5B-BA56-086D2994E870}"/>
              </a:ext>
            </a:extLst>
          </p:cNvPr>
          <p:cNvSpPr/>
          <p:nvPr/>
        </p:nvSpPr>
        <p:spPr>
          <a:xfrm>
            <a:off x="8128000"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lumMod val="50000"/>
                </a:schemeClr>
              </a:solidFill>
            </a:endParaRPr>
          </a:p>
        </p:txBody>
      </p:sp>
      <p:sp>
        <p:nvSpPr>
          <p:cNvPr id="19" name="正方形/長方形 18">
            <a:extLst>
              <a:ext uri="{FF2B5EF4-FFF2-40B4-BE49-F238E27FC236}">
                <a16:creationId xmlns:a16="http://schemas.microsoft.com/office/drawing/2014/main" id="{5A8AF3CC-6F7B-4247-A90C-9402ACE1B3ED}"/>
              </a:ext>
            </a:extLst>
          </p:cNvPr>
          <p:cNvSpPr/>
          <p:nvPr/>
        </p:nvSpPr>
        <p:spPr>
          <a:xfrm>
            <a:off x="10395069" y="2722880"/>
            <a:ext cx="1788160" cy="4135120"/>
          </a:xfrm>
          <a:prstGeom prst="rect">
            <a:avLst/>
          </a:prstGeom>
          <a:solidFill>
            <a:schemeClr val="bg1"/>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EDE9EC1-BAD4-45A6-B428-06486ACE797E}"/>
              </a:ext>
            </a:extLst>
          </p:cNvPr>
          <p:cNvSpPr txBox="1"/>
          <p:nvPr/>
        </p:nvSpPr>
        <p:spPr>
          <a:xfrm>
            <a:off x="6148870" y="1979841"/>
            <a:ext cx="1212282" cy="707886"/>
          </a:xfrm>
          <a:prstGeom prst="rect">
            <a:avLst/>
          </a:prstGeom>
          <a:noFill/>
        </p:spPr>
        <p:txBody>
          <a:bodyPr wrap="square" rtlCol="0">
            <a:spAutoFit/>
          </a:bodyPr>
          <a:lstStyle/>
          <a:p>
            <a:r>
              <a:rPr kumimoji="1" lang="ja-JP" altLang="en-US" sz="4000" b="1" dirty="0"/>
              <a:t>動物</a:t>
            </a:r>
          </a:p>
        </p:txBody>
      </p:sp>
      <p:sp>
        <p:nvSpPr>
          <p:cNvPr id="24" name="テキスト ボックス 23">
            <a:extLst>
              <a:ext uri="{FF2B5EF4-FFF2-40B4-BE49-F238E27FC236}">
                <a16:creationId xmlns:a16="http://schemas.microsoft.com/office/drawing/2014/main" id="{FF4E96A0-A2EB-45CA-A779-8342B33E615E}"/>
              </a:ext>
            </a:extLst>
          </p:cNvPr>
          <p:cNvSpPr txBox="1"/>
          <p:nvPr/>
        </p:nvSpPr>
        <p:spPr>
          <a:xfrm>
            <a:off x="8415939" y="1979841"/>
            <a:ext cx="1212282" cy="707886"/>
          </a:xfrm>
          <a:prstGeom prst="rect">
            <a:avLst/>
          </a:prstGeom>
          <a:noFill/>
        </p:spPr>
        <p:txBody>
          <a:bodyPr wrap="square" rtlCol="0">
            <a:spAutoFit/>
          </a:bodyPr>
          <a:lstStyle/>
          <a:p>
            <a:r>
              <a:rPr lang="ja-JP" altLang="en-US" sz="4000" b="1" dirty="0"/>
              <a:t>経済</a:t>
            </a:r>
            <a:endParaRPr kumimoji="1" lang="ja-JP" altLang="en-US" sz="4000" b="1" dirty="0"/>
          </a:p>
        </p:txBody>
      </p:sp>
      <p:sp>
        <p:nvSpPr>
          <p:cNvPr id="25" name="テキスト ボックス 24">
            <a:extLst>
              <a:ext uri="{FF2B5EF4-FFF2-40B4-BE49-F238E27FC236}">
                <a16:creationId xmlns:a16="http://schemas.microsoft.com/office/drawing/2014/main" id="{DE4F4660-1399-4586-ABE0-D324FC0753D0}"/>
              </a:ext>
            </a:extLst>
          </p:cNvPr>
          <p:cNvSpPr txBox="1"/>
          <p:nvPr/>
        </p:nvSpPr>
        <p:spPr>
          <a:xfrm>
            <a:off x="10029990" y="1965385"/>
            <a:ext cx="2683932" cy="707886"/>
          </a:xfrm>
          <a:prstGeom prst="rect">
            <a:avLst/>
          </a:prstGeom>
          <a:noFill/>
        </p:spPr>
        <p:txBody>
          <a:bodyPr wrap="square" rtlCol="0">
            <a:spAutoFit/>
          </a:bodyPr>
          <a:lstStyle/>
          <a:p>
            <a:r>
              <a:rPr lang="ja-JP" altLang="en-US" sz="4000" b="1" dirty="0"/>
              <a:t>スポーツ</a:t>
            </a:r>
            <a:endParaRPr kumimoji="1" lang="ja-JP" altLang="en-US" sz="4000" b="1" dirty="0"/>
          </a:p>
        </p:txBody>
      </p:sp>
      <p:sp>
        <p:nvSpPr>
          <p:cNvPr id="26" name="テキスト ボックス 25">
            <a:extLst>
              <a:ext uri="{FF2B5EF4-FFF2-40B4-BE49-F238E27FC236}">
                <a16:creationId xmlns:a16="http://schemas.microsoft.com/office/drawing/2014/main" id="{2F74359F-C03D-4904-8C4A-130BD0CAA259}"/>
              </a:ext>
            </a:extLst>
          </p:cNvPr>
          <p:cNvSpPr txBox="1"/>
          <p:nvPr/>
        </p:nvSpPr>
        <p:spPr>
          <a:xfrm>
            <a:off x="4989327" y="2937634"/>
            <a:ext cx="1212282" cy="707886"/>
          </a:xfrm>
          <a:prstGeom prst="rect">
            <a:avLst/>
          </a:prstGeom>
          <a:noFill/>
        </p:spPr>
        <p:txBody>
          <a:bodyPr wrap="square" rtlCol="0">
            <a:spAutoFit/>
          </a:bodyPr>
          <a:lstStyle/>
          <a:p>
            <a:r>
              <a:rPr lang="ja-JP" altLang="en-US" sz="4000" b="1" dirty="0"/>
              <a:t>犬</a:t>
            </a:r>
            <a:endParaRPr kumimoji="1" lang="ja-JP" altLang="en-US" sz="4000" b="1" dirty="0"/>
          </a:p>
        </p:txBody>
      </p:sp>
      <p:cxnSp>
        <p:nvCxnSpPr>
          <p:cNvPr id="28" name="直線コネクタ 27">
            <a:extLst>
              <a:ext uri="{FF2B5EF4-FFF2-40B4-BE49-F238E27FC236}">
                <a16:creationId xmlns:a16="http://schemas.microsoft.com/office/drawing/2014/main" id="{5BE6B904-5547-4647-810A-29A93C69110D}"/>
              </a:ext>
            </a:extLst>
          </p:cNvPr>
          <p:cNvCxnSpPr/>
          <p:nvPr/>
        </p:nvCxnSpPr>
        <p:spPr>
          <a:xfrm>
            <a:off x="5860931"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9B59BC7-1036-4192-9922-ABBE57F0E957}"/>
              </a:ext>
            </a:extLst>
          </p:cNvPr>
          <p:cNvCxnSpPr/>
          <p:nvPr/>
        </p:nvCxnSpPr>
        <p:spPr>
          <a:xfrm>
            <a:off x="5860931"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E14E51B-D44D-42CA-8FB8-180ED2372EC7}"/>
              </a:ext>
            </a:extLst>
          </p:cNvPr>
          <p:cNvSpPr txBox="1"/>
          <p:nvPr/>
        </p:nvSpPr>
        <p:spPr>
          <a:xfrm>
            <a:off x="4723863" y="3982731"/>
            <a:ext cx="1212282" cy="707886"/>
          </a:xfrm>
          <a:prstGeom prst="rect">
            <a:avLst/>
          </a:prstGeom>
          <a:noFill/>
        </p:spPr>
        <p:txBody>
          <a:bodyPr wrap="square" rtlCol="0">
            <a:spAutoFit/>
          </a:bodyPr>
          <a:lstStyle/>
          <a:p>
            <a:r>
              <a:rPr lang="ja-JP" altLang="en-US" sz="4000" b="1" dirty="0"/>
              <a:t>好き</a:t>
            </a:r>
            <a:endParaRPr kumimoji="1" lang="ja-JP" altLang="en-US" sz="4000" b="1" dirty="0"/>
          </a:p>
        </p:txBody>
      </p:sp>
      <p:sp>
        <p:nvSpPr>
          <p:cNvPr id="32" name="テキスト ボックス 31">
            <a:extLst>
              <a:ext uri="{FF2B5EF4-FFF2-40B4-BE49-F238E27FC236}">
                <a16:creationId xmlns:a16="http://schemas.microsoft.com/office/drawing/2014/main" id="{BB432860-F145-4584-8441-5D8761D7F236}"/>
              </a:ext>
            </a:extLst>
          </p:cNvPr>
          <p:cNvSpPr txBox="1"/>
          <p:nvPr/>
        </p:nvSpPr>
        <p:spPr>
          <a:xfrm>
            <a:off x="6106377" y="2943187"/>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sp>
        <p:nvSpPr>
          <p:cNvPr id="33" name="テキスト ボックス 32">
            <a:extLst>
              <a:ext uri="{FF2B5EF4-FFF2-40B4-BE49-F238E27FC236}">
                <a16:creationId xmlns:a16="http://schemas.microsoft.com/office/drawing/2014/main" id="{4C1B2E34-B5DE-44FE-9700-076EA3A464AB}"/>
              </a:ext>
            </a:extLst>
          </p:cNvPr>
          <p:cNvSpPr txBox="1"/>
          <p:nvPr/>
        </p:nvSpPr>
        <p:spPr>
          <a:xfrm>
            <a:off x="6148870" y="4090212"/>
            <a:ext cx="1212282" cy="707886"/>
          </a:xfrm>
          <a:prstGeom prst="rect">
            <a:avLst/>
          </a:prstGeom>
          <a:noFill/>
        </p:spPr>
        <p:txBody>
          <a:bodyPr wrap="square" rtlCol="0">
            <a:spAutoFit/>
          </a:bodyPr>
          <a:lstStyle/>
          <a:p>
            <a:r>
              <a:rPr kumimoji="1" lang="en-US" altLang="ja-JP" sz="4000" b="1" dirty="0"/>
              <a:t>0.61</a:t>
            </a:r>
            <a:endParaRPr kumimoji="1" lang="ja-JP" altLang="en-US" sz="4000" b="1" dirty="0"/>
          </a:p>
        </p:txBody>
      </p:sp>
      <p:sp>
        <p:nvSpPr>
          <p:cNvPr id="35" name="テキスト ボックス 34">
            <a:extLst>
              <a:ext uri="{FF2B5EF4-FFF2-40B4-BE49-F238E27FC236}">
                <a16:creationId xmlns:a16="http://schemas.microsoft.com/office/drawing/2014/main" id="{0D3FBE09-3DA0-4CB5-BEC5-12BA8CC445E1}"/>
              </a:ext>
            </a:extLst>
          </p:cNvPr>
          <p:cNvSpPr txBox="1"/>
          <p:nvPr/>
        </p:nvSpPr>
        <p:spPr>
          <a:xfrm>
            <a:off x="8376968" y="2962995"/>
            <a:ext cx="1212282" cy="707886"/>
          </a:xfrm>
          <a:prstGeom prst="rect">
            <a:avLst/>
          </a:prstGeom>
          <a:noFill/>
        </p:spPr>
        <p:txBody>
          <a:bodyPr wrap="square" rtlCol="0">
            <a:spAutoFit/>
          </a:bodyPr>
          <a:lstStyle/>
          <a:p>
            <a:r>
              <a:rPr kumimoji="1" lang="en-US" altLang="ja-JP" sz="4000" b="1" dirty="0"/>
              <a:t>0.01</a:t>
            </a:r>
            <a:endParaRPr kumimoji="1" lang="ja-JP" altLang="en-US" sz="4000" b="1" dirty="0"/>
          </a:p>
        </p:txBody>
      </p:sp>
      <p:cxnSp>
        <p:nvCxnSpPr>
          <p:cNvPr id="36" name="直線コネクタ 35">
            <a:extLst>
              <a:ext uri="{FF2B5EF4-FFF2-40B4-BE49-F238E27FC236}">
                <a16:creationId xmlns:a16="http://schemas.microsoft.com/office/drawing/2014/main" id="{789AFA53-A9A1-40CC-98CC-556FD75D9AFB}"/>
              </a:ext>
            </a:extLst>
          </p:cNvPr>
          <p:cNvCxnSpPr/>
          <p:nvPr/>
        </p:nvCxnSpPr>
        <p:spPr>
          <a:xfrm>
            <a:off x="8128000" y="38185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D9BDA6E3-A1A7-4765-9C51-572F3B5D1C24}"/>
              </a:ext>
            </a:extLst>
          </p:cNvPr>
          <p:cNvCxnSpPr/>
          <p:nvPr/>
        </p:nvCxnSpPr>
        <p:spPr>
          <a:xfrm>
            <a:off x="8154009" y="488530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BFD271C-B1E5-4808-9161-1EC03EA5AAFB}"/>
              </a:ext>
            </a:extLst>
          </p:cNvPr>
          <p:cNvCxnSpPr/>
          <p:nvPr/>
        </p:nvCxnSpPr>
        <p:spPr>
          <a:xfrm>
            <a:off x="10403840" y="380668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44BBBB7-1F55-49E1-8A2F-1AD5713FB4EB}"/>
              </a:ext>
            </a:extLst>
          </p:cNvPr>
          <p:cNvCxnSpPr>
            <a:cxnSpLocks/>
          </p:cNvCxnSpPr>
          <p:nvPr/>
        </p:nvCxnSpPr>
        <p:spPr>
          <a:xfrm flipV="1">
            <a:off x="10403840" y="4873486"/>
            <a:ext cx="1814169" cy="11817"/>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4331207-E31F-4E99-87DB-04DE95B7328E}"/>
              </a:ext>
            </a:extLst>
          </p:cNvPr>
          <p:cNvSpPr txBox="1"/>
          <p:nvPr/>
        </p:nvSpPr>
        <p:spPr>
          <a:xfrm>
            <a:off x="10586258" y="2943187"/>
            <a:ext cx="1212282" cy="707886"/>
          </a:xfrm>
          <a:prstGeom prst="rect">
            <a:avLst/>
          </a:prstGeom>
          <a:noFill/>
        </p:spPr>
        <p:txBody>
          <a:bodyPr wrap="square" rtlCol="0">
            <a:spAutoFit/>
          </a:bodyPr>
          <a:lstStyle/>
          <a:p>
            <a:r>
              <a:rPr kumimoji="1" lang="en-US" altLang="ja-JP" sz="4000" b="1" dirty="0"/>
              <a:t>0.21</a:t>
            </a:r>
            <a:endParaRPr kumimoji="1" lang="ja-JP" altLang="en-US" sz="4000" b="1" dirty="0"/>
          </a:p>
        </p:txBody>
      </p:sp>
      <p:sp>
        <p:nvSpPr>
          <p:cNvPr id="41" name="テキスト ボックス 40">
            <a:extLst>
              <a:ext uri="{FF2B5EF4-FFF2-40B4-BE49-F238E27FC236}">
                <a16:creationId xmlns:a16="http://schemas.microsoft.com/office/drawing/2014/main" id="{E810D2B2-425D-4250-A8E8-C05596E721A9}"/>
              </a:ext>
            </a:extLst>
          </p:cNvPr>
          <p:cNvSpPr txBox="1"/>
          <p:nvPr/>
        </p:nvSpPr>
        <p:spPr>
          <a:xfrm>
            <a:off x="10628751" y="4090212"/>
            <a:ext cx="1212282" cy="707886"/>
          </a:xfrm>
          <a:prstGeom prst="rect">
            <a:avLst/>
          </a:prstGeom>
          <a:noFill/>
        </p:spPr>
        <p:txBody>
          <a:bodyPr wrap="square" rtlCol="0">
            <a:spAutoFit/>
          </a:bodyPr>
          <a:lstStyle/>
          <a:p>
            <a:r>
              <a:rPr kumimoji="1" lang="en-US" altLang="ja-JP" sz="4000" b="1" dirty="0"/>
              <a:t>0.58</a:t>
            </a:r>
            <a:endParaRPr kumimoji="1" lang="ja-JP" altLang="en-US" sz="4000" b="1" dirty="0"/>
          </a:p>
        </p:txBody>
      </p:sp>
      <p:sp>
        <p:nvSpPr>
          <p:cNvPr id="44" name="テキスト ボックス 43">
            <a:extLst>
              <a:ext uri="{FF2B5EF4-FFF2-40B4-BE49-F238E27FC236}">
                <a16:creationId xmlns:a16="http://schemas.microsoft.com/office/drawing/2014/main" id="{61F11366-7489-40D2-AC24-E8C9F5F442CD}"/>
              </a:ext>
            </a:extLst>
          </p:cNvPr>
          <p:cNvSpPr txBox="1"/>
          <p:nvPr/>
        </p:nvSpPr>
        <p:spPr>
          <a:xfrm>
            <a:off x="8352201" y="4043679"/>
            <a:ext cx="1212282" cy="707886"/>
          </a:xfrm>
          <a:prstGeom prst="rect">
            <a:avLst/>
          </a:prstGeom>
          <a:noFill/>
        </p:spPr>
        <p:txBody>
          <a:bodyPr wrap="square" rtlCol="0">
            <a:spAutoFit/>
          </a:bodyPr>
          <a:lstStyle/>
          <a:p>
            <a:r>
              <a:rPr kumimoji="1" lang="en-US" altLang="ja-JP" sz="4000" b="1" dirty="0"/>
              <a:t>0.31</a:t>
            </a:r>
            <a:endParaRPr kumimoji="1" lang="ja-JP" altLang="en-US" sz="4000" b="1" dirty="0"/>
          </a:p>
        </p:txBody>
      </p:sp>
      <p:sp>
        <p:nvSpPr>
          <p:cNvPr id="45" name="テキスト ボックス 44">
            <a:extLst>
              <a:ext uri="{FF2B5EF4-FFF2-40B4-BE49-F238E27FC236}">
                <a16:creationId xmlns:a16="http://schemas.microsoft.com/office/drawing/2014/main" id="{1845B80C-13DE-483F-BF96-AF848F8C271A}"/>
              </a:ext>
            </a:extLst>
          </p:cNvPr>
          <p:cNvSpPr txBox="1"/>
          <p:nvPr/>
        </p:nvSpPr>
        <p:spPr>
          <a:xfrm>
            <a:off x="6106377" y="5122404"/>
            <a:ext cx="1212282" cy="707886"/>
          </a:xfrm>
          <a:prstGeom prst="rect">
            <a:avLst/>
          </a:prstGeom>
          <a:noFill/>
        </p:spPr>
        <p:txBody>
          <a:bodyPr wrap="square" rtlCol="0">
            <a:spAutoFit/>
          </a:bodyPr>
          <a:lstStyle/>
          <a:p>
            <a:r>
              <a:rPr kumimoji="1" lang="en-US" altLang="ja-JP" sz="4000" b="1" dirty="0"/>
              <a:t>0.99</a:t>
            </a:r>
            <a:endParaRPr kumimoji="1" lang="ja-JP" altLang="en-US" sz="4000" b="1" dirty="0"/>
          </a:p>
        </p:txBody>
      </p:sp>
      <p:cxnSp>
        <p:nvCxnSpPr>
          <p:cNvPr id="46" name="直線コネクタ 45">
            <a:extLst>
              <a:ext uri="{FF2B5EF4-FFF2-40B4-BE49-F238E27FC236}">
                <a16:creationId xmlns:a16="http://schemas.microsoft.com/office/drawing/2014/main" id="{592470ED-16C5-462C-9716-6C24C6CAE3D9}"/>
              </a:ext>
            </a:extLst>
          </p:cNvPr>
          <p:cNvCxnSpPr/>
          <p:nvPr/>
        </p:nvCxnSpPr>
        <p:spPr>
          <a:xfrm>
            <a:off x="5860931"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1930AED-E399-4DFC-9C3B-6274A2BCD893}"/>
              </a:ext>
            </a:extLst>
          </p:cNvPr>
          <p:cNvCxnSpPr/>
          <p:nvPr/>
        </p:nvCxnSpPr>
        <p:spPr>
          <a:xfrm>
            <a:off x="8128000" y="6043543"/>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8F3B19A-1153-46D3-B14E-DE98D9BD7AF1}"/>
              </a:ext>
            </a:extLst>
          </p:cNvPr>
          <p:cNvCxnSpPr/>
          <p:nvPr/>
        </p:nvCxnSpPr>
        <p:spPr>
          <a:xfrm>
            <a:off x="10403840" y="6011406"/>
            <a:ext cx="1788160" cy="0"/>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7A6F5E77-92D7-4D44-8046-A650D5EE9586}"/>
              </a:ext>
            </a:extLst>
          </p:cNvPr>
          <p:cNvSpPr txBox="1"/>
          <p:nvPr/>
        </p:nvSpPr>
        <p:spPr>
          <a:xfrm>
            <a:off x="8352201" y="5188445"/>
            <a:ext cx="1212282" cy="707886"/>
          </a:xfrm>
          <a:prstGeom prst="rect">
            <a:avLst/>
          </a:prstGeom>
          <a:noFill/>
        </p:spPr>
        <p:txBody>
          <a:bodyPr wrap="square" rtlCol="0">
            <a:spAutoFit/>
          </a:bodyPr>
          <a:lstStyle/>
          <a:p>
            <a:r>
              <a:rPr kumimoji="1" lang="en-US" altLang="ja-JP" sz="4000" b="1" dirty="0"/>
              <a:t>0.48</a:t>
            </a:r>
            <a:endParaRPr kumimoji="1" lang="ja-JP" altLang="en-US" sz="4000" b="1" dirty="0"/>
          </a:p>
        </p:txBody>
      </p:sp>
      <p:sp>
        <p:nvSpPr>
          <p:cNvPr id="50" name="テキスト ボックス 49">
            <a:extLst>
              <a:ext uri="{FF2B5EF4-FFF2-40B4-BE49-F238E27FC236}">
                <a16:creationId xmlns:a16="http://schemas.microsoft.com/office/drawing/2014/main" id="{837C1EA8-876C-4CDD-A358-7E4FF3A22F85}"/>
              </a:ext>
            </a:extLst>
          </p:cNvPr>
          <p:cNvSpPr txBox="1"/>
          <p:nvPr/>
        </p:nvSpPr>
        <p:spPr>
          <a:xfrm>
            <a:off x="10691779" y="5122404"/>
            <a:ext cx="1212282" cy="707886"/>
          </a:xfrm>
          <a:prstGeom prst="rect">
            <a:avLst/>
          </a:prstGeom>
          <a:noFill/>
        </p:spPr>
        <p:txBody>
          <a:bodyPr wrap="square" rtlCol="0">
            <a:spAutoFit/>
          </a:bodyPr>
          <a:lstStyle/>
          <a:p>
            <a:r>
              <a:rPr kumimoji="1" lang="en-US" altLang="ja-JP" sz="4000" b="1" dirty="0"/>
              <a:t>0.12</a:t>
            </a:r>
            <a:endParaRPr kumimoji="1" lang="ja-JP" altLang="en-US" sz="4000" b="1" dirty="0"/>
          </a:p>
        </p:txBody>
      </p:sp>
      <p:sp>
        <p:nvSpPr>
          <p:cNvPr id="51" name="テキスト ボックス 50">
            <a:extLst>
              <a:ext uri="{FF2B5EF4-FFF2-40B4-BE49-F238E27FC236}">
                <a16:creationId xmlns:a16="http://schemas.microsoft.com/office/drawing/2014/main" id="{298432E6-BFB0-4A51-9EF6-08FBA1EA5B7B}"/>
              </a:ext>
            </a:extLst>
          </p:cNvPr>
          <p:cNvSpPr txBox="1"/>
          <p:nvPr/>
        </p:nvSpPr>
        <p:spPr>
          <a:xfrm>
            <a:off x="4944707" y="5122404"/>
            <a:ext cx="1212282" cy="707886"/>
          </a:xfrm>
          <a:prstGeom prst="rect">
            <a:avLst/>
          </a:prstGeom>
          <a:noFill/>
        </p:spPr>
        <p:txBody>
          <a:bodyPr wrap="square" rtlCol="0">
            <a:spAutoFit/>
          </a:bodyPr>
          <a:lstStyle/>
          <a:p>
            <a:r>
              <a:rPr kumimoji="1" lang="ja-JP" altLang="en-US" sz="4000" b="1" dirty="0"/>
              <a:t>猫</a:t>
            </a:r>
          </a:p>
        </p:txBody>
      </p:sp>
      <p:sp>
        <p:nvSpPr>
          <p:cNvPr id="43" name="タイトル 1">
            <a:extLst>
              <a:ext uri="{FF2B5EF4-FFF2-40B4-BE49-F238E27FC236}">
                <a16:creationId xmlns:a16="http://schemas.microsoft.com/office/drawing/2014/main" id="{43E1285A-D11D-45BE-BD86-7CBF3DFDD54E}"/>
              </a:ext>
            </a:extLst>
          </p:cNvPr>
          <p:cNvSpPr>
            <a:spLocks noGrp="1"/>
          </p:cNvSpPr>
          <p:nvPr>
            <p:ph type="title"/>
          </p:nvPr>
        </p:nvSpPr>
        <p:spPr>
          <a:xfrm>
            <a:off x="838200" y="365125"/>
            <a:ext cx="10515600" cy="1325563"/>
          </a:xfrm>
        </p:spPr>
        <p:txBody>
          <a:bodyPr/>
          <a:lstStyle/>
          <a:p>
            <a:r>
              <a:rPr kumimoji="1" lang="en-US" altLang="ja-JP" b="1" dirty="0" err="1">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fastText</a:t>
            </a:r>
            <a:endPar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endParaRPr>
          </a:p>
        </p:txBody>
      </p:sp>
    </p:spTree>
    <p:extLst>
      <p:ext uri="{BB962C8B-B14F-4D97-AF65-F5344CB8AC3E}">
        <p14:creationId xmlns:p14="http://schemas.microsoft.com/office/powerpoint/2010/main" val="31615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243C04-27BD-450B-A35E-AD3D68BCA8E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2">
            <a:extLst>
              <a:ext uri="{FF2B5EF4-FFF2-40B4-BE49-F238E27FC236}">
                <a16:creationId xmlns:a16="http://schemas.microsoft.com/office/drawing/2014/main" id="{1E5E313E-35C9-48E0-B1B7-7FA9DED19C60}"/>
              </a:ext>
            </a:extLst>
          </p:cNvPr>
          <p:cNvSpPr>
            <a:spLocks noGrp="1"/>
          </p:cNvSpPr>
          <p:nvPr>
            <p:ph idx="1"/>
          </p:nvPr>
        </p:nvSpPr>
        <p:spPr>
          <a:xfrm>
            <a:off x="334433" y="1765990"/>
            <a:ext cx="10515600" cy="1487849"/>
          </a:xfrm>
          <a:ln>
            <a:noFill/>
          </a:ln>
        </p:spPr>
        <p:txBody>
          <a:bodyPr>
            <a:normAutofit/>
          </a:bodyPr>
          <a:lstStyle/>
          <a:p>
            <a:pPr marL="457200" lvl="1" indent="0">
              <a:buNone/>
            </a:pPr>
            <a:r>
              <a:rPr kumimoji="1" lang="ja-JP" altLang="en-US" sz="3600" b="1" dirty="0">
                <a:ln>
                  <a:solidFill>
                    <a:sysClr val="windowText" lastClr="000000"/>
                  </a:solidFill>
                </a:ln>
                <a:solidFill>
                  <a:schemeClr val="accent6">
                    <a:lumMod val="75000"/>
                  </a:schemeClr>
                </a:solidFill>
              </a:rPr>
              <a:t>文章を単語ごとに分割</a:t>
            </a:r>
            <a:endParaRPr kumimoji="1" lang="en-US" altLang="ja-JP" sz="3600" b="1" dirty="0">
              <a:ln>
                <a:solidFill>
                  <a:sysClr val="windowText" lastClr="000000"/>
                </a:solidFill>
              </a:ln>
              <a:solidFill>
                <a:schemeClr val="accent6">
                  <a:lumMod val="75000"/>
                </a:schemeClr>
              </a:solidFill>
            </a:endParaRPr>
          </a:p>
          <a:p>
            <a:pPr marL="914400" lvl="2" indent="0">
              <a:buNone/>
            </a:pPr>
            <a:r>
              <a:rPr lang="ja-JP" altLang="en-US" sz="3200" b="1" dirty="0"/>
              <a:t>↑</a:t>
            </a:r>
            <a:r>
              <a:rPr kumimoji="1" lang="ja-JP" altLang="en-US" sz="3200" b="1" dirty="0"/>
              <a:t>重複する単語が</a:t>
            </a:r>
            <a:r>
              <a:rPr lang="ja-JP" altLang="en-US" sz="3200" b="1" dirty="0"/>
              <a:t>多い</a:t>
            </a:r>
            <a:r>
              <a:rPr lang="ja-JP" altLang="en-US" sz="3200" b="1" dirty="0">
                <a:solidFill>
                  <a:srgbClr val="FF0000"/>
                </a:solidFill>
              </a:rPr>
              <a:t>　　</a:t>
            </a:r>
            <a:r>
              <a:rPr lang="ja-JP" altLang="en-US" sz="3200" b="1" dirty="0"/>
              <a:t>データを増やしにくい</a:t>
            </a:r>
          </a:p>
          <a:p>
            <a:pPr marL="914400" lvl="2" indent="0">
              <a:buNone/>
            </a:pPr>
            <a:endParaRPr kumimoji="1" lang="en-US" altLang="ja-JP" sz="3200" dirty="0"/>
          </a:p>
          <a:p>
            <a:pPr marL="914400" lvl="2" indent="0">
              <a:buNone/>
            </a:pPr>
            <a:endParaRPr lang="ja-JP" altLang="en-US" sz="3600" b="1" dirty="0"/>
          </a:p>
        </p:txBody>
      </p:sp>
      <p:sp>
        <p:nvSpPr>
          <p:cNvPr id="9" name="矢印: 上 8">
            <a:extLst>
              <a:ext uri="{FF2B5EF4-FFF2-40B4-BE49-F238E27FC236}">
                <a16:creationId xmlns:a16="http://schemas.microsoft.com/office/drawing/2014/main" id="{42B22345-9B06-472D-96CD-9DCAB6528AC9}"/>
              </a:ext>
            </a:extLst>
          </p:cNvPr>
          <p:cNvSpPr/>
          <p:nvPr/>
        </p:nvSpPr>
        <p:spPr>
          <a:xfrm rot="5400000">
            <a:off x="3868281" y="4555182"/>
            <a:ext cx="681185"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タイトル 1">
            <a:extLst>
              <a:ext uri="{FF2B5EF4-FFF2-40B4-BE49-F238E27FC236}">
                <a16:creationId xmlns:a16="http://schemas.microsoft.com/office/drawing/2014/main" id="{B8A691F7-FCBF-45F8-A234-F7C7507A3562}"/>
              </a:ext>
            </a:extLst>
          </p:cNvPr>
          <p:cNvSpPr>
            <a:spLocks noGrp="1"/>
          </p:cNvSpPr>
          <p:nvPr>
            <p:ph type="title"/>
          </p:nvPr>
        </p:nvSpPr>
        <p:spPr>
          <a:xfrm>
            <a:off x="838200" y="365125"/>
            <a:ext cx="10515600" cy="1325563"/>
          </a:xfrm>
        </p:spPr>
        <p:txBody>
          <a:bodyPr/>
          <a:lstStyle/>
          <a:p>
            <a:r>
              <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トレーニングデータ</a:t>
            </a:r>
          </a:p>
        </p:txBody>
      </p:sp>
      <p:sp>
        <p:nvSpPr>
          <p:cNvPr id="2" name="テキスト ボックス 1">
            <a:extLst>
              <a:ext uri="{FF2B5EF4-FFF2-40B4-BE49-F238E27FC236}">
                <a16:creationId xmlns:a16="http://schemas.microsoft.com/office/drawing/2014/main" id="{55834558-C52D-413C-B636-3A70C98E7248}"/>
              </a:ext>
            </a:extLst>
          </p:cNvPr>
          <p:cNvSpPr txBox="1"/>
          <p:nvPr/>
        </p:nvSpPr>
        <p:spPr>
          <a:xfrm>
            <a:off x="334433" y="3429000"/>
            <a:ext cx="8562109" cy="2031325"/>
          </a:xfrm>
          <a:prstGeom prst="rect">
            <a:avLst/>
          </a:prstGeom>
          <a:noFill/>
        </p:spPr>
        <p:txBody>
          <a:bodyPr wrap="square" rtlCol="0">
            <a:spAutoFit/>
          </a:bodyPr>
          <a:lstStyle/>
          <a:p>
            <a:endParaRPr lang="en-US" altLang="ja-JP" sz="3600" b="1" dirty="0"/>
          </a:p>
          <a:p>
            <a:pPr lvl="1"/>
            <a:r>
              <a:rPr lang="ja-JP" altLang="en-US" sz="3600" b="1" dirty="0">
                <a:ln>
                  <a:solidFill>
                    <a:sysClr val="windowText" lastClr="000000"/>
                  </a:solidFill>
                </a:ln>
                <a:solidFill>
                  <a:schemeClr val="accent6">
                    <a:lumMod val="75000"/>
                  </a:schemeClr>
                </a:solidFill>
              </a:rPr>
              <a:t>文章を単語として扱う</a:t>
            </a:r>
            <a:endParaRPr lang="en-US" altLang="ja-JP" sz="3600" b="1" dirty="0">
              <a:ln>
                <a:solidFill>
                  <a:sysClr val="windowText" lastClr="000000"/>
                </a:solidFill>
              </a:ln>
              <a:solidFill>
                <a:schemeClr val="accent6">
                  <a:lumMod val="75000"/>
                </a:schemeClr>
              </a:solidFill>
            </a:endParaRPr>
          </a:p>
          <a:p>
            <a:pPr lvl="2"/>
            <a:r>
              <a:rPr lang="ja-JP" altLang="en-US" sz="3600" b="1" dirty="0"/>
              <a:t>↑</a:t>
            </a:r>
            <a:r>
              <a:rPr lang="ja-JP" altLang="en-US" sz="3200" b="1" dirty="0"/>
              <a:t>重複しない　　データを増やしやすい</a:t>
            </a:r>
            <a:endParaRPr lang="ja-JP" altLang="en-US" sz="3600" b="1" dirty="0"/>
          </a:p>
          <a:p>
            <a:endParaRPr kumimoji="1" lang="ja-JP" altLang="en-US" dirty="0"/>
          </a:p>
        </p:txBody>
      </p:sp>
      <p:sp>
        <p:nvSpPr>
          <p:cNvPr id="11" name="矢印: 上 10">
            <a:extLst>
              <a:ext uri="{FF2B5EF4-FFF2-40B4-BE49-F238E27FC236}">
                <a16:creationId xmlns:a16="http://schemas.microsoft.com/office/drawing/2014/main" id="{29F6C5C0-2589-40FD-9443-B4E53A7D0DE8}"/>
              </a:ext>
            </a:extLst>
          </p:cNvPr>
          <p:cNvSpPr/>
          <p:nvPr/>
        </p:nvSpPr>
        <p:spPr>
          <a:xfrm rot="5400000">
            <a:off x="5574916" y="2242309"/>
            <a:ext cx="669619" cy="634985"/>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D3C2B2D6-08F0-4B62-BE86-5A7CB5BCED37}"/>
              </a:ext>
            </a:extLst>
          </p:cNvPr>
          <p:cNvSpPr txBox="1"/>
          <p:nvPr/>
        </p:nvSpPr>
        <p:spPr>
          <a:xfrm>
            <a:off x="838200" y="3253839"/>
            <a:ext cx="6512626" cy="369332"/>
          </a:xfrm>
          <a:prstGeom prst="rect">
            <a:avLst/>
          </a:prstGeom>
          <a:noFill/>
        </p:spPr>
        <p:txBody>
          <a:bodyPr wrap="square" rtlCol="0">
            <a:spAutoFit/>
          </a:bodyPr>
          <a:lstStyle/>
          <a:p>
            <a:r>
              <a:rPr kumimoji="1" lang="ja-JP" altLang="en-US" dirty="0"/>
              <a:t>今日　の　天気　は　晴れ</a:t>
            </a:r>
          </a:p>
        </p:txBody>
      </p:sp>
      <p:sp>
        <p:nvSpPr>
          <p:cNvPr id="13" name="テキスト ボックス 12">
            <a:extLst>
              <a:ext uri="{FF2B5EF4-FFF2-40B4-BE49-F238E27FC236}">
                <a16:creationId xmlns:a16="http://schemas.microsoft.com/office/drawing/2014/main" id="{B390A01E-1708-4DAB-B169-232BD60F8B09}"/>
              </a:ext>
            </a:extLst>
          </p:cNvPr>
          <p:cNvSpPr txBox="1"/>
          <p:nvPr/>
        </p:nvSpPr>
        <p:spPr>
          <a:xfrm>
            <a:off x="838200" y="3708294"/>
            <a:ext cx="6512626" cy="369332"/>
          </a:xfrm>
          <a:prstGeom prst="rect">
            <a:avLst/>
          </a:prstGeom>
          <a:noFill/>
        </p:spPr>
        <p:txBody>
          <a:bodyPr wrap="square" rtlCol="0">
            <a:spAutoFit/>
          </a:bodyPr>
          <a:lstStyle/>
          <a:p>
            <a:r>
              <a:rPr kumimoji="1" lang="ja-JP" altLang="en-US" dirty="0"/>
              <a:t>今日　の　天気　を　教えて</a:t>
            </a:r>
          </a:p>
        </p:txBody>
      </p:sp>
    </p:spTree>
    <p:extLst>
      <p:ext uri="{BB962C8B-B14F-4D97-AF65-F5344CB8AC3E}">
        <p14:creationId xmlns:p14="http://schemas.microsoft.com/office/powerpoint/2010/main" val="6953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7924659-6DC8-46F3-9D06-ACCCF5D8087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コンテンツ プレースホルダー 10">
            <a:extLst>
              <a:ext uri="{FF2B5EF4-FFF2-40B4-BE49-F238E27FC236}">
                <a16:creationId xmlns:a16="http://schemas.microsoft.com/office/drawing/2014/main" id="{757319E6-BEC1-4F69-AD95-034F67E226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344" y="1690688"/>
            <a:ext cx="12033367" cy="440049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正方形/長方形 4">
            <a:extLst>
              <a:ext uri="{FF2B5EF4-FFF2-40B4-BE49-F238E27FC236}">
                <a16:creationId xmlns:a16="http://schemas.microsoft.com/office/drawing/2014/main" id="{3827400A-0100-4512-BD53-7AECDB4EBCE5}"/>
              </a:ext>
            </a:extLst>
          </p:cNvPr>
          <p:cNvSpPr/>
          <p:nvPr/>
        </p:nvSpPr>
        <p:spPr>
          <a:xfrm>
            <a:off x="9259092" y="2340771"/>
            <a:ext cx="1470611"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D17702A-E57B-48C9-A5D8-47C21CA284EB}"/>
              </a:ext>
            </a:extLst>
          </p:cNvPr>
          <p:cNvSpPr/>
          <p:nvPr/>
        </p:nvSpPr>
        <p:spPr>
          <a:xfrm>
            <a:off x="8094848" y="2342401"/>
            <a:ext cx="1039528"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3E1242-A1DC-4FF8-BBC9-F462E4D062AE}"/>
              </a:ext>
            </a:extLst>
          </p:cNvPr>
          <p:cNvSpPr/>
          <p:nvPr/>
        </p:nvSpPr>
        <p:spPr>
          <a:xfrm>
            <a:off x="10838048" y="2340771"/>
            <a:ext cx="1245608" cy="416560"/>
          </a:xfrm>
          <a:prstGeom prst="rect">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タイトル 1">
            <a:extLst>
              <a:ext uri="{FF2B5EF4-FFF2-40B4-BE49-F238E27FC236}">
                <a16:creationId xmlns:a16="http://schemas.microsoft.com/office/drawing/2014/main" id="{A912D906-0434-4F66-9CD7-93D1F65F2189}"/>
              </a:ext>
            </a:extLst>
          </p:cNvPr>
          <p:cNvSpPr>
            <a:spLocks noGrp="1"/>
          </p:cNvSpPr>
          <p:nvPr>
            <p:ph type="title"/>
          </p:nvPr>
        </p:nvSpPr>
        <p:spPr>
          <a:xfrm>
            <a:off x="838200" y="365125"/>
            <a:ext cx="10515600" cy="1325563"/>
          </a:xfrm>
        </p:spPr>
        <p:txBody>
          <a:bodyPr/>
          <a:lstStyle/>
          <a:p>
            <a:r>
              <a:rPr kumimoji="1" lang="ja-JP" altLang="en-US" b="1" dirty="0">
                <a:ln>
                  <a:solidFill>
                    <a:sysClr val="windowText" lastClr="000000"/>
                  </a:solidFill>
                </a:ln>
                <a:solidFill>
                  <a:schemeClr val="accent6">
                    <a:lumMod val="75000"/>
                  </a:schemeClr>
                </a:solidFill>
                <a:latin typeface="HGS明朝E" panose="02020900000000000000" pitchFamily="18" charset="-128"/>
                <a:ea typeface="HGS明朝E" panose="02020900000000000000" pitchFamily="18" charset="-128"/>
              </a:rPr>
              <a:t>機械学習モデル</a:t>
            </a:r>
          </a:p>
        </p:txBody>
      </p:sp>
    </p:spTree>
    <p:extLst>
      <p:ext uri="{BB962C8B-B14F-4D97-AF65-F5344CB8AC3E}">
        <p14:creationId xmlns:p14="http://schemas.microsoft.com/office/powerpoint/2010/main" val="20132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500"/>
                                        <p:tgtEl>
                                          <p:spTgt spid="5"/>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500"/>
                                        <p:tgtEl>
                                          <p:spTgt spid="8"/>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802C4E-2E3E-4349-846A-F90F72A28924}"/>
              </a:ext>
            </a:extLst>
          </p:cNvPr>
          <p:cNvSpPr>
            <a:spLocks noGrp="1"/>
          </p:cNvSpPr>
          <p:nvPr>
            <p:ph type="title"/>
          </p:nvPr>
        </p:nvSpPr>
        <p:spPr/>
        <p:txBody>
          <a:bodyPr/>
          <a:lstStyle/>
          <a:p>
            <a:r>
              <a:rPr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rPr>
              <a:t>出力するデータを取得</a:t>
            </a:r>
            <a:endParaRPr kumimoji="1" lang="ja-JP" altLang="en-US" b="1" dirty="0">
              <a:ln>
                <a:solidFill>
                  <a:schemeClr val="tx1"/>
                </a:solidFill>
              </a:ln>
              <a:solidFill>
                <a:schemeClr val="accent6">
                  <a:lumMod val="75000"/>
                </a:schemeClr>
              </a:solidFill>
              <a:latin typeface="HGS明朝E" panose="02020900000000000000" pitchFamily="18" charset="-128"/>
              <a:ea typeface="HGS明朝E" panose="02020900000000000000" pitchFamily="18" charset="-128"/>
            </a:endParaRPr>
          </a:p>
        </p:txBody>
      </p:sp>
      <p:sp>
        <p:nvSpPr>
          <p:cNvPr id="5" name="正方形/長方形 4">
            <a:extLst>
              <a:ext uri="{FF2B5EF4-FFF2-40B4-BE49-F238E27FC236}">
                <a16:creationId xmlns:a16="http://schemas.microsoft.com/office/drawing/2014/main" id="{C00C05B2-7221-4496-A116-94B0D8E45A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38A1AC8-CE4F-4286-A880-D105B44A2385}"/>
              </a:ext>
            </a:extLst>
          </p:cNvPr>
          <p:cNvSpPr txBox="1"/>
          <p:nvPr/>
        </p:nvSpPr>
        <p:spPr>
          <a:xfrm>
            <a:off x="644124" y="1901627"/>
            <a:ext cx="8275471" cy="3385542"/>
          </a:xfrm>
          <a:prstGeom prst="rect">
            <a:avLst/>
          </a:prstGeom>
          <a:noFill/>
        </p:spPr>
        <p:txBody>
          <a:bodyPr wrap="square" rtlCol="0">
            <a:spAutoFit/>
          </a:bodyPr>
          <a:lstStyle/>
          <a:p>
            <a:pPr>
              <a:buClr>
                <a:schemeClr val="tx1"/>
              </a:buClr>
            </a:pPr>
            <a:r>
              <a:rPr lang="ja-JP" altLang="en-US" sz="4000" b="1" dirty="0"/>
              <a:t>・スクレイピング</a:t>
            </a:r>
            <a:endParaRPr lang="en-US" altLang="ja-JP" sz="4000" b="1" dirty="0"/>
          </a:p>
          <a:p>
            <a:pPr>
              <a:buClr>
                <a:schemeClr val="tx1"/>
              </a:buClr>
            </a:pPr>
            <a:r>
              <a:rPr lang="ja-JP" altLang="en-US" sz="4000" dirty="0"/>
              <a:t> </a:t>
            </a:r>
            <a:r>
              <a:rPr lang="en-US" altLang="ja-JP" sz="4000" dirty="0"/>
              <a:t>【</a:t>
            </a:r>
            <a:r>
              <a:rPr lang="en-US" altLang="ja-JP" sz="3600" b="1" dirty="0">
                <a:solidFill>
                  <a:schemeClr val="accent6">
                    <a:lumMod val="50000"/>
                  </a:schemeClr>
                </a:solidFill>
              </a:rPr>
              <a:t>BeautifulSoup4</a:t>
            </a:r>
            <a:r>
              <a:rPr lang="en-US" altLang="ja-JP" sz="3600" dirty="0"/>
              <a:t>】</a:t>
            </a:r>
            <a:endParaRPr lang="en-US" altLang="ja-JP" sz="4000" dirty="0"/>
          </a:p>
          <a:p>
            <a:pPr>
              <a:buClr>
                <a:schemeClr val="tx1"/>
              </a:buClr>
            </a:pPr>
            <a:r>
              <a:rPr lang="ja-JP" altLang="en-US" sz="4000" dirty="0">
                <a:latin typeface="+mn-ea"/>
              </a:rPr>
              <a:t>　</a:t>
            </a:r>
            <a:r>
              <a:rPr lang="ja-JP" altLang="en-US" sz="3200" dirty="0"/>
              <a:t>テキストデータを取得</a:t>
            </a:r>
            <a:endParaRPr lang="en-US" altLang="ja-JP" sz="3200" dirty="0"/>
          </a:p>
          <a:p>
            <a:pPr>
              <a:buClr>
                <a:schemeClr val="tx1"/>
              </a:buClr>
            </a:pPr>
            <a:r>
              <a:rPr lang="ja-JP" altLang="en-US" sz="4000" b="1" dirty="0">
                <a:solidFill>
                  <a:sysClr val="windowText" lastClr="000000"/>
                </a:solidFill>
              </a:rPr>
              <a:t>・</a:t>
            </a:r>
            <a:r>
              <a:rPr lang="en-US" altLang="ja-JP" sz="4000" b="1" dirty="0">
                <a:solidFill>
                  <a:sysClr val="windowText" lastClr="000000"/>
                </a:solidFill>
              </a:rPr>
              <a:t>Datetime</a:t>
            </a:r>
            <a:r>
              <a:rPr lang="ja-JP" altLang="en-US" sz="4000" b="1" dirty="0">
                <a:solidFill>
                  <a:sysClr val="windowText" lastClr="000000"/>
                </a:solidFill>
              </a:rPr>
              <a:t>モジュール</a:t>
            </a:r>
            <a:endParaRPr lang="en-US" altLang="ja-JP" sz="4000" b="1" dirty="0">
              <a:solidFill>
                <a:sysClr val="windowText" lastClr="000000"/>
              </a:solidFill>
            </a:endParaRPr>
          </a:p>
          <a:p>
            <a:pPr>
              <a:buClr>
                <a:schemeClr val="tx1"/>
              </a:buClr>
            </a:pPr>
            <a:r>
              <a:rPr lang="ja-JP" altLang="en-US" sz="3600" b="1" dirty="0">
                <a:ln>
                  <a:solidFill>
                    <a:schemeClr val="tx1"/>
                  </a:solidFill>
                </a:ln>
                <a:solidFill>
                  <a:schemeClr val="accent6">
                    <a:lumMod val="50000"/>
                  </a:schemeClr>
                </a:solidFill>
              </a:rPr>
              <a:t>　</a:t>
            </a:r>
            <a:r>
              <a:rPr lang="ja-JP" altLang="en-US" sz="2800" dirty="0"/>
              <a:t>日時を取得</a:t>
            </a:r>
            <a:endParaRPr lang="en-US" altLang="ja-JP" sz="3600" dirty="0"/>
          </a:p>
          <a:p>
            <a:endParaRPr kumimoji="1" lang="ja-JP" altLang="en-US" dirty="0"/>
          </a:p>
        </p:txBody>
      </p:sp>
      <p:sp>
        <p:nvSpPr>
          <p:cNvPr id="8" name="矢印: 右 7">
            <a:extLst>
              <a:ext uri="{FF2B5EF4-FFF2-40B4-BE49-F238E27FC236}">
                <a16:creationId xmlns:a16="http://schemas.microsoft.com/office/drawing/2014/main" id="{862C1834-9D92-43CD-9628-AF124AD70118}"/>
              </a:ext>
            </a:extLst>
          </p:cNvPr>
          <p:cNvSpPr/>
          <p:nvPr/>
        </p:nvSpPr>
        <p:spPr>
          <a:xfrm>
            <a:off x="7410141" y="2576520"/>
            <a:ext cx="555596" cy="2005845"/>
          </a:xfrm>
          <a:prstGeom prst="rightArrow">
            <a:avLst/>
          </a:prstGeom>
          <a:solidFill>
            <a:srgbClr val="C00000"/>
          </a:solidFill>
          <a:ln w="28575">
            <a:solidFill>
              <a:srgbClr val="283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C00000"/>
              </a:solidFill>
            </a:endParaRPr>
          </a:p>
        </p:txBody>
      </p:sp>
      <p:sp>
        <p:nvSpPr>
          <p:cNvPr id="3" name="テキスト ボックス 2">
            <a:extLst>
              <a:ext uri="{FF2B5EF4-FFF2-40B4-BE49-F238E27FC236}">
                <a16:creationId xmlns:a16="http://schemas.microsoft.com/office/drawing/2014/main" id="{DD1DF69A-9BCD-4514-8C10-E5571DE143C9}"/>
              </a:ext>
            </a:extLst>
          </p:cNvPr>
          <p:cNvSpPr txBox="1"/>
          <p:nvPr/>
        </p:nvSpPr>
        <p:spPr>
          <a:xfrm>
            <a:off x="7965737" y="2948068"/>
            <a:ext cx="3888412" cy="1200329"/>
          </a:xfrm>
          <a:prstGeom prst="rect">
            <a:avLst/>
          </a:prstGeom>
          <a:noFill/>
        </p:spPr>
        <p:txBody>
          <a:bodyPr wrap="square" rtlCol="0">
            <a:spAutoFit/>
          </a:bodyPr>
          <a:lstStyle/>
          <a:p>
            <a:r>
              <a:rPr kumimoji="1" lang="ja-JP" altLang="en-US" sz="3600" b="1" dirty="0"/>
              <a:t>テキストファイルに書き込み</a:t>
            </a:r>
          </a:p>
        </p:txBody>
      </p:sp>
    </p:spTree>
    <p:extLst>
      <p:ext uri="{BB962C8B-B14F-4D97-AF65-F5344CB8AC3E}">
        <p14:creationId xmlns:p14="http://schemas.microsoft.com/office/powerpoint/2010/main" val="304931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87A13-A231-4995-8BEE-7985E3DC1D48}"/>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プロジェクトの全体像</a:t>
            </a:r>
          </a:p>
        </p:txBody>
      </p:sp>
      <p:pic>
        <p:nvPicPr>
          <p:cNvPr id="5" name="コンテンツ プレースホルダー 4">
            <a:extLst>
              <a:ext uri="{FF2B5EF4-FFF2-40B4-BE49-F238E27FC236}">
                <a16:creationId xmlns:a16="http://schemas.microsoft.com/office/drawing/2014/main" id="{A17A5823-8A38-4828-A6A8-4DFE186BFD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38245" y="2252803"/>
            <a:ext cx="870033" cy="1797607"/>
          </a:xfrm>
        </p:spPr>
      </p:pic>
      <p:sp>
        <p:nvSpPr>
          <p:cNvPr id="8" name="吹き出し: 円形 7">
            <a:extLst>
              <a:ext uri="{FF2B5EF4-FFF2-40B4-BE49-F238E27FC236}">
                <a16:creationId xmlns:a16="http://schemas.microsoft.com/office/drawing/2014/main" id="{70F0C143-E189-4914-91EB-21DFE59E0870}"/>
              </a:ext>
            </a:extLst>
          </p:cNvPr>
          <p:cNvSpPr/>
          <p:nvPr/>
        </p:nvSpPr>
        <p:spPr>
          <a:xfrm>
            <a:off x="2815182" y="1731235"/>
            <a:ext cx="3743740" cy="858630"/>
          </a:xfrm>
          <a:prstGeom prst="wedgeEllipseCallout">
            <a:avLst>
              <a:gd name="adj1" fmla="val -18037"/>
              <a:gd name="adj2" fmla="val 718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今日の天気は？</a:t>
            </a:r>
            <a:r>
              <a:rPr kumimoji="1" lang="ja-JP" altLang="en-US" sz="2400" dirty="0"/>
              <a:t>？</a:t>
            </a:r>
          </a:p>
        </p:txBody>
      </p:sp>
      <p:sp>
        <p:nvSpPr>
          <p:cNvPr id="9" name="テキスト ボックス 8">
            <a:extLst>
              <a:ext uri="{FF2B5EF4-FFF2-40B4-BE49-F238E27FC236}">
                <a16:creationId xmlns:a16="http://schemas.microsoft.com/office/drawing/2014/main" id="{B8458343-C631-4D72-A9D4-A1F85AD4E4C3}"/>
              </a:ext>
            </a:extLst>
          </p:cNvPr>
          <p:cNvSpPr txBox="1"/>
          <p:nvPr/>
        </p:nvSpPr>
        <p:spPr>
          <a:xfrm>
            <a:off x="2998947" y="5497846"/>
            <a:ext cx="1688105"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USER</a:t>
            </a:r>
            <a:endParaRPr kumimoji="1" lang="ja-JP" altLang="en-US" sz="2800" b="1" dirty="0"/>
          </a:p>
        </p:txBody>
      </p:sp>
      <p:sp>
        <p:nvSpPr>
          <p:cNvPr id="13" name="吹き出し: 円形 12">
            <a:extLst>
              <a:ext uri="{FF2B5EF4-FFF2-40B4-BE49-F238E27FC236}">
                <a16:creationId xmlns:a16="http://schemas.microsoft.com/office/drawing/2014/main" id="{D69993FF-5439-4F3F-A9AA-94ADFD159337}"/>
              </a:ext>
            </a:extLst>
          </p:cNvPr>
          <p:cNvSpPr/>
          <p:nvPr/>
        </p:nvSpPr>
        <p:spPr>
          <a:xfrm>
            <a:off x="7307858" y="1753392"/>
            <a:ext cx="3743740" cy="1081625"/>
          </a:xfrm>
          <a:prstGeom prst="wedgeEllipseCallout">
            <a:avLst>
              <a:gd name="adj1" fmla="val -41068"/>
              <a:gd name="adj2" fmla="val 5957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今日の神奈川県の</a:t>
            </a:r>
            <a:endParaRPr lang="en-US" altLang="ja-JP" sz="2400" dirty="0">
              <a:solidFill>
                <a:schemeClr val="tx1"/>
              </a:solidFill>
            </a:endParaRPr>
          </a:p>
          <a:p>
            <a:pPr algn="ctr"/>
            <a:r>
              <a:rPr lang="ja-JP" altLang="en-US" sz="2400" dirty="0">
                <a:solidFill>
                  <a:schemeClr val="tx1"/>
                </a:solidFill>
              </a:rPr>
              <a:t>天気は～～</a:t>
            </a:r>
            <a:endParaRPr kumimoji="1" lang="ja-JP" altLang="en-US" sz="2400" dirty="0">
              <a:solidFill>
                <a:schemeClr val="tx1"/>
              </a:solidFill>
            </a:endParaRPr>
          </a:p>
        </p:txBody>
      </p:sp>
      <p:pic>
        <p:nvPicPr>
          <p:cNvPr id="4" name="グラフィックス 3" descr="男の人">
            <a:extLst>
              <a:ext uri="{FF2B5EF4-FFF2-40B4-BE49-F238E27FC236}">
                <a16:creationId xmlns:a16="http://schemas.microsoft.com/office/drawing/2014/main" id="{5ED4B8B3-833E-4A79-8905-EF3F8C7C1E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1707" y="2700311"/>
            <a:ext cx="2908789" cy="2908789"/>
          </a:xfrm>
          <a:prstGeom prst="rect">
            <a:avLst/>
          </a:prstGeom>
        </p:spPr>
      </p:pic>
      <p:pic>
        <p:nvPicPr>
          <p:cNvPr id="11" name="図 10">
            <a:extLst>
              <a:ext uri="{FF2B5EF4-FFF2-40B4-BE49-F238E27FC236}">
                <a16:creationId xmlns:a16="http://schemas.microsoft.com/office/drawing/2014/main" id="{609216EF-7FBF-41B6-A1A9-6AA49126DE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658" y="3811492"/>
            <a:ext cx="3257306" cy="1797608"/>
          </a:xfrm>
          <a:prstGeom prst="rect">
            <a:avLst/>
          </a:prstGeom>
        </p:spPr>
      </p:pic>
      <p:cxnSp>
        <p:nvCxnSpPr>
          <p:cNvPr id="14" name="直線コネクタ 13">
            <a:extLst>
              <a:ext uri="{FF2B5EF4-FFF2-40B4-BE49-F238E27FC236}">
                <a16:creationId xmlns:a16="http://schemas.microsoft.com/office/drawing/2014/main" id="{5FEFBB6F-DE28-4FA1-AC8F-6E1F30AC15F4}"/>
              </a:ext>
            </a:extLst>
          </p:cNvPr>
          <p:cNvCxnSpPr>
            <a:cxnSpLocks/>
          </p:cNvCxnSpPr>
          <p:nvPr/>
        </p:nvCxnSpPr>
        <p:spPr>
          <a:xfrm flipV="1">
            <a:off x="4164473" y="2850852"/>
            <a:ext cx="198970" cy="89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25F2D24B-A200-402A-A2A4-B8E38F738417}"/>
              </a:ext>
            </a:extLst>
          </p:cNvPr>
          <p:cNvPicPr>
            <a:picLocks noChangeAspect="1"/>
          </p:cNvPicPr>
          <p:nvPr/>
        </p:nvPicPr>
        <p:blipFill>
          <a:blip r:embed="rId7"/>
          <a:stretch>
            <a:fillRect/>
          </a:stretch>
        </p:blipFill>
        <p:spPr>
          <a:xfrm rot="1287409">
            <a:off x="4182784" y="2992753"/>
            <a:ext cx="243861" cy="146317"/>
          </a:xfrm>
          <a:prstGeom prst="rect">
            <a:avLst/>
          </a:prstGeom>
        </p:spPr>
      </p:pic>
      <p:pic>
        <p:nvPicPr>
          <p:cNvPr id="17" name="図 16">
            <a:extLst>
              <a:ext uri="{FF2B5EF4-FFF2-40B4-BE49-F238E27FC236}">
                <a16:creationId xmlns:a16="http://schemas.microsoft.com/office/drawing/2014/main" id="{47AE7228-2C02-4153-BC3E-B337D573744F}"/>
              </a:ext>
            </a:extLst>
          </p:cNvPr>
          <p:cNvPicPr>
            <a:picLocks noChangeAspect="1"/>
          </p:cNvPicPr>
          <p:nvPr/>
        </p:nvPicPr>
        <p:blipFill>
          <a:blip r:embed="rId7"/>
          <a:stretch>
            <a:fillRect/>
          </a:stretch>
        </p:blipFill>
        <p:spPr>
          <a:xfrm rot="3383590">
            <a:off x="4142028" y="3154023"/>
            <a:ext cx="243861" cy="146317"/>
          </a:xfrm>
          <a:prstGeom prst="rect">
            <a:avLst/>
          </a:prstGeom>
        </p:spPr>
      </p:pic>
      <p:sp>
        <p:nvSpPr>
          <p:cNvPr id="19" name="正方形/長方形 18">
            <a:extLst>
              <a:ext uri="{FF2B5EF4-FFF2-40B4-BE49-F238E27FC236}">
                <a16:creationId xmlns:a16="http://schemas.microsoft.com/office/drawing/2014/main" id="{905B71CC-760C-4862-B841-FC32F1F0F1A8}"/>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F2595A0-15AB-4F05-8579-CB39029800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9327" y="2949275"/>
            <a:ext cx="3611032" cy="1998136"/>
          </a:xfrm>
          <a:prstGeom prst="rect">
            <a:avLst/>
          </a:prstGeom>
          <a:ln w="19050">
            <a:solidFill>
              <a:schemeClr val="tx1"/>
            </a:solidFill>
          </a:ln>
        </p:spPr>
      </p:pic>
      <p:sp>
        <p:nvSpPr>
          <p:cNvPr id="10" name="テキスト ボックス 9">
            <a:extLst>
              <a:ext uri="{FF2B5EF4-FFF2-40B4-BE49-F238E27FC236}">
                <a16:creationId xmlns:a16="http://schemas.microsoft.com/office/drawing/2014/main" id="{AFB4F147-DCA5-4E27-B29F-976247809DDE}"/>
              </a:ext>
            </a:extLst>
          </p:cNvPr>
          <p:cNvSpPr txBox="1"/>
          <p:nvPr/>
        </p:nvSpPr>
        <p:spPr>
          <a:xfrm>
            <a:off x="7809327" y="4947410"/>
            <a:ext cx="3611032" cy="400110"/>
          </a:xfrm>
          <a:prstGeom prst="rect">
            <a:avLst/>
          </a:prstGeom>
          <a:solidFill>
            <a:schemeClr val="bg1"/>
          </a:solidFill>
          <a:ln>
            <a:solidFill>
              <a:schemeClr val="tx1"/>
            </a:solidFill>
          </a:ln>
        </p:spPr>
        <p:txBody>
          <a:bodyPr wrap="square" rtlCol="0">
            <a:spAutoFit/>
          </a:bodyPr>
          <a:lstStyle/>
          <a:p>
            <a:pPr algn="ctr"/>
            <a:r>
              <a:rPr kumimoji="1" lang="en-US" altLang="ja-JP" sz="2000" b="1" dirty="0"/>
              <a:t>Raspberry Pi</a:t>
            </a:r>
            <a:endParaRPr kumimoji="1" lang="ja-JP" altLang="en-US" sz="2000" b="1" dirty="0"/>
          </a:p>
        </p:txBody>
      </p:sp>
      <p:sp>
        <p:nvSpPr>
          <p:cNvPr id="6" name="テキスト ボックス 5">
            <a:extLst>
              <a:ext uri="{FF2B5EF4-FFF2-40B4-BE49-F238E27FC236}">
                <a16:creationId xmlns:a16="http://schemas.microsoft.com/office/drawing/2014/main" id="{5F954F9D-585C-4117-B68F-D2C78AC9AF80}"/>
              </a:ext>
            </a:extLst>
          </p:cNvPr>
          <p:cNvSpPr txBox="1"/>
          <p:nvPr/>
        </p:nvSpPr>
        <p:spPr>
          <a:xfrm>
            <a:off x="6190464" y="5497846"/>
            <a:ext cx="1934817" cy="707886"/>
          </a:xfrm>
          <a:prstGeom prst="rect">
            <a:avLst/>
          </a:prstGeom>
          <a:solidFill>
            <a:schemeClr val="bg1"/>
          </a:solidFill>
          <a:ln w="38100">
            <a:solidFill>
              <a:schemeClr val="accent6">
                <a:lumMod val="50000"/>
              </a:schemeClr>
            </a:solidFill>
          </a:ln>
        </p:spPr>
        <p:txBody>
          <a:bodyPr wrap="square" rtlCol="0">
            <a:spAutoFit/>
          </a:bodyPr>
          <a:lstStyle/>
          <a:p>
            <a:pPr algn="ctr"/>
            <a:r>
              <a:rPr kumimoji="1" lang="en-US" altLang="ja-JP" sz="4000" b="1" dirty="0"/>
              <a:t>YoSiE</a:t>
            </a:r>
            <a:endParaRPr kumimoji="1" lang="ja-JP" altLang="en-US" sz="4000" b="1" dirty="0"/>
          </a:p>
        </p:txBody>
      </p:sp>
      <p:sp>
        <p:nvSpPr>
          <p:cNvPr id="3" name="テキスト ボックス 2">
            <a:extLst>
              <a:ext uri="{FF2B5EF4-FFF2-40B4-BE49-F238E27FC236}">
                <a16:creationId xmlns:a16="http://schemas.microsoft.com/office/drawing/2014/main" id="{F9D5B8ED-CF98-4C33-9A2E-1FE93B2D7EAE}"/>
              </a:ext>
            </a:extLst>
          </p:cNvPr>
          <p:cNvSpPr txBox="1"/>
          <p:nvPr/>
        </p:nvSpPr>
        <p:spPr>
          <a:xfrm>
            <a:off x="9146432" y="5794946"/>
            <a:ext cx="2817896" cy="1015663"/>
          </a:xfrm>
          <a:prstGeom prst="rect">
            <a:avLst/>
          </a:prstGeom>
          <a:noFill/>
        </p:spPr>
        <p:txBody>
          <a:bodyPr wrap="square" rtlCol="0">
            <a:spAutoFit/>
          </a:bodyPr>
          <a:lstStyle/>
          <a:p>
            <a:r>
              <a:rPr kumimoji="1" lang="ja-JP" altLang="en-US" sz="6000" dirty="0"/>
              <a:t>機能</a:t>
            </a:r>
          </a:p>
        </p:txBody>
      </p:sp>
    </p:spTree>
    <p:extLst>
      <p:ext uri="{BB962C8B-B14F-4D97-AF65-F5344CB8AC3E}">
        <p14:creationId xmlns:p14="http://schemas.microsoft.com/office/powerpoint/2010/main" val="399811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5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0"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7901B-E49E-40E4-9D6B-4679D612BE2A}"/>
              </a:ext>
            </a:extLst>
          </p:cNvPr>
          <p:cNvSpPr>
            <a:spLocks noGrp="1"/>
          </p:cNvSpPr>
          <p:nvPr>
            <p:ph type="title"/>
          </p:nvPr>
        </p:nvSpPr>
        <p:spPr/>
        <p:txBody>
          <a:bodyPr/>
          <a:lstStyle/>
          <a:p>
            <a:pPr lvl="0"/>
            <a:r>
              <a:rPr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b="1" dirty="0"/>
          </a:p>
        </p:txBody>
      </p:sp>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43E67A84-D0DC-454D-994E-FE5B7E09A0AF}"/>
              </a:ext>
            </a:extLst>
          </p:cNvPr>
          <p:cNvSpPr/>
          <p:nvPr/>
        </p:nvSpPr>
        <p:spPr>
          <a:xfrm>
            <a:off x="1848047"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1" name="四角形: 角を丸くする 10">
            <a:extLst>
              <a:ext uri="{FF2B5EF4-FFF2-40B4-BE49-F238E27FC236}">
                <a16:creationId xmlns:a16="http://schemas.microsoft.com/office/drawing/2014/main" id="{EBF746E7-B6B4-4D19-9C35-6B5A9E9EF67E}"/>
              </a:ext>
            </a:extLst>
          </p:cNvPr>
          <p:cNvSpPr/>
          <p:nvPr/>
        </p:nvSpPr>
        <p:spPr>
          <a:xfrm>
            <a:off x="1848048" y="3429000"/>
            <a:ext cx="2329315" cy="172051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・日時</a:t>
            </a:r>
            <a:endParaRPr lang="en-US" altLang="ja-JP" sz="2800" b="1" dirty="0">
              <a:solidFill>
                <a:schemeClr val="bg1"/>
              </a:solidFill>
            </a:endParaRPr>
          </a:p>
          <a:p>
            <a:r>
              <a:rPr lang="ja-JP" altLang="en-US" sz="2800" b="1" dirty="0">
                <a:solidFill>
                  <a:schemeClr val="bg1"/>
                </a:solidFill>
              </a:rPr>
              <a:t>・星座占い</a:t>
            </a:r>
          </a:p>
        </p:txBody>
      </p:sp>
      <p:sp>
        <p:nvSpPr>
          <p:cNvPr id="12" name="矢印: 右 11">
            <a:extLst>
              <a:ext uri="{FF2B5EF4-FFF2-40B4-BE49-F238E27FC236}">
                <a16:creationId xmlns:a16="http://schemas.microsoft.com/office/drawing/2014/main" id="{28EA2996-90D2-498C-BFD0-BB8E943592A3}"/>
              </a:ext>
            </a:extLst>
          </p:cNvPr>
          <p:cNvSpPr/>
          <p:nvPr/>
        </p:nvSpPr>
        <p:spPr>
          <a:xfrm>
            <a:off x="4254365" y="3679256"/>
            <a:ext cx="2954956" cy="117428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D96DDF25-738B-4FF8-90D0-2DA169743149}"/>
              </a:ext>
            </a:extLst>
          </p:cNvPr>
          <p:cNvSpPr/>
          <p:nvPr/>
        </p:nvSpPr>
        <p:spPr>
          <a:xfrm>
            <a:off x="7286323" y="395237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result.txt</a:t>
            </a:r>
            <a:endParaRPr kumimoji="1" lang="ja-JP" altLang="en-US" sz="2800" b="1" dirty="0">
              <a:solidFill>
                <a:schemeClr val="bg1"/>
              </a:solidFill>
            </a:endParaRPr>
          </a:p>
        </p:txBody>
      </p:sp>
      <p:sp>
        <p:nvSpPr>
          <p:cNvPr id="14" name="四角形: 角を丸くする 13">
            <a:extLst>
              <a:ext uri="{FF2B5EF4-FFF2-40B4-BE49-F238E27FC236}">
                <a16:creationId xmlns:a16="http://schemas.microsoft.com/office/drawing/2014/main" id="{517550B4-CEAD-462C-8C83-2ED456DF9F6C}"/>
              </a:ext>
            </a:extLst>
          </p:cNvPr>
          <p:cNvSpPr/>
          <p:nvPr/>
        </p:nvSpPr>
        <p:spPr>
          <a:xfrm>
            <a:off x="7286323" y="2553100"/>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3" name="正方形/長方形 2">
            <a:extLst>
              <a:ext uri="{FF2B5EF4-FFF2-40B4-BE49-F238E27FC236}">
                <a16:creationId xmlns:a16="http://schemas.microsoft.com/office/drawing/2014/main" id="{FAB16456-F7D9-4DF3-A957-9BD94DE863CE}"/>
              </a:ext>
            </a:extLst>
          </p:cNvPr>
          <p:cNvSpPr/>
          <p:nvPr/>
        </p:nvSpPr>
        <p:spPr>
          <a:xfrm>
            <a:off x="648739" y="1752562"/>
            <a:ext cx="9212778" cy="584775"/>
          </a:xfrm>
          <a:prstGeom prst="rect">
            <a:avLst/>
          </a:prstGeom>
        </p:spPr>
        <p:txBody>
          <a:bodyPr wrap="none">
            <a:spAutoFit/>
          </a:bodyPr>
          <a:lstStyle/>
          <a:p>
            <a:pPr>
              <a:buClr>
                <a:schemeClr val="tx1"/>
              </a:buClr>
            </a:pPr>
            <a:r>
              <a:rPr lang="en-US" altLang="ja-JP" sz="3200" dirty="0"/>
              <a:t>【</a:t>
            </a:r>
            <a:r>
              <a:rPr lang="ja-JP" altLang="en-US" sz="2800" b="1" dirty="0"/>
              <a:t>問題点</a:t>
            </a:r>
            <a:r>
              <a:rPr lang="en-US" altLang="ja-JP" sz="3200" dirty="0"/>
              <a:t>】</a:t>
            </a:r>
            <a:r>
              <a:rPr lang="ja-JP" altLang="en-US" sz="3200" b="1" dirty="0"/>
              <a:t>長文のスクレイピングは時間がかかる</a:t>
            </a:r>
            <a:endParaRPr lang="en-US" altLang="ja-JP" sz="3200" b="1" dirty="0"/>
          </a:p>
        </p:txBody>
      </p:sp>
    </p:spTree>
    <p:extLst>
      <p:ext uri="{BB962C8B-B14F-4D97-AF65-F5344CB8AC3E}">
        <p14:creationId xmlns:p14="http://schemas.microsoft.com/office/powerpoint/2010/main" val="75600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2A2D94-AAD8-4EAC-B86B-F0BA5C60401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82B4DF-E484-491E-8838-63B8B7ABDA07}"/>
              </a:ext>
            </a:extLst>
          </p:cNvPr>
          <p:cNvSpPr/>
          <p:nvPr/>
        </p:nvSpPr>
        <p:spPr>
          <a:xfrm>
            <a:off x="2070650" y="2335519"/>
            <a:ext cx="2329315"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データ取得</a:t>
            </a:r>
            <a:endParaRPr kumimoji="1" lang="ja-JP" altLang="en-US" b="1" dirty="0">
              <a:solidFill>
                <a:schemeClr val="accent6">
                  <a:lumMod val="75000"/>
                </a:schemeClr>
              </a:solidFill>
            </a:endParaRPr>
          </a:p>
        </p:txBody>
      </p:sp>
      <p:sp>
        <p:nvSpPr>
          <p:cNvPr id="12" name="矢印: 右 11">
            <a:extLst>
              <a:ext uri="{FF2B5EF4-FFF2-40B4-BE49-F238E27FC236}">
                <a16:creationId xmlns:a16="http://schemas.microsoft.com/office/drawing/2014/main" id="{19E695C6-C9D6-46D2-B2C7-A53F0C267109}"/>
              </a:ext>
            </a:extLst>
          </p:cNvPr>
          <p:cNvSpPr/>
          <p:nvPr/>
        </p:nvSpPr>
        <p:spPr>
          <a:xfrm>
            <a:off x="4563596" y="4987278"/>
            <a:ext cx="2954956" cy="89033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毎回処理</a:t>
            </a:r>
          </a:p>
        </p:txBody>
      </p:sp>
      <p:sp>
        <p:nvSpPr>
          <p:cNvPr id="13" name="四角形: 角を丸くする 12">
            <a:extLst>
              <a:ext uri="{FF2B5EF4-FFF2-40B4-BE49-F238E27FC236}">
                <a16:creationId xmlns:a16="http://schemas.microsoft.com/office/drawing/2014/main" id="{99B71CA8-890B-4D89-8BEE-FF456E7C6C05}"/>
              </a:ext>
            </a:extLst>
          </p:cNvPr>
          <p:cNvSpPr/>
          <p:nvPr/>
        </p:nvSpPr>
        <p:spPr>
          <a:xfrm>
            <a:off x="7682182" y="5069385"/>
            <a:ext cx="2800951"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a:t>
            </a:r>
            <a:r>
              <a:rPr kumimoji="1" lang="en-US" altLang="ja-JP" sz="2800" b="1" dirty="0">
                <a:solidFill>
                  <a:schemeClr val="bg1"/>
                </a:solidFill>
              </a:rPr>
              <a:t>day.txt</a:t>
            </a:r>
            <a:endParaRPr kumimoji="1" lang="ja-JP" altLang="en-US" b="1" dirty="0">
              <a:solidFill>
                <a:schemeClr val="bg1"/>
              </a:solidFill>
            </a:endParaRPr>
          </a:p>
        </p:txBody>
      </p:sp>
      <p:sp>
        <p:nvSpPr>
          <p:cNvPr id="17" name="四角形: 角を丸くする 16">
            <a:extLst>
              <a:ext uri="{FF2B5EF4-FFF2-40B4-BE49-F238E27FC236}">
                <a16:creationId xmlns:a16="http://schemas.microsoft.com/office/drawing/2014/main" id="{85BC110C-5578-4E08-A47E-D92EE0FE25CB}"/>
              </a:ext>
            </a:extLst>
          </p:cNvPr>
          <p:cNvSpPr/>
          <p:nvPr/>
        </p:nvSpPr>
        <p:spPr>
          <a:xfrm>
            <a:off x="2070651" y="3346172"/>
            <a:ext cx="2329315"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・天気予報</a:t>
            </a:r>
            <a:endParaRPr lang="en-US" altLang="ja-JP" sz="2800" b="1" dirty="0">
              <a:solidFill>
                <a:schemeClr val="bg1"/>
              </a:solidFill>
            </a:endParaRPr>
          </a:p>
          <a:p>
            <a:r>
              <a:rPr lang="ja-JP" altLang="en-US" sz="2800" b="1" dirty="0">
                <a:solidFill>
                  <a:schemeClr val="bg1"/>
                </a:solidFill>
              </a:rPr>
              <a:t>・ニュース</a:t>
            </a:r>
            <a:endParaRPr lang="en-US" altLang="ja-JP" sz="2800" b="1" dirty="0">
              <a:solidFill>
                <a:schemeClr val="bg1"/>
              </a:solidFill>
            </a:endParaRPr>
          </a:p>
          <a:p>
            <a:r>
              <a:rPr lang="ja-JP" altLang="en-US" sz="2800" b="1" dirty="0">
                <a:solidFill>
                  <a:schemeClr val="bg1"/>
                </a:solidFill>
              </a:rPr>
              <a:t>・星座占い</a:t>
            </a:r>
          </a:p>
        </p:txBody>
      </p:sp>
      <p:sp>
        <p:nvSpPr>
          <p:cNvPr id="18" name="四角形: 角を丸くする 17">
            <a:extLst>
              <a:ext uri="{FF2B5EF4-FFF2-40B4-BE49-F238E27FC236}">
                <a16:creationId xmlns:a16="http://schemas.microsoft.com/office/drawing/2014/main" id="{E898D16D-F080-4AB8-99A7-0733F9B3D647}"/>
              </a:ext>
            </a:extLst>
          </p:cNvPr>
          <p:cNvSpPr/>
          <p:nvPr/>
        </p:nvSpPr>
        <p:spPr>
          <a:xfrm>
            <a:off x="2070651" y="5095563"/>
            <a:ext cx="2329315" cy="6737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b="1" dirty="0">
                <a:solidFill>
                  <a:schemeClr val="bg1"/>
                </a:solidFill>
              </a:rPr>
              <a:t>・日時</a:t>
            </a:r>
          </a:p>
        </p:txBody>
      </p:sp>
      <p:sp>
        <p:nvSpPr>
          <p:cNvPr id="19" name="四角形: 角を丸くする 18">
            <a:extLst>
              <a:ext uri="{FF2B5EF4-FFF2-40B4-BE49-F238E27FC236}">
                <a16:creationId xmlns:a16="http://schemas.microsoft.com/office/drawing/2014/main" id="{0ADD0314-BB39-4926-9476-0961AE100226}"/>
              </a:ext>
            </a:extLst>
          </p:cNvPr>
          <p:cNvSpPr/>
          <p:nvPr/>
        </p:nvSpPr>
        <p:spPr>
          <a:xfrm>
            <a:off x="7682182" y="3346172"/>
            <a:ext cx="2800951" cy="1412507"/>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b="1" dirty="0">
                <a:solidFill>
                  <a:schemeClr val="bg1"/>
                </a:solidFill>
              </a:rPr>
              <a:t>・</a:t>
            </a:r>
            <a:r>
              <a:rPr lang="en-US" altLang="ja-JP" sz="2800" b="1" dirty="0">
                <a:solidFill>
                  <a:schemeClr val="bg1"/>
                </a:solidFill>
              </a:rPr>
              <a:t>weather.txt</a:t>
            </a:r>
          </a:p>
          <a:p>
            <a:r>
              <a:rPr lang="ja-JP" altLang="en-US" sz="2800" b="1" dirty="0">
                <a:solidFill>
                  <a:schemeClr val="bg1"/>
                </a:solidFill>
              </a:rPr>
              <a:t>・</a:t>
            </a:r>
            <a:r>
              <a:rPr lang="en-US" altLang="ja-JP" sz="2800" b="1" dirty="0">
                <a:solidFill>
                  <a:schemeClr val="bg1"/>
                </a:solidFill>
              </a:rPr>
              <a:t>news.txt</a:t>
            </a:r>
          </a:p>
          <a:p>
            <a:r>
              <a:rPr lang="ja-JP" altLang="en-US" sz="2800" b="1" dirty="0">
                <a:solidFill>
                  <a:schemeClr val="bg1"/>
                </a:solidFill>
              </a:rPr>
              <a:t>・</a:t>
            </a:r>
            <a:r>
              <a:rPr lang="en-US" altLang="ja-JP" sz="2800" b="1" dirty="0">
                <a:solidFill>
                  <a:schemeClr val="bg1"/>
                </a:solidFill>
              </a:rPr>
              <a:t>fortune.txt</a:t>
            </a:r>
            <a:endParaRPr lang="ja-JP" altLang="en-US" sz="2800" b="1" dirty="0">
              <a:solidFill>
                <a:schemeClr val="bg1"/>
              </a:solidFill>
            </a:endParaRPr>
          </a:p>
        </p:txBody>
      </p:sp>
      <p:sp>
        <p:nvSpPr>
          <p:cNvPr id="20" name="矢印: 右 19">
            <a:extLst>
              <a:ext uri="{FF2B5EF4-FFF2-40B4-BE49-F238E27FC236}">
                <a16:creationId xmlns:a16="http://schemas.microsoft.com/office/drawing/2014/main" id="{CC448C61-1681-4C79-94A2-9F1672EB3DF7}"/>
              </a:ext>
            </a:extLst>
          </p:cNvPr>
          <p:cNvSpPr/>
          <p:nvPr/>
        </p:nvSpPr>
        <p:spPr>
          <a:xfrm>
            <a:off x="4563596" y="3511388"/>
            <a:ext cx="2954956" cy="105558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起動時に</a:t>
            </a:r>
            <a:r>
              <a:rPr kumimoji="1" lang="ja-JP" altLang="en-US" b="1" dirty="0"/>
              <a:t>処理</a:t>
            </a:r>
          </a:p>
        </p:txBody>
      </p:sp>
      <p:sp>
        <p:nvSpPr>
          <p:cNvPr id="21" name="四角形: 角を丸くする 20">
            <a:extLst>
              <a:ext uri="{FF2B5EF4-FFF2-40B4-BE49-F238E27FC236}">
                <a16:creationId xmlns:a16="http://schemas.microsoft.com/office/drawing/2014/main" id="{E9E97937-2887-444B-9312-BD208433FBBB}"/>
              </a:ext>
            </a:extLst>
          </p:cNvPr>
          <p:cNvSpPr/>
          <p:nvPr/>
        </p:nvSpPr>
        <p:spPr>
          <a:xfrm>
            <a:off x="7682182" y="2361697"/>
            <a:ext cx="2800951" cy="67376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ファイルに書き込み</a:t>
            </a:r>
            <a:endParaRPr kumimoji="1" lang="ja-JP" altLang="en-US" b="1" dirty="0">
              <a:solidFill>
                <a:schemeClr val="accent6">
                  <a:lumMod val="75000"/>
                </a:schemeClr>
              </a:solidFill>
            </a:endParaRPr>
          </a:p>
        </p:txBody>
      </p:sp>
      <p:sp>
        <p:nvSpPr>
          <p:cNvPr id="14" name="タイトル 1">
            <a:extLst>
              <a:ext uri="{FF2B5EF4-FFF2-40B4-BE49-F238E27FC236}">
                <a16:creationId xmlns:a16="http://schemas.microsoft.com/office/drawing/2014/main" id="{8CF352F8-A903-47C2-83C2-9710446A09DE}"/>
              </a:ext>
            </a:extLst>
          </p:cNvPr>
          <p:cNvSpPr>
            <a:spLocks noGrp="1"/>
          </p:cNvSpPr>
          <p:nvPr>
            <p:ph type="title"/>
          </p:nvPr>
        </p:nvSpPr>
        <p:spPr>
          <a:xfrm>
            <a:off x="838200" y="365125"/>
            <a:ext cx="10515600" cy="1325563"/>
          </a:xfrm>
        </p:spPr>
        <p:txBody>
          <a:bodyPr/>
          <a:lstStyle/>
          <a:p>
            <a:pPr lvl="0"/>
            <a:r>
              <a:rPr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工夫した点・処理の短縮</a:t>
            </a:r>
            <a:endParaRPr kumimoji="1" lang="ja-JP" altLang="en-US" b="1" dirty="0"/>
          </a:p>
        </p:txBody>
      </p:sp>
      <p:sp>
        <p:nvSpPr>
          <p:cNvPr id="2" name="正方形/長方形 1">
            <a:extLst>
              <a:ext uri="{FF2B5EF4-FFF2-40B4-BE49-F238E27FC236}">
                <a16:creationId xmlns:a16="http://schemas.microsoft.com/office/drawing/2014/main" id="{05053AC4-1076-4E17-9429-011226C36E60}"/>
              </a:ext>
            </a:extLst>
          </p:cNvPr>
          <p:cNvSpPr/>
          <p:nvPr/>
        </p:nvSpPr>
        <p:spPr>
          <a:xfrm>
            <a:off x="736600" y="1593908"/>
            <a:ext cx="7007046" cy="523220"/>
          </a:xfrm>
          <a:prstGeom prst="rect">
            <a:avLst/>
          </a:prstGeom>
        </p:spPr>
        <p:txBody>
          <a:bodyPr wrap="none">
            <a:spAutoFit/>
          </a:bodyPr>
          <a:lstStyle/>
          <a:p>
            <a:pPr>
              <a:buClr>
                <a:schemeClr val="tx1"/>
              </a:buClr>
            </a:pPr>
            <a:r>
              <a:rPr lang="en-US" altLang="ja-JP" sz="2800" dirty="0"/>
              <a:t>【</a:t>
            </a:r>
            <a:r>
              <a:rPr lang="ja-JP" altLang="en-US" sz="2800" b="1" dirty="0"/>
              <a:t>解決策</a:t>
            </a:r>
            <a:r>
              <a:rPr lang="en-US" altLang="ja-JP" sz="2800" dirty="0"/>
              <a:t>】</a:t>
            </a:r>
            <a:r>
              <a:rPr lang="ja-JP" altLang="en-US" sz="2800" dirty="0"/>
              <a:t>起動時に実行して、個別に保存</a:t>
            </a:r>
            <a:endParaRPr lang="en-US" altLang="ja-JP" sz="2800" dirty="0"/>
          </a:p>
        </p:txBody>
      </p:sp>
    </p:spTree>
    <p:extLst>
      <p:ext uri="{BB962C8B-B14F-4D97-AF65-F5344CB8AC3E}">
        <p14:creationId xmlns:p14="http://schemas.microsoft.com/office/powerpoint/2010/main" val="308557319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A96D7-B43E-4159-9E9B-4F9D413CAAC3}"/>
              </a:ext>
            </a:extLst>
          </p:cNvPr>
          <p:cNvSpPr>
            <a:spLocks noGrp="1"/>
          </p:cNvSpPr>
          <p:nvPr>
            <p:ph type="title"/>
          </p:nvPr>
        </p:nvSpPr>
        <p:spPr/>
        <p:txBody>
          <a:bodyPr/>
          <a:lstStyle/>
          <a:p>
            <a:r>
              <a:rPr kumimoji="1" lang="en-US" altLang="ja-JP"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DD97C148-6E03-497A-BD5D-B3F8E68423D7}"/>
              </a:ext>
            </a:extLst>
          </p:cNvPr>
          <p:cNvSpPr>
            <a:spLocks noGrp="1"/>
          </p:cNvSpPr>
          <p:nvPr>
            <p:ph idx="1"/>
          </p:nvPr>
        </p:nvSpPr>
        <p:spPr/>
        <p:txBody>
          <a:bodyPr/>
          <a:lstStyle/>
          <a:p>
            <a:pPr marL="0" lvl="0" indent="0">
              <a:buNone/>
            </a:pPr>
            <a:r>
              <a:rPr lang="ja-JP" altLang="en-US" dirty="0"/>
              <a:t>日本語用の</a:t>
            </a:r>
            <a:r>
              <a:rPr kumimoji="1" lang="ja-JP" altLang="en-US" dirty="0"/>
              <a:t>音声合成</a:t>
            </a:r>
            <a:r>
              <a:rPr kumimoji="1" lang="en-US" altLang="ja-JP" dirty="0"/>
              <a:t>OSS</a:t>
            </a:r>
            <a:endParaRPr kumimoji="1" lang="ja-JP" altLang="en-US" dirty="0"/>
          </a:p>
        </p:txBody>
      </p:sp>
      <p:sp>
        <p:nvSpPr>
          <p:cNvPr id="5" name="正方形/長方形 4">
            <a:extLst>
              <a:ext uri="{FF2B5EF4-FFF2-40B4-BE49-F238E27FC236}">
                <a16:creationId xmlns:a16="http://schemas.microsoft.com/office/drawing/2014/main" id="{D06DD776-1EB9-4F75-97CB-00400CCE302D}"/>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C9D02A43-E1A7-4CAB-9D15-6ED07712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5" y="2401434"/>
            <a:ext cx="8912191" cy="3775529"/>
          </a:xfrm>
          <a:prstGeom prst="rect">
            <a:avLst/>
          </a:prstGeom>
        </p:spPr>
      </p:pic>
      <p:cxnSp>
        <p:nvCxnSpPr>
          <p:cNvPr id="7" name="直線コネクタ 6">
            <a:extLst>
              <a:ext uri="{FF2B5EF4-FFF2-40B4-BE49-F238E27FC236}">
                <a16:creationId xmlns:a16="http://schemas.microsoft.com/office/drawing/2014/main" id="{CCB2BCCE-098D-4626-A0DD-3FDB0ECD80F9}"/>
              </a:ext>
            </a:extLst>
          </p:cNvPr>
          <p:cNvCxnSpPr/>
          <p:nvPr/>
        </p:nvCxnSpPr>
        <p:spPr>
          <a:xfrm>
            <a:off x="3831772" y="4673600"/>
            <a:ext cx="162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5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A20BEB-6C89-49CE-AEE9-EE6CB718E5BC}"/>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FD28206-5FD6-43DA-AB48-03FE7D64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457" y="2403247"/>
            <a:ext cx="8912191" cy="3775529"/>
          </a:xfrm>
          <a:prstGeom prst="rect">
            <a:avLst/>
          </a:prstGeom>
        </p:spPr>
      </p:pic>
      <p:sp>
        <p:nvSpPr>
          <p:cNvPr id="8" name="正方形/長方形 7">
            <a:extLst>
              <a:ext uri="{FF2B5EF4-FFF2-40B4-BE49-F238E27FC236}">
                <a16:creationId xmlns:a16="http://schemas.microsoft.com/office/drawing/2014/main" id="{2778B89B-C461-4F60-A9E6-739F4848148C}"/>
              </a:ext>
            </a:extLst>
          </p:cNvPr>
          <p:cNvSpPr/>
          <p:nvPr/>
        </p:nvSpPr>
        <p:spPr>
          <a:xfrm>
            <a:off x="3759673" y="4245866"/>
            <a:ext cx="1837194" cy="569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accent6">
                    <a:lumMod val="75000"/>
                  </a:schemeClr>
                </a:solidFill>
              </a:rPr>
              <a:t>result.txt</a:t>
            </a:r>
            <a:endParaRPr kumimoji="1" lang="ja-JP" altLang="en-US" sz="2400" b="1"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181A4172-F4B4-4450-AED9-9C51B486A7A9}"/>
              </a:ext>
            </a:extLst>
          </p:cNvPr>
          <p:cNvSpPr txBox="1"/>
          <p:nvPr/>
        </p:nvSpPr>
        <p:spPr>
          <a:xfrm>
            <a:off x="7513731" y="3734519"/>
            <a:ext cx="2127207" cy="1569660"/>
          </a:xfrm>
          <a:prstGeom prst="rect">
            <a:avLst/>
          </a:prstGeom>
          <a:solidFill>
            <a:schemeClr val="bg1"/>
          </a:solidFill>
        </p:spPr>
        <p:txBody>
          <a:bodyPr wrap="square" rtlCol="0">
            <a:spAutoFit/>
          </a:bodyPr>
          <a:lstStyle/>
          <a:p>
            <a:r>
              <a:rPr lang="en-US" altLang="ja-JP" sz="2400" b="1" dirty="0">
                <a:solidFill>
                  <a:schemeClr val="accent6">
                    <a:lumMod val="75000"/>
                  </a:schemeClr>
                </a:solidFill>
              </a:rPr>
              <a:t>w</a:t>
            </a:r>
            <a:r>
              <a:rPr kumimoji="1" lang="en-US" altLang="ja-JP" sz="2400" b="1" dirty="0">
                <a:solidFill>
                  <a:schemeClr val="accent6">
                    <a:lumMod val="75000"/>
                  </a:schemeClr>
                </a:solidFill>
              </a:rPr>
              <a:t>eather.txt</a:t>
            </a:r>
          </a:p>
          <a:p>
            <a:r>
              <a:rPr lang="en-US" altLang="ja-JP" sz="2400" b="1" dirty="0">
                <a:solidFill>
                  <a:schemeClr val="accent6">
                    <a:lumMod val="75000"/>
                  </a:schemeClr>
                </a:solidFill>
              </a:rPr>
              <a:t>n</a:t>
            </a:r>
            <a:r>
              <a:rPr kumimoji="1" lang="en-US" altLang="ja-JP" sz="2400" b="1" dirty="0">
                <a:solidFill>
                  <a:schemeClr val="accent6">
                    <a:lumMod val="75000"/>
                  </a:schemeClr>
                </a:solidFill>
              </a:rPr>
              <a:t>ews.txt</a:t>
            </a:r>
          </a:p>
          <a:p>
            <a:r>
              <a:rPr kumimoji="1" lang="en-US" altLang="ja-JP" sz="2400" b="1" dirty="0">
                <a:solidFill>
                  <a:schemeClr val="accent6">
                    <a:lumMod val="75000"/>
                  </a:schemeClr>
                </a:solidFill>
              </a:rPr>
              <a:t>day.txt</a:t>
            </a:r>
          </a:p>
          <a:p>
            <a:r>
              <a:rPr lang="en-US" altLang="ja-JP" sz="2400" b="1" dirty="0">
                <a:solidFill>
                  <a:schemeClr val="accent6">
                    <a:lumMod val="75000"/>
                  </a:schemeClr>
                </a:solidFill>
              </a:rPr>
              <a:t>f</a:t>
            </a:r>
            <a:r>
              <a:rPr kumimoji="1" lang="en-US" altLang="ja-JP" sz="2400" b="1" dirty="0">
                <a:solidFill>
                  <a:schemeClr val="accent6">
                    <a:lumMod val="75000"/>
                  </a:schemeClr>
                </a:solidFill>
              </a:rPr>
              <a:t>ortune.txt</a:t>
            </a:r>
            <a:endParaRPr kumimoji="1" lang="ja-JP" altLang="en-US" sz="2400" b="1" dirty="0">
              <a:solidFill>
                <a:schemeClr val="accent6">
                  <a:lumMod val="75000"/>
                </a:schemeClr>
              </a:solidFill>
            </a:endParaRPr>
          </a:p>
        </p:txBody>
      </p:sp>
      <p:sp>
        <p:nvSpPr>
          <p:cNvPr id="10" name="矢印: 右 9">
            <a:extLst>
              <a:ext uri="{FF2B5EF4-FFF2-40B4-BE49-F238E27FC236}">
                <a16:creationId xmlns:a16="http://schemas.microsoft.com/office/drawing/2014/main" id="{1788F13F-F14D-48AE-AD35-D61F9891B72C}"/>
              </a:ext>
            </a:extLst>
          </p:cNvPr>
          <p:cNvSpPr/>
          <p:nvPr/>
        </p:nvSpPr>
        <p:spPr>
          <a:xfrm>
            <a:off x="5938981" y="4223634"/>
            <a:ext cx="1259193" cy="591431"/>
          </a:xfrm>
          <a:prstGeom prst="rightArrow">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784DE2D6-5BF6-4AAE-ABB9-75CF47E1BAD5}"/>
              </a:ext>
            </a:extLst>
          </p:cNvPr>
          <p:cNvSpPr>
            <a:spLocks noGrp="1"/>
          </p:cNvSpPr>
          <p:nvPr>
            <p:ph type="title"/>
          </p:nvPr>
        </p:nvSpPr>
        <p:spPr>
          <a:xfrm>
            <a:off x="838200" y="365125"/>
            <a:ext cx="10515600" cy="1325563"/>
          </a:xfrm>
        </p:spPr>
        <p:txBody>
          <a:bodyPr/>
          <a:lstStyle/>
          <a:p>
            <a:r>
              <a:rPr kumimoji="1" lang="en-US" altLang="ja-JP"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OpenJTalk</a:t>
            </a:r>
            <a:endParaRPr kumimoji="1"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529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6CD02-F126-4943-968D-16E2630CA349}"/>
              </a:ext>
            </a:extLst>
          </p:cNvPr>
          <p:cNvSpPr txBox="1"/>
          <p:nvPr/>
        </p:nvSpPr>
        <p:spPr>
          <a:xfrm>
            <a:off x="1003278" y="2767280"/>
            <a:ext cx="12666845" cy="1569660"/>
          </a:xfrm>
          <a:prstGeom prst="rect">
            <a:avLst/>
          </a:prstGeom>
          <a:noFill/>
        </p:spPr>
        <p:txBody>
          <a:bodyPr wrap="square" rtlCol="0">
            <a:spAutoFit/>
          </a:bodyPr>
          <a:lstStyle/>
          <a:p>
            <a:r>
              <a:rPr kumimoji="1" lang="ja-JP" altLang="en-US" sz="9600" b="1" dirty="0">
                <a:ln>
                  <a:solidFill>
                    <a:schemeClr val="tx1"/>
                  </a:solidFill>
                </a:ln>
                <a:solidFill>
                  <a:schemeClr val="accent6">
                    <a:lumMod val="50000"/>
                  </a:schemeClr>
                </a:solidFill>
                <a:latin typeface="HGP明朝E" panose="02020900000000000000" pitchFamily="18" charset="-128"/>
                <a:ea typeface="HGP明朝E" panose="02020900000000000000" pitchFamily="18" charset="-128"/>
              </a:rPr>
              <a:t>デモンストレーション</a:t>
            </a:r>
            <a:endParaRPr kumimoji="1" lang="ja-JP" altLang="en-US" sz="9600" b="1" dirty="0">
              <a:solidFill>
                <a:srgbClr val="FF0066"/>
              </a:solidFill>
            </a:endParaRPr>
          </a:p>
        </p:txBody>
      </p:sp>
      <p:sp>
        <p:nvSpPr>
          <p:cNvPr id="4" name="正方形/長方形 3">
            <a:extLst>
              <a:ext uri="{FF2B5EF4-FFF2-40B4-BE49-F238E27FC236}">
                <a16:creationId xmlns:a16="http://schemas.microsoft.com/office/drawing/2014/main" id="{A8D22BB9-479E-46EB-92AC-F73D96D2CB00}"/>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376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3D2E-3C6C-4DCF-BB23-6DC8807A41E4}"/>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今後の計画</a:t>
            </a:r>
          </a:p>
        </p:txBody>
      </p:sp>
      <p:sp>
        <p:nvSpPr>
          <p:cNvPr id="3" name="コンテンツ プレースホルダー 2">
            <a:extLst>
              <a:ext uri="{FF2B5EF4-FFF2-40B4-BE49-F238E27FC236}">
                <a16:creationId xmlns:a16="http://schemas.microsoft.com/office/drawing/2014/main" id="{B491E88A-B097-44C6-89CB-25D69502E8EA}"/>
              </a:ext>
            </a:extLst>
          </p:cNvPr>
          <p:cNvSpPr>
            <a:spLocks noGrp="1"/>
          </p:cNvSpPr>
          <p:nvPr>
            <p:ph idx="1"/>
          </p:nvPr>
        </p:nvSpPr>
        <p:spPr>
          <a:xfrm>
            <a:off x="838200" y="1690688"/>
            <a:ext cx="10515600" cy="4351338"/>
          </a:xfrm>
        </p:spPr>
        <p:txBody>
          <a:bodyPr>
            <a:normAutofit fontScale="92500" lnSpcReduction="10000"/>
          </a:bodyPr>
          <a:lstStyle/>
          <a:p>
            <a:r>
              <a:rPr kumimoji="1" lang="ja-JP" altLang="en-US" sz="4400" dirty="0"/>
              <a:t>機能拡張</a:t>
            </a:r>
            <a:endParaRPr lang="en-US" altLang="ja-JP" sz="4400" dirty="0"/>
          </a:p>
          <a:p>
            <a:pPr lvl="1"/>
            <a:r>
              <a:rPr kumimoji="1" lang="ja-JP" altLang="en-US" sz="4000" dirty="0"/>
              <a:t>スクレイピング</a:t>
            </a:r>
            <a:endParaRPr kumimoji="1" lang="en-US" altLang="ja-JP" sz="4000" dirty="0"/>
          </a:p>
          <a:p>
            <a:pPr lvl="2"/>
            <a:r>
              <a:rPr lang="ja-JP" altLang="en-US" sz="3600" dirty="0"/>
              <a:t>起動時 </a:t>
            </a:r>
            <a:r>
              <a:rPr lang="ja-JP" altLang="en-US" sz="3600" b="1" dirty="0"/>
              <a:t>＋ </a:t>
            </a:r>
            <a:r>
              <a:rPr lang="ja-JP" altLang="en-US" sz="3600" dirty="0"/>
              <a:t>一定時間ごとに実行</a:t>
            </a:r>
            <a:endParaRPr lang="en-US" altLang="ja-JP" sz="3600" dirty="0"/>
          </a:p>
          <a:p>
            <a:pPr lvl="2"/>
            <a:r>
              <a:rPr kumimoji="1" lang="ja-JP" altLang="en-US" sz="3600" dirty="0"/>
              <a:t>音声ファイル</a:t>
            </a:r>
            <a:r>
              <a:rPr lang="ja-JP" altLang="en-US" sz="3600" dirty="0"/>
              <a:t>を</a:t>
            </a:r>
            <a:r>
              <a:rPr kumimoji="1" lang="ja-JP" altLang="en-US" sz="3600" dirty="0"/>
              <a:t>保存</a:t>
            </a:r>
            <a:endParaRPr lang="en-US" altLang="ja-JP" sz="3600" dirty="0"/>
          </a:p>
          <a:p>
            <a:pPr lvl="1"/>
            <a:r>
              <a:rPr lang="en-US" altLang="ja-JP" sz="4000" dirty="0"/>
              <a:t>AI</a:t>
            </a:r>
            <a:r>
              <a:rPr lang="ja-JP" altLang="en-US" sz="4000" dirty="0"/>
              <a:t>の精度を上げる</a:t>
            </a:r>
            <a:endParaRPr lang="en-US" altLang="ja-JP" sz="4000" dirty="0"/>
          </a:p>
          <a:p>
            <a:pPr lvl="1"/>
            <a:endParaRPr kumimoji="1" lang="en-US" altLang="ja-JP" sz="4000" dirty="0"/>
          </a:p>
          <a:p>
            <a:r>
              <a:rPr kumimoji="1" lang="ja-JP" altLang="en-US" sz="4400" dirty="0"/>
              <a:t>外見作成</a:t>
            </a:r>
            <a:endParaRPr kumimoji="1" lang="en-US" altLang="ja-JP" sz="4400" dirty="0"/>
          </a:p>
          <a:p>
            <a:pPr lvl="1"/>
            <a:r>
              <a:rPr lang="ja-JP" altLang="en-US" sz="4000" dirty="0"/>
              <a:t>こけしをどう作るか</a:t>
            </a:r>
            <a:endParaRPr lang="en-US" altLang="ja-JP" sz="4000" dirty="0"/>
          </a:p>
          <a:p>
            <a:endParaRPr lang="en-US" altLang="ja-JP" dirty="0"/>
          </a:p>
          <a:p>
            <a:pPr lvl="1"/>
            <a:endParaRPr kumimoji="1" lang="en-US" altLang="ja-JP" dirty="0"/>
          </a:p>
          <a:p>
            <a:endParaRPr lang="en-US" altLang="ja-JP" dirty="0"/>
          </a:p>
        </p:txBody>
      </p:sp>
      <p:sp>
        <p:nvSpPr>
          <p:cNvPr id="5" name="正方形/長方形 4">
            <a:extLst>
              <a:ext uri="{FF2B5EF4-FFF2-40B4-BE49-F238E27FC236}">
                <a16:creationId xmlns:a16="http://schemas.microsoft.com/office/drawing/2014/main" id="{17E6CB9E-FCA3-4C48-A411-903186BAF346}"/>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496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8BB6840-FFA8-4AC8-A5F8-8DEC3A149E9A}"/>
              </a:ext>
            </a:extLst>
          </p:cNvPr>
          <p:cNvSpPr txBox="1"/>
          <p:nvPr/>
        </p:nvSpPr>
        <p:spPr>
          <a:xfrm>
            <a:off x="914400" y="2321004"/>
            <a:ext cx="12017828" cy="1107996"/>
          </a:xfrm>
          <a:prstGeom prst="rect">
            <a:avLst/>
          </a:prstGeom>
          <a:noFill/>
        </p:spPr>
        <p:txBody>
          <a:bodyPr wrap="square" rtlCol="0">
            <a:spAutoFit/>
          </a:bodyPr>
          <a:lstStyle/>
          <a:p>
            <a:r>
              <a:rPr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ご清聴ありがとうございました</a:t>
            </a:r>
            <a:endParaRPr kumimoji="1" lang="ja-JP" altLang="en-US" sz="6600"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正方形/長方形 2">
            <a:extLst>
              <a:ext uri="{FF2B5EF4-FFF2-40B4-BE49-F238E27FC236}">
                <a16:creationId xmlns:a16="http://schemas.microsoft.com/office/drawing/2014/main" id="{F8B30A9A-DE41-4783-85A4-34324F8C363E}"/>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434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B7CB-0F8B-4F2C-936A-79811F6E7D45}"/>
              </a:ext>
            </a:extLst>
          </p:cNvPr>
          <p:cNvSpPr>
            <a:spLocks noGrp="1"/>
          </p:cNvSpPr>
          <p:nvPr>
            <p:ph type="title"/>
          </p:nvPr>
        </p:nvSpPr>
        <p:spPr/>
        <p:txBody>
          <a:bodyPr/>
          <a:lstStyle/>
          <a:p>
            <a:r>
              <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主な要素技術・流れ</a:t>
            </a:r>
          </a:p>
        </p:txBody>
      </p:sp>
      <p:sp>
        <p:nvSpPr>
          <p:cNvPr id="9" name="四角形: 角を丸くする 8">
            <a:extLst>
              <a:ext uri="{FF2B5EF4-FFF2-40B4-BE49-F238E27FC236}">
                <a16:creationId xmlns:a16="http://schemas.microsoft.com/office/drawing/2014/main" id="{FF3DBC08-8D8D-4207-9210-BD0C4AA88276}"/>
              </a:ext>
            </a:extLst>
          </p:cNvPr>
          <p:cNvSpPr/>
          <p:nvPr/>
        </p:nvSpPr>
        <p:spPr>
          <a:xfrm>
            <a:off x="3188056"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0" name="四角形: 角を丸くする 9">
            <a:extLst>
              <a:ext uri="{FF2B5EF4-FFF2-40B4-BE49-F238E27FC236}">
                <a16:creationId xmlns:a16="http://schemas.microsoft.com/office/drawing/2014/main" id="{27331362-F18C-4A5C-9781-E3C2E3AD8B38}"/>
              </a:ext>
            </a:extLst>
          </p:cNvPr>
          <p:cNvSpPr/>
          <p:nvPr/>
        </p:nvSpPr>
        <p:spPr>
          <a:xfrm>
            <a:off x="6216003"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1" name="四角形: 角を丸くする 10">
            <a:extLst>
              <a:ext uri="{FF2B5EF4-FFF2-40B4-BE49-F238E27FC236}">
                <a16:creationId xmlns:a16="http://schemas.microsoft.com/office/drawing/2014/main" id="{26F1286B-7EEC-424A-B43A-DD354AA4876D}"/>
              </a:ext>
            </a:extLst>
          </p:cNvPr>
          <p:cNvSpPr/>
          <p:nvPr/>
        </p:nvSpPr>
        <p:spPr>
          <a:xfrm>
            <a:off x="9219888"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音声合成</a:t>
            </a:r>
          </a:p>
        </p:txBody>
      </p:sp>
      <p:sp>
        <p:nvSpPr>
          <p:cNvPr id="16" name="四角形: 角を丸くする 15">
            <a:extLst>
              <a:ext uri="{FF2B5EF4-FFF2-40B4-BE49-F238E27FC236}">
                <a16:creationId xmlns:a16="http://schemas.microsoft.com/office/drawing/2014/main" id="{ADDDA980-E0AC-4927-B7C8-B508DB59DD5F}"/>
              </a:ext>
            </a:extLst>
          </p:cNvPr>
          <p:cNvSpPr/>
          <p:nvPr/>
        </p:nvSpPr>
        <p:spPr>
          <a:xfrm>
            <a:off x="3200087"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テキスト分類</a:t>
            </a:r>
          </a:p>
        </p:txBody>
      </p:sp>
      <p:sp>
        <p:nvSpPr>
          <p:cNvPr id="17" name="四角形: 角を丸くする 16">
            <a:extLst>
              <a:ext uri="{FF2B5EF4-FFF2-40B4-BE49-F238E27FC236}">
                <a16:creationId xmlns:a16="http://schemas.microsoft.com/office/drawing/2014/main" id="{5C275781-59D9-46AF-B353-284C861BC744}"/>
              </a:ext>
            </a:extLst>
          </p:cNvPr>
          <p:cNvSpPr/>
          <p:nvPr/>
        </p:nvSpPr>
        <p:spPr>
          <a:xfrm>
            <a:off x="6228034" y="2408130"/>
            <a:ext cx="2743200" cy="7419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データ取得</a:t>
            </a:r>
          </a:p>
        </p:txBody>
      </p:sp>
      <p:sp>
        <p:nvSpPr>
          <p:cNvPr id="18" name="四角形: 角を丸くする 17">
            <a:extLst>
              <a:ext uri="{FF2B5EF4-FFF2-40B4-BE49-F238E27FC236}">
                <a16:creationId xmlns:a16="http://schemas.microsoft.com/office/drawing/2014/main" id="{DEEBBEFE-1F2B-44BF-9CF2-2C3A42F3B700}"/>
              </a:ext>
            </a:extLst>
          </p:cNvPr>
          <p:cNvSpPr/>
          <p:nvPr/>
        </p:nvSpPr>
        <p:spPr>
          <a:xfrm>
            <a:off x="9243950"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OpenJTalk</a:t>
            </a:r>
            <a:endParaRPr kumimoji="1" lang="ja-JP" altLang="en-US" sz="2400" b="1" dirty="0">
              <a:solidFill>
                <a:schemeClr val="accent6">
                  <a:lumMod val="50000"/>
                </a:schemeClr>
              </a:solidFill>
            </a:endParaRPr>
          </a:p>
        </p:txBody>
      </p:sp>
      <p:sp>
        <p:nvSpPr>
          <p:cNvPr id="19" name="四角形: 角を丸くする 18">
            <a:extLst>
              <a:ext uri="{FF2B5EF4-FFF2-40B4-BE49-F238E27FC236}">
                <a16:creationId xmlns:a16="http://schemas.microsoft.com/office/drawing/2014/main" id="{2253337C-21D4-4189-A4CC-F05C0D4A1FBF}"/>
              </a:ext>
            </a:extLst>
          </p:cNvPr>
          <p:cNvSpPr/>
          <p:nvPr/>
        </p:nvSpPr>
        <p:spPr>
          <a:xfrm>
            <a:off x="172140"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endParaRPr kumimoji="1" lang="ja-JP" altLang="en-US" sz="2400" b="1" dirty="0">
              <a:solidFill>
                <a:schemeClr val="accent6">
                  <a:lumMod val="50000"/>
                </a:schemeClr>
              </a:solidFill>
            </a:endParaRPr>
          </a:p>
        </p:txBody>
      </p:sp>
      <p:sp>
        <p:nvSpPr>
          <p:cNvPr id="20" name="四角形: 角を丸くする 19">
            <a:extLst>
              <a:ext uri="{FF2B5EF4-FFF2-40B4-BE49-F238E27FC236}">
                <a16:creationId xmlns:a16="http://schemas.microsoft.com/office/drawing/2014/main" id="{942E33AD-9824-46F7-A007-8E4B41686DA2}"/>
              </a:ext>
            </a:extLst>
          </p:cNvPr>
          <p:cNvSpPr/>
          <p:nvPr/>
        </p:nvSpPr>
        <p:spPr>
          <a:xfrm>
            <a:off x="3200087"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fastText</a:t>
            </a:r>
            <a:endParaRPr kumimoji="1" lang="ja-JP" altLang="en-US" sz="2400" b="1" dirty="0">
              <a:solidFill>
                <a:schemeClr val="accent6">
                  <a:lumMod val="50000"/>
                </a:schemeClr>
              </a:solidFill>
            </a:endParaRPr>
          </a:p>
        </p:txBody>
      </p:sp>
      <p:sp>
        <p:nvSpPr>
          <p:cNvPr id="21" name="四角形: 角を丸くする 20">
            <a:extLst>
              <a:ext uri="{FF2B5EF4-FFF2-40B4-BE49-F238E27FC236}">
                <a16:creationId xmlns:a16="http://schemas.microsoft.com/office/drawing/2014/main" id="{7466CFFC-A8FB-4718-B77B-BA8F870D7414}"/>
              </a:ext>
            </a:extLst>
          </p:cNvPr>
          <p:cNvSpPr/>
          <p:nvPr/>
        </p:nvSpPr>
        <p:spPr>
          <a:xfrm>
            <a:off x="6228034" y="3229286"/>
            <a:ext cx="2743200" cy="174457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スクレイピング</a:t>
            </a:r>
          </a:p>
        </p:txBody>
      </p:sp>
      <p:sp>
        <p:nvSpPr>
          <p:cNvPr id="22" name="四角形: 角を丸くする 21">
            <a:extLst>
              <a:ext uri="{FF2B5EF4-FFF2-40B4-BE49-F238E27FC236}">
                <a16:creationId xmlns:a16="http://schemas.microsoft.com/office/drawing/2014/main" id="{130C0893-CA27-40D8-AAFF-E3997BE3BF50}"/>
              </a:ext>
            </a:extLst>
          </p:cNvPr>
          <p:cNvSpPr/>
          <p:nvPr/>
        </p:nvSpPr>
        <p:spPr>
          <a:xfrm>
            <a:off x="172140" y="2445105"/>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音声認識</a:t>
            </a:r>
          </a:p>
        </p:txBody>
      </p:sp>
      <p:sp>
        <p:nvSpPr>
          <p:cNvPr id="23" name="四角形: 角を丸くする 22">
            <a:extLst>
              <a:ext uri="{FF2B5EF4-FFF2-40B4-BE49-F238E27FC236}">
                <a16:creationId xmlns:a16="http://schemas.microsoft.com/office/drawing/2014/main" id="{CD8F6D95-F0BD-489D-8D92-D1092CF784FB}"/>
              </a:ext>
            </a:extLst>
          </p:cNvPr>
          <p:cNvSpPr/>
          <p:nvPr/>
        </p:nvSpPr>
        <p:spPr>
          <a:xfrm>
            <a:off x="3188056"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テキスト分類</a:t>
            </a:r>
          </a:p>
        </p:txBody>
      </p:sp>
      <p:sp>
        <p:nvSpPr>
          <p:cNvPr id="24" name="四角形: 角を丸くする 23">
            <a:extLst>
              <a:ext uri="{FF2B5EF4-FFF2-40B4-BE49-F238E27FC236}">
                <a16:creationId xmlns:a16="http://schemas.microsoft.com/office/drawing/2014/main" id="{6DD34D10-6673-4DD1-B48F-072573DD1881}"/>
              </a:ext>
            </a:extLst>
          </p:cNvPr>
          <p:cNvSpPr/>
          <p:nvPr/>
        </p:nvSpPr>
        <p:spPr>
          <a:xfrm>
            <a:off x="6216003" y="2408130"/>
            <a:ext cx="2743200" cy="74194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データ取得</a:t>
            </a:r>
          </a:p>
        </p:txBody>
      </p:sp>
      <p:sp>
        <p:nvSpPr>
          <p:cNvPr id="25" name="矢印: 右 24">
            <a:extLst>
              <a:ext uri="{FF2B5EF4-FFF2-40B4-BE49-F238E27FC236}">
                <a16:creationId xmlns:a16="http://schemas.microsoft.com/office/drawing/2014/main" id="{D8638B62-C03C-4141-AAF0-F5AEAE7B40B8}"/>
              </a:ext>
            </a:extLst>
          </p:cNvPr>
          <p:cNvSpPr/>
          <p:nvPr/>
        </p:nvSpPr>
        <p:spPr>
          <a:xfrm>
            <a:off x="2782993" y="3611164"/>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717C8023-84E8-4070-B148-D9D3F761C7B1}"/>
              </a:ext>
            </a:extLst>
          </p:cNvPr>
          <p:cNvSpPr/>
          <p:nvPr/>
        </p:nvSpPr>
        <p:spPr>
          <a:xfrm>
            <a:off x="5822971" y="3615612"/>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AE4FD745-554E-4C41-BCC3-5D79564795A4}"/>
              </a:ext>
            </a:extLst>
          </p:cNvPr>
          <p:cNvSpPr/>
          <p:nvPr/>
        </p:nvSpPr>
        <p:spPr>
          <a:xfrm>
            <a:off x="8826856" y="3623196"/>
            <a:ext cx="549441" cy="1085977"/>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06FF98A-E869-46C0-B133-0966C09BA769}"/>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336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04BC-A291-4ECD-8EC7-9097E2869A29}"/>
              </a:ext>
            </a:extLst>
          </p:cNvPr>
          <p:cNvSpPr>
            <a:spLocks noGrp="1"/>
          </p:cNvSpPr>
          <p:nvPr>
            <p:ph type="title"/>
          </p:nvPr>
        </p:nvSpPr>
        <p:spPr>
          <a:xfrm>
            <a:off x="838200" y="365125"/>
            <a:ext cx="10515600" cy="1325563"/>
          </a:xfrm>
        </p:spPr>
        <p:txBody>
          <a:bodyPr/>
          <a:lstStyle/>
          <a:p>
            <a:r>
              <a:rPr kumimoji="1" lang="en-US" altLang="ja-JP"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Julius</a:t>
            </a:r>
            <a:endParaRPr kumimoji="1"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endParaRPr>
          </a:p>
        </p:txBody>
      </p:sp>
      <p:sp>
        <p:nvSpPr>
          <p:cNvPr id="3" name="コンテンツ プレースホルダー 2">
            <a:extLst>
              <a:ext uri="{FF2B5EF4-FFF2-40B4-BE49-F238E27FC236}">
                <a16:creationId xmlns:a16="http://schemas.microsoft.com/office/drawing/2014/main" id="{1A6C3B31-2B08-4702-ADFF-F7D083B293C0}"/>
              </a:ext>
            </a:extLst>
          </p:cNvPr>
          <p:cNvSpPr>
            <a:spLocks noGrp="1"/>
          </p:cNvSpPr>
          <p:nvPr>
            <p:ph idx="1"/>
          </p:nvPr>
        </p:nvSpPr>
        <p:spPr/>
        <p:txBody>
          <a:bodyPr/>
          <a:lstStyle/>
          <a:p>
            <a:r>
              <a:rPr kumimoji="1" lang="ja-JP" altLang="en-US" dirty="0"/>
              <a:t>音声認識</a:t>
            </a:r>
            <a:r>
              <a:rPr kumimoji="1" lang="en-US" altLang="ja-JP" dirty="0"/>
              <a:t>OSS(</a:t>
            </a:r>
            <a:r>
              <a:rPr kumimoji="1" lang="ja-JP" altLang="en-US" dirty="0"/>
              <a:t>オープンソースソフトウェア</a:t>
            </a:r>
            <a:r>
              <a:rPr kumimoji="1" lang="en-US" altLang="ja-JP" dirty="0"/>
              <a:t>)</a:t>
            </a:r>
          </a:p>
          <a:p>
            <a:r>
              <a:rPr lang="ja-JP" altLang="en-US" dirty="0"/>
              <a:t>音声をテキストに変換</a:t>
            </a:r>
            <a:endParaRPr kumimoji="1" lang="en-US" altLang="ja-JP" dirty="0"/>
          </a:p>
          <a:p>
            <a:r>
              <a:rPr lang="en-US" altLang="ja-JP" dirty="0"/>
              <a:t>Python</a:t>
            </a:r>
            <a:r>
              <a:rPr lang="ja-JP" altLang="en-US" dirty="0"/>
              <a:t>と連携して利用</a:t>
            </a:r>
            <a:endParaRPr kumimoji="1" lang="ja-JP" altLang="en-US" dirty="0"/>
          </a:p>
        </p:txBody>
      </p:sp>
      <p:sp>
        <p:nvSpPr>
          <p:cNvPr id="5" name="正方形/長方形 4">
            <a:extLst>
              <a:ext uri="{FF2B5EF4-FFF2-40B4-BE49-F238E27FC236}">
                <a16:creationId xmlns:a16="http://schemas.microsoft.com/office/drawing/2014/main" id="{BF469061-2BDB-4253-9E46-A39E655B750A}"/>
              </a:ext>
            </a:extLst>
          </p:cNvPr>
          <p:cNvSpPr/>
          <p:nvPr/>
        </p:nvSpPr>
        <p:spPr>
          <a:xfrm>
            <a:off x="9508067" y="0"/>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1AB50E2-C584-4852-AC5C-5F0D7F054A68}"/>
              </a:ext>
            </a:extLst>
          </p:cNvPr>
          <p:cNvSpPr txBox="1"/>
          <p:nvPr/>
        </p:nvSpPr>
        <p:spPr>
          <a:xfrm>
            <a:off x="6441106" y="342900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Python</a:t>
            </a:r>
            <a:endParaRPr kumimoji="1" lang="ja-JP" altLang="en-US" sz="11500" b="1" dirty="0">
              <a:ln/>
              <a:solidFill>
                <a:schemeClr val="accent6">
                  <a:lumMod val="75000"/>
                </a:schemeClr>
              </a:solidFill>
            </a:endParaRPr>
          </a:p>
        </p:txBody>
      </p:sp>
      <p:sp>
        <p:nvSpPr>
          <p:cNvPr id="7" name="テキスト ボックス 6">
            <a:extLst>
              <a:ext uri="{FF2B5EF4-FFF2-40B4-BE49-F238E27FC236}">
                <a16:creationId xmlns:a16="http://schemas.microsoft.com/office/drawing/2014/main" id="{D12B5D20-8D1B-4A23-BDF6-034AC9C25248}"/>
              </a:ext>
            </a:extLst>
          </p:cNvPr>
          <p:cNvSpPr txBox="1"/>
          <p:nvPr/>
        </p:nvSpPr>
        <p:spPr>
          <a:xfrm>
            <a:off x="1210285" y="3366280"/>
            <a:ext cx="6440750" cy="1862048"/>
          </a:xfrm>
          <a:prstGeom prst="rect">
            <a:avLst/>
          </a:prstGeom>
          <a:noFill/>
          <a:effectLst>
            <a:outerShdw blurRad="50800" dist="38100" dir="2700000" algn="tl" rotWithShape="0">
              <a:prstClr val="black">
                <a:alpha val="40000"/>
              </a:prstClr>
            </a:outerShdw>
          </a:effectLst>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kumimoji="1" lang="en-US" altLang="ja-JP" sz="11500" b="1" dirty="0">
                <a:ln/>
                <a:solidFill>
                  <a:schemeClr val="accent6">
                    <a:lumMod val="75000"/>
                  </a:schemeClr>
                </a:solidFill>
              </a:rPr>
              <a:t>Julius</a:t>
            </a:r>
          </a:p>
        </p:txBody>
      </p:sp>
      <p:pic>
        <p:nvPicPr>
          <p:cNvPr id="8" name="グラフィックス 7" descr="リンク">
            <a:extLst>
              <a:ext uri="{FF2B5EF4-FFF2-40B4-BE49-F238E27FC236}">
                <a16:creationId xmlns:a16="http://schemas.microsoft.com/office/drawing/2014/main" id="{C630D40C-85D8-4382-85F5-72381492CE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73206">
            <a:off x="5280325" y="3657320"/>
            <a:ext cx="1405408" cy="14054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6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E1BEE8-EA21-4DBE-944C-F48A59884AD4}"/>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4080E35-9D7D-4F60-8F54-52B50D5DA797}"/>
              </a:ext>
            </a:extLst>
          </p:cNvPr>
          <p:cNvSpPr/>
          <p:nvPr/>
        </p:nvSpPr>
        <p:spPr>
          <a:xfrm>
            <a:off x="3659671" y="3111875"/>
            <a:ext cx="4852247" cy="730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r>
              <a:rPr kumimoji="1" lang="ja-JP" altLang="en-US" sz="2400" b="1" dirty="0">
                <a:solidFill>
                  <a:schemeClr val="accent6">
                    <a:lumMod val="50000"/>
                  </a:schemeClr>
                </a:solidFill>
              </a:rPr>
              <a:t>サーバと接続</a:t>
            </a:r>
            <a:r>
              <a:rPr kumimoji="1" lang="en-US" altLang="ja-JP" sz="2400" b="1" dirty="0">
                <a:solidFill>
                  <a:schemeClr val="accent6">
                    <a:lumMod val="50000"/>
                  </a:schemeClr>
                </a:solidFill>
              </a:rPr>
              <a:t>(socket</a:t>
            </a:r>
            <a:r>
              <a:rPr kumimoji="1" lang="ja-JP" altLang="en-US" sz="2400" b="1" dirty="0">
                <a:solidFill>
                  <a:schemeClr val="accent6">
                    <a:lumMod val="50000"/>
                  </a:schemeClr>
                </a:solidFill>
              </a:rPr>
              <a:t>通信</a:t>
            </a:r>
            <a:r>
              <a:rPr kumimoji="1" lang="en-US" altLang="ja-JP" sz="2400" b="1" dirty="0">
                <a:solidFill>
                  <a:schemeClr val="accent6">
                    <a:lumMod val="50000"/>
                  </a:schemeClr>
                </a:solidFill>
              </a:rPr>
              <a:t>)</a:t>
            </a:r>
          </a:p>
        </p:txBody>
      </p:sp>
      <p:sp>
        <p:nvSpPr>
          <p:cNvPr id="9" name="正方形/長方形 8">
            <a:extLst>
              <a:ext uri="{FF2B5EF4-FFF2-40B4-BE49-F238E27FC236}">
                <a16:creationId xmlns:a16="http://schemas.microsoft.com/office/drawing/2014/main" id="{D1575FBF-2BCF-4226-9757-505A37D67A65}"/>
              </a:ext>
            </a:extLst>
          </p:cNvPr>
          <p:cNvSpPr/>
          <p:nvPr/>
        </p:nvSpPr>
        <p:spPr>
          <a:xfrm>
            <a:off x="3653654" y="4229836"/>
            <a:ext cx="4852246"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accent6">
                    <a:lumMod val="50000"/>
                  </a:schemeClr>
                </a:solidFill>
              </a:rPr>
              <a:t>音声認識</a:t>
            </a:r>
            <a:endParaRPr kumimoji="1" lang="en-US" altLang="ja-JP" sz="2400" b="1" dirty="0">
              <a:solidFill>
                <a:schemeClr val="accent6">
                  <a:lumMod val="50000"/>
                </a:schemeClr>
              </a:solidFill>
            </a:endParaRPr>
          </a:p>
        </p:txBody>
      </p:sp>
      <p:sp>
        <p:nvSpPr>
          <p:cNvPr id="10" name="正方形/長方形 9">
            <a:extLst>
              <a:ext uri="{FF2B5EF4-FFF2-40B4-BE49-F238E27FC236}">
                <a16:creationId xmlns:a16="http://schemas.microsoft.com/office/drawing/2014/main" id="{9C00F658-A53E-46C1-B8AA-6DEB59A17AC4}"/>
              </a:ext>
            </a:extLst>
          </p:cNvPr>
          <p:cNvSpPr/>
          <p:nvPr/>
        </p:nvSpPr>
        <p:spPr>
          <a:xfrm>
            <a:off x="3653654" y="5383191"/>
            <a:ext cx="4845504"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accent6">
                    <a:lumMod val="50000"/>
                  </a:schemeClr>
                </a:solidFill>
              </a:rPr>
              <a:t>サーバからデータを取得</a:t>
            </a:r>
            <a:endParaRPr lang="ja-JP" altLang="en-US" sz="2400" b="1" dirty="0">
              <a:solidFill>
                <a:schemeClr val="accent6">
                  <a:lumMod val="50000"/>
                </a:schemeClr>
              </a:solidFill>
            </a:endParaRPr>
          </a:p>
        </p:txBody>
      </p:sp>
      <p:cxnSp>
        <p:nvCxnSpPr>
          <p:cNvPr id="13" name="直線矢印コネクタ 12">
            <a:extLst>
              <a:ext uri="{FF2B5EF4-FFF2-40B4-BE49-F238E27FC236}">
                <a16:creationId xmlns:a16="http://schemas.microsoft.com/office/drawing/2014/main" id="{863D539B-DE0C-4589-B512-A43519BB23AD}"/>
              </a:ext>
            </a:extLst>
          </p:cNvPr>
          <p:cNvCxnSpPr>
            <a:cxnSpLocks/>
            <a:stCxn id="8" idx="2"/>
            <a:endCxn id="9" idx="0"/>
          </p:cNvCxnSpPr>
          <p:nvPr/>
        </p:nvCxnSpPr>
        <p:spPr>
          <a:xfrm flipH="1">
            <a:off x="6079777" y="3842299"/>
            <a:ext cx="6018" cy="387537"/>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815D4FC-9874-4B0B-A573-A6C1A12E0799}"/>
              </a:ext>
            </a:extLst>
          </p:cNvPr>
          <p:cNvCxnSpPr>
            <a:cxnSpLocks/>
            <a:stCxn id="20" idx="2"/>
            <a:endCxn id="8" idx="0"/>
          </p:cNvCxnSpPr>
          <p:nvPr/>
        </p:nvCxnSpPr>
        <p:spPr>
          <a:xfrm>
            <a:off x="6085433" y="2220091"/>
            <a:ext cx="362" cy="891784"/>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20EC643-11B6-4758-ADD1-92FBBA747172}"/>
              </a:ext>
            </a:extLst>
          </p:cNvPr>
          <p:cNvCxnSpPr>
            <a:cxnSpLocks/>
            <a:stCxn id="9" idx="2"/>
            <a:endCxn id="10" idx="0"/>
          </p:cNvCxnSpPr>
          <p:nvPr/>
        </p:nvCxnSpPr>
        <p:spPr>
          <a:xfrm flipH="1">
            <a:off x="6076406" y="4996095"/>
            <a:ext cx="3371" cy="38709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タイトル 6">
            <a:extLst>
              <a:ext uri="{FF2B5EF4-FFF2-40B4-BE49-F238E27FC236}">
                <a16:creationId xmlns:a16="http://schemas.microsoft.com/office/drawing/2014/main" id="{16236DA4-53A3-44AB-81AD-3B882D2DCE55}"/>
              </a:ext>
            </a:extLst>
          </p:cNvPr>
          <p:cNvSpPr>
            <a:spLocks noGrp="1"/>
          </p:cNvSpPr>
          <p:nvPr>
            <p:ph type="title"/>
          </p:nvPr>
        </p:nvSpPr>
        <p:spPr>
          <a:xfrm>
            <a:off x="838200" y="359129"/>
            <a:ext cx="10515600" cy="1325563"/>
          </a:xfrm>
        </p:spPr>
        <p:txBody>
          <a:bodyPr/>
          <a:lstStyle/>
          <a:p>
            <a:r>
              <a:rPr lang="en-US" altLang="ja-JP"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Python</a:t>
            </a:r>
            <a:r>
              <a:rPr lang="ja-JP" altLang="en-US" b="1" dirty="0">
                <a:ln>
                  <a:solidFill>
                    <a:schemeClr val="tx1"/>
                  </a:solidFill>
                </a:ln>
                <a:solidFill>
                  <a:schemeClr val="accent6">
                    <a:lumMod val="75000"/>
                  </a:schemeClr>
                </a:solidFill>
                <a:latin typeface="HGP明朝E" panose="02020900000000000000" pitchFamily="18" charset="-128"/>
                <a:ea typeface="HGP明朝E" panose="02020900000000000000" pitchFamily="18" charset="-128"/>
              </a:rPr>
              <a:t>との連携</a:t>
            </a:r>
          </a:p>
        </p:txBody>
      </p:sp>
      <p:sp>
        <p:nvSpPr>
          <p:cNvPr id="20" name="正方形/長方形 19">
            <a:extLst>
              <a:ext uri="{FF2B5EF4-FFF2-40B4-BE49-F238E27FC236}">
                <a16:creationId xmlns:a16="http://schemas.microsoft.com/office/drawing/2014/main" id="{FB8B81E6-7CF0-4CD1-9227-7CCB13E84C75}"/>
              </a:ext>
            </a:extLst>
          </p:cNvPr>
          <p:cNvSpPr/>
          <p:nvPr/>
        </p:nvSpPr>
        <p:spPr>
          <a:xfrm>
            <a:off x="3662681" y="1453832"/>
            <a:ext cx="4845504" cy="7662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accent6">
                    <a:lumMod val="50000"/>
                  </a:schemeClr>
                </a:solidFill>
              </a:rPr>
              <a:t>Julius</a:t>
            </a:r>
            <a:r>
              <a:rPr kumimoji="1" lang="ja-JP" altLang="en-US" sz="2400" b="1" dirty="0">
                <a:solidFill>
                  <a:schemeClr val="accent6">
                    <a:lumMod val="50000"/>
                  </a:schemeClr>
                </a:solidFill>
              </a:rPr>
              <a:t>サーバを起動</a:t>
            </a:r>
          </a:p>
        </p:txBody>
      </p:sp>
      <p:sp>
        <p:nvSpPr>
          <p:cNvPr id="30" name="正方形/長方形 29">
            <a:extLst>
              <a:ext uri="{FF2B5EF4-FFF2-40B4-BE49-F238E27FC236}">
                <a16:creationId xmlns:a16="http://schemas.microsoft.com/office/drawing/2014/main" id="{6E1CA5D4-A51E-457C-BE26-313D0CEFB033}"/>
              </a:ext>
            </a:extLst>
          </p:cNvPr>
          <p:cNvSpPr/>
          <p:nvPr/>
        </p:nvSpPr>
        <p:spPr>
          <a:xfrm>
            <a:off x="3254644" y="2650210"/>
            <a:ext cx="5746852" cy="3988095"/>
          </a:xfrm>
          <a:prstGeom prst="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1" name="テキスト ボックス 30">
            <a:extLst>
              <a:ext uri="{FF2B5EF4-FFF2-40B4-BE49-F238E27FC236}">
                <a16:creationId xmlns:a16="http://schemas.microsoft.com/office/drawing/2014/main" id="{CBFCCCBF-CED3-422B-A79A-D3076B600230}"/>
              </a:ext>
            </a:extLst>
          </p:cNvPr>
          <p:cNvSpPr txBox="1"/>
          <p:nvPr/>
        </p:nvSpPr>
        <p:spPr>
          <a:xfrm>
            <a:off x="3653654" y="2452914"/>
            <a:ext cx="1558613" cy="461665"/>
          </a:xfrm>
          <a:prstGeom prst="rect">
            <a:avLst/>
          </a:prstGeom>
          <a:solidFill>
            <a:schemeClr val="bg1"/>
          </a:solidFill>
          <a:ln w="57150">
            <a:solidFill>
              <a:schemeClr val="accent6">
                <a:lumMod val="50000"/>
              </a:schemeClr>
            </a:solidFill>
          </a:ln>
        </p:spPr>
        <p:txBody>
          <a:bodyPr wrap="square" rtlCol="0">
            <a:spAutoFit/>
          </a:bodyPr>
          <a:lstStyle/>
          <a:p>
            <a:pPr algn="ctr"/>
            <a:r>
              <a:rPr kumimoji="1" lang="en-US" altLang="ja-JP" sz="2400" b="1" dirty="0"/>
              <a:t>Python</a:t>
            </a:r>
            <a:endParaRPr kumimoji="1" lang="ja-JP" altLang="en-US" sz="2400" b="1" dirty="0"/>
          </a:p>
        </p:txBody>
      </p:sp>
    </p:spTree>
    <p:extLst>
      <p:ext uri="{BB962C8B-B14F-4D97-AF65-F5344CB8AC3E}">
        <p14:creationId xmlns:p14="http://schemas.microsoft.com/office/powerpoint/2010/main" val="179088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FEA7A-A53F-4DC2-ADF6-966C194F34DB}"/>
              </a:ext>
            </a:extLst>
          </p:cNvPr>
          <p:cNvSpPr>
            <a:spLocks noGrp="1"/>
          </p:cNvSpPr>
          <p:nvPr>
            <p:ph type="title"/>
          </p:nvPr>
        </p:nvSpPr>
        <p:spPr/>
        <p:txBody>
          <a:bodyPr/>
          <a:lstStyle/>
          <a:p>
            <a:r>
              <a:rPr kumimoji="1"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
        <p:nvSpPr>
          <p:cNvPr id="4" name="四角形: 角を丸くする 3">
            <a:extLst>
              <a:ext uri="{FF2B5EF4-FFF2-40B4-BE49-F238E27FC236}">
                <a16:creationId xmlns:a16="http://schemas.microsoft.com/office/drawing/2014/main" id="{D7B5737E-D24E-4DAC-BB60-15267FE39B7A}"/>
              </a:ext>
            </a:extLst>
          </p:cNvPr>
          <p:cNvSpPr/>
          <p:nvPr/>
        </p:nvSpPr>
        <p:spPr>
          <a:xfrm>
            <a:off x="1289052"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音声</a:t>
            </a:r>
            <a:endParaRPr kumimoji="1" lang="ja-JP" altLang="en-US" sz="3600" b="1" dirty="0"/>
          </a:p>
        </p:txBody>
      </p:sp>
      <p:sp>
        <p:nvSpPr>
          <p:cNvPr id="5" name="四角形: 角を丸くする 4">
            <a:extLst>
              <a:ext uri="{FF2B5EF4-FFF2-40B4-BE49-F238E27FC236}">
                <a16:creationId xmlns:a16="http://schemas.microsoft.com/office/drawing/2014/main" id="{DDD19EE2-0538-477B-AF62-F2011A2F8AF7}"/>
              </a:ext>
            </a:extLst>
          </p:cNvPr>
          <p:cNvSpPr/>
          <p:nvPr/>
        </p:nvSpPr>
        <p:spPr>
          <a:xfrm>
            <a:off x="4991100"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音素</a:t>
            </a:r>
          </a:p>
        </p:txBody>
      </p:sp>
      <p:sp>
        <p:nvSpPr>
          <p:cNvPr id="6" name="四角形: 角を丸くする 5">
            <a:extLst>
              <a:ext uri="{FF2B5EF4-FFF2-40B4-BE49-F238E27FC236}">
                <a16:creationId xmlns:a16="http://schemas.microsoft.com/office/drawing/2014/main" id="{0645E6F2-E18A-45C7-A0FD-835F07D3FCF8}"/>
              </a:ext>
            </a:extLst>
          </p:cNvPr>
          <p:cNvSpPr/>
          <p:nvPr/>
        </p:nvSpPr>
        <p:spPr>
          <a:xfrm>
            <a:off x="8693148" y="2374900"/>
            <a:ext cx="2413000" cy="1693069"/>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文字</a:t>
            </a:r>
          </a:p>
        </p:txBody>
      </p:sp>
      <p:sp>
        <p:nvSpPr>
          <p:cNvPr id="7" name="四角形: 角を丸くする 6">
            <a:extLst>
              <a:ext uri="{FF2B5EF4-FFF2-40B4-BE49-F238E27FC236}">
                <a16:creationId xmlns:a16="http://schemas.microsoft.com/office/drawing/2014/main" id="{F410ABAF-FE02-441D-BFCE-9F5EDC1AC83A}"/>
              </a:ext>
            </a:extLst>
          </p:cNvPr>
          <p:cNvSpPr/>
          <p:nvPr/>
        </p:nvSpPr>
        <p:spPr>
          <a:xfrm>
            <a:off x="6925467" y="4752181"/>
            <a:ext cx="2246313" cy="148590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ysClr val="windowText" lastClr="000000"/>
                </a:solidFill>
              </a:rPr>
              <a:t>辞書</a:t>
            </a:r>
          </a:p>
        </p:txBody>
      </p:sp>
      <p:sp>
        <p:nvSpPr>
          <p:cNvPr id="9" name="矢印: 右 8">
            <a:extLst>
              <a:ext uri="{FF2B5EF4-FFF2-40B4-BE49-F238E27FC236}">
                <a16:creationId xmlns:a16="http://schemas.microsoft.com/office/drawing/2014/main" id="{E0E3DB7F-7C0E-4052-8AA4-4A6C193DA488}"/>
              </a:ext>
            </a:extLst>
          </p:cNvPr>
          <p:cNvSpPr/>
          <p:nvPr/>
        </p:nvSpPr>
        <p:spPr>
          <a:xfrm>
            <a:off x="7240587"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sp>
        <p:nvSpPr>
          <p:cNvPr id="10" name="矢印: 右 9">
            <a:extLst>
              <a:ext uri="{FF2B5EF4-FFF2-40B4-BE49-F238E27FC236}">
                <a16:creationId xmlns:a16="http://schemas.microsoft.com/office/drawing/2014/main" id="{AD0C7CF1-8905-4FF8-8552-7D330C48EFF8}"/>
              </a:ext>
            </a:extLst>
          </p:cNvPr>
          <p:cNvSpPr/>
          <p:nvPr/>
        </p:nvSpPr>
        <p:spPr>
          <a:xfrm>
            <a:off x="3538539" y="2418467"/>
            <a:ext cx="1616075" cy="169306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3600" b="1" dirty="0"/>
              <a:t>変換</a:t>
            </a:r>
          </a:p>
        </p:txBody>
      </p:sp>
      <p:cxnSp>
        <p:nvCxnSpPr>
          <p:cNvPr id="13" name="コネクタ: カギ線 12">
            <a:extLst>
              <a:ext uri="{FF2B5EF4-FFF2-40B4-BE49-F238E27FC236}">
                <a16:creationId xmlns:a16="http://schemas.microsoft.com/office/drawing/2014/main" id="{2669BBC3-E193-488F-B2A2-1CAB783737AD}"/>
              </a:ext>
            </a:extLst>
          </p:cNvPr>
          <p:cNvCxnSpPr>
            <a:stCxn id="5" idx="2"/>
            <a:endCxn id="7" idx="1"/>
          </p:cNvCxnSpPr>
          <p:nvPr/>
        </p:nvCxnSpPr>
        <p:spPr>
          <a:xfrm rot="16200000" flipH="1">
            <a:off x="5847952" y="4417616"/>
            <a:ext cx="1427162" cy="727867"/>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A21F347-3C77-4D71-8D2B-E4BE89B014E8}"/>
              </a:ext>
            </a:extLst>
          </p:cNvPr>
          <p:cNvCxnSpPr>
            <a:cxnSpLocks/>
            <a:stCxn id="7" idx="3"/>
            <a:endCxn id="6" idx="2"/>
          </p:cNvCxnSpPr>
          <p:nvPr/>
        </p:nvCxnSpPr>
        <p:spPr>
          <a:xfrm flipV="1">
            <a:off x="9171780" y="4067969"/>
            <a:ext cx="727868" cy="1427162"/>
          </a:xfrm>
          <a:prstGeom prst="bentConnector2">
            <a:avLst/>
          </a:prstGeom>
          <a:ln w="1143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49C6C70-B03E-49D0-A920-88FE2E6DC9B6}"/>
              </a:ext>
            </a:extLst>
          </p:cNvPr>
          <p:cNvSpPr txBox="1"/>
          <p:nvPr/>
        </p:nvSpPr>
        <p:spPr>
          <a:xfrm>
            <a:off x="4853780" y="4516148"/>
            <a:ext cx="1206499" cy="646331"/>
          </a:xfrm>
          <a:prstGeom prst="rect">
            <a:avLst/>
          </a:prstGeom>
          <a:solidFill>
            <a:srgbClr val="FF0000"/>
          </a:solidFill>
          <a:ln>
            <a:solidFill>
              <a:schemeClr val="tx1"/>
            </a:solidFill>
          </a:ln>
        </p:spPr>
        <p:txBody>
          <a:bodyPr wrap="square" rtlCol="0">
            <a:spAutoFit/>
          </a:bodyPr>
          <a:lstStyle/>
          <a:p>
            <a:pPr algn="ctr"/>
            <a:r>
              <a:rPr lang="ja-JP" altLang="en-US" sz="3600" b="1" dirty="0">
                <a:solidFill>
                  <a:schemeClr val="bg1"/>
                </a:solidFill>
              </a:rPr>
              <a:t>検索</a:t>
            </a:r>
            <a:endParaRPr kumimoji="1" lang="ja-JP" altLang="en-US" sz="3600" b="1" dirty="0">
              <a:solidFill>
                <a:schemeClr val="bg1"/>
              </a:solidFill>
            </a:endParaRPr>
          </a:p>
        </p:txBody>
      </p:sp>
      <p:sp>
        <p:nvSpPr>
          <p:cNvPr id="24" name="テキスト ボックス 23">
            <a:extLst>
              <a:ext uri="{FF2B5EF4-FFF2-40B4-BE49-F238E27FC236}">
                <a16:creationId xmlns:a16="http://schemas.microsoft.com/office/drawing/2014/main" id="{4E335EFB-CFC8-4A41-A5DD-211DBE9079D2}"/>
              </a:ext>
            </a:extLst>
          </p:cNvPr>
          <p:cNvSpPr txBox="1"/>
          <p:nvPr/>
        </p:nvSpPr>
        <p:spPr>
          <a:xfrm>
            <a:off x="10035380" y="4605048"/>
            <a:ext cx="1206499" cy="646331"/>
          </a:xfrm>
          <a:prstGeom prst="rect">
            <a:avLst/>
          </a:prstGeom>
          <a:solidFill>
            <a:srgbClr val="FF0000"/>
          </a:solidFill>
          <a:ln>
            <a:solidFill>
              <a:schemeClr val="tx1"/>
            </a:solidFill>
          </a:ln>
        </p:spPr>
        <p:txBody>
          <a:bodyPr wrap="square" rtlCol="0">
            <a:spAutoFit/>
          </a:bodyPr>
          <a:lstStyle/>
          <a:p>
            <a:pPr algn="ctr"/>
            <a:r>
              <a:rPr kumimoji="1" lang="ja-JP" altLang="en-US" sz="3600" b="1" dirty="0">
                <a:solidFill>
                  <a:schemeClr val="bg1"/>
                </a:solidFill>
              </a:rPr>
              <a:t>出力</a:t>
            </a:r>
          </a:p>
        </p:txBody>
      </p:sp>
      <p:sp>
        <p:nvSpPr>
          <p:cNvPr id="25" name="正方形/長方形 24">
            <a:extLst>
              <a:ext uri="{FF2B5EF4-FFF2-40B4-BE49-F238E27FC236}">
                <a16:creationId xmlns:a16="http://schemas.microsoft.com/office/drawing/2014/main" id="{856C89DF-8D28-42FE-8F7F-24479A7EF98E}"/>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83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C55DF703-D9F1-41E8-824C-34B88967B1D2}"/>
              </a:ext>
            </a:extLst>
          </p:cNvPr>
          <p:cNvSpPr/>
          <p:nvPr/>
        </p:nvSpPr>
        <p:spPr>
          <a:xfrm>
            <a:off x="14859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雨</a:t>
            </a:r>
            <a:endParaRPr kumimoji="1" lang="ja-JP" altLang="en-US" sz="3600" b="1" dirty="0"/>
          </a:p>
        </p:txBody>
      </p:sp>
      <p:sp>
        <p:nvSpPr>
          <p:cNvPr id="5" name="四角形: 角を丸くする 4">
            <a:extLst>
              <a:ext uri="{FF2B5EF4-FFF2-40B4-BE49-F238E27FC236}">
                <a16:creationId xmlns:a16="http://schemas.microsoft.com/office/drawing/2014/main" id="{92349C31-B034-4E91-B2A4-B4FDF583388B}"/>
              </a:ext>
            </a:extLst>
          </p:cNvPr>
          <p:cNvSpPr/>
          <p:nvPr/>
        </p:nvSpPr>
        <p:spPr>
          <a:xfrm>
            <a:off x="46736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あめ</a:t>
            </a:r>
          </a:p>
        </p:txBody>
      </p:sp>
      <p:sp>
        <p:nvSpPr>
          <p:cNvPr id="6" name="四角形: 角を丸くする 5">
            <a:extLst>
              <a:ext uri="{FF2B5EF4-FFF2-40B4-BE49-F238E27FC236}">
                <a16:creationId xmlns:a16="http://schemas.microsoft.com/office/drawing/2014/main" id="{D72F68DE-E7DD-47AE-B77E-873FDE61B98E}"/>
              </a:ext>
            </a:extLst>
          </p:cNvPr>
          <p:cNvSpPr/>
          <p:nvPr/>
        </p:nvSpPr>
        <p:spPr>
          <a:xfrm>
            <a:off x="7861300" y="18542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a</a:t>
            </a:r>
            <a:r>
              <a:rPr kumimoji="1" lang="en-US" altLang="ja-JP" sz="3600" b="1" dirty="0"/>
              <a:t> m e</a:t>
            </a:r>
            <a:endParaRPr kumimoji="1" lang="ja-JP" altLang="en-US" sz="3600" b="1" dirty="0"/>
          </a:p>
        </p:txBody>
      </p:sp>
      <p:sp>
        <p:nvSpPr>
          <p:cNvPr id="7" name="四角形: 角を丸くする 6">
            <a:extLst>
              <a:ext uri="{FF2B5EF4-FFF2-40B4-BE49-F238E27FC236}">
                <a16:creationId xmlns:a16="http://schemas.microsoft.com/office/drawing/2014/main" id="{010B730B-EDB9-44A1-912E-0FEBFF8F2E75}"/>
              </a:ext>
            </a:extLst>
          </p:cNvPr>
          <p:cNvSpPr/>
          <p:nvPr/>
        </p:nvSpPr>
        <p:spPr>
          <a:xfrm>
            <a:off x="14859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t>時間</a:t>
            </a:r>
            <a:endParaRPr kumimoji="1" lang="ja-JP" altLang="en-US" sz="3600" b="1" dirty="0"/>
          </a:p>
        </p:txBody>
      </p:sp>
      <p:sp>
        <p:nvSpPr>
          <p:cNvPr id="8" name="四角形: 角を丸くする 7">
            <a:extLst>
              <a:ext uri="{FF2B5EF4-FFF2-40B4-BE49-F238E27FC236}">
                <a16:creationId xmlns:a16="http://schemas.microsoft.com/office/drawing/2014/main" id="{A6728FC0-2E3E-40CB-8C0F-C94EEF0F0BF4}"/>
              </a:ext>
            </a:extLst>
          </p:cNvPr>
          <p:cNvSpPr/>
          <p:nvPr/>
        </p:nvSpPr>
        <p:spPr>
          <a:xfrm>
            <a:off x="46736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t>じかん</a:t>
            </a:r>
          </a:p>
        </p:txBody>
      </p:sp>
      <p:sp>
        <p:nvSpPr>
          <p:cNvPr id="9" name="四角形: 角を丸くする 8">
            <a:extLst>
              <a:ext uri="{FF2B5EF4-FFF2-40B4-BE49-F238E27FC236}">
                <a16:creationId xmlns:a16="http://schemas.microsoft.com/office/drawing/2014/main" id="{CE9C1BE1-A8B2-4BE3-81DD-F6C96E76DA4D}"/>
              </a:ext>
            </a:extLst>
          </p:cNvPr>
          <p:cNvSpPr/>
          <p:nvPr/>
        </p:nvSpPr>
        <p:spPr>
          <a:xfrm>
            <a:off x="7861300" y="4000500"/>
            <a:ext cx="2921000" cy="1155701"/>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b="1" dirty="0"/>
              <a:t>j i</a:t>
            </a:r>
            <a:r>
              <a:rPr lang="ja-JP" altLang="en-US" sz="3600" b="1" dirty="0"/>
              <a:t> </a:t>
            </a:r>
            <a:r>
              <a:rPr lang="en-US" altLang="ja-JP" sz="3600" b="1" dirty="0"/>
              <a:t>k</a:t>
            </a:r>
            <a:r>
              <a:rPr lang="ja-JP" altLang="en-US" sz="3600" b="1" dirty="0"/>
              <a:t> </a:t>
            </a:r>
            <a:r>
              <a:rPr lang="en-US" altLang="ja-JP" sz="3600" b="1" dirty="0"/>
              <a:t>a</a:t>
            </a:r>
            <a:r>
              <a:rPr lang="ja-JP" altLang="en-US" sz="3600" b="1" dirty="0"/>
              <a:t> </a:t>
            </a:r>
            <a:r>
              <a:rPr lang="en-US" altLang="ja-JP" sz="3600" b="1" dirty="0"/>
              <a:t>N</a:t>
            </a:r>
            <a:endParaRPr kumimoji="1" lang="ja-JP" altLang="en-US" sz="3600" b="1" dirty="0"/>
          </a:p>
        </p:txBody>
      </p:sp>
      <p:sp>
        <p:nvSpPr>
          <p:cNvPr id="3" name="矢印: 右 2">
            <a:extLst>
              <a:ext uri="{FF2B5EF4-FFF2-40B4-BE49-F238E27FC236}">
                <a16:creationId xmlns:a16="http://schemas.microsoft.com/office/drawing/2014/main" id="{5920C5BF-2FA1-42EC-A14B-EE5DC608A509}"/>
              </a:ext>
            </a:extLst>
          </p:cNvPr>
          <p:cNvSpPr/>
          <p:nvPr/>
        </p:nvSpPr>
        <p:spPr>
          <a:xfrm>
            <a:off x="4038600" y="20828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3E53881B-DB29-486B-9BC5-3FC7A07B3D9C}"/>
              </a:ext>
            </a:extLst>
          </p:cNvPr>
          <p:cNvSpPr/>
          <p:nvPr/>
        </p:nvSpPr>
        <p:spPr>
          <a:xfrm>
            <a:off x="7207252" y="4235451"/>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32C6E5DE-9F42-42F8-90C6-1AD8DC001C2A}"/>
              </a:ext>
            </a:extLst>
          </p:cNvPr>
          <p:cNvSpPr/>
          <p:nvPr/>
        </p:nvSpPr>
        <p:spPr>
          <a:xfrm>
            <a:off x="4032249" y="42291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61F41A84-D43D-4AD8-84C0-F52A939E9CBD}"/>
              </a:ext>
            </a:extLst>
          </p:cNvPr>
          <p:cNvSpPr/>
          <p:nvPr/>
        </p:nvSpPr>
        <p:spPr>
          <a:xfrm>
            <a:off x="7219950" y="2159000"/>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20D9A3B-40AF-4E89-9C51-556638F991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タイトル 1">
            <a:extLst>
              <a:ext uri="{FF2B5EF4-FFF2-40B4-BE49-F238E27FC236}">
                <a16:creationId xmlns:a16="http://schemas.microsoft.com/office/drawing/2014/main" id="{1E162877-38C2-48D7-BFDC-8DDC72C24CCE}"/>
              </a:ext>
            </a:extLst>
          </p:cNvPr>
          <p:cNvSpPr>
            <a:spLocks noGrp="1"/>
          </p:cNvSpPr>
          <p:nvPr>
            <p:ph type="title"/>
          </p:nvPr>
        </p:nvSpPr>
        <p:spPr>
          <a:xfrm>
            <a:off x="838200" y="365125"/>
            <a:ext cx="10515600" cy="1325563"/>
          </a:xfrm>
        </p:spPr>
        <p:txBody>
          <a:bodyPr/>
          <a:lstStyle/>
          <a:p>
            <a:r>
              <a:rPr kumimoji="1"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32388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03D577-ADC1-4484-8CF3-4DAB32D21D0E}"/>
              </a:ext>
            </a:extLst>
          </p:cNvPr>
          <p:cNvSpPr/>
          <p:nvPr/>
        </p:nvSpPr>
        <p:spPr>
          <a:xfrm>
            <a:off x="3346450" y="3204478"/>
            <a:ext cx="5499100" cy="36068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600" b="1" dirty="0">
                <a:solidFill>
                  <a:sysClr val="windowText" lastClr="000000"/>
                </a:solidFill>
              </a:rPr>
              <a:t>音素ファイル</a:t>
            </a:r>
            <a:endParaRPr lang="en-US" altLang="ja-JP" sz="3600" b="1" dirty="0">
              <a:solidFill>
                <a:sysClr val="windowText" lastClr="000000"/>
              </a:solidFill>
            </a:endParaRPr>
          </a:p>
          <a:p>
            <a:endParaRPr lang="en-US" altLang="ja-JP" sz="3600" dirty="0">
              <a:solidFill>
                <a:sysClr val="windowText" lastClr="000000"/>
              </a:solidFill>
            </a:endParaRPr>
          </a:p>
          <a:p>
            <a:r>
              <a:rPr lang="ja-JP" altLang="en-US" sz="3600" b="1" dirty="0">
                <a:solidFill>
                  <a:sysClr val="windowText" lastClr="000000"/>
                </a:solidFill>
              </a:rPr>
              <a:t>　単語</a:t>
            </a:r>
            <a:r>
              <a:rPr lang="en-US" altLang="ja-JP" sz="3600" b="1" dirty="0">
                <a:solidFill>
                  <a:sysClr val="windowText" lastClr="000000"/>
                </a:solidFill>
              </a:rPr>
              <a:t>	</a:t>
            </a:r>
            <a:r>
              <a:rPr lang="en-US" altLang="ja-JP" sz="3600" dirty="0">
                <a:solidFill>
                  <a:sysClr val="windowText" lastClr="000000"/>
                </a:solidFill>
              </a:rPr>
              <a:t>	</a:t>
            </a:r>
            <a:r>
              <a:rPr lang="ja-JP" altLang="en-US" sz="3600" b="1" dirty="0">
                <a:solidFill>
                  <a:sysClr val="windowText" lastClr="000000"/>
                </a:solidFill>
              </a:rPr>
              <a:t>音素</a:t>
            </a:r>
            <a:endParaRPr lang="en-US" altLang="ja-JP" sz="3600" b="1" dirty="0">
              <a:solidFill>
                <a:sysClr val="windowText" lastClr="000000"/>
              </a:solidFill>
            </a:endParaRPr>
          </a:p>
          <a:p>
            <a:r>
              <a:rPr kumimoji="1" lang="ja-JP" altLang="en-US" sz="3600" dirty="0">
                <a:solidFill>
                  <a:sysClr val="windowText" lastClr="000000"/>
                </a:solidFill>
              </a:rPr>
              <a:t>　晴れ</a:t>
            </a:r>
            <a:r>
              <a:rPr kumimoji="1" lang="en-US" altLang="ja-JP" sz="3600" dirty="0">
                <a:solidFill>
                  <a:sysClr val="windowText" lastClr="000000"/>
                </a:solidFill>
              </a:rPr>
              <a:t>		h a r e</a:t>
            </a:r>
            <a:endParaRPr lang="en-US" altLang="ja-JP" sz="3600" dirty="0">
              <a:solidFill>
                <a:sysClr val="windowText" lastClr="000000"/>
              </a:solidFill>
            </a:endParaRPr>
          </a:p>
          <a:p>
            <a:r>
              <a:rPr lang="ja-JP" altLang="en-US" sz="3600" dirty="0">
                <a:solidFill>
                  <a:sysClr val="windowText" lastClr="000000"/>
                </a:solidFill>
              </a:rPr>
              <a:t>　曇り</a:t>
            </a:r>
            <a:r>
              <a:rPr lang="en-US" altLang="ja-JP" sz="3600" dirty="0">
                <a:solidFill>
                  <a:sysClr val="windowText" lastClr="000000"/>
                </a:solidFill>
              </a:rPr>
              <a:t>		k u m o r i</a:t>
            </a:r>
          </a:p>
          <a:p>
            <a:r>
              <a:rPr kumimoji="1" lang="ja-JP" altLang="en-US" sz="3600" dirty="0">
                <a:solidFill>
                  <a:sysClr val="windowText" lastClr="000000"/>
                </a:solidFill>
              </a:rPr>
              <a:t>　雨</a:t>
            </a:r>
            <a:r>
              <a:rPr kumimoji="1" lang="en-US" altLang="ja-JP" sz="3600" dirty="0">
                <a:solidFill>
                  <a:sysClr val="windowText" lastClr="000000"/>
                </a:solidFill>
              </a:rPr>
              <a:t>		a m e</a:t>
            </a:r>
          </a:p>
        </p:txBody>
      </p:sp>
      <p:sp>
        <p:nvSpPr>
          <p:cNvPr id="5" name="テキスト ボックス 4">
            <a:extLst>
              <a:ext uri="{FF2B5EF4-FFF2-40B4-BE49-F238E27FC236}">
                <a16:creationId xmlns:a16="http://schemas.microsoft.com/office/drawing/2014/main" id="{B5E6F467-0695-4466-ABC3-71F7920A94A7}"/>
              </a:ext>
            </a:extLst>
          </p:cNvPr>
          <p:cNvSpPr txBox="1"/>
          <p:nvPr/>
        </p:nvSpPr>
        <p:spPr>
          <a:xfrm>
            <a:off x="4589070" y="1690688"/>
            <a:ext cx="5511800" cy="1077218"/>
          </a:xfrm>
          <a:prstGeom prst="rect">
            <a:avLst/>
          </a:prstGeom>
          <a:noFill/>
        </p:spPr>
        <p:txBody>
          <a:bodyPr wrap="square" rtlCol="0">
            <a:spAutoFit/>
          </a:bodyPr>
          <a:lstStyle/>
          <a:p>
            <a:r>
              <a:rPr lang="ja-JP" altLang="en-US" sz="3200" b="1" dirty="0"/>
              <a:t>読みファイル・音素ファイル</a:t>
            </a:r>
            <a:endParaRPr lang="en-US" altLang="ja-JP" sz="3200" b="1" dirty="0"/>
          </a:p>
          <a:p>
            <a:r>
              <a:rPr lang="ja-JP" altLang="en-US" sz="3200" b="1" dirty="0"/>
              <a:t>語彙ファイル・構文ファイル</a:t>
            </a:r>
            <a:endParaRPr kumimoji="1" lang="ja-JP" altLang="en-US" sz="3200" b="1" dirty="0"/>
          </a:p>
        </p:txBody>
      </p:sp>
      <p:sp>
        <p:nvSpPr>
          <p:cNvPr id="3" name="テキスト ボックス 2">
            <a:extLst>
              <a:ext uri="{FF2B5EF4-FFF2-40B4-BE49-F238E27FC236}">
                <a16:creationId xmlns:a16="http://schemas.microsoft.com/office/drawing/2014/main" id="{CF723C66-88EF-4748-9FB8-E84BDB90BDC9}"/>
              </a:ext>
            </a:extLst>
          </p:cNvPr>
          <p:cNvSpPr txBox="1"/>
          <p:nvPr/>
        </p:nvSpPr>
        <p:spPr>
          <a:xfrm>
            <a:off x="764390" y="1875974"/>
            <a:ext cx="3111500" cy="707886"/>
          </a:xfrm>
          <a:prstGeom prst="rect">
            <a:avLst/>
          </a:prstGeom>
          <a:noFill/>
        </p:spPr>
        <p:txBody>
          <a:bodyPr wrap="square" rtlCol="0">
            <a:spAutoFit/>
          </a:bodyPr>
          <a:lstStyle/>
          <a:p>
            <a:r>
              <a:rPr kumimoji="1" lang="ja-JP" altLang="en-US" sz="4000" b="1" dirty="0"/>
              <a:t>辞書データ</a:t>
            </a:r>
          </a:p>
        </p:txBody>
      </p:sp>
      <p:sp>
        <p:nvSpPr>
          <p:cNvPr id="6" name="矢印: 右 5">
            <a:extLst>
              <a:ext uri="{FF2B5EF4-FFF2-40B4-BE49-F238E27FC236}">
                <a16:creationId xmlns:a16="http://schemas.microsoft.com/office/drawing/2014/main" id="{D7FBCAF4-8BA3-47CF-9DFB-60CFFE2F2EE5}"/>
              </a:ext>
            </a:extLst>
          </p:cNvPr>
          <p:cNvSpPr/>
          <p:nvPr/>
        </p:nvSpPr>
        <p:spPr>
          <a:xfrm>
            <a:off x="3446070" y="1880358"/>
            <a:ext cx="952500" cy="698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65C8EE22-D85E-4BD2-9544-2BA2C9B518EF}"/>
              </a:ext>
            </a:extLst>
          </p:cNvPr>
          <p:cNvSpPr/>
          <p:nvPr/>
        </p:nvSpPr>
        <p:spPr>
          <a:xfrm>
            <a:off x="4462070" y="1559664"/>
            <a:ext cx="5765800" cy="1325563"/>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DA33747-9A3D-4CC2-AEC5-68D3B25FC015}"/>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62790C20-A0F1-4A16-A887-2C6C30B8F4A9}"/>
              </a:ext>
            </a:extLst>
          </p:cNvPr>
          <p:cNvSpPr>
            <a:spLocks noGrp="1"/>
          </p:cNvSpPr>
          <p:nvPr>
            <p:ph type="title"/>
          </p:nvPr>
        </p:nvSpPr>
        <p:spPr>
          <a:xfrm>
            <a:off x="838200" y="365125"/>
            <a:ext cx="10515600" cy="1325563"/>
          </a:xfrm>
        </p:spPr>
        <p:txBody>
          <a:bodyPr/>
          <a:lstStyle/>
          <a:p>
            <a:r>
              <a:rPr kumimoji="1"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235046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697345C-147F-4B7D-99CB-AAD6A7B8ED93}"/>
              </a:ext>
            </a:extLst>
          </p:cNvPr>
          <p:cNvPicPr>
            <a:picLocks noChangeAspect="1"/>
          </p:cNvPicPr>
          <p:nvPr/>
        </p:nvPicPr>
        <p:blipFill>
          <a:blip r:embed="rId3"/>
          <a:stretch>
            <a:fillRect/>
          </a:stretch>
        </p:blipFill>
        <p:spPr>
          <a:xfrm>
            <a:off x="5079172" y="2013631"/>
            <a:ext cx="4384869" cy="2830738"/>
          </a:xfrm>
          <a:prstGeom prst="rect">
            <a:avLst/>
          </a:prstGeom>
        </p:spPr>
      </p:pic>
      <p:sp>
        <p:nvSpPr>
          <p:cNvPr id="4" name="四角形: 角を丸くする 3">
            <a:extLst>
              <a:ext uri="{FF2B5EF4-FFF2-40B4-BE49-F238E27FC236}">
                <a16:creationId xmlns:a16="http://schemas.microsoft.com/office/drawing/2014/main" id="{263529E3-D778-43E9-82DA-E965B7B2F0B8}"/>
              </a:ext>
            </a:extLst>
          </p:cNvPr>
          <p:cNvSpPr/>
          <p:nvPr/>
        </p:nvSpPr>
        <p:spPr>
          <a:xfrm>
            <a:off x="304800" y="1989706"/>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音声</a:t>
            </a:r>
            <a:endParaRPr kumimoji="1" lang="ja-JP" altLang="en-US" sz="3600" b="1" dirty="0">
              <a:solidFill>
                <a:schemeClr val="accent6">
                  <a:lumMod val="75000"/>
                </a:schemeClr>
              </a:solidFill>
            </a:endParaRPr>
          </a:p>
        </p:txBody>
      </p:sp>
      <p:sp>
        <p:nvSpPr>
          <p:cNvPr id="7" name="四角形: 角を丸くする 6">
            <a:extLst>
              <a:ext uri="{FF2B5EF4-FFF2-40B4-BE49-F238E27FC236}">
                <a16:creationId xmlns:a16="http://schemas.microsoft.com/office/drawing/2014/main" id="{7ECA1C6E-3338-4F6F-8304-0FA2838EDB27}"/>
              </a:ext>
            </a:extLst>
          </p:cNvPr>
          <p:cNvSpPr/>
          <p:nvPr/>
        </p:nvSpPr>
        <p:spPr>
          <a:xfrm>
            <a:off x="304800" y="2906037"/>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あめ</a:t>
            </a:r>
          </a:p>
        </p:txBody>
      </p:sp>
      <p:sp>
        <p:nvSpPr>
          <p:cNvPr id="10" name="四角形: 角を丸くする 9">
            <a:extLst>
              <a:ext uri="{FF2B5EF4-FFF2-40B4-BE49-F238E27FC236}">
                <a16:creationId xmlns:a16="http://schemas.microsoft.com/office/drawing/2014/main" id="{158FB6B6-79F7-4ED4-89E5-7CDE197F9542}"/>
              </a:ext>
            </a:extLst>
          </p:cNvPr>
          <p:cNvSpPr/>
          <p:nvPr/>
        </p:nvSpPr>
        <p:spPr>
          <a:xfrm>
            <a:off x="2781300" y="1968501"/>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accent6">
                    <a:lumMod val="75000"/>
                  </a:schemeClr>
                </a:solidFill>
              </a:rPr>
              <a:t>音素</a:t>
            </a:r>
          </a:p>
        </p:txBody>
      </p:sp>
      <p:sp>
        <p:nvSpPr>
          <p:cNvPr id="11" name="四角形: 角を丸くする 10">
            <a:extLst>
              <a:ext uri="{FF2B5EF4-FFF2-40B4-BE49-F238E27FC236}">
                <a16:creationId xmlns:a16="http://schemas.microsoft.com/office/drawing/2014/main" id="{8B211BE3-F8F8-4AD0-BD4B-AEF903D60A8B}"/>
              </a:ext>
            </a:extLst>
          </p:cNvPr>
          <p:cNvSpPr/>
          <p:nvPr/>
        </p:nvSpPr>
        <p:spPr>
          <a:xfrm>
            <a:off x="2781300" y="2884832"/>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b="1" dirty="0"/>
              <a:t>ame</a:t>
            </a:r>
            <a:endParaRPr kumimoji="1" lang="ja-JP" altLang="en-US" sz="4000" b="1" dirty="0"/>
          </a:p>
        </p:txBody>
      </p:sp>
      <p:sp>
        <p:nvSpPr>
          <p:cNvPr id="13" name="四角形: 角を丸くする 12">
            <a:extLst>
              <a:ext uri="{FF2B5EF4-FFF2-40B4-BE49-F238E27FC236}">
                <a16:creationId xmlns:a16="http://schemas.microsoft.com/office/drawing/2014/main" id="{B5668B1D-3D43-453B-926C-8758D5E089D1}"/>
              </a:ext>
            </a:extLst>
          </p:cNvPr>
          <p:cNvSpPr/>
          <p:nvPr/>
        </p:nvSpPr>
        <p:spPr>
          <a:xfrm>
            <a:off x="9779000" y="1953177"/>
            <a:ext cx="2108200" cy="9010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b="1" dirty="0">
                <a:solidFill>
                  <a:schemeClr val="accent6">
                    <a:lumMod val="75000"/>
                  </a:schemeClr>
                </a:solidFill>
              </a:rPr>
              <a:t>文字</a:t>
            </a:r>
            <a:endParaRPr kumimoji="1" lang="ja-JP" altLang="en-US" sz="3600" b="1" dirty="0">
              <a:solidFill>
                <a:schemeClr val="accent6">
                  <a:lumMod val="75000"/>
                </a:schemeClr>
              </a:solidFill>
            </a:endParaRPr>
          </a:p>
        </p:txBody>
      </p:sp>
      <p:sp>
        <p:nvSpPr>
          <p:cNvPr id="14" name="四角形: 角を丸くする 13">
            <a:extLst>
              <a:ext uri="{FF2B5EF4-FFF2-40B4-BE49-F238E27FC236}">
                <a16:creationId xmlns:a16="http://schemas.microsoft.com/office/drawing/2014/main" id="{C87E882B-B659-495F-875F-45E6C339DADF}"/>
              </a:ext>
            </a:extLst>
          </p:cNvPr>
          <p:cNvSpPr/>
          <p:nvPr/>
        </p:nvSpPr>
        <p:spPr>
          <a:xfrm>
            <a:off x="9779000" y="2869508"/>
            <a:ext cx="2108200" cy="1784350"/>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b="1" dirty="0"/>
              <a:t>雨</a:t>
            </a:r>
          </a:p>
        </p:txBody>
      </p:sp>
      <p:sp>
        <p:nvSpPr>
          <p:cNvPr id="16" name="正方形/長方形 15">
            <a:extLst>
              <a:ext uri="{FF2B5EF4-FFF2-40B4-BE49-F238E27FC236}">
                <a16:creationId xmlns:a16="http://schemas.microsoft.com/office/drawing/2014/main" id="{0F88051D-C103-4855-96F7-F1A0E38A8FA9}"/>
              </a:ext>
            </a:extLst>
          </p:cNvPr>
          <p:cNvSpPr/>
          <p:nvPr/>
        </p:nvSpPr>
        <p:spPr>
          <a:xfrm>
            <a:off x="5522785" y="4182387"/>
            <a:ext cx="666751"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D80CC61-92A0-476A-853B-5CF505BB5854}"/>
              </a:ext>
            </a:extLst>
          </p:cNvPr>
          <p:cNvSpPr/>
          <p:nvPr/>
        </p:nvSpPr>
        <p:spPr>
          <a:xfrm>
            <a:off x="7271607" y="4182387"/>
            <a:ext cx="12827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 16">
            <a:extLst>
              <a:ext uri="{FF2B5EF4-FFF2-40B4-BE49-F238E27FC236}">
                <a16:creationId xmlns:a16="http://schemas.microsoft.com/office/drawing/2014/main" id="{99E689E5-E545-4427-8D68-CF7509C7CAC7}"/>
              </a:ext>
            </a:extLst>
          </p:cNvPr>
          <p:cNvSpPr/>
          <p:nvPr/>
        </p:nvSpPr>
        <p:spPr>
          <a:xfrm>
            <a:off x="6292850" y="4279569"/>
            <a:ext cx="774700" cy="34290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C3B27A8C-A34A-4A94-9B87-9F64B2091A57}"/>
              </a:ext>
            </a:extLst>
          </p:cNvPr>
          <p:cNvSpPr/>
          <p:nvPr/>
        </p:nvSpPr>
        <p:spPr>
          <a:xfrm>
            <a:off x="1984789" y="3299737"/>
            <a:ext cx="1213678"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変換</a:t>
            </a:r>
          </a:p>
        </p:txBody>
      </p:sp>
      <p:sp>
        <p:nvSpPr>
          <p:cNvPr id="22" name="矢印: 右 21">
            <a:extLst>
              <a:ext uri="{FF2B5EF4-FFF2-40B4-BE49-F238E27FC236}">
                <a16:creationId xmlns:a16="http://schemas.microsoft.com/office/drawing/2014/main" id="{39A7C1A4-BA37-4A71-9BFD-03108EC58666}"/>
              </a:ext>
            </a:extLst>
          </p:cNvPr>
          <p:cNvSpPr/>
          <p:nvPr/>
        </p:nvSpPr>
        <p:spPr>
          <a:xfrm>
            <a:off x="4478475" y="3282619"/>
            <a:ext cx="1201394" cy="9969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検索</a:t>
            </a:r>
          </a:p>
        </p:txBody>
      </p:sp>
      <p:sp>
        <p:nvSpPr>
          <p:cNvPr id="23" name="矢印: 右 22">
            <a:extLst>
              <a:ext uri="{FF2B5EF4-FFF2-40B4-BE49-F238E27FC236}">
                <a16:creationId xmlns:a16="http://schemas.microsoft.com/office/drawing/2014/main" id="{65D7147F-0E8E-4D60-9126-5958EB05768F}"/>
              </a:ext>
            </a:extLst>
          </p:cNvPr>
          <p:cNvSpPr/>
          <p:nvPr/>
        </p:nvSpPr>
        <p:spPr>
          <a:xfrm>
            <a:off x="9101671" y="2967966"/>
            <a:ext cx="1132853" cy="146842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出力</a:t>
            </a:r>
          </a:p>
        </p:txBody>
      </p:sp>
      <p:sp>
        <p:nvSpPr>
          <p:cNvPr id="18" name="正方形/長方形 17">
            <a:extLst>
              <a:ext uri="{FF2B5EF4-FFF2-40B4-BE49-F238E27FC236}">
                <a16:creationId xmlns:a16="http://schemas.microsoft.com/office/drawing/2014/main" id="{C12C46C5-E6AD-48BF-B735-634CDBAC3F78}"/>
              </a:ext>
            </a:extLst>
          </p:cNvPr>
          <p:cNvSpPr/>
          <p:nvPr/>
        </p:nvSpPr>
        <p:spPr>
          <a:xfrm>
            <a:off x="9508067" y="14514"/>
            <a:ext cx="2683933" cy="15939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1">
            <a:extLst>
              <a:ext uri="{FF2B5EF4-FFF2-40B4-BE49-F238E27FC236}">
                <a16:creationId xmlns:a16="http://schemas.microsoft.com/office/drawing/2014/main" id="{C4E99BE8-EB7D-49F9-9210-CFB3970320DE}"/>
              </a:ext>
            </a:extLst>
          </p:cNvPr>
          <p:cNvSpPr>
            <a:spLocks noGrp="1"/>
          </p:cNvSpPr>
          <p:nvPr>
            <p:ph type="title"/>
          </p:nvPr>
        </p:nvSpPr>
        <p:spPr>
          <a:xfrm>
            <a:off x="838200" y="365125"/>
            <a:ext cx="10515600" cy="1325563"/>
          </a:xfrm>
        </p:spPr>
        <p:txBody>
          <a:bodyPr/>
          <a:lstStyle/>
          <a:p>
            <a:r>
              <a:rPr kumimoji="1" lang="ja-JP" altLang="en-US" b="1" dirty="0">
                <a:ln>
                  <a:solidFill>
                    <a:sysClr val="windowText" lastClr="000000"/>
                  </a:solidFill>
                </a:ln>
                <a:solidFill>
                  <a:schemeClr val="accent6">
                    <a:lumMod val="75000"/>
                  </a:schemeClr>
                </a:solidFill>
                <a:latin typeface="HGP明朝E" panose="02020900000000000000" pitchFamily="18" charset="-128"/>
                <a:ea typeface="HGP明朝E" panose="02020900000000000000" pitchFamily="18" charset="-128"/>
              </a:rPr>
              <a:t>音声認識</a:t>
            </a:r>
          </a:p>
        </p:txBody>
      </p:sp>
    </p:spTree>
    <p:extLst>
      <p:ext uri="{BB962C8B-B14F-4D97-AF65-F5344CB8AC3E}">
        <p14:creationId xmlns:p14="http://schemas.microsoft.com/office/powerpoint/2010/main" val="27808211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TotalTime>
  <Words>2401</Words>
  <Application>Microsoft Office PowerPoint</Application>
  <PresentationFormat>ワイド画面</PresentationFormat>
  <Paragraphs>313</Paragraphs>
  <Slides>26</Slides>
  <Notes>26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HGP明朝E</vt:lpstr>
      <vt:lpstr>HGS明朝E</vt:lpstr>
      <vt:lpstr>游ゴシック</vt:lpstr>
      <vt:lpstr>游ゴシック Light</vt:lpstr>
      <vt:lpstr>Arial</vt:lpstr>
      <vt:lpstr>Office テーマ</vt:lpstr>
      <vt:lpstr>AIスピーカー開発</vt:lpstr>
      <vt:lpstr>プロジェクトの全体像</vt:lpstr>
      <vt:lpstr>主な要素技術・流れ</vt:lpstr>
      <vt:lpstr>Julius</vt:lpstr>
      <vt:lpstr>Pythonとの連携</vt:lpstr>
      <vt:lpstr>音声認識</vt:lpstr>
      <vt:lpstr>音声認識</vt:lpstr>
      <vt:lpstr>音声認識</vt:lpstr>
      <vt:lpstr>音声認識</vt:lpstr>
      <vt:lpstr>辞書データ</vt:lpstr>
      <vt:lpstr>辞書データ</vt:lpstr>
      <vt:lpstr>ウェイクワード</vt:lpstr>
      <vt:lpstr>ウェイクワード</vt:lpstr>
      <vt:lpstr>ウェイクワード</vt:lpstr>
      <vt:lpstr>テキスト分類の仕組み</vt:lpstr>
      <vt:lpstr>fastText</vt:lpstr>
      <vt:lpstr>トレーニングデータ</vt:lpstr>
      <vt:lpstr>機械学習モデル</vt:lpstr>
      <vt:lpstr>出力するデータを取得</vt:lpstr>
      <vt:lpstr>工夫した点・処理の短縮</vt:lpstr>
      <vt:lpstr>工夫した点・処理の短縮</vt:lpstr>
      <vt:lpstr>OpenJTalk</vt:lpstr>
      <vt:lpstr>OpenJTalk</vt:lpstr>
      <vt:lpstr>PowerPoint プレゼンテーション</vt:lpstr>
      <vt:lpstr>今後の計画</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rikie</dc:creator>
  <cp:lastModifiedBy>力石 鈴之佑</cp:lastModifiedBy>
  <cp:revision>103</cp:revision>
  <dcterms:created xsi:type="dcterms:W3CDTF">2021-11-23T02:33:41Z</dcterms:created>
  <dcterms:modified xsi:type="dcterms:W3CDTF">2021-12-08T07:18:56Z</dcterms:modified>
</cp:coreProperties>
</file>