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4" r:id="rId4"/>
    <p:sldId id="258"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41" autoAdjust="0"/>
  </p:normalViewPr>
  <p:slideViewPr>
    <p:cSldViewPr snapToGrid="0">
      <p:cViewPr varScale="1">
        <p:scale>
          <a:sx n="47" d="100"/>
          <a:sy n="47" d="100"/>
        </p:scale>
        <p:origin x="480" y="60"/>
      </p:cViewPr>
      <p:guideLst/>
    </p:cSldViewPr>
  </p:slideViewPr>
  <p:outlineViewPr>
    <p:cViewPr>
      <p:scale>
        <a:sx n="33" d="100"/>
        <a:sy n="33" d="100"/>
      </p:scale>
      <p:origin x="0" y="0"/>
    </p:cViewPr>
  </p:outlineViewPr>
  <p:notesTextViewPr>
    <p:cViewPr>
      <p:scale>
        <a:sx n="125" d="100"/>
        <a:sy n="125" d="100"/>
      </p:scale>
      <p:origin x="0" y="-4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847E3-A545-4FEE-96D0-B2F7F758E0F3}"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1E08D-4A53-4A5C-9DAB-BDA17F3E8D74}" type="slidenum">
              <a:rPr kumimoji="1" lang="ja-JP" altLang="en-US" smtClean="0"/>
              <a:t>‹#›</a:t>
            </a:fld>
            <a:endParaRPr kumimoji="1" lang="ja-JP" altLang="en-US"/>
          </a:p>
        </p:txBody>
      </p:sp>
    </p:spTree>
    <p:extLst>
      <p:ext uri="{BB962C8B-B14F-4D97-AF65-F5344CB8AC3E}">
        <p14:creationId xmlns:p14="http://schemas.microsoft.com/office/powerpoint/2010/main" val="24436211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テキスト分類の流れと</a:t>
            </a:r>
            <a:r>
              <a:rPr lang="en-US" altLang="ja-JP" dirty="0" err="1"/>
              <a:t>fastText</a:t>
            </a:r>
            <a:r>
              <a:rPr lang="ja-JP" altLang="en-US" dirty="0"/>
              <a:t>について説明します。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テキスト分類とは文章を項目ごとに機械学習を用いて分類することです。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流れとしては、予測したい文章を入れ、その意味を解析し、予測した結果を返してくれます。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この図では「私は犬と猫が好き」という文章が左の三つの項目のうちのどれかを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予測した結果 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と出しているので動物項目に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分類しました。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　＝　確率を計算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一番確率が高いのを結果として出す→動物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2</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en-US" altLang="ja-JP" dirty="0" err="1"/>
              <a:t>fastText</a:t>
            </a:r>
            <a:r>
              <a:rPr lang="ja-JP" altLang="en-US" dirty="0"/>
              <a:t>は、単語表現と文章分類を効率的に学習するためのライブラリです。</a:t>
            </a:r>
            <a:endParaRPr lang="en-US" altLang="ja-JP" dirty="0"/>
          </a:p>
          <a:p>
            <a:r>
              <a:rPr kumimoji="1" lang="en-US" altLang="ja-JP" dirty="0" err="1"/>
              <a:t>fastText</a:t>
            </a:r>
            <a:r>
              <a:rPr kumimoji="1" lang="ja-JP" altLang="en-US" dirty="0"/>
              <a:t>では、文章をコンピューターで処理するために単語を数値的に表現します。</a:t>
            </a:r>
            <a:endParaRPr kumimoji="1" lang="en-US" altLang="ja-JP" dirty="0"/>
          </a:p>
          <a:p>
            <a:r>
              <a:rPr kumimoji="1" lang="ja-JP" altLang="en-US" dirty="0"/>
              <a:t>この図では「犬」、「好き」、「猫」という単語を</a:t>
            </a:r>
            <a:r>
              <a:rPr kumimoji="1" lang="ja-JP" altLang="en-US" sz="1200" b="0" i="0" kern="1200" dirty="0">
                <a:solidFill>
                  <a:schemeClr val="tx1"/>
                </a:solidFill>
                <a:effectLst/>
                <a:latin typeface="+mn-lt"/>
                <a:ea typeface="+mn-ea"/>
                <a:cs typeface="+mn-cs"/>
              </a:rPr>
              <a:t>数の特徴に対する関連の度合いを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表現して</a:t>
            </a:r>
            <a:r>
              <a:rPr kumimoji="1" lang="ja-JP" altLang="en-US" sz="1200" b="0" i="0" kern="1200">
                <a:solidFill>
                  <a:schemeClr val="tx1"/>
                </a:solidFill>
                <a:effectLst/>
                <a:latin typeface="+mn-lt"/>
                <a:ea typeface="+mn-ea"/>
                <a:cs typeface="+mn-cs"/>
              </a:rPr>
              <a:t>います。</a:t>
            </a:r>
            <a:endParaRPr kumimoji="1" lang="en-US" altLang="ja-JP" sz="1200" b="0" i="0" kern="120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3</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本来の作り方としては、トレーニングデータ用の文章を形態素解析で単語ごとに分割するのですが、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a:t>
            </a:r>
            <a:endParaRPr kumimoji="1" lang="en-US" altLang="ja-JP" dirty="0"/>
          </a:p>
          <a:p>
            <a:r>
              <a:rPr kumimoji="1" lang="ja-JP" altLang="en-US" dirty="0"/>
              <a:t>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4</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a:t>
            </a:r>
            <a:r>
              <a:rPr kumimoji="1" lang="en-US" altLang="ja-JP" dirty="0"/>
              <a:t>dim</a:t>
            </a:r>
            <a:r>
              <a:rPr kumimoji="1" lang="ja-JP" altLang="en-US" dirty="0"/>
              <a:t>は</a:t>
            </a:r>
            <a:r>
              <a:rPr kumimoji="1" lang="en-US" altLang="ja-JP" dirty="0"/>
              <a:t>200,epoch</a:t>
            </a:r>
            <a:r>
              <a:rPr kumimoji="1" lang="ja-JP" altLang="en-US" dirty="0"/>
              <a:t>数は</a:t>
            </a:r>
            <a:r>
              <a:rPr kumimoji="1" lang="en-US" altLang="ja-JP" dirty="0"/>
              <a:t>133000,loss</a:t>
            </a:r>
            <a:r>
              <a:rPr kumimoji="1" lang="ja-JP" altLang="en-US" dirty="0"/>
              <a:t>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5</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E6BC3-6040-4622-81D9-1DC4078961D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567E89-5149-4DBA-A4D2-4B0EFADD9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4C2617-EAB2-47EB-90AF-B893DE017EDB}"/>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67380795-2A6B-4EBF-9196-8589E41D7A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A2748-6843-4EAB-AB8E-AE7FE0A3B8CE}"/>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79706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CF290-3EAC-43DF-9C4F-5651D27A15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DA510C-D528-4806-8396-FD251D23CC7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FFD5EA-78DD-4564-81F7-AAACD9EB4519}"/>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BCE2110-0951-4460-B2E2-3E788C89AD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832097-BD8D-48D9-9751-E46FB6D54F22}"/>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46153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1DB175-2877-4F0B-9FD6-B9F27D5808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1FE4D6-E2AF-4B35-A296-F72FA04F4B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9E6413-710E-4AC6-8EB1-A40AE09CADDD}"/>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7E0149E6-53A8-462B-A4AB-5727A8F398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5AE741-6642-4C60-8F8E-0EB4AA629137}"/>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104475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49B4-A7B7-43E9-B9A7-D79A73246E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6F1F6E-8349-4C27-AD9F-C96F80EA9E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93EAAB-5A82-46B8-A909-84FE058CB483}"/>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64BDF387-0F9D-459D-9249-8010508DF4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D183E6-4BF9-4BC9-9691-98AE6FF289A2}"/>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15111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75BE2-88CD-49AD-8A76-E8717CEEA2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9E7FE2-1D3A-4A98-8A5A-507C90901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EC7934-FA70-4A2B-94A4-CBCF8FF556A0}"/>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3C13E64B-14DA-41A1-9139-94D820F54D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DC5A9E-6181-4740-99C7-F4605148A0E5}"/>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110929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CCE97-3D10-4FF7-884B-FCF5311B11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36172D-F8D5-4035-86A9-5A43F1964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06CCEE-498C-4CAB-AC0D-E3823BFE6C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D7C35F-FCE2-4AAE-A5BD-CC43CFA72F2B}"/>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477F7B85-8B87-4B23-B7F1-713F90F9EE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4C60C3-ED81-4BF9-AC6E-2BEC61999907}"/>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5295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2EFBE3-4632-4570-A366-07C1DD8039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60225D-B85C-4760-A12B-1D2A9B1A4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7458B2-47F3-4964-9076-524AAF8AA4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890D10-EDB7-4CB3-8984-2341D24A8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A1FC24-C17D-4F85-9B94-A6F313D23E1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5CA0986-330F-48BB-BF3F-4077594E255A}"/>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C890E3D4-409E-4517-AE49-5DE597B3830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1B25EB-AB7F-407E-A898-6C405C5CAD94}"/>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0184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8E7AC-1023-49BD-BAD4-94D9D3D22C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D2AC9A1-00AE-43D4-95B9-125165ABBDEE}"/>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07734F72-BDAF-4A9C-9085-EDB320FDC8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8EC4A5-8F35-4B9E-9FFC-D605EEDF29EC}"/>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28204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D00B1-9811-4545-BB37-641D3228E1E3}"/>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396CEA9C-F824-4BCB-8262-82B76A3D96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EA7631-C4D1-4891-ABC8-F6AA221B2D64}"/>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5408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15579-378B-40AD-9B18-099938743F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0D722C-D489-4DEC-A7EC-E6ED1804B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8C066-7035-4B89-A4B5-4E7B4F756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E1641-4030-453F-AC05-623BE55FD1FD}"/>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5C55EE75-50D0-4FD6-806C-6FCC2B94E9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82E680-FC2E-422E-B104-61B5243C52F8}"/>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8544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D1261-1FB3-40BE-A869-DD79D076AE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BEA4FC7-9309-45B4-85B9-1034897AB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DCC1DF-06AB-4A47-8B25-E76DF9474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D1D4BF-A19F-4B07-AF9C-C4D204F0D482}"/>
              </a:ext>
            </a:extLst>
          </p:cNvPr>
          <p:cNvSpPr>
            <a:spLocks noGrp="1"/>
          </p:cNvSpPr>
          <p:nvPr>
            <p:ph type="dt" sz="half" idx="10"/>
          </p:nvPr>
        </p:nvSpPr>
        <p:spPr/>
        <p:txBody>
          <a:bodyPr/>
          <a:lstStyle/>
          <a:p>
            <a:fld id="{C3207B85-80BE-4221-9A94-62BEF993681B}"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D9AFD979-DCBB-4CF0-B20C-47CF64A475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3693C-4A5D-4105-A4E0-B2787A713133}"/>
              </a:ext>
            </a:extLst>
          </p:cNvPr>
          <p:cNvSpPr>
            <a:spLocks noGrp="1"/>
          </p:cNvSpPr>
          <p:nvPr>
            <p:ph type="sldNum" sz="quarter" idx="12"/>
          </p:nvPr>
        </p:nvSpPr>
        <p:spPr/>
        <p:txBody>
          <a:body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347349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0FD80F3-0DF2-4B3A-8676-14551732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9D9C74-3B81-4289-9C3B-51A3AA1BC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4CF895-502E-450F-A1FA-3A703E896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07B85-80BE-4221-9A94-62BEF993681B}"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DD284B3D-F8BE-40CC-B910-BF41B7E7FB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3F91DF-6640-40BF-BC09-4695655E7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0204C-F414-4275-836F-EDFABE36684F}" type="slidenum">
              <a:rPr kumimoji="1" lang="ja-JP" altLang="en-US" smtClean="0"/>
              <a:t>‹#›</a:t>
            </a:fld>
            <a:endParaRPr kumimoji="1" lang="ja-JP" altLang="en-US"/>
          </a:p>
        </p:txBody>
      </p:sp>
    </p:spTree>
    <p:extLst>
      <p:ext uri="{BB962C8B-B14F-4D97-AF65-F5344CB8AC3E}">
        <p14:creationId xmlns:p14="http://schemas.microsoft.com/office/powerpoint/2010/main" val="286168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A8AF1-8429-4118-9EA6-D77723859B1E}"/>
              </a:ext>
            </a:extLst>
          </p:cNvPr>
          <p:cNvSpPr>
            <a:spLocks noGrp="1"/>
          </p:cNvSpPr>
          <p:nvPr>
            <p:ph type="ctrTitle"/>
          </p:nvPr>
        </p:nvSpPr>
        <p:spPr/>
        <p:txBody>
          <a:bodyPr/>
          <a:lstStyle/>
          <a:p>
            <a:r>
              <a:rPr kumimoji="1" lang="en-US" altLang="ja-JP" dirty="0" err="1"/>
              <a:t>fastText</a:t>
            </a:r>
            <a:r>
              <a:rPr kumimoji="1" lang="en-US" altLang="ja-JP" baseline="0" dirty="0"/>
              <a:t> </a:t>
            </a:r>
            <a:r>
              <a:rPr kumimoji="1" lang="ja-JP" altLang="en-US" baseline="0" dirty="0"/>
              <a:t>とは</a:t>
            </a:r>
            <a:endParaRPr kumimoji="1" lang="ja-JP" altLang="en-US" dirty="0"/>
          </a:p>
        </p:txBody>
      </p:sp>
      <p:sp>
        <p:nvSpPr>
          <p:cNvPr id="3" name="字幕 2">
            <a:extLst>
              <a:ext uri="{FF2B5EF4-FFF2-40B4-BE49-F238E27FC236}">
                <a16:creationId xmlns:a16="http://schemas.microsoft.com/office/drawing/2014/main" id="{28785474-91CE-4804-8C96-15445C2CCC40}"/>
              </a:ext>
            </a:extLst>
          </p:cNvPr>
          <p:cNvSpPr>
            <a:spLocks noGrp="1"/>
          </p:cNvSpPr>
          <p:nvPr>
            <p:ph type="subTitle" idx="1"/>
          </p:nvPr>
        </p:nvSpPr>
        <p:spPr/>
        <p:txBody>
          <a:bodyPr/>
          <a:lstStyle/>
          <a:p>
            <a:endParaRPr kumimoji="1" lang="ja-JP" altLang="en-US" dirty="0"/>
          </a:p>
        </p:txBody>
      </p:sp>
      <p:sp>
        <p:nvSpPr>
          <p:cNvPr id="4" name="正方形/長方形 3">
            <a:extLst>
              <a:ext uri="{FF2B5EF4-FFF2-40B4-BE49-F238E27FC236}">
                <a16:creationId xmlns:a16="http://schemas.microsoft.com/office/drawing/2014/main" id="{CE93B8AB-A3C2-4A18-BB3C-FECBD6BEBFE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104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lstStyle/>
          <a:p>
            <a:r>
              <a:rPr lang="ja-JP" altLang="en-US" dirty="0"/>
              <a:t>テキスト分類</a:t>
            </a:r>
            <a:r>
              <a:rPr kumimoji="1" lang="ja-JP" altLang="en-US" dirty="0"/>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358416" y="3202779"/>
            <a:ext cx="712292" cy="110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C98069C-13A5-4C19-903B-38044E1D69DF}"/>
              </a:ext>
            </a:extLst>
          </p:cNvPr>
          <p:cNvSpPr/>
          <p:nvPr/>
        </p:nvSpPr>
        <p:spPr>
          <a:xfrm>
            <a:off x="793606" y="2890586"/>
            <a:ext cx="2705143" cy="1918278"/>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犬</a:t>
            </a:r>
            <a:r>
              <a:rPr lang="ja-JP" altLang="en-US" dirty="0"/>
              <a:t>と猫が</a:t>
            </a:r>
            <a:r>
              <a:rPr kumimoji="1" lang="ja-JP" altLang="en-US" dirty="0"/>
              <a:t>好き</a:t>
            </a:r>
          </a:p>
        </p:txBody>
      </p:sp>
      <p:sp>
        <p:nvSpPr>
          <p:cNvPr id="3" name="正方形/長方形 2">
            <a:extLst>
              <a:ext uri="{FF2B5EF4-FFF2-40B4-BE49-F238E27FC236}">
                <a16:creationId xmlns:a16="http://schemas.microsoft.com/office/drawing/2014/main" id="{9EB847BF-5C10-45D4-9710-F38D68B894E0}"/>
              </a:ext>
            </a:extLst>
          </p:cNvPr>
          <p:cNvSpPr/>
          <p:nvPr/>
        </p:nvSpPr>
        <p:spPr>
          <a:xfrm>
            <a:off x="1111299" y="4090256"/>
            <a:ext cx="1978338" cy="578395"/>
          </a:xfrm>
          <a:prstGeom prst="rect">
            <a:avLst/>
          </a:prstGeom>
          <a:ln>
            <a:solidFill>
              <a:schemeClr val="tx1">
                <a:lumMod val="95000"/>
                <a:lumOff val="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予測したい文章</a:t>
            </a:r>
            <a:endParaRPr lang="en-US" altLang="ja-JP" dirty="0"/>
          </a:p>
          <a:p>
            <a:pPr algn="ctr"/>
            <a:r>
              <a:rPr lang="ja-JP" altLang="en-US" dirty="0"/>
              <a:t>を入れる</a:t>
            </a:r>
            <a:endParaRPr kumimoji="1" lang="ja-JP" altLang="en-US" dirty="0"/>
          </a:p>
        </p:txBody>
      </p:sp>
      <p:sp>
        <p:nvSpPr>
          <p:cNvPr id="7" name="正方形/長方形 6">
            <a:extLst>
              <a:ext uri="{FF2B5EF4-FFF2-40B4-BE49-F238E27FC236}">
                <a16:creationId xmlns:a16="http://schemas.microsoft.com/office/drawing/2014/main" id="{17AD7007-37B6-42F3-BE00-20C827F49049}"/>
              </a:ext>
            </a:extLst>
          </p:cNvPr>
          <p:cNvSpPr/>
          <p:nvPr/>
        </p:nvSpPr>
        <p:spPr>
          <a:xfrm>
            <a:off x="4289177" y="2752824"/>
            <a:ext cx="1827463" cy="1930400"/>
          </a:xfrm>
          <a:prstGeom prst="rect">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意味を解析</a:t>
            </a: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9717C4C0-D0D0-43BB-8B87-0C67A56483CD}"/>
              </a:ext>
            </a:extLst>
          </p:cNvPr>
          <p:cNvSpPr/>
          <p:nvPr/>
        </p:nvSpPr>
        <p:spPr>
          <a:xfrm>
            <a:off x="4314196" y="3856396"/>
            <a:ext cx="1818640" cy="81225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a:t>fastText</a:t>
            </a:r>
            <a:endParaRPr kumimoji="1" lang="ja-JP" altLang="en-US" dirty="0"/>
          </a:p>
        </p:txBody>
      </p:sp>
      <p:sp>
        <p:nvSpPr>
          <p:cNvPr id="13" name="正方形/長方形 12">
            <a:extLst>
              <a:ext uri="{FF2B5EF4-FFF2-40B4-BE49-F238E27FC236}">
                <a16:creationId xmlns:a16="http://schemas.microsoft.com/office/drawing/2014/main" id="{51B23BD4-07D0-4A46-8E01-93073F77700F}"/>
              </a:ext>
            </a:extLst>
          </p:cNvPr>
          <p:cNvSpPr/>
          <p:nvPr/>
        </p:nvSpPr>
        <p:spPr>
          <a:xfrm>
            <a:off x="7111206" y="2791031"/>
            <a:ext cx="1827463" cy="1930400"/>
          </a:xfrm>
          <a:prstGeom prst="rect">
            <a:avLst/>
          </a:prstGeom>
          <a:ln>
            <a:solidFill>
              <a:schemeClr val="tx1">
                <a:lumMod val="95000"/>
                <a:lumOff val="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予測した結果を返す</a:t>
            </a:r>
          </a:p>
        </p:txBody>
      </p:sp>
      <p:sp>
        <p:nvSpPr>
          <p:cNvPr id="14" name="矢印: 右 13">
            <a:extLst>
              <a:ext uri="{FF2B5EF4-FFF2-40B4-BE49-F238E27FC236}">
                <a16:creationId xmlns:a16="http://schemas.microsoft.com/office/drawing/2014/main" id="{0307F9B9-8116-4DBF-A826-B1FF833CAAE9}"/>
              </a:ext>
            </a:extLst>
          </p:cNvPr>
          <p:cNvSpPr/>
          <p:nvPr/>
        </p:nvSpPr>
        <p:spPr>
          <a:xfrm>
            <a:off x="6256625" y="3302944"/>
            <a:ext cx="730792" cy="110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10670902" y="2215931"/>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10670902" y="4988244"/>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経済</a:t>
            </a:r>
            <a:endParaRPr kumimoji="1" lang="ja-JP" altLang="en-US" dirty="0"/>
          </a:p>
        </p:txBody>
      </p:sp>
      <p:sp>
        <p:nvSpPr>
          <p:cNvPr id="22" name="正方形/長方形 21">
            <a:extLst>
              <a:ext uri="{FF2B5EF4-FFF2-40B4-BE49-F238E27FC236}">
                <a16:creationId xmlns:a16="http://schemas.microsoft.com/office/drawing/2014/main" id="{BAA6FDE2-BBC6-43BC-A2C5-E247B0789EC6}"/>
              </a:ext>
            </a:extLst>
          </p:cNvPr>
          <p:cNvSpPr/>
          <p:nvPr/>
        </p:nvSpPr>
        <p:spPr>
          <a:xfrm>
            <a:off x="10671678" y="3561838"/>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スポーツ</a:t>
            </a:r>
          </a:p>
        </p:txBody>
      </p:sp>
      <p:sp>
        <p:nvSpPr>
          <p:cNvPr id="24" name="矢印: 上 23">
            <a:extLst>
              <a:ext uri="{FF2B5EF4-FFF2-40B4-BE49-F238E27FC236}">
                <a16:creationId xmlns:a16="http://schemas.microsoft.com/office/drawing/2014/main" id="{18313628-56F8-4052-B989-E308F28D5D42}"/>
              </a:ext>
            </a:extLst>
          </p:cNvPr>
          <p:cNvSpPr/>
          <p:nvPr/>
        </p:nvSpPr>
        <p:spPr>
          <a:xfrm rot="14993603" flipH="1" flipV="1">
            <a:off x="8988515" y="2479225"/>
            <a:ext cx="991588" cy="694778"/>
          </a:xfrm>
          <a:prstGeom prst="upArrow">
            <a:avLst>
              <a:gd name="adj1" fmla="val 4345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9943733" y="2416723"/>
            <a:ext cx="694778" cy="369332"/>
          </a:xfrm>
          <a:prstGeom prst="rect">
            <a:avLst/>
          </a:prstGeom>
          <a:noFill/>
        </p:spPr>
        <p:txBody>
          <a:bodyPr wrap="square" rtlCol="0">
            <a:spAutoFit/>
          </a:bodyPr>
          <a:lstStyle/>
          <a:p>
            <a:r>
              <a:rPr lang="en-US" altLang="ja-JP" dirty="0"/>
              <a:t>74</a:t>
            </a:r>
            <a:r>
              <a:rPr kumimoji="1" lang="ja-JP" altLang="en-US" dirty="0"/>
              <a:t>％</a:t>
            </a:r>
            <a:endParaRPr kumimoji="1" lang="en-US" altLang="ja-JP"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9844492" y="3735944"/>
            <a:ext cx="694778" cy="369332"/>
          </a:xfrm>
          <a:prstGeom prst="rect">
            <a:avLst/>
          </a:prstGeom>
          <a:noFill/>
        </p:spPr>
        <p:txBody>
          <a:bodyPr wrap="square" rtlCol="0">
            <a:spAutoFit/>
          </a:bodyPr>
          <a:lstStyle/>
          <a:p>
            <a:r>
              <a:rPr kumimoji="1" lang="en-US" altLang="ja-JP" dirty="0"/>
              <a:t>14</a:t>
            </a:r>
            <a:r>
              <a:rPr kumimoji="1" lang="ja-JP" altLang="en-US" dirty="0"/>
              <a:t>％</a:t>
            </a:r>
            <a:endParaRPr kumimoji="1" lang="en-US" altLang="ja-JP"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9964699" y="5254572"/>
            <a:ext cx="694778" cy="369332"/>
          </a:xfrm>
          <a:prstGeom prst="rect">
            <a:avLst/>
          </a:prstGeom>
          <a:noFill/>
        </p:spPr>
        <p:txBody>
          <a:bodyPr wrap="square" rtlCol="0">
            <a:spAutoFit/>
          </a:bodyPr>
          <a:lstStyle/>
          <a:p>
            <a:r>
              <a:rPr lang="en-US" altLang="ja-JP" dirty="0"/>
              <a:t>12</a:t>
            </a:r>
            <a:r>
              <a:rPr kumimoji="1" lang="ja-JP" altLang="en-US" dirty="0"/>
              <a:t>％</a:t>
            </a:r>
            <a:endParaRPr kumimoji="1" lang="en-US" altLang="ja-JP" dirty="0"/>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B279A-C118-465B-9AF4-6938D7D7CA61}"/>
              </a:ext>
            </a:extLst>
          </p:cNvPr>
          <p:cNvSpPr>
            <a:spLocks noGrp="1"/>
          </p:cNvSpPr>
          <p:nvPr>
            <p:ph type="title"/>
          </p:nvPr>
        </p:nvSpPr>
        <p:spPr>
          <a:xfrm>
            <a:off x="838200" y="365125"/>
            <a:ext cx="7747000" cy="1325563"/>
          </a:xfrm>
        </p:spPr>
        <p:txBody>
          <a:bodyPr/>
          <a:lstStyle/>
          <a:p>
            <a:r>
              <a:rPr kumimoji="1" lang="en-US" altLang="ja-JP" dirty="0" err="1"/>
              <a:t>fastText</a:t>
            </a:r>
            <a:r>
              <a:rPr kumimoji="1" lang="ja-JP" altLang="en-US" dirty="0"/>
              <a:t>について</a:t>
            </a:r>
          </a:p>
        </p:txBody>
      </p:sp>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575429" y="2943187"/>
            <a:ext cx="2339102" cy="523220"/>
          </a:xfrm>
          <a:prstGeom prst="rect">
            <a:avLst/>
          </a:prstGeom>
          <a:ln w="57150">
            <a:solidFill>
              <a:schemeClr val="tx1"/>
            </a:solidFill>
          </a:ln>
        </p:spPr>
        <p:txBody>
          <a:bodyPr wrap="none">
            <a:spAutoFit/>
          </a:bodyPr>
          <a:lstStyle/>
          <a:p>
            <a:pPr algn="ctr"/>
            <a:r>
              <a:rPr lang="ja-JP" altLang="en-US" sz="28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149600" y="2844800"/>
            <a:ext cx="1402080" cy="62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60931"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5015336" y="285085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648649" y="3997960"/>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21417" y="2976880"/>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p:nvPr/>
        </p:nvCxnSpPr>
        <p:spPr>
          <a:xfrm>
            <a:off x="10429849" y="487348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75622" y="5121432"/>
            <a:ext cx="1212282" cy="707886"/>
          </a:xfrm>
          <a:prstGeom prst="rect">
            <a:avLst/>
          </a:prstGeom>
          <a:noFill/>
        </p:spPr>
        <p:txBody>
          <a:bodyPr wrap="square" rtlCol="0">
            <a:spAutoFit/>
          </a:bodyPr>
          <a:lstStyle/>
          <a:p>
            <a:r>
              <a:rPr kumimoji="1" lang="ja-JP" altLang="en-US" sz="4000" b="1" dirty="0"/>
              <a:t>猫</a:t>
            </a:r>
          </a:p>
        </p:txBody>
      </p:sp>
    </p:spTree>
    <p:extLst>
      <p:ext uri="{BB962C8B-B14F-4D97-AF65-F5344CB8AC3E}">
        <p14:creationId xmlns:p14="http://schemas.microsoft.com/office/powerpoint/2010/main" val="31615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18E73-6557-4AF8-BBEE-9D3D25DCFD88}"/>
              </a:ext>
            </a:extLst>
          </p:cNvPr>
          <p:cNvSpPr>
            <a:spLocks noGrp="1"/>
          </p:cNvSpPr>
          <p:nvPr>
            <p:ph type="title"/>
          </p:nvPr>
        </p:nvSpPr>
        <p:spPr/>
        <p:txBody>
          <a:bodyPr/>
          <a:lstStyle/>
          <a:p>
            <a:r>
              <a:rPr kumimoji="1" lang="ja-JP" altLang="en-US" dirty="0"/>
              <a:t>トレーニングデータの作成方法</a:t>
            </a:r>
          </a:p>
        </p:txBody>
      </p:sp>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334433" y="1765990"/>
            <a:ext cx="10515600" cy="4351338"/>
          </a:xfrm>
        </p:spPr>
        <p:txBody>
          <a:bodyPr/>
          <a:lstStyle/>
          <a:p>
            <a:r>
              <a:rPr kumimoji="1" lang="ja-JP" altLang="en-US" sz="3600" b="1" dirty="0"/>
              <a:t>今まで</a:t>
            </a:r>
            <a:endParaRPr kumimoji="1" lang="en-US" altLang="ja-JP" sz="3600" b="1" dirty="0"/>
          </a:p>
          <a:p>
            <a:pPr marL="457200" lvl="1" indent="0">
              <a:buNone/>
            </a:pPr>
            <a:r>
              <a:rPr kumimoji="1" lang="ja-JP" altLang="en-US" sz="3600" b="1" dirty="0"/>
              <a:t>文章を単語ごとに分割</a:t>
            </a:r>
            <a:endParaRPr kumimoji="1" lang="en-US" altLang="ja-JP" sz="3600" b="1" dirty="0"/>
          </a:p>
          <a:p>
            <a:pPr marL="914400" lvl="2" indent="0">
              <a:buNone/>
            </a:pPr>
            <a:r>
              <a:rPr lang="ja-JP" altLang="en-US" sz="3200" b="1" dirty="0"/>
              <a:t>↑</a:t>
            </a:r>
            <a:r>
              <a:rPr kumimoji="1" lang="ja-JP" altLang="en-US" sz="3200" b="1" u="sng" dirty="0"/>
              <a:t>重複する単語が多い</a:t>
            </a:r>
            <a:endParaRPr kumimoji="1" lang="en-US" altLang="ja-JP" sz="3200" dirty="0"/>
          </a:p>
          <a:p>
            <a:r>
              <a:rPr kumimoji="1" lang="ja-JP" altLang="en-US" sz="3600" b="1" dirty="0"/>
              <a:t>現在</a:t>
            </a:r>
            <a:endParaRPr kumimoji="1" lang="en-US" altLang="ja-JP" sz="3600" b="1" dirty="0"/>
          </a:p>
          <a:p>
            <a:pPr marL="457200" lvl="1" indent="0">
              <a:buNone/>
            </a:pPr>
            <a:r>
              <a:rPr kumimoji="1" lang="ja-JP" altLang="en-US" sz="3600" b="1" dirty="0"/>
              <a:t>文章を単語として扱う</a:t>
            </a:r>
            <a:endParaRPr kumimoji="1" lang="en-US" altLang="ja-JP" sz="3600" b="1" dirty="0"/>
          </a:p>
          <a:p>
            <a:pPr marL="914400" lvl="2" indent="0">
              <a:buNone/>
            </a:pPr>
            <a:r>
              <a:rPr lang="ja-JP" altLang="en-US" sz="3600" b="1" dirty="0"/>
              <a:t>↑</a:t>
            </a:r>
            <a:r>
              <a:rPr lang="ja-JP" altLang="en-US" sz="3200" b="1" u="sng" dirty="0"/>
              <a:t>重複せず、データが増える</a:t>
            </a:r>
            <a:endParaRPr lang="ja-JP" altLang="en-US" sz="3600" b="1" u="sng" dirty="0"/>
          </a:p>
        </p:txBody>
      </p:sp>
      <p:sp>
        <p:nvSpPr>
          <p:cNvPr id="7" name="テキスト ボックス 6">
            <a:extLst>
              <a:ext uri="{FF2B5EF4-FFF2-40B4-BE49-F238E27FC236}">
                <a16:creationId xmlns:a16="http://schemas.microsoft.com/office/drawing/2014/main" id="{D5DD4A2F-68D9-4A79-A389-82AAAB394C0F}"/>
              </a:ext>
            </a:extLst>
          </p:cNvPr>
          <p:cNvSpPr txBox="1"/>
          <p:nvPr/>
        </p:nvSpPr>
        <p:spPr>
          <a:xfrm flipH="1">
            <a:off x="6391128" y="2207915"/>
            <a:ext cx="4458905" cy="584775"/>
          </a:xfrm>
          <a:prstGeom prst="rect">
            <a:avLst/>
          </a:prstGeom>
          <a:noFill/>
        </p:spPr>
        <p:txBody>
          <a:bodyPr wrap="square" rtlCol="0">
            <a:spAutoFit/>
          </a:bodyPr>
          <a:lstStyle/>
          <a:p>
            <a:r>
              <a:rPr kumimoji="1" lang="ja-JP" altLang="en-US" sz="3200" u="sng" dirty="0"/>
              <a:t>データを増やしにくい</a:t>
            </a:r>
          </a:p>
        </p:txBody>
      </p:sp>
      <p:sp>
        <p:nvSpPr>
          <p:cNvPr id="8" name="矢印: 上 7">
            <a:extLst>
              <a:ext uri="{FF2B5EF4-FFF2-40B4-BE49-F238E27FC236}">
                <a16:creationId xmlns:a16="http://schemas.microsoft.com/office/drawing/2014/main" id="{63FE131A-4C79-490B-93C6-9FA481034CA3}"/>
              </a:ext>
            </a:extLst>
          </p:cNvPr>
          <p:cNvSpPr/>
          <p:nvPr/>
        </p:nvSpPr>
        <p:spPr>
          <a:xfrm rot="16200000">
            <a:off x="5521716" y="2239161"/>
            <a:ext cx="877091" cy="510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上 8">
            <a:extLst>
              <a:ext uri="{FF2B5EF4-FFF2-40B4-BE49-F238E27FC236}">
                <a16:creationId xmlns:a16="http://schemas.microsoft.com/office/drawing/2014/main" id="{42B22345-9B06-472D-96CD-9DCAB6528AC9}"/>
              </a:ext>
            </a:extLst>
          </p:cNvPr>
          <p:cNvSpPr/>
          <p:nvPr/>
        </p:nvSpPr>
        <p:spPr>
          <a:xfrm rot="16200000">
            <a:off x="5525161" y="3964398"/>
            <a:ext cx="877091" cy="5172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FF3E0A3-6C44-4BE5-AD57-31851EDE70AF}"/>
              </a:ext>
            </a:extLst>
          </p:cNvPr>
          <p:cNvSpPr txBox="1"/>
          <p:nvPr/>
        </p:nvSpPr>
        <p:spPr>
          <a:xfrm flipH="1">
            <a:off x="6391128" y="3941659"/>
            <a:ext cx="4357842" cy="584775"/>
          </a:xfrm>
          <a:prstGeom prst="rect">
            <a:avLst/>
          </a:prstGeom>
          <a:noFill/>
        </p:spPr>
        <p:txBody>
          <a:bodyPr wrap="square" rtlCol="0">
            <a:spAutoFit/>
          </a:bodyPr>
          <a:lstStyle/>
          <a:p>
            <a:r>
              <a:rPr kumimoji="1" lang="ja-JP" altLang="en-US" sz="3200" u="sng" dirty="0"/>
              <a:t>データを増やしやすい</a:t>
            </a:r>
          </a:p>
        </p:txBody>
      </p: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139C4-F5C2-4D21-8623-FBA3A6C4A4F9}"/>
              </a:ext>
            </a:extLst>
          </p:cNvPr>
          <p:cNvSpPr>
            <a:spLocks noGrp="1"/>
          </p:cNvSpPr>
          <p:nvPr>
            <p:ph type="title"/>
          </p:nvPr>
        </p:nvSpPr>
        <p:spPr/>
        <p:txBody>
          <a:bodyPr/>
          <a:lstStyle/>
          <a:p>
            <a:r>
              <a:rPr kumimoji="1" lang="ja-JP" altLang="en-US" dirty="0"/>
              <a:t>使ってる関数など</a:t>
            </a:r>
          </a:p>
        </p:txBody>
      </p:sp>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4" y="1593908"/>
            <a:ext cx="12057246" cy="4898967"/>
          </a:xfrm>
          <a:ln w="38100">
            <a:solidFill>
              <a:schemeClr val="tx1"/>
            </a:solidFill>
          </a:ln>
        </p:spPr>
      </p:pic>
      <p:sp>
        <p:nvSpPr>
          <p:cNvPr id="5" name="正方形/長方形 4">
            <a:extLst>
              <a:ext uri="{FF2B5EF4-FFF2-40B4-BE49-F238E27FC236}">
                <a16:creationId xmlns:a16="http://schemas.microsoft.com/office/drawing/2014/main" id="{3827400A-0100-4512-BD53-7AECDB4EBCE5}"/>
              </a:ext>
            </a:extLst>
          </p:cNvPr>
          <p:cNvSpPr/>
          <p:nvPr/>
        </p:nvSpPr>
        <p:spPr>
          <a:xfrm>
            <a:off x="9259091" y="2311274"/>
            <a:ext cx="1470611"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7" y="2312904"/>
            <a:ext cx="103952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7" y="2311274"/>
            <a:ext cx="124560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132873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495</Words>
  <Application>Microsoft Office PowerPoint</Application>
  <PresentationFormat>ワイド画面</PresentationFormat>
  <Paragraphs>69</Paragraphs>
  <Slides>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fastText とは</vt:lpstr>
      <vt:lpstr>テキスト分類の仕組み</vt:lpstr>
      <vt:lpstr>fastTextについて</vt:lpstr>
      <vt:lpstr>トレーニングデータの作成方法</vt:lpstr>
      <vt:lpstr>使ってる関数など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Fasttext とは</dc:title>
  <dc:creator>山田 晃生</dc:creator>
  <cp:lastModifiedBy>山田 晃生</cp:lastModifiedBy>
  <cp:revision>51</cp:revision>
  <dcterms:created xsi:type="dcterms:W3CDTF">2021-12-01T01:46:45Z</dcterms:created>
  <dcterms:modified xsi:type="dcterms:W3CDTF">2021-12-08T04:44:08Z</dcterms:modified>
</cp:coreProperties>
</file>