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78" r:id="rId3"/>
    <p:sldId id="257" r:id="rId4"/>
    <p:sldId id="258" r:id="rId5"/>
    <p:sldId id="259" r:id="rId6"/>
    <p:sldId id="260" r:id="rId7"/>
    <p:sldId id="272" r:id="rId8"/>
    <p:sldId id="276" r:id="rId9"/>
    <p:sldId id="261" r:id="rId10"/>
    <p:sldId id="271" r:id="rId11"/>
    <p:sldId id="284" r:id="rId12"/>
    <p:sldId id="285" r:id="rId13"/>
    <p:sldId id="286" r:id="rId14"/>
    <p:sldId id="287" r:id="rId15"/>
    <p:sldId id="262" r:id="rId16"/>
    <p:sldId id="270" r:id="rId17"/>
    <p:sldId id="263" r:id="rId18"/>
    <p:sldId id="264" r:id="rId19"/>
    <p:sldId id="274" r:id="rId20"/>
    <p:sldId id="265" r:id="rId21"/>
    <p:sldId id="275" r:id="rId22"/>
    <p:sldId id="269" r:id="rId23"/>
    <p:sldId id="266" r:id="rId24"/>
    <p:sldId id="289" r:id="rId25"/>
    <p:sldId id="288" r:id="rId26"/>
    <p:sldId id="267" r:id="rId27"/>
    <p:sldId id="279" r:id="rId28"/>
    <p:sldId id="268"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923"/>
    <a:srgbClr val="F0B97C"/>
    <a:srgbClr val="F1BD83"/>
    <a:srgbClr val="EA983E"/>
    <a:srgbClr val="FEFDF8"/>
    <a:srgbClr val="E8902F"/>
    <a:srgbClr val="E9973B"/>
    <a:srgbClr val="FF0066"/>
    <a:srgbClr val="EA9A42"/>
    <a:srgbClr val="E789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09" autoAdjust="0"/>
    <p:restoredTop sz="96370" autoAdjust="0"/>
  </p:normalViewPr>
  <p:slideViewPr>
    <p:cSldViewPr snapToGrid="0">
      <p:cViewPr varScale="1">
        <p:scale>
          <a:sx n="98" d="100"/>
          <a:sy n="98" d="100"/>
        </p:scale>
        <p:origin x="96" y="354"/>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AD5661-52EC-44C6-A0CD-815C4E2A2178}" type="doc">
      <dgm:prSet loTypeId="urn:microsoft.com/office/officeart/2005/8/layout/process2" loCatId="process" qsTypeId="urn:microsoft.com/office/officeart/2005/8/quickstyle/simple1" qsCatId="simple" csTypeId="urn:microsoft.com/office/officeart/2005/8/colors/accent1_2" csCatId="accent1" phldr="1"/>
      <dgm:spPr/>
    </dgm:pt>
    <dgm:pt modelId="{26A8BDED-7BD6-49CF-8C8C-068FE7539748}">
      <dgm:prSet phldrT="[テキスト]"/>
      <dgm:spPr>
        <a:solidFill>
          <a:schemeClr val="accent6">
            <a:lumMod val="75000"/>
          </a:schemeClr>
        </a:solidFill>
      </dgm:spPr>
      <dgm:t>
        <a:bodyPr/>
        <a:lstStyle/>
        <a:p>
          <a:pPr algn="l"/>
          <a:r>
            <a:rPr kumimoji="1" lang="ja-JP" altLang="en-US" b="1" dirty="0"/>
            <a:t>音声</a:t>
          </a:r>
        </a:p>
      </dgm:t>
    </dgm:pt>
    <dgm:pt modelId="{50E4821E-4909-473A-B2EF-3EC6C651667D}" type="parTrans" cxnId="{61CF02E9-B101-4193-9516-BD830ADAC866}">
      <dgm:prSet/>
      <dgm:spPr/>
      <dgm:t>
        <a:bodyPr/>
        <a:lstStyle/>
        <a:p>
          <a:endParaRPr kumimoji="1" lang="ja-JP" altLang="en-US"/>
        </a:p>
      </dgm:t>
    </dgm:pt>
    <dgm:pt modelId="{57558FC9-4B85-4A16-BCD7-92FCA8D37C6C}" type="sibTrans" cxnId="{61CF02E9-B101-4193-9516-BD830ADAC866}">
      <dgm:prSet/>
      <dgm:spPr>
        <a:ln>
          <a:solidFill>
            <a:schemeClr val="accent1"/>
          </a:solidFill>
        </a:ln>
      </dgm:spPr>
      <dgm:t>
        <a:bodyPr/>
        <a:lstStyle/>
        <a:p>
          <a:endParaRPr kumimoji="1" lang="ja-JP" altLang="en-US"/>
        </a:p>
      </dgm:t>
    </dgm:pt>
    <dgm:pt modelId="{FA835DA5-41EF-42EA-8294-D83BFCF3F3FB}">
      <dgm:prSet phldrT="[テキスト]"/>
      <dgm:spPr>
        <a:solidFill>
          <a:schemeClr val="accent6">
            <a:lumMod val="75000"/>
          </a:schemeClr>
        </a:solidFill>
      </dgm:spPr>
      <dgm:t>
        <a:bodyPr/>
        <a:lstStyle/>
        <a:p>
          <a:pPr algn="l"/>
          <a:r>
            <a:rPr kumimoji="1" lang="ja-JP" altLang="en-US" b="1" dirty="0"/>
            <a:t>音素</a:t>
          </a:r>
        </a:p>
      </dgm:t>
    </dgm:pt>
    <dgm:pt modelId="{28542094-0279-4667-8B4C-C1105784A025}" type="parTrans" cxnId="{23AAD36C-374A-4489-9539-829662066AB6}">
      <dgm:prSet/>
      <dgm:spPr/>
      <dgm:t>
        <a:bodyPr/>
        <a:lstStyle/>
        <a:p>
          <a:endParaRPr kumimoji="1" lang="ja-JP" altLang="en-US"/>
        </a:p>
      </dgm:t>
    </dgm:pt>
    <dgm:pt modelId="{9F4C9F53-B247-481F-92B8-4137AA554FA2}" type="sibTrans" cxnId="{23AAD36C-374A-4489-9539-829662066AB6}">
      <dgm:prSet/>
      <dgm:spPr>
        <a:ln>
          <a:solidFill>
            <a:schemeClr val="accent1"/>
          </a:solidFill>
        </a:ln>
      </dgm:spPr>
      <dgm:t>
        <a:bodyPr/>
        <a:lstStyle/>
        <a:p>
          <a:endParaRPr kumimoji="1" lang="ja-JP" altLang="en-US"/>
        </a:p>
      </dgm:t>
    </dgm:pt>
    <dgm:pt modelId="{BE1F7A08-3369-4E03-932E-EF9B44EC1A7D}">
      <dgm:prSet phldrT="[テキスト]"/>
      <dgm:spPr>
        <a:solidFill>
          <a:schemeClr val="accent6">
            <a:lumMod val="75000"/>
          </a:schemeClr>
        </a:solidFill>
      </dgm:spPr>
      <dgm:t>
        <a:bodyPr/>
        <a:lstStyle/>
        <a:p>
          <a:pPr algn="l"/>
          <a:r>
            <a:rPr kumimoji="1" lang="ja-JP" altLang="en-US" b="1" dirty="0"/>
            <a:t>文字</a:t>
          </a:r>
        </a:p>
      </dgm:t>
    </dgm:pt>
    <dgm:pt modelId="{49B53EB6-4100-486E-83C2-75F7FF7FF1D2}" type="parTrans" cxnId="{8371B4CF-E521-4F12-AC62-780395936422}">
      <dgm:prSet/>
      <dgm:spPr/>
      <dgm:t>
        <a:bodyPr/>
        <a:lstStyle/>
        <a:p>
          <a:endParaRPr kumimoji="1" lang="ja-JP" altLang="en-US"/>
        </a:p>
      </dgm:t>
    </dgm:pt>
    <dgm:pt modelId="{85445968-D6D6-48BB-A9DA-C7234BF0FFAA}" type="sibTrans" cxnId="{8371B4CF-E521-4F12-AC62-780395936422}">
      <dgm:prSet/>
      <dgm:spPr/>
      <dgm:t>
        <a:bodyPr/>
        <a:lstStyle/>
        <a:p>
          <a:endParaRPr kumimoji="1" lang="ja-JP" altLang="en-US"/>
        </a:p>
      </dgm:t>
    </dgm:pt>
    <dgm:pt modelId="{8126590B-F659-46DE-8329-9AC47CB405EE}" type="pres">
      <dgm:prSet presAssocID="{D1AD5661-52EC-44C6-A0CD-815C4E2A2178}" presName="linearFlow" presStyleCnt="0">
        <dgm:presLayoutVars>
          <dgm:resizeHandles val="exact"/>
        </dgm:presLayoutVars>
      </dgm:prSet>
      <dgm:spPr/>
    </dgm:pt>
    <dgm:pt modelId="{F62A572D-3AAE-4141-8D28-785159941964}" type="pres">
      <dgm:prSet presAssocID="{26A8BDED-7BD6-49CF-8C8C-068FE7539748}" presName="node" presStyleLbl="node1" presStyleIdx="0" presStyleCnt="3" custScaleX="132648" custLinFactNeighborX="5441" custLinFactNeighborY="2309">
        <dgm:presLayoutVars>
          <dgm:bulletEnabled val="1"/>
        </dgm:presLayoutVars>
      </dgm:prSet>
      <dgm:spPr/>
    </dgm:pt>
    <dgm:pt modelId="{88C84C50-640B-4B08-A09D-969E39B7EDA8}" type="pres">
      <dgm:prSet presAssocID="{57558FC9-4B85-4A16-BCD7-92FCA8D37C6C}" presName="sibTrans" presStyleLbl="sibTrans2D1" presStyleIdx="0" presStyleCnt="2" custScaleX="110714" custScaleY="145341"/>
      <dgm:spPr/>
    </dgm:pt>
    <dgm:pt modelId="{87FD9324-81F1-4EE7-A2A6-6955F70B3FB5}" type="pres">
      <dgm:prSet presAssocID="{57558FC9-4B85-4A16-BCD7-92FCA8D37C6C}" presName="connectorText" presStyleLbl="sibTrans2D1" presStyleIdx="0" presStyleCnt="2"/>
      <dgm:spPr/>
    </dgm:pt>
    <dgm:pt modelId="{EF5F81BA-8338-4F88-9D82-20B267FC5FD0}" type="pres">
      <dgm:prSet presAssocID="{FA835DA5-41EF-42EA-8294-D83BFCF3F3FB}" presName="node" presStyleLbl="node1" presStyleIdx="1" presStyleCnt="3" custScaleX="132648" custLinFactNeighborX="5441" custLinFactNeighborY="26">
        <dgm:presLayoutVars>
          <dgm:bulletEnabled val="1"/>
        </dgm:presLayoutVars>
      </dgm:prSet>
      <dgm:spPr/>
    </dgm:pt>
    <dgm:pt modelId="{CFB8B250-5A99-47E1-B374-92C00B0DF11D}" type="pres">
      <dgm:prSet presAssocID="{9F4C9F53-B247-481F-92B8-4137AA554FA2}" presName="sibTrans" presStyleLbl="sibTrans2D1" presStyleIdx="1" presStyleCnt="2" custScaleX="110714" custScaleY="145341"/>
      <dgm:spPr/>
    </dgm:pt>
    <dgm:pt modelId="{68CD3C2E-3CB4-4345-A410-193C435C60EC}" type="pres">
      <dgm:prSet presAssocID="{9F4C9F53-B247-481F-92B8-4137AA554FA2}" presName="connectorText" presStyleLbl="sibTrans2D1" presStyleIdx="1" presStyleCnt="2"/>
      <dgm:spPr/>
    </dgm:pt>
    <dgm:pt modelId="{CA259601-2D12-4654-A3FC-426CC8F924F7}" type="pres">
      <dgm:prSet presAssocID="{BE1F7A08-3369-4E03-932E-EF9B44EC1A7D}" presName="node" presStyleLbl="node1" presStyleIdx="2" presStyleCnt="3" custScaleX="132648" custLinFactNeighborX="5441" custLinFactNeighborY="-12598">
        <dgm:presLayoutVars>
          <dgm:bulletEnabled val="1"/>
        </dgm:presLayoutVars>
      </dgm:prSet>
      <dgm:spPr/>
    </dgm:pt>
  </dgm:ptLst>
  <dgm:cxnLst>
    <dgm:cxn modelId="{2C3D2803-27F0-4057-ACB4-BA0EE0750220}" type="presOf" srcId="{D1AD5661-52EC-44C6-A0CD-815C4E2A2178}" destId="{8126590B-F659-46DE-8329-9AC47CB405EE}" srcOrd="0" destOrd="0" presId="urn:microsoft.com/office/officeart/2005/8/layout/process2"/>
    <dgm:cxn modelId="{9570C824-F6E2-4A36-A6AE-A4788C0FDAE4}" type="presOf" srcId="{9F4C9F53-B247-481F-92B8-4137AA554FA2}" destId="{CFB8B250-5A99-47E1-B374-92C00B0DF11D}" srcOrd="0" destOrd="0" presId="urn:microsoft.com/office/officeart/2005/8/layout/process2"/>
    <dgm:cxn modelId="{D6892A25-4DDB-4FEE-9813-C008706219B8}" type="presOf" srcId="{26A8BDED-7BD6-49CF-8C8C-068FE7539748}" destId="{F62A572D-3AAE-4141-8D28-785159941964}" srcOrd="0" destOrd="0" presId="urn:microsoft.com/office/officeart/2005/8/layout/process2"/>
    <dgm:cxn modelId="{23AAD36C-374A-4489-9539-829662066AB6}" srcId="{D1AD5661-52EC-44C6-A0CD-815C4E2A2178}" destId="{FA835DA5-41EF-42EA-8294-D83BFCF3F3FB}" srcOrd="1" destOrd="0" parTransId="{28542094-0279-4667-8B4C-C1105784A025}" sibTransId="{9F4C9F53-B247-481F-92B8-4137AA554FA2}"/>
    <dgm:cxn modelId="{209F8673-8F83-41A9-A23B-D5E13E166E9A}" type="presOf" srcId="{9F4C9F53-B247-481F-92B8-4137AA554FA2}" destId="{68CD3C2E-3CB4-4345-A410-193C435C60EC}" srcOrd="1" destOrd="0" presId="urn:microsoft.com/office/officeart/2005/8/layout/process2"/>
    <dgm:cxn modelId="{1DD9508A-E870-4DC4-854C-C719F7BC8ECC}" type="presOf" srcId="{BE1F7A08-3369-4E03-932E-EF9B44EC1A7D}" destId="{CA259601-2D12-4654-A3FC-426CC8F924F7}" srcOrd="0" destOrd="0" presId="urn:microsoft.com/office/officeart/2005/8/layout/process2"/>
    <dgm:cxn modelId="{DA8B9F8E-C30D-4E2D-8A23-BD878696601C}" type="presOf" srcId="{FA835DA5-41EF-42EA-8294-D83BFCF3F3FB}" destId="{EF5F81BA-8338-4F88-9D82-20B267FC5FD0}" srcOrd="0" destOrd="0" presId="urn:microsoft.com/office/officeart/2005/8/layout/process2"/>
    <dgm:cxn modelId="{F9D96392-E4E9-4D96-AC0E-413F6D6B97C8}" type="presOf" srcId="{57558FC9-4B85-4A16-BCD7-92FCA8D37C6C}" destId="{87FD9324-81F1-4EE7-A2A6-6955F70B3FB5}" srcOrd="1" destOrd="0" presId="urn:microsoft.com/office/officeart/2005/8/layout/process2"/>
    <dgm:cxn modelId="{8371B4CF-E521-4F12-AC62-780395936422}" srcId="{D1AD5661-52EC-44C6-A0CD-815C4E2A2178}" destId="{BE1F7A08-3369-4E03-932E-EF9B44EC1A7D}" srcOrd="2" destOrd="0" parTransId="{49B53EB6-4100-486E-83C2-75F7FF7FF1D2}" sibTransId="{85445968-D6D6-48BB-A9DA-C7234BF0FFAA}"/>
    <dgm:cxn modelId="{61CF02E9-B101-4193-9516-BD830ADAC866}" srcId="{D1AD5661-52EC-44C6-A0CD-815C4E2A2178}" destId="{26A8BDED-7BD6-49CF-8C8C-068FE7539748}" srcOrd="0" destOrd="0" parTransId="{50E4821E-4909-473A-B2EF-3EC6C651667D}" sibTransId="{57558FC9-4B85-4A16-BCD7-92FCA8D37C6C}"/>
    <dgm:cxn modelId="{34D96EEB-B671-4900-9AC4-A7AFEF189956}" type="presOf" srcId="{57558FC9-4B85-4A16-BCD7-92FCA8D37C6C}" destId="{88C84C50-640B-4B08-A09D-969E39B7EDA8}" srcOrd="0" destOrd="0" presId="urn:microsoft.com/office/officeart/2005/8/layout/process2"/>
    <dgm:cxn modelId="{A2C07ECA-DE4C-43F4-B56B-C48F16595216}" type="presParOf" srcId="{8126590B-F659-46DE-8329-9AC47CB405EE}" destId="{F62A572D-3AAE-4141-8D28-785159941964}" srcOrd="0" destOrd="0" presId="urn:microsoft.com/office/officeart/2005/8/layout/process2"/>
    <dgm:cxn modelId="{ED70D826-4E70-467E-A16F-E72FD7E86BE4}" type="presParOf" srcId="{8126590B-F659-46DE-8329-9AC47CB405EE}" destId="{88C84C50-640B-4B08-A09D-969E39B7EDA8}" srcOrd="1" destOrd="0" presId="urn:microsoft.com/office/officeart/2005/8/layout/process2"/>
    <dgm:cxn modelId="{694A1EF5-47EB-41F3-918E-5AEBD0C874A8}" type="presParOf" srcId="{88C84C50-640B-4B08-A09D-969E39B7EDA8}" destId="{87FD9324-81F1-4EE7-A2A6-6955F70B3FB5}" srcOrd="0" destOrd="0" presId="urn:microsoft.com/office/officeart/2005/8/layout/process2"/>
    <dgm:cxn modelId="{DCDDCC46-BDF3-4A30-8E8F-9C62CC59CAAB}" type="presParOf" srcId="{8126590B-F659-46DE-8329-9AC47CB405EE}" destId="{EF5F81BA-8338-4F88-9D82-20B267FC5FD0}" srcOrd="2" destOrd="0" presId="urn:microsoft.com/office/officeart/2005/8/layout/process2"/>
    <dgm:cxn modelId="{60568690-61DA-4F8D-8F60-35E7F9342931}" type="presParOf" srcId="{8126590B-F659-46DE-8329-9AC47CB405EE}" destId="{CFB8B250-5A99-47E1-B374-92C00B0DF11D}" srcOrd="3" destOrd="0" presId="urn:microsoft.com/office/officeart/2005/8/layout/process2"/>
    <dgm:cxn modelId="{F711DD4A-324C-4178-9B6A-C9FFA06225A3}" type="presParOf" srcId="{CFB8B250-5A99-47E1-B374-92C00B0DF11D}" destId="{68CD3C2E-3CB4-4345-A410-193C435C60EC}" srcOrd="0" destOrd="0" presId="urn:microsoft.com/office/officeart/2005/8/layout/process2"/>
    <dgm:cxn modelId="{C808C617-6E94-4520-B20F-2A9D66D8C825}" type="presParOf" srcId="{8126590B-F659-46DE-8329-9AC47CB405EE}" destId="{CA259601-2D12-4654-A3FC-426CC8F924F7}"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A572D-3AAE-4141-8D28-785159941964}">
      <dsp:nvSpPr>
        <dsp:cNvPr id="0" name=""/>
        <dsp:cNvSpPr/>
      </dsp:nvSpPr>
      <dsp:spPr>
        <a:xfrm>
          <a:off x="1193374" y="9800"/>
          <a:ext cx="2945884" cy="1233793"/>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kumimoji="1" lang="ja-JP" altLang="en-US" sz="4200" b="1" kern="1200" dirty="0"/>
            <a:t>音声</a:t>
          </a:r>
        </a:p>
      </dsp:txBody>
      <dsp:txXfrm>
        <a:off x="1229511" y="45937"/>
        <a:ext cx="2873610" cy="1161519"/>
      </dsp:txXfrm>
    </dsp:sp>
    <dsp:sp modelId="{88C84C50-640B-4B08-A09D-969E39B7EDA8}">
      <dsp:nvSpPr>
        <dsp:cNvPr id="0" name=""/>
        <dsp:cNvSpPr/>
      </dsp:nvSpPr>
      <dsp:spPr>
        <a:xfrm rot="5400000">
          <a:off x="2414218" y="1143725"/>
          <a:ext cx="504197" cy="806943"/>
        </a:xfrm>
        <a:prstGeom prst="rightArrow">
          <a:avLst>
            <a:gd name="adj1" fmla="val 60000"/>
            <a:gd name="adj2" fmla="val 50000"/>
          </a:avLst>
        </a:prstGeom>
        <a:solidFill>
          <a:schemeClr val="accent1">
            <a:tint val="60000"/>
            <a:hueOff val="0"/>
            <a:satOff val="0"/>
            <a:lumOff val="0"/>
            <a:alphaOff val="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kumimoji="1" lang="ja-JP" altLang="en-US" sz="1700" kern="1200"/>
        </a:p>
      </dsp:txBody>
      <dsp:txXfrm rot="-5400000">
        <a:off x="2424235" y="1295098"/>
        <a:ext cx="484165" cy="352938"/>
      </dsp:txXfrm>
    </dsp:sp>
    <dsp:sp modelId="{EF5F81BA-8338-4F88-9D82-20B267FC5FD0}">
      <dsp:nvSpPr>
        <dsp:cNvPr id="0" name=""/>
        <dsp:cNvSpPr/>
      </dsp:nvSpPr>
      <dsp:spPr>
        <a:xfrm>
          <a:off x="1193374" y="1850800"/>
          <a:ext cx="2945884" cy="1233793"/>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kumimoji="1" lang="ja-JP" altLang="en-US" sz="4200" b="1" kern="1200" dirty="0"/>
            <a:t>音素</a:t>
          </a:r>
        </a:p>
      </dsp:txBody>
      <dsp:txXfrm>
        <a:off x="1229511" y="1886937"/>
        <a:ext cx="2873610" cy="1161519"/>
      </dsp:txXfrm>
    </dsp:sp>
    <dsp:sp modelId="{CFB8B250-5A99-47E1-B374-92C00B0DF11D}">
      <dsp:nvSpPr>
        <dsp:cNvPr id="0" name=""/>
        <dsp:cNvSpPr/>
      </dsp:nvSpPr>
      <dsp:spPr>
        <a:xfrm rot="5400000">
          <a:off x="2432441" y="2962780"/>
          <a:ext cx="467751" cy="806943"/>
        </a:xfrm>
        <a:prstGeom prst="rightArrow">
          <a:avLst>
            <a:gd name="adj1" fmla="val 60000"/>
            <a:gd name="adj2" fmla="val 50000"/>
          </a:avLst>
        </a:prstGeom>
        <a:solidFill>
          <a:schemeClr val="accent1">
            <a:tint val="60000"/>
            <a:hueOff val="0"/>
            <a:satOff val="0"/>
            <a:lumOff val="0"/>
            <a:alphaOff val="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kumimoji="1" lang="ja-JP" altLang="en-US" sz="1600" kern="1200"/>
        </a:p>
      </dsp:txBody>
      <dsp:txXfrm rot="-5400000">
        <a:off x="2424235" y="3132376"/>
        <a:ext cx="484165" cy="327426"/>
      </dsp:txXfrm>
    </dsp:sp>
    <dsp:sp modelId="{CA259601-2D12-4654-A3FC-426CC8F924F7}">
      <dsp:nvSpPr>
        <dsp:cNvPr id="0" name=""/>
        <dsp:cNvSpPr/>
      </dsp:nvSpPr>
      <dsp:spPr>
        <a:xfrm>
          <a:off x="1193374" y="3647909"/>
          <a:ext cx="2945884" cy="1233793"/>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kumimoji="1" lang="ja-JP" altLang="en-US" sz="4200" b="1" kern="1200" dirty="0"/>
            <a:t>文字</a:t>
          </a:r>
        </a:p>
      </dsp:txBody>
      <dsp:txXfrm>
        <a:off x="1229511" y="3684046"/>
        <a:ext cx="2873610" cy="11615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2022/1/18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前回スライドの</a:t>
            </a:r>
            <a:r>
              <a:rPr kumimoji="1" lang="en-US" altLang="ja-JP" dirty="0"/>
              <a:t>3</a:t>
            </a:r>
            <a:r>
              <a:rPr kumimoji="1" lang="ja-JP" altLang="en-US" dirty="0"/>
              <a:t>枚目を分解</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223063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3346812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スクレイピングした結果をそれぞれテキストファイルに保存</a:t>
            </a:r>
            <a:endParaRPr kumimoji="1" lang="en-US" altLang="ja-JP" dirty="0"/>
          </a:p>
          <a:p>
            <a:r>
              <a:rPr kumimoji="1" lang="ja-JP" altLang="en-US" dirty="0"/>
              <a:t>機能を呼び出すたびにスクレイピングしている待ち時間が発生してしまうため、スクレイピングは起動時とページの更新時間に実行</a:t>
            </a:r>
            <a:endParaRPr kumimoji="1" lang="en-US" altLang="ja-JP" dirty="0"/>
          </a:p>
          <a:p>
            <a:r>
              <a:rPr kumimoji="1" lang="ja-JP" altLang="en-US" dirty="0"/>
              <a:t>日時は常に更新されるため、機能を呼び出された際に</a:t>
            </a:r>
            <a:r>
              <a:rPr kumimoji="1" lang="en-US" altLang="ja-JP" dirty="0"/>
              <a:t>Datetime</a:t>
            </a:r>
            <a:r>
              <a:rPr kumimoji="1" lang="ja-JP" altLang="en-US" dirty="0"/>
              <a:t>モジュールで取得</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18</a:t>
            </a:fld>
            <a:endParaRPr kumimoji="1" lang="ja-JP" altLang="en-US"/>
          </a:p>
        </p:txBody>
      </p:sp>
    </p:spTree>
    <p:extLst>
      <p:ext uri="{BB962C8B-B14F-4D97-AF65-F5344CB8AC3E}">
        <p14:creationId xmlns:p14="http://schemas.microsoft.com/office/powerpoint/2010/main" val="783871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音声ファイルの作成には時間がかかるが、再生には時間がかからないため、処理を分割。</a:t>
            </a:r>
            <a:endParaRPr kumimoji="1" lang="en-US" altLang="ja-JP" dirty="0"/>
          </a:p>
          <a:p>
            <a:r>
              <a:rPr kumimoji="1" lang="ja-JP" altLang="en-US" dirty="0"/>
              <a:t>音声ファイル作成は元となるテキストデータのサイズが大きいほど作成に時間がかかるため、スクレイピング直後に実行。</a:t>
            </a:r>
            <a:endParaRPr kumimoji="1" lang="en-US" altLang="ja-JP" dirty="0"/>
          </a:p>
          <a:p>
            <a:r>
              <a:rPr kumimoji="1" lang="ja-JP" altLang="en-US" dirty="0"/>
              <a:t>スクレイピングと併せて音声ファイルを作成することで、機能を利用する際に発生する処理時間を削減。</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95003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音声ファイルの再生は、音声ファイルのサイズにかかわらずほぼノータイムで再生が始まるので、機能利用時の無駄な待ち時間が解消。</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1390197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よしえにいってもーら</a:t>
            </a:r>
            <a:r>
              <a:rPr kumimoji="1" lang="ja-JP" altLang="en-US" dirty="0" err="1"/>
              <a:t>お</a:t>
            </a:r>
            <a:r>
              <a:rPr kumimoji="1" lang="ja-JP" altLang="en-US" dirty="0"/>
              <a:t>！</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28</a:t>
            </a:fld>
            <a:endParaRPr kumimoji="1" lang="ja-JP" altLang="en-US"/>
          </a:p>
        </p:txBody>
      </p:sp>
    </p:spTree>
    <p:extLst>
      <p:ext uri="{BB962C8B-B14F-4D97-AF65-F5344CB8AC3E}">
        <p14:creationId xmlns:p14="http://schemas.microsoft.com/office/powerpoint/2010/main" val="277260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2022/1/18</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2022/1/18</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2022/1/18</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2022/1/18</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2022/1/18</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2022/1/18</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2022/1/18</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2022/1/18</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2022/1/18</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2022/1/18</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2022/1/18</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0B97C"/>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2022/1/18</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0B97C">
                <a:alpha val="97000"/>
              </a:srgbClr>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524000" y="727727"/>
            <a:ext cx="9144000" cy="2387600"/>
          </a:xfrm>
        </p:spPr>
        <p:txBody>
          <a:bodyPr>
            <a:normAutofit/>
          </a:bodyPr>
          <a:lstStyle/>
          <a:p>
            <a:r>
              <a:rPr kumimoji="1" lang="en-US" altLang="ja-JP" sz="88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AI</a:t>
            </a:r>
            <a:r>
              <a:rPr kumimoji="1" lang="ja-JP" altLang="en-US" sz="88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スピーカー開発</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dirty="0"/>
              <a:t>辞書</a:t>
            </a:r>
            <a:r>
              <a:rPr lang="ja-JP" altLang="en-US" dirty="0"/>
              <a:t>ファイル</a:t>
            </a:r>
            <a:endParaRPr kumimoji="1" lang="ja-JP" altLang="en-US" dirty="0"/>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232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dirty="0"/>
              <a:t>辞書ファイル</a:t>
            </a: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Tree>
    <p:extLst>
      <p:ext uri="{BB962C8B-B14F-4D97-AF65-F5344CB8AC3E}">
        <p14:creationId xmlns:p14="http://schemas.microsoft.com/office/powerpoint/2010/main" val="234823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dirty="0"/>
              <a:t>辞書ファイル</a:t>
            </a: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Tree>
    <p:extLst>
      <p:ext uri="{BB962C8B-B14F-4D97-AF65-F5344CB8AC3E}">
        <p14:creationId xmlns:p14="http://schemas.microsoft.com/office/powerpoint/2010/main" val="268162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dirty="0"/>
              <a:t>辞書</a:t>
            </a:r>
            <a:r>
              <a:rPr lang="ja-JP" altLang="en-US" dirty="0"/>
              <a:t>ファイル</a:t>
            </a:r>
            <a:endParaRPr kumimoji="1" lang="ja-JP" altLang="en-US" dirty="0"/>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Tree>
    <p:extLst>
      <p:ext uri="{BB962C8B-B14F-4D97-AF65-F5344CB8AC3E}">
        <p14:creationId xmlns:p14="http://schemas.microsoft.com/office/powerpoint/2010/main" val="55783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dirty="0"/>
              <a:t>辞書ファイル</a:t>
            </a: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NO TENKI</a:t>
            </a:r>
          </a:p>
          <a:p>
            <a:r>
              <a:rPr kumimoji="1" lang="ja-JP" altLang="en-US" sz="3600" dirty="0"/>
              <a:t>　 </a:t>
            </a:r>
            <a:r>
              <a:rPr lang="ja-JP" altLang="en-US" sz="3600" dirty="0"/>
              <a:t>今日　の    晴れ</a:t>
            </a:r>
            <a:endParaRPr lang="en-US" altLang="ja-JP" sz="3600" dirty="0"/>
          </a:p>
          <a:p>
            <a:r>
              <a:rPr kumimoji="1" lang="en-US" altLang="ja-JP" sz="3600" dirty="0"/>
              <a:t>		</a:t>
            </a:r>
            <a:r>
              <a:rPr lang="ja-JP" altLang="en-US" sz="3600" dirty="0"/>
              <a:t>　      雨</a:t>
            </a:r>
            <a:endParaRPr lang="en-US" altLang="ja-JP" sz="3600" dirty="0"/>
          </a:p>
          <a:p>
            <a:r>
              <a:rPr kumimoji="1" lang="en-US" altLang="ja-JP" sz="3600" dirty="0"/>
              <a:t>		</a:t>
            </a:r>
            <a:r>
              <a:rPr kumimoji="1" lang="ja-JP" altLang="en-US" sz="3600" dirty="0"/>
              <a:t>　</a:t>
            </a:r>
            <a:r>
              <a:rPr lang="ja-JP" altLang="en-US" sz="3600" dirty="0"/>
              <a:t>     曇り</a:t>
            </a:r>
            <a:endParaRPr lang="en-US" altLang="ja-JP" sz="3600" dirty="0"/>
          </a:p>
          <a:p>
            <a:endParaRPr kumimoji="1" lang="en-US" altLang="ja-JP" sz="3200" dirty="0"/>
          </a:p>
        </p:txBody>
      </p:sp>
    </p:spTree>
    <p:extLst>
      <p:ext uri="{BB962C8B-B14F-4D97-AF65-F5344CB8AC3E}">
        <p14:creationId xmlns:p14="http://schemas.microsoft.com/office/powerpoint/2010/main" val="36649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732E-7DA7-406F-85C0-863D6420038A}"/>
              </a:ext>
            </a:extLst>
          </p:cNvPr>
          <p:cNvSpPr>
            <a:spLocks noGrp="1"/>
          </p:cNvSpPr>
          <p:nvPr>
            <p:ph type="title"/>
          </p:nvPr>
        </p:nvSpPr>
        <p:spPr/>
        <p:txBody>
          <a:bodyPr/>
          <a:lstStyle/>
          <a:p>
            <a:r>
              <a:rPr kumimoji="1" lang="ja-JP" altLang="en-US" dirty="0"/>
              <a:t>ウェイクワード</a:t>
            </a:r>
          </a:p>
        </p:txBody>
      </p:sp>
      <p:sp>
        <p:nvSpPr>
          <p:cNvPr id="4" name="正方形/長方形 3">
            <a:extLst>
              <a:ext uri="{FF2B5EF4-FFF2-40B4-BE49-F238E27FC236}">
                <a16:creationId xmlns:a16="http://schemas.microsoft.com/office/drawing/2014/main" id="{69845A7F-5CE8-4273-BF96-B117543FDBC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88A385C2-E5A2-4003-9E76-544551CCC84E}"/>
              </a:ext>
            </a:extLst>
          </p:cNvPr>
          <p:cNvSpPr>
            <a:spLocks noGrp="1"/>
          </p:cNvSpPr>
          <p:nvPr>
            <p:ph idx="1"/>
          </p:nvPr>
        </p:nvSpPr>
        <p:spPr>
          <a:xfrm>
            <a:off x="838200" y="1825625"/>
            <a:ext cx="10515600" cy="4351338"/>
          </a:xfrm>
        </p:spPr>
        <p:txBody>
          <a:bodyPr/>
          <a:lstStyle/>
          <a:p>
            <a:pPr marL="0" indent="0">
              <a:buNone/>
            </a:pPr>
            <a:r>
              <a:rPr lang="ja-JP" altLang="en-US" sz="3600" b="1" dirty="0"/>
              <a:t>起動の合図</a:t>
            </a:r>
            <a:endParaRPr lang="en-US" altLang="ja-JP" sz="3600" b="1"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6" name="図 5">
            <a:extLst>
              <a:ext uri="{FF2B5EF4-FFF2-40B4-BE49-F238E27FC236}">
                <a16:creationId xmlns:a16="http://schemas.microsoft.com/office/drawing/2014/main" id="{14BB52E9-6E26-4A66-85BC-514194CEADAD}"/>
              </a:ext>
            </a:extLst>
          </p:cNvPr>
          <p:cNvPicPr>
            <a:picLocks noChangeAspect="1"/>
          </p:cNvPicPr>
          <p:nvPr/>
        </p:nvPicPr>
        <p:blipFill>
          <a:blip r:embed="rId2"/>
          <a:stretch>
            <a:fillRect/>
          </a:stretch>
        </p:blipFill>
        <p:spPr>
          <a:xfrm>
            <a:off x="2162534" y="3425853"/>
            <a:ext cx="3432147" cy="3432147"/>
          </a:xfrm>
          <a:prstGeom prst="rect">
            <a:avLst/>
          </a:prstGeom>
        </p:spPr>
      </p:pic>
      <p:sp>
        <p:nvSpPr>
          <p:cNvPr id="7" name="吹き出し: 円形 6">
            <a:extLst>
              <a:ext uri="{FF2B5EF4-FFF2-40B4-BE49-F238E27FC236}">
                <a16:creationId xmlns:a16="http://schemas.microsoft.com/office/drawing/2014/main" id="{A7458F90-F5F3-4D23-ADA6-2D22B64937F6}"/>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Tree>
    <p:extLst>
      <p:ext uri="{BB962C8B-B14F-4D97-AF65-F5344CB8AC3E}">
        <p14:creationId xmlns:p14="http://schemas.microsoft.com/office/powerpoint/2010/main" val="52413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688B5-67DA-428A-92E6-3D3B28BFC143}"/>
              </a:ext>
            </a:extLst>
          </p:cNvPr>
          <p:cNvSpPr>
            <a:spLocks noGrp="1"/>
          </p:cNvSpPr>
          <p:nvPr>
            <p:ph type="title"/>
          </p:nvPr>
        </p:nvSpPr>
        <p:spPr/>
        <p:txBody>
          <a:bodyPr/>
          <a:lstStyle/>
          <a:p>
            <a:r>
              <a:rPr kumimoji="1" lang="ja-JP" altLang="en-US" dirty="0"/>
              <a:t>テキスト分類の仕組み</a:t>
            </a:r>
          </a:p>
        </p:txBody>
      </p:sp>
      <p:sp>
        <p:nvSpPr>
          <p:cNvPr id="3" name="コンテンツ プレースホルダー 2">
            <a:extLst>
              <a:ext uri="{FF2B5EF4-FFF2-40B4-BE49-F238E27FC236}">
                <a16:creationId xmlns:a16="http://schemas.microsoft.com/office/drawing/2014/main" id="{B6B6A2C6-E821-404C-9429-4F30D1E7A255}"/>
              </a:ext>
            </a:extLst>
          </p:cNvPr>
          <p:cNvSpPr>
            <a:spLocks noGrp="1"/>
          </p:cNvSpPr>
          <p:nvPr>
            <p:ph idx="1"/>
          </p:nvPr>
        </p:nvSpPr>
        <p:spPr/>
        <p:txBody>
          <a:bodyPr/>
          <a:lstStyle/>
          <a:p>
            <a:endParaRPr kumimoji="1" lang="ja-JP" altLang="en-US"/>
          </a:p>
        </p:txBody>
      </p:sp>
      <p:sp>
        <p:nvSpPr>
          <p:cNvPr id="4" name="正方形/長方形 3">
            <a:extLst>
              <a:ext uri="{FF2B5EF4-FFF2-40B4-BE49-F238E27FC236}">
                <a16:creationId xmlns:a16="http://schemas.microsoft.com/office/drawing/2014/main" id="{58626FC8-F8C8-406B-BD45-B847BCC1E671}"/>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92832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84D43F-F80B-40CE-BAA6-B9DFBE0CA5B9}"/>
              </a:ext>
            </a:extLst>
          </p:cNvPr>
          <p:cNvSpPr>
            <a:spLocks noGrp="1"/>
          </p:cNvSpPr>
          <p:nvPr>
            <p:ph type="title"/>
          </p:nvPr>
        </p:nvSpPr>
        <p:spPr/>
        <p:txBody>
          <a:bodyPr/>
          <a:lstStyle/>
          <a:p>
            <a:r>
              <a:rPr kumimoji="1" lang="en-US" altLang="ja-JP" dirty="0"/>
              <a:t>fastText</a:t>
            </a:r>
            <a:endParaRPr kumimoji="1" lang="ja-JP" altLang="en-US" dirty="0"/>
          </a:p>
        </p:txBody>
      </p:sp>
      <p:sp>
        <p:nvSpPr>
          <p:cNvPr id="3" name="コンテンツ プレースホルダー 2">
            <a:extLst>
              <a:ext uri="{FF2B5EF4-FFF2-40B4-BE49-F238E27FC236}">
                <a16:creationId xmlns:a16="http://schemas.microsoft.com/office/drawing/2014/main" id="{A68B4BBE-92D2-4DCF-B6A5-0E40E2D9BFF9}"/>
              </a:ext>
            </a:extLst>
          </p:cNvPr>
          <p:cNvSpPr>
            <a:spLocks noGrp="1"/>
          </p:cNvSpPr>
          <p:nvPr>
            <p:ph idx="1"/>
          </p:nvPr>
        </p:nvSpPr>
        <p:spPr/>
        <p:txBody>
          <a:bodyPr/>
          <a:lstStyle/>
          <a:p>
            <a:r>
              <a:rPr kumimoji="1" lang="ja-JP" altLang="en-US" dirty="0"/>
              <a:t>機械学習周り</a:t>
            </a:r>
            <a:endParaRPr kumimoji="1" lang="en-US" altLang="ja-JP" dirty="0"/>
          </a:p>
          <a:p>
            <a:r>
              <a:rPr kumimoji="1" lang="ja-JP" altLang="en-US" dirty="0"/>
              <a:t>トレーニングデータ</a:t>
            </a:r>
          </a:p>
        </p:txBody>
      </p:sp>
    </p:spTree>
    <p:extLst>
      <p:ext uri="{BB962C8B-B14F-4D97-AF65-F5344CB8AC3E}">
        <p14:creationId xmlns:p14="http://schemas.microsoft.com/office/powerpoint/2010/main" val="2305918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A43A5C1C-CD2F-46A6-BDBE-D4A7B86F23A3}"/>
              </a:ext>
            </a:extLst>
          </p:cNvPr>
          <p:cNvSpPr/>
          <p:nvPr/>
        </p:nvSpPr>
        <p:spPr>
          <a:xfrm>
            <a:off x="1400784" y="5009745"/>
            <a:ext cx="6624536" cy="4790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2E06782-F764-4458-86E7-0558F2580076}"/>
              </a:ext>
            </a:extLst>
          </p:cNvPr>
          <p:cNvSpPr/>
          <p:nvPr/>
        </p:nvSpPr>
        <p:spPr>
          <a:xfrm>
            <a:off x="1400783" y="2598764"/>
            <a:ext cx="6624536" cy="18871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dirty="0"/>
              <a:t>データ取得</a:t>
            </a:r>
          </a:p>
        </p:txBody>
      </p:sp>
      <p:sp>
        <p:nvSpPr>
          <p:cNvPr id="3" name="コンテンツ プレースホルダー 2">
            <a:extLst>
              <a:ext uri="{FF2B5EF4-FFF2-40B4-BE49-F238E27FC236}">
                <a16:creationId xmlns:a16="http://schemas.microsoft.com/office/drawing/2014/main" id="{2714D079-74EA-42AF-9886-A31DAA6C24C9}"/>
              </a:ext>
            </a:extLst>
          </p:cNvPr>
          <p:cNvSpPr>
            <a:spLocks noGrp="1"/>
          </p:cNvSpPr>
          <p:nvPr>
            <p:ph idx="1"/>
          </p:nvPr>
        </p:nvSpPr>
        <p:spPr>
          <a:xfrm>
            <a:off x="838200" y="1690688"/>
            <a:ext cx="10515600" cy="4351338"/>
          </a:xfrm>
        </p:spPr>
        <p:txBody>
          <a:bodyPr>
            <a:normAutofit/>
          </a:bodyPr>
          <a:lstStyle/>
          <a:p>
            <a:r>
              <a:rPr kumimoji="1" lang="ja-JP" altLang="en-US" sz="3200" dirty="0"/>
              <a:t>スクレイピング</a:t>
            </a:r>
            <a:r>
              <a:rPr kumimoji="1" lang="en-US" altLang="ja-JP" sz="3200" dirty="0"/>
              <a:t>(BeautifulSoup4)</a:t>
            </a:r>
          </a:p>
          <a:p>
            <a:pPr lvl="1"/>
            <a:r>
              <a:rPr kumimoji="1" lang="en-US" altLang="ja-JP" sz="2800" dirty="0"/>
              <a:t>Web</a:t>
            </a:r>
            <a:r>
              <a:rPr kumimoji="1" lang="ja-JP" altLang="en-US" sz="2800" dirty="0"/>
              <a:t>ページからテキストデータを取得</a:t>
            </a:r>
            <a:endParaRPr kumimoji="1" lang="en-US" altLang="ja-JP" sz="2800" dirty="0"/>
          </a:p>
          <a:p>
            <a:pPr marL="457200" lvl="1" indent="0">
              <a:buNone/>
            </a:pPr>
            <a:r>
              <a:rPr lang="ja-JP" altLang="en-US" sz="3200" b="1" dirty="0"/>
              <a:t> 天気予報</a:t>
            </a:r>
            <a:endParaRPr lang="en-US" altLang="ja-JP" sz="3200" b="1" dirty="0"/>
          </a:p>
          <a:p>
            <a:pPr lvl="1"/>
            <a:endParaRPr lang="en-US" altLang="ja-JP" sz="700" b="1" dirty="0"/>
          </a:p>
          <a:p>
            <a:pPr marL="457200" lvl="1" indent="0">
              <a:buNone/>
            </a:pPr>
            <a:r>
              <a:rPr kumimoji="1" lang="ja-JP" altLang="en-US" sz="3200" b="1" dirty="0"/>
              <a:t> ニュース</a:t>
            </a:r>
            <a:endParaRPr kumimoji="1" lang="en-US" altLang="ja-JP" sz="3200" b="1" dirty="0"/>
          </a:p>
          <a:p>
            <a:pPr lvl="1"/>
            <a:endParaRPr kumimoji="1" lang="en-US" altLang="ja-JP" sz="700" b="1" dirty="0"/>
          </a:p>
          <a:p>
            <a:pPr marL="457200" lvl="1" indent="0">
              <a:buNone/>
            </a:pPr>
            <a:r>
              <a:rPr kumimoji="1" lang="ja-JP" altLang="en-US" sz="3200" b="1" dirty="0"/>
              <a:t> 星座占い</a:t>
            </a:r>
            <a:endParaRPr kumimoji="1" lang="en-US" altLang="ja-JP" sz="2800" b="1" dirty="0"/>
          </a:p>
          <a:p>
            <a:r>
              <a:rPr kumimoji="1" lang="ja-JP" altLang="en-US" sz="3200" dirty="0"/>
              <a:t>時刻取得</a:t>
            </a:r>
            <a:r>
              <a:rPr kumimoji="1" lang="en-US" altLang="ja-JP" sz="3200" dirty="0"/>
              <a:t>(Datetime</a:t>
            </a:r>
            <a:r>
              <a:rPr kumimoji="1" lang="ja-JP" altLang="en-US" sz="3200" dirty="0"/>
              <a:t>モジュール</a:t>
            </a:r>
            <a:r>
              <a:rPr kumimoji="1" lang="en-US" altLang="ja-JP" sz="3200" dirty="0"/>
              <a:t>)</a:t>
            </a:r>
            <a:endParaRPr lang="en-US" altLang="ja-JP" sz="700" b="1" dirty="0"/>
          </a:p>
          <a:p>
            <a:pPr marL="457200" lvl="1" indent="0">
              <a:buNone/>
            </a:pPr>
            <a:r>
              <a:rPr lang="ja-JP" altLang="en-US" sz="3200" b="1" dirty="0"/>
              <a:t> 日 時</a:t>
            </a:r>
            <a:endParaRPr kumimoji="1" lang="ja-JP" altLang="en-US" sz="3200" b="1" dirty="0"/>
          </a:p>
        </p:txBody>
      </p:sp>
      <p:sp>
        <p:nvSpPr>
          <p:cNvPr id="4" name="矢印: 右 3">
            <a:extLst>
              <a:ext uri="{FF2B5EF4-FFF2-40B4-BE49-F238E27FC236}">
                <a16:creationId xmlns:a16="http://schemas.microsoft.com/office/drawing/2014/main" id="{34769FBF-812B-4857-BA1F-FD2F39C92F5A}"/>
              </a:ext>
            </a:extLst>
          </p:cNvPr>
          <p:cNvSpPr/>
          <p:nvPr/>
        </p:nvSpPr>
        <p:spPr>
          <a:xfrm>
            <a:off x="3564611" y="2716898"/>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8C48FF94-A834-4C8D-9421-16336A8B819A}"/>
              </a:ext>
            </a:extLst>
          </p:cNvPr>
          <p:cNvSpPr/>
          <p:nvPr/>
        </p:nvSpPr>
        <p:spPr>
          <a:xfrm>
            <a:off x="3564611" y="3380342"/>
            <a:ext cx="1270860" cy="32401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776E5C8A-27D9-41C7-82C1-FE63AED0AEF4}"/>
              </a:ext>
            </a:extLst>
          </p:cNvPr>
          <p:cNvSpPr/>
          <p:nvPr/>
        </p:nvSpPr>
        <p:spPr>
          <a:xfrm>
            <a:off x="3564611" y="4019097"/>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D3E589E6-C4D5-4230-8D9E-C763BE431DC1}"/>
              </a:ext>
            </a:extLst>
          </p:cNvPr>
          <p:cNvSpPr/>
          <p:nvPr/>
        </p:nvSpPr>
        <p:spPr>
          <a:xfrm>
            <a:off x="3564611" y="5167312"/>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B1C1048-BCB0-4766-9795-230CC3FCB278}"/>
              </a:ext>
            </a:extLst>
          </p:cNvPr>
          <p:cNvSpPr txBox="1"/>
          <p:nvPr/>
        </p:nvSpPr>
        <p:spPr>
          <a:xfrm>
            <a:off x="5190641" y="2520906"/>
            <a:ext cx="3338591" cy="3185487"/>
          </a:xfrm>
          <a:prstGeom prst="rect">
            <a:avLst/>
          </a:prstGeom>
          <a:noFill/>
        </p:spPr>
        <p:txBody>
          <a:bodyPr wrap="square" rtlCol="0">
            <a:spAutoFit/>
          </a:bodyPr>
          <a:lstStyle/>
          <a:p>
            <a:r>
              <a:rPr kumimoji="1" lang="en-US" altLang="ja-JP" sz="3600" b="1" dirty="0"/>
              <a:t>weather</a:t>
            </a:r>
            <a:r>
              <a:rPr lang="en-US" altLang="ja-JP" sz="3600" b="1" dirty="0"/>
              <a:t>.txt</a:t>
            </a:r>
          </a:p>
          <a:p>
            <a:endParaRPr lang="en-US" altLang="ja-JP" sz="700" b="1" dirty="0"/>
          </a:p>
          <a:p>
            <a:r>
              <a:rPr lang="en-US" altLang="ja-JP" sz="3600" b="1" dirty="0"/>
              <a:t>n</a:t>
            </a:r>
            <a:r>
              <a:rPr kumimoji="1" lang="en-US" altLang="ja-JP" sz="3600" b="1" dirty="0"/>
              <a:t>ews.txt</a:t>
            </a:r>
          </a:p>
          <a:p>
            <a:endParaRPr kumimoji="1" lang="en-US" altLang="ja-JP" sz="700" b="1" dirty="0"/>
          </a:p>
          <a:p>
            <a:r>
              <a:rPr lang="en-US" altLang="ja-JP" sz="3600" b="1" dirty="0"/>
              <a:t>fortune.txt</a:t>
            </a:r>
          </a:p>
          <a:p>
            <a:endParaRPr lang="en-US" altLang="ja-JP" sz="3600" b="1" dirty="0"/>
          </a:p>
          <a:p>
            <a:r>
              <a:rPr lang="en-US" altLang="ja-JP" sz="3600" b="1" dirty="0"/>
              <a:t>d</a:t>
            </a:r>
            <a:r>
              <a:rPr kumimoji="1" lang="en-US" altLang="ja-JP" sz="3600" b="1" dirty="0"/>
              <a:t>ay.txt</a:t>
            </a:r>
            <a:endParaRPr kumimoji="1" lang="ja-JP" altLang="en-US" sz="3600" b="1" dirty="0"/>
          </a:p>
        </p:txBody>
      </p:sp>
      <p:sp>
        <p:nvSpPr>
          <p:cNvPr id="10" name="正方形/長方形 9">
            <a:extLst>
              <a:ext uri="{FF2B5EF4-FFF2-40B4-BE49-F238E27FC236}">
                <a16:creationId xmlns:a16="http://schemas.microsoft.com/office/drawing/2014/main" id="{DA2BCC13-84D3-434E-A145-3C01043EC3E6}"/>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134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dirty="0"/>
              <a:t>データ取得　定時実行</a:t>
            </a:r>
          </a:p>
        </p:txBody>
      </p:sp>
      <p:sp>
        <p:nvSpPr>
          <p:cNvPr id="4" name="正方形/長方形 3">
            <a:extLst>
              <a:ext uri="{FF2B5EF4-FFF2-40B4-BE49-F238E27FC236}">
                <a16:creationId xmlns:a16="http://schemas.microsoft.com/office/drawing/2014/main" id="{9CEB8C61-C32D-41E2-841B-399EE256AABF}"/>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7866203A-416E-4E77-ACCB-03EE9A263FEE}"/>
              </a:ext>
            </a:extLst>
          </p:cNvPr>
          <p:cNvPicPr>
            <a:picLocks noChangeAspect="1"/>
          </p:cNvPicPr>
          <p:nvPr/>
        </p:nvPicPr>
        <p:blipFill>
          <a:blip r:embed="rId2"/>
          <a:stretch>
            <a:fillRect/>
          </a:stretch>
        </p:blipFill>
        <p:spPr>
          <a:xfrm>
            <a:off x="838200" y="1325563"/>
            <a:ext cx="5989320" cy="5167312"/>
          </a:xfrm>
          <a:prstGeom prst="rect">
            <a:avLst/>
          </a:prstGeom>
        </p:spPr>
      </p:pic>
      <p:sp>
        <p:nvSpPr>
          <p:cNvPr id="9" name="テキスト ボックス 8">
            <a:extLst>
              <a:ext uri="{FF2B5EF4-FFF2-40B4-BE49-F238E27FC236}">
                <a16:creationId xmlns:a16="http://schemas.microsoft.com/office/drawing/2014/main" id="{A9959C1E-4A09-4ECA-BB49-97652CC68532}"/>
              </a:ext>
            </a:extLst>
          </p:cNvPr>
          <p:cNvSpPr txBox="1"/>
          <p:nvPr/>
        </p:nvSpPr>
        <p:spPr>
          <a:xfrm>
            <a:off x="5864352" y="3196407"/>
            <a:ext cx="6156960" cy="2554545"/>
          </a:xfrm>
          <a:prstGeom prst="rect">
            <a:avLst/>
          </a:prstGeom>
          <a:solidFill>
            <a:schemeClr val="accent6">
              <a:lumMod val="40000"/>
              <a:lumOff val="60000"/>
            </a:schemeClr>
          </a:solidFill>
          <a:ln>
            <a:solidFill>
              <a:schemeClr val="tx1"/>
            </a:solidFill>
          </a:ln>
        </p:spPr>
        <p:txBody>
          <a:bodyPr wrap="square" rtlCol="0">
            <a:spAutoFit/>
          </a:bodyPr>
          <a:lstStyle/>
          <a:p>
            <a:r>
              <a:rPr lang="en-US" altLang="ja-JP" sz="3200" b="1" dirty="0"/>
              <a:t>5</a:t>
            </a:r>
            <a:r>
              <a:rPr lang="ja-JP" altLang="en-US" sz="3200" b="1" dirty="0"/>
              <a:t>分おきに時刻を取得</a:t>
            </a:r>
            <a:endParaRPr lang="en-US" altLang="ja-JP" sz="3200" b="1" dirty="0"/>
          </a:p>
          <a:p>
            <a:r>
              <a:rPr kumimoji="1" lang="ja-JP" altLang="en-US" sz="3200" b="1" dirty="0"/>
              <a:t>時</a:t>
            </a:r>
            <a:r>
              <a:rPr kumimoji="1" lang="en-US" altLang="ja-JP" sz="3200" b="1" dirty="0"/>
              <a:t>(hour)</a:t>
            </a:r>
            <a:r>
              <a:rPr kumimoji="1" lang="ja-JP" altLang="en-US" sz="3200" b="1" dirty="0"/>
              <a:t>が変わったタイミングでスクレイピング</a:t>
            </a:r>
            <a:endParaRPr kumimoji="1" lang="en-US" altLang="ja-JP" sz="3200" b="1" dirty="0"/>
          </a:p>
          <a:p>
            <a:r>
              <a:rPr kumimoji="1" lang="ja-JP" altLang="en-US" sz="3200" b="1" dirty="0"/>
              <a:t>　ニュース→毎時</a:t>
            </a:r>
            <a:endParaRPr kumimoji="1" lang="en-US" altLang="ja-JP" sz="3200" b="1" dirty="0"/>
          </a:p>
          <a:p>
            <a:r>
              <a:rPr lang="ja-JP" altLang="en-US" sz="3200" b="1" dirty="0"/>
              <a:t>　天気→定刻</a:t>
            </a:r>
            <a:endParaRPr kumimoji="1" lang="ja-JP" altLang="en-US" sz="3200" b="1" dirty="0"/>
          </a:p>
        </p:txBody>
      </p:sp>
    </p:spTree>
    <p:extLst>
      <p:ext uri="{BB962C8B-B14F-4D97-AF65-F5344CB8AC3E}">
        <p14:creationId xmlns:p14="http://schemas.microsoft.com/office/powerpoint/2010/main" val="1347989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6976D-0A2B-4C02-A474-9B958A9E3C4E}"/>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10267D8-EA5F-4CC5-840A-BAB7DC8AA33A}"/>
              </a:ext>
            </a:extLst>
          </p:cNvPr>
          <p:cNvSpPr>
            <a:spLocks noGrp="1"/>
          </p:cNvSpPr>
          <p:nvPr>
            <p:ph idx="1"/>
          </p:nvPr>
        </p:nvSpPr>
        <p:spPr/>
        <p:txBody>
          <a:bodyPr>
            <a:normAutofit/>
          </a:bodyPr>
          <a:lstStyle/>
          <a:p>
            <a:r>
              <a:rPr kumimoji="1" lang="ja-JP" altLang="en-US" sz="3200" dirty="0"/>
              <a:t>プロジェクトの全体像</a:t>
            </a:r>
            <a:endParaRPr kumimoji="1" lang="en-US" altLang="ja-JP" sz="3200" dirty="0"/>
          </a:p>
          <a:p>
            <a:r>
              <a:rPr lang="ja-JP" altLang="en-US" sz="3200" dirty="0"/>
              <a:t>処理の流れ・要素技術</a:t>
            </a:r>
            <a:endParaRPr lang="en-US" altLang="ja-JP" sz="3200" dirty="0"/>
          </a:p>
          <a:p>
            <a:pPr lvl="1"/>
            <a:r>
              <a:rPr lang="ja-JP" altLang="en-US" sz="2800" dirty="0"/>
              <a:t>音声認識</a:t>
            </a:r>
            <a:r>
              <a:rPr lang="en-US" altLang="ja-JP" sz="2800" dirty="0"/>
              <a:t>-Julius</a:t>
            </a:r>
          </a:p>
          <a:p>
            <a:pPr lvl="1"/>
            <a:r>
              <a:rPr lang="ja-JP" altLang="en-US" sz="2800" dirty="0"/>
              <a:t>テキスト分類</a:t>
            </a:r>
            <a:r>
              <a:rPr lang="en-US" altLang="ja-JP" sz="2800" dirty="0"/>
              <a:t>-</a:t>
            </a:r>
            <a:r>
              <a:rPr lang="en-US" altLang="ja-JP" sz="2800" dirty="0" err="1"/>
              <a:t>fastText</a:t>
            </a:r>
            <a:endParaRPr lang="en-US" altLang="ja-JP" sz="2800" dirty="0"/>
          </a:p>
          <a:p>
            <a:pPr lvl="1"/>
            <a:r>
              <a:rPr lang="ja-JP" altLang="en-US" sz="2800" dirty="0"/>
              <a:t>データ取得</a:t>
            </a:r>
            <a:r>
              <a:rPr lang="en-US" altLang="ja-JP" sz="2800" dirty="0"/>
              <a:t>-</a:t>
            </a:r>
            <a:r>
              <a:rPr lang="ja-JP" altLang="en-US" sz="2800" dirty="0"/>
              <a:t>スクレイピング</a:t>
            </a:r>
            <a:endParaRPr lang="en-US" altLang="ja-JP" sz="2800" dirty="0"/>
          </a:p>
          <a:p>
            <a:pPr lvl="1"/>
            <a:r>
              <a:rPr lang="ja-JP" altLang="en-US" sz="2800" dirty="0"/>
              <a:t>音声合成</a:t>
            </a:r>
            <a:r>
              <a:rPr lang="en-US" altLang="ja-JP" sz="2800" dirty="0"/>
              <a:t>-Open </a:t>
            </a:r>
            <a:r>
              <a:rPr lang="en-US" altLang="ja-JP" sz="2800" dirty="0" err="1"/>
              <a:t>Jtalk</a:t>
            </a:r>
            <a:endParaRPr lang="en-US" altLang="ja-JP" sz="2800" dirty="0"/>
          </a:p>
          <a:p>
            <a:r>
              <a:rPr lang="ja-JP" altLang="en-US" dirty="0"/>
              <a:t>デモンストレーション</a:t>
            </a:r>
            <a:endParaRPr lang="en-US" altLang="ja-JP" dirty="0"/>
          </a:p>
          <a:p>
            <a:r>
              <a:rPr lang="ja-JP" altLang="en-US" dirty="0"/>
              <a:t>まとめ</a:t>
            </a:r>
            <a:endParaRPr lang="en-US" altLang="ja-JP" dirty="0"/>
          </a:p>
          <a:p>
            <a:endParaRPr kumimoji="1" lang="ja-JP" altLang="en-US" sz="3200" dirty="0"/>
          </a:p>
        </p:txBody>
      </p:sp>
    </p:spTree>
    <p:extLst>
      <p:ext uri="{BB962C8B-B14F-4D97-AF65-F5344CB8AC3E}">
        <p14:creationId xmlns:p14="http://schemas.microsoft.com/office/powerpoint/2010/main" val="240474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FDF28-DE91-4559-964D-FBBF51F99738}"/>
              </a:ext>
            </a:extLst>
          </p:cNvPr>
          <p:cNvSpPr>
            <a:spLocks noGrp="1"/>
          </p:cNvSpPr>
          <p:nvPr>
            <p:ph type="title"/>
          </p:nvPr>
        </p:nvSpPr>
        <p:spPr/>
        <p:txBody>
          <a:bodyPr/>
          <a:lstStyle/>
          <a:p>
            <a:r>
              <a:rPr kumimoji="1" lang="en-US" altLang="ja-JP" dirty="0" err="1"/>
              <a:t>OpenJtalk</a:t>
            </a:r>
            <a:endParaRPr kumimoji="1" lang="ja-JP" altLang="en-US" dirty="0"/>
          </a:p>
        </p:txBody>
      </p:sp>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dirty="0"/>
              <a:t>音声ファイル　作成</a:t>
            </a:r>
            <a:endParaRPr kumimoji="1" lang="en-US" altLang="ja-JP" dirty="0"/>
          </a:p>
        </p:txBody>
      </p:sp>
      <p:sp>
        <p:nvSpPr>
          <p:cNvPr id="7" name="テキスト ボックス 6">
            <a:extLst>
              <a:ext uri="{FF2B5EF4-FFF2-40B4-BE49-F238E27FC236}">
                <a16:creationId xmlns:a16="http://schemas.microsoft.com/office/drawing/2014/main" id="{BC9E286B-F5E8-4C8B-AC3F-63529E259B69}"/>
              </a:ext>
            </a:extLst>
          </p:cNvPr>
          <p:cNvSpPr txBox="1"/>
          <p:nvPr/>
        </p:nvSpPr>
        <p:spPr>
          <a:xfrm>
            <a:off x="2644435" y="6063771"/>
            <a:ext cx="6059837"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スクレイピング直後に実行</a:t>
            </a:r>
          </a:p>
        </p:txBody>
      </p:sp>
      <p:sp>
        <p:nvSpPr>
          <p:cNvPr id="6" name="正方形/長方形 5">
            <a:extLst>
              <a:ext uri="{FF2B5EF4-FFF2-40B4-BE49-F238E27FC236}">
                <a16:creationId xmlns:a16="http://schemas.microsoft.com/office/drawing/2014/main" id="{402AECB5-4ABC-4E92-8BBE-67490A26919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8E97B88-CB6B-406A-8C92-A2E21FDE0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278" y="2245292"/>
            <a:ext cx="8843863" cy="3511724"/>
          </a:xfrm>
          <a:prstGeom prst="rect">
            <a:avLst/>
          </a:prstGeom>
        </p:spPr>
      </p:pic>
      <p:sp>
        <p:nvSpPr>
          <p:cNvPr id="13" name="テキスト ボックス 12">
            <a:extLst>
              <a:ext uri="{FF2B5EF4-FFF2-40B4-BE49-F238E27FC236}">
                <a16:creationId xmlns:a16="http://schemas.microsoft.com/office/drawing/2014/main" id="{6B1E1D2B-270A-47DB-96DE-C409418A6A61}"/>
              </a:ext>
            </a:extLst>
          </p:cNvPr>
          <p:cNvSpPr txBox="1"/>
          <p:nvPr/>
        </p:nvSpPr>
        <p:spPr>
          <a:xfrm>
            <a:off x="7084381" y="2965141"/>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ボイスデータ</a:t>
            </a:r>
          </a:p>
        </p:txBody>
      </p:sp>
      <p:sp>
        <p:nvSpPr>
          <p:cNvPr id="14" name="テキスト ボックス 13">
            <a:extLst>
              <a:ext uri="{FF2B5EF4-FFF2-40B4-BE49-F238E27FC236}">
                <a16:creationId xmlns:a16="http://schemas.microsoft.com/office/drawing/2014/main" id="{71E10211-6985-4E06-9D38-B94528930F44}"/>
              </a:ext>
            </a:extLst>
          </p:cNvPr>
          <p:cNvSpPr txBox="1"/>
          <p:nvPr/>
        </p:nvSpPr>
        <p:spPr>
          <a:xfrm>
            <a:off x="6511487" y="3338862"/>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辞書データ</a:t>
            </a:r>
          </a:p>
        </p:txBody>
      </p:sp>
      <p:sp>
        <p:nvSpPr>
          <p:cNvPr id="15" name="テキスト ボックス 14">
            <a:extLst>
              <a:ext uri="{FF2B5EF4-FFF2-40B4-BE49-F238E27FC236}">
                <a16:creationId xmlns:a16="http://schemas.microsoft.com/office/drawing/2014/main" id="{641533C1-1AE6-4E47-8BD5-E7054C7FAFB3}"/>
              </a:ext>
            </a:extLst>
          </p:cNvPr>
          <p:cNvSpPr txBox="1"/>
          <p:nvPr/>
        </p:nvSpPr>
        <p:spPr>
          <a:xfrm>
            <a:off x="1934149" y="3679746"/>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スピーチ速度</a:t>
            </a:r>
          </a:p>
        </p:txBody>
      </p:sp>
      <p:sp>
        <p:nvSpPr>
          <p:cNvPr id="18" name="テキスト ボックス 17">
            <a:extLst>
              <a:ext uri="{FF2B5EF4-FFF2-40B4-BE49-F238E27FC236}">
                <a16:creationId xmlns:a16="http://schemas.microsoft.com/office/drawing/2014/main" id="{FBF5BFC6-BE69-4904-9D1F-EE85AC8CEB0A}"/>
              </a:ext>
            </a:extLst>
          </p:cNvPr>
          <p:cNvSpPr txBox="1"/>
          <p:nvPr/>
        </p:nvSpPr>
        <p:spPr>
          <a:xfrm>
            <a:off x="2106967" y="4049684"/>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声の高さ</a:t>
            </a:r>
          </a:p>
        </p:txBody>
      </p:sp>
      <p:sp>
        <p:nvSpPr>
          <p:cNvPr id="19" name="テキスト ボックス 18">
            <a:extLst>
              <a:ext uri="{FF2B5EF4-FFF2-40B4-BE49-F238E27FC236}">
                <a16:creationId xmlns:a16="http://schemas.microsoft.com/office/drawing/2014/main" id="{D0393F5C-D838-4B26-98F9-EB35254AD39D}"/>
              </a:ext>
            </a:extLst>
          </p:cNvPr>
          <p:cNvSpPr txBox="1"/>
          <p:nvPr/>
        </p:nvSpPr>
        <p:spPr>
          <a:xfrm>
            <a:off x="4684965" y="4432432"/>
            <a:ext cx="4157194" cy="369332"/>
          </a:xfrm>
          <a:prstGeom prst="rect">
            <a:avLst/>
          </a:prstGeom>
          <a:solidFill>
            <a:schemeClr val="bg1"/>
          </a:solidFill>
          <a:ln>
            <a:solidFill>
              <a:schemeClr val="tx1"/>
            </a:solidFill>
          </a:ln>
        </p:spPr>
        <p:txBody>
          <a:bodyPr wrap="square" rtlCol="0">
            <a:spAutoFit/>
          </a:bodyPr>
          <a:lstStyle/>
          <a:p>
            <a:pPr algn="ctr"/>
            <a:r>
              <a:rPr kumimoji="1" lang="ja-JP" altLang="en-US" b="1" dirty="0"/>
              <a:t>音声ファイル名　テキストファイル名</a:t>
            </a:r>
          </a:p>
        </p:txBody>
      </p:sp>
      <p:sp>
        <p:nvSpPr>
          <p:cNvPr id="20" name="テキスト ボックス 19">
            <a:extLst>
              <a:ext uri="{FF2B5EF4-FFF2-40B4-BE49-F238E27FC236}">
                <a16:creationId xmlns:a16="http://schemas.microsoft.com/office/drawing/2014/main" id="{87527948-9068-4829-9489-66E279D3C0C4}"/>
              </a:ext>
            </a:extLst>
          </p:cNvPr>
          <p:cNvSpPr txBox="1"/>
          <p:nvPr/>
        </p:nvSpPr>
        <p:spPr>
          <a:xfrm>
            <a:off x="4684965" y="5100927"/>
            <a:ext cx="2159718" cy="369332"/>
          </a:xfrm>
          <a:prstGeom prst="rect">
            <a:avLst/>
          </a:prstGeom>
          <a:solidFill>
            <a:schemeClr val="bg1"/>
          </a:solidFill>
          <a:ln>
            <a:solidFill>
              <a:schemeClr val="tx1"/>
            </a:solidFill>
          </a:ln>
        </p:spPr>
        <p:txBody>
          <a:bodyPr wrap="square" rtlCol="0">
            <a:spAutoFit/>
          </a:bodyPr>
          <a:lstStyle/>
          <a:p>
            <a:pPr algn="ctr"/>
            <a:r>
              <a:rPr lang="ja-JP" altLang="en-US" b="1" dirty="0"/>
              <a:t>音声ファイル作成</a:t>
            </a:r>
            <a:endParaRPr kumimoji="1" lang="ja-JP" altLang="en-US" b="1" dirty="0"/>
          </a:p>
        </p:txBody>
      </p:sp>
    </p:spTree>
    <p:extLst>
      <p:ext uri="{BB962C8B-B14F-4D97-AF65-F5344CB8AC3E}">
        <p14:creationId xmlns:p14="http://schemas.microsoft.com/office/powerpoint/2010/main" val="410217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FDF28-DE91-4559-964D-FBBF51F99738}"/>
              </a:ext>
            </a:extLst>
          </p:cNvPr>
          <p:cNvSpPr>
            <a:spLocks noGrp="1"/>
          </p:cNvSpPr>
          <p:nvPr>
            <p:ph type="title"/>
          </p:nvPr>
        </p:nvSpPr>
        <p:spPr/>
        <p:txBody>
          <a:bodyPr/>
          <a:lstStyle/>
          <a:p>
            <a:r>
              <a:rPr kumimoji="1" lang="en-US" altLang="ja-JP" dirty="0" err="1"/>
              <a:t>OpenJtalk</a:t>
            </a:r>
            <a:endParaRPr kumimoji="1" lang="ja-JP" altLang="en-US" dirty="0"/>
          </a:p>
        </p:txBody>
      </p:sp>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dirty="0"/>
              <a:t>音声ファイル　再生</a:t>
            </a:r>
            <a:endParaRPr kumimoji="1" lang="en-US" altLang="ja-JP" dirty="0"/>
          </a:p>
        </p:txBody>
      </p:sp>
      <p:sp>
        <p:nvSpPr>
          <p:cNvPr id="7" name="正方形/長方形 6">
            <a:extLst>
              <a:ext uri="{FF2B5EF4-FFF2-40B4-BE49-F238E27FC236}">
                <a16:creationId xmlns:a16="http://schemas.microsoft.com/office/drawing/2014/main" id="{80E5E537-424F-41E6-BF88-40216A9BFFB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8FE4D83-0EAE-4555-B09C-721AF5A8AB31}"/>
              </a:ext>
            </a:extLst>
          </p:cNvPr>
          <p:cNvSpPr txBox="1"/>
          <p:nvPr/>
        </p:nvSpPr>
        <p:spPr>
          <a:xfrm>
            <a:off x="2644435" y="6063771"/>
            <a:ext cx="6351519"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音声出力時に実行</a:t>
            </a:r>
          </a:p>
        </p:txBody>
      </p:sp>
      <p:pic>
        <p:nvPicPr>
          <p:cNvPr id="5" name="図 4">
            <a:extLst>
              <a:ext uri="{FF2B5EF4-FFF2-40B4-BE49-F238E27FC236}">
                <a16:creationId xmlns:a16="http://schemas.microsoft.com/office/drawing/2014/main" id="{595E32AE-E799-4396-82CD-6C7514C86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85893"/>
            <a:ext cx="9850225" cy="1886213"/>
          </a:xfrm>
          <a:prstGeom prst="rect">
            <a:avLst/>
          </a:prstGeom>
        </p:spPr>
      </p:pic>
      <p:sp>
        <p:nvSpPr>
          <p:cNvPr id="12" name="テキスト ボックス 11">
            <a:extLst>
              <a:ext uri="{FF2B5EF4-FFF2-40B4-BE49-F238E27FC236}">
                <a16:creationId xmlns:a16="http://schemas.microsoft.com/office/drawing/2014/main" id="{8A16DC70-E491-45A4-9590-877CDE9AE5AC}"/>
              </a:ext>
            </a:extLst>
          </p:cNvPr>
          <p:cNvSpPr txBox="1"/>
          <p:nvPr/>
        </p:nvSpPr>
        <p:spPr>
          <a:xfrm>
            <a:off x="6194168" y="3428998"/>
            <a:ext cx="2958710" cy="461665"/>
          </a:xfrm>
          <a:prstGeom prst="rect">
            <a:avLst/>
          </a:prstGeom>
          <a:solidFill>
            <a:schemeClr val="bg1"/>
          </a:solidFill>
          <a:ln>
            <a:solidFill>
              <a:schemeClr val="tx1"/>
            </a:solidFill>
          </a:ln>
        </p:spPr>
        <p:txBody>
          <a:bodyPr wrap="square" rtlCol="0">
            <a:spAutoFit/>
          </a:bodyPr>
          <a:lstStyle/>
          <a:p>
            <a:pPr algn="ctr"/>
            <a:r>
              <a:rPr lang="ja-JP" altLang="en-US" sz="2400" b="1" dirty="0"/>
              <a:t>音声ファイル再生</a:t>
            </a:r>
            <a:endParaRPr kumimoji="1" lang="ja-JP" altLang="en-US" sz="2400" b="1" dirty="0"/>
          </a:p>
        </p:txBody>
      </p:sp>
    </p:spTree>
    <p:extLst>
      <p:ext uri="{BB962C8B-B14F-4D97-AF65-F5344CB8AC3E}">
        <p14:creationId xmlns:p14="http://schemas.microsoft.com/office/powerpoint/2010/main" val="3778558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E96DD-60EE-481E-BC80-125F1F007D39}"/>
              </a:ext>
            </a:extLst>
          </p:cNvPr>
          <p:cNvSpPr>
            <a:spLocks noGrp="1"/>
          </p:cNvSpPr>
          <p:nvPr>
            <p:ph type="title"/>
          </p:nvPr>
        </p:nvSpPr>
        <p:spPr/>
        <p:txBody>
          <a:bodyPr/>
          <a:lstStyle/>
          <a:p>
            <a:r>
              <a:rPr kumimoji="1" lang="ja-JP" altLang="en-US" dirty="0"/>
              <a:t>トラブルの対処</a:t>
            </a:r>
          </a:p>
        </p:txBody>
      </p:sp>
      <p:sp>
        <p:nvSpPr>
          <p:cNvPr id="3" name="コンテンツ プレースホルダー 2">
            <a:extLst>
              <a:ext uri="{FF2B5EF4-FFF2-40B4-BE49-F238E27FC236}">
                <a16:creationId xmlns:a16="http://schemas.microsoft.com/office/drawing/2014/main" id="{D4342974-17CB-4DEE-BC69-327BEC83B62D}"/>
              </a:ext>
            </a:extLst>
          </p:cNvPr>
          <p:cNvSpPr>
            <a:spLocks noGrp="1"/>
          </p:cNvSpPr>
          <p:nvPr>
            <p:ph idx="1"/>
          </p:nvPr>
        </p:nvSpPr>
        <p:spPr/>
        <p:txBody>
          <a:bodyPr/>
          <a:lstStyle/>
          <a:p>
            <a:pPr marL="0" indent="0">
              <a:buNone/>
            </a:pPr>
            <a:r>
              <a:rPr kumimoji="1" lang="ja-JP" altLang="en-US" dirty="0"/>
              <a:t>マイクが出力音声を拾ってしまい誤作動</a:t>
            </a:r>
            <a:endParaRPr kumimoji="1" lang="en-US" altLang="ja-JP" dirty="0"/>
          </a:p>
          <a:p>
            <a:pPr marL="0" indent="0">
              <a:buNone/>
            </a:pPr>
            <a:r>
              <a:rPr lang="ja-JP" altLang="en-US" dirty="0">
                <a:solidFill>
                  <a:srgbClr val="FF0000"/>
                </a:solidFill>
              </a:rPr>
              <a:t>→</a:t>
            </a:r>
            <a:r>
              <a:rPr lang="ja-JP" altLang="en-US" dirty="0"/>
              <a:t>出力直前にマイクミュート／出力終了後に解除</a:t>
            </a:r>
            <a:endParaRPr kumimoji="1" lang="en-US" altLang="ja-JP" dirty="0"/>
          </a:p>
          <a:p>
            <a:pPr marL="0" indent="0">
              <a:buNone/>
            </a:pPr>
            <a:r>
              <a:rPr lang="ja-JP" altLang="en-US" dirty="0"/>
              <a:t>　コマンドをシェルスクリプトとして実行</a:t>
            </a:r>
            <a:endParaRPr lang="en-US" altLang="ja-JP" dirty="0"/>
          </a:p>
          <a:p>
            <a:pPr marL="0" indent="0">
              <a:buNone/>
            </a:pPr>
            <a:endParaRPr kumimoji="1" lang="en-US" altLang="ja-JP" dirty="0"/>
          </a:p>
        </p:txBody>
      </p:sp>
      <p:pic>
        <p:nvPicPr>
          <p:cNvPr id="5" name="図 4">
            <a:extLst>
              <a:ext uri="{FF2B5EF4-FFF2-40B4-BE49-F238E27FC236}">
                <a16:creationId xmlns:a16="http://schemas.microsoft.com/office/drawing/2014/main" id="{E5169DD9-22EF-4B54-956D-B061F8F9E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813" y="3301140"/>
            <a:ext cx="6403129" cy="3390254"/>
          </a:xfrm>
          <a:prstGeom prst="rect">
            <a:avLst/>
          </a:prstGeom>
        </p:spPr>
      </p:pic>
      <p:sp>
        <p:nvSpPr>
          <p:cNvPr id="6" name="正方形/長方形 5">
            <a:extLst>
              <a:ext uri="{FF2B5EF4-FFF2-40B4-BE49-F238E27FC236}">
                <a16:creationId xmlns:a16="http://schemas.microsoft.com/office/drawing/2014/main" id="{09352AF5-F1BE-43DA-B571-3F8F31C00DAE}"/>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17091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EB109-BC34-41EC-A9D0-C442E52A8779}"/>
              </a:ext>
            </a:extLst>
          </p:cNvPr>
          <p:cNvSpPr>
            <a:spLocks noGrp="1"/>
          </p:cNvSpPr>
          <p:nvPr>
            <p:ph type="title"/>
          </p:nvPr>
        </p:nvSpPr>
        <p:spPr>
          <a:xfrm>
            <a:off x="-3072" y="18255"/>
            <a:ext cx="10515600" cy="1325563"/>
          </a:xfrm>
        </p:spPr>
        <p:txBody>
          <a:bodyPr/>
          <a:lstStyle/>
          <a:p>
            <a:r>
              <a:rPr kumimoji="1" lang="ja-JP" altLang="en-US" dirty="0"/>
              <a:t>実行ファイル</a:t>
            </a:r>
            <a:br>
              <a:rPr kumimoji="1" lang="en-US" altLang="ja-JP" dirty="0"/>
            </a:br>
            <a:r>
              <a:rPr kumimoji="1" lang="en-US" altLang="ja-JP" dirty="0"/>
              <a:t>yosie</a:t>
            </a:r>
            <a:r>
              <a:rPr lang="en-US" altLang="ja-JP" dirty="0"/>
              <a:t>.sh</a:t>
            </a:r>
            <a:endParaRPr kumimoji="1" lang="ja-JP" altLang="en-US" dirty="0"/>
          </a:p>
        </p:txBody>
      </p:sp>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58495B0B-5E39-456F-B0E1-B27B83487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39" y="1280160"/>
            <a:ext cx="7926058" cy="5124994"/>
          </a:xfrm>
          <a:prstGeom prst="rect">
            <a:avLst/>
          </a:prstGeom>
        </p:spPr>
      </p:pic>
    </p:spTree>
    <p:extLst>
      <p:ext uri="{BB962C8B-B14F-4D97-AF65-F5344CB8AC3E}">
        <p14:creationId xmlns:p14="http://schemas.microsoft.com/office/powerpoint/2010/main" val="3683524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EB109-BC34-41EC-A9D0-C442E52A8779}"/>
              </a:ext>
            </a:extLst>
          </p:cNvPr>
          <p:cNvSpPr>
            <a:spLocks noGrp="1"/>
          </p:cNvSpPr>
          <p:nvPr>
            <p:ph type="title"/>
          </p:nvPr>
        </p:nvSpPr>
        <p:spPr>
          <a:xfrm>
            <a:off x="-3072" y="18255"/>
            <a:ext cx="10515600" cy="1325563"/>
          </a:xfrm>
        </p:spPr>
        <p:txBody>
          <a:bodyPr/>
          <a:lstStyle/>
          <a:p>
            <a:r>
              <a:rPr kumimoji="1" lang="ja-JP" altLang="en-US" dirty="0"/>
              <a:t>実行ファイル</a:t>
            </a:r>
            <a:br>
              <a:rPr kumimoji="1" lang="en-US" altLang="ja-JP" dirty="0"/>
            </a:br>
            <a:r>
              <a:rPr kumimoji="1" lang="en-US" altLang="ja-JP" dirty="0"/>
              <a:t>yosie</a:t>
            </a:r>
            <a:r>
              <a:rPr lang="en-US" altLang="ja-JP" dirty="0"/>
              <a:t>.sh</a:t>
            </a:r>
            <a:endParaRPr kumimoji="1" lang="ja-JP" altLang="en-US" dirty="0"/>
          </a:p>
        </p:txBody>
      </p:sp>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58495B0B-5E39-456F-B0E1-B27B83487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39" y="1280160"/>
            <a:ext cx="7926058" cy="5124994"/>
          </a:xfrm>
          <a:prstGeom prst="rect">
            <a:avLst/>
          </a:prstGeom>
        </p:spPr>
      </p:pic>
      <p:sp>
        <p:nvSpPr>
          <p:cNvPr id="5" name="テキスト ボックス 4">
            <a:extLst>
              <a:ext uri="{FF2B5EF4-FFF2-40B4-BE49-F238E27FC236}">
                <a16:creationId xmlns:a16="http://schemas.microsoft.com/office/drawing/2014/main" id="{C4A48DA7-DEE7-4151-9DD8-FC120F65F2BC}"/>
              </a:ext>
            </a:extLst>
          </p:cNvPr>
          <p:cNvSpPr txBox="1"/>
          <p:nvPr/>
        </p:nvSpPr>
        <p:spPr>
          <a:xfrm>
            <a:off x="1054140" y="1280160"/>
            <a:ext cx="7926058" cy="5124994"/>
          </a:xfrm>
          <a:prstGeom prst="rect">
            <a:avLst/>
          </a:prstGeom>
          <a:solidFill>
            <a:schemeClr val="bg1"/>
          </a:solidFill>
          <a:ln>
            <a:solidFill>
              <a:schemeClr val="tx1"/>
            </a:solidFill>
          </a:ln>
        </p:spPr>
        <p:txBody>
          <a:bodyPr wrap="square" rtlCol="0">
            <a:spAutoFit/>
          </a:bodyPr>
          <a:lstStyle/>
          <a:p>
            <a:pPr>
              <a:spcAft>
                <a:spcPts val="220"/>
              </a:spcAft>
            </a:pPr>
            <a:r>
              <a:rPr lang="en-US" altLang="ja-JP" sz="1970" b="1" dirty="0"/>
              <a:t>#!/bin/bash</a:t>
            </a:r>
          </a:p>
          <a:p>
            <a:pPr>
              <a:spcAft>
                <a:spcPts val="220"/>
              </a:spcAft>
            </a:pPr>
            <a:r>
              <a:rPr lang="ja-JP" altLang="en-US" sz="1970" b="1" dirty="0"/>
              <a:t>環境変数指定</a:t>
            </a:r>
            <a:endParaRPr lang="en-US" altLang="ja-JP" sz="1970" b="1" dirty="0"/>
          </a:p>
          <a:p>
            <a:pPr>
              <a:spcAft>
                <a:spcPts val="220"/>
              </a:spcAft>
            </a:pPr>
            <a:r>
              <a:rPr lang="ja-JP" altLang="en-US" sz="1970" b="1" dirty="0"/>
              <a:t>ディレクトリ移動</a:t>
            </a:r>
            <a:endParaRPr lang="en-US" altLang="ja-JP" sz="1970" b="1" dirty="0"/>
          </a:p>
          <a:p>
            <a:pPr>
              <a:spcAft>
                <a:spcPts val="220"/>
              </a:spcAft>
            </a:pPr>
            <a:r>
              <a:rPr lang="ja-JP" altLang="en-US" sz="1970" b="1" dirty="0"/>
              <a:t>音声メッセージ：起動待機</a:t>
            </a:r>
            <a:endParaRPr lang="en-US" altLang="ja-JP" sz="1970" b="1" dirty="0"/>
          </a:p>
          <a:p>
            <a:pPr>
              <a:spcAft>
                <a:spcPts val="220"/>
              </a:spcAft>
            </a:pPr>
            <a:endParaRPr lang="en-US" altLang="ja-JP" sz="1970" b="1" dirty="0"/>
          </a:p>
          <a:p>
            <a:pPr>
              <a:spcAft>
                <a:spcPts val="220"/>
              </a:spcAft>
            </a:pPr>
            <a:r>
              <a:rPr lang="ja-JP" altLang="en-US" sz="1970" b="1" dirty="0"/>
              <a:t>星座占い スクレイピング</a:t>
            </a:r>
            <a:endParaRPr lang="en-US" altLang="ja-JP" sz="1970" b="1" dirty="0"/>
          </a:p>
          <a:p>
            <a:pPr>
              <a:spcAft>
                <a:spcPts val="220"/>
              </a:spcAft>
            </a:pPr>
            <a:r>
              <a:rPr lang="ja-JP" altLang="en-US" sz="1970" b="1" dirty="0"/>
              <a:t>星座占い 音声ファイル作成</a:t>
            </a:r>
            <a:endParaRPr lang="en-US" altLang="ja-JP" sz="1970" b="1" dirty="0"/>
          </a:p>
          <a:p>
            <a:pPr>
              <a:spcAft>
                <a:spcPts val="220"/>
              </a:spcAft>
            </a:pPr>
            <a:r>
              <a:rPr lang="ja-JP" altLang="en-US" sz="1970" b="1" dirty="0"/>
              <a:t>天気予報 スクレイピング</a:t>
            </a:r>
            <a:endParaRPr lang="en-US" altLang="ja-JP" sz="1970" b="1" dirty="0"/>
          </a:p>
          <a:p>
            <a:pPr>
              <a:spcAft>
                <a:spcPts val="220"/>
              </a:spcAft>
            </a:pPr>
            <a:r>
              <a:rPr lang="ja-JP" altLang="en-US" sz="1970" b="1" dirty="0"/>
              <a:t>天気予報 音声ファイル作成</a:t>
            </a:r>
            <a:endParaRPr lang="en-US" altLang="ja-JP" sz="1970" b="1" dirty="0"/>
          </a:p>
          <a:p>
            <a:pPr>
              <a:spcAft>
                <a:spcPts val="220"/>
              </a:spcAft>
            </a:pPr>
            <a:r>
              <a:rPr lang="ja-JP" altLang="en-US" sz="1970" b="1" dirty="0"/>
              <a:t>ニュース スクレイピング</a:t>
            </a:r>
            <a:r>
              <a:rPr lang="en-US" altLang="ja-JP" sz="1970" b="1" dirty="0"/>
              <a:t>]</a:t>
            </a:r>
          </a:p>
          <a:p>
            <a:pPr>
              <a:spcAft>
                <a:spcPts val="220"/>
              </a:spcAft>
            </a:pPr>
            <a:r>
              <a:rPr lang="ja-JP" altLang="en-US" sz="1970" b="1" dirty="0"/>
              <a:t>ニュース 音声ファイル作成</a:t>
            </a:r>
            <a:endParaRPr lang="en-US" altLang="ja-JP" sz="1970" b="1" dirty="0"/>
          </a:p>
          <a:p>
            <a:pPr>
              <a:spcAft>
                <a:spcPts val="220"/>
              </a:spcAft>
            </a:pPr>
            <a:r>
              <a:rPr lang="ja-JP" altLang="en-US" sz="1970" b="1" dirty="0"/>
              <a:t>マイクのミュートを解除</a:t>
            </a:r>
            <a:endParaRPr lang="en-US" altLang="ja-JP" sz="1970" b="1" dirty="0"/>
          </a:p>
          <a:p>
            <a:pPr>
              <a:spcAft>
                <a:spcPts val="220"/>
              </a:spcAft>
            </a:pPr>
            <a:endParaRPr lang="en-US" altLang="ja-JP" sz="1970" b="1" dirty="0"/>
          </a:p>
          <a:p>
            <a:pPr>
              <a:spcAft>
                <a:spcPts val="220"/>
              </a:spcAft>
            </a:pPr>
            <a:r>
              <a:rPr lang="ja-JP" altLang="en-US" sz="1970" b="1" dirty="0"/>
              <a:t>音声メッセージ：起動完了</a:t>
            </a:r>
            <a:endParaRPr lang="en-US" altLang="ja-JP" sz="1970" b="1" dirty="0"/>
          </a:p>
          <a:p>
            <a:pPr>
              <a:spcAft>
                <a:spcPts val="220"/>
              </a:spcAft>
            </a:pPr>
            <a:r>
              <a:rPr lang="en-US" altLang="ja-JP" sz="1970" b="1" dirty="0"/>
              <a:t>[</a:t>
            </a:r>
            <a:r>
              <a:rPr lang="ja-JP" altLang="en-US" sz="1970" b="1" dirty="0"/>
              <a:t>音声認識～音声合成</a:t>
            </a:r>
            <a:r>
              <a:rPr lang="en-US" altLang="ja-JP" sz="1970" b="1" dirty="0"/>
              <a:t>]</a:t>
            </a:r>
          </a:p>
        </p:txBody>
      </p:sp>
      <p:sp>
        <p:nvSpPr>
          <p:cNvPr id="7" name="テキスト ボックス 6">
            <a:extLst>
              <a:ext uri="{FF2B5EF4-FFF2-40B4-BE49-F238E27FC236}">
                <a16:creationId xmlns:a16="http://schemas.microsoft.com/office/drawing/2014/main" id="{4F51C8EC-D8A4-4EED-9A9C-C5A805C60AAC}"/>
              </a:ext>
            </a:extLst>
          </p:cNvPr>
          <p:cNvSpPr txBox="1"/>
          <p:nvPr/>
        </p:nvSpPr>
        <p:spPr>
          <a:xfrm>
            <a:off x="1123807" y="2842383"/>
            <a:ext cx="5534571" cy="2000548"/>
          </a:xfrm>
          <a:prstGeom prst="rect">
            <a:avLst/>
          </a:prstGeom>
          <a:solidFill>
            <a:schemeClr val="accent6">
              <a:lumMod val="40000"/>
              <a:lumOff val="60000"/>
            </a:schemeClr>
          </a:solidFill>
          <a:ln>
            <a:solidFill>
              <a:schemeClr val="tx1"/>
            </a:solidFill>
          </a:ln>
        </p:spPr>
        <p:txBody>
          <a:bodyPr wrap="square" rtlCol="0">
            <a:spAutoFit/>
          </a:bodyPr>
          <a:lstStyle/>
          <a:p>
            <a:r>
              <a:rPr kumimoji="1" lang="ja-JP" altLang="en-US" sz="4400" b="1" dirty="0"/>
              <a:t>各 スクレイピング</a:t>
            </a:r>
            <a:endParaRPr kumimoji="1" lang="en-US" altLang="ja-JP" sz="4400" b="1" dirty="0"/>
          </a:p>
          <a:p>
            <a:r>
              <a:rPr kumimoji="1" lang="en-US" altLang="ja-JP" sz="3600" b="1" dirty="0"/>
              <a:t>		</a:t>
            </a:r>
            <a:r>
              <a:rPr kumimoji="1" lang="ja-JP" altLang="en-US" sz="3600" b="1" dirty="0"/>
              <a:t>　＆</a:t>
            </a:r>
            <a:endParaRPr kumimoji="1" lang="en-US" altLang="ja-JP" sz="3600" b="1" dirty="0"/>
          </a:p>
          <a:p>
            <a:r>
              <a:rPr lang="ja-JP" altLang="en-US" sz="4400" b="1" dirty="0"/>
              <a:t>各 音声ファイル作成</a:t>
            </a:r>
            <a:endParaRPr kumimoji="1" lang="ja-JP" altLang="en-US" sz="4400" b="1" dirty="0"/>
          </a:p>
        </p:txBody>
      </p:sp>
    </p:spTree>
    <p:extLst>
      <p:ext uri="{BB962C8B-B14F-4D97-AF65-F5344CB8AC3E}">
        <p14:creationId xmlns:p14="http://schemas.microsoft.com/office/powerpoint/2010/main" val="130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8BE16-C520-4F8D-B63B-F4701AA70E20}"/>
              </a:ext>
            </a:extLst>
          </p:cNvPr>
          <p:cNvSpPr>
            <a:spLocks noGrp="1"/>
          </p:cNvSpPr>
          <p:nvPr>
            <p:ph type="title"/>
          </p:nvPr>
        </p:nvSpPr>
        <p:spPr>
          <a:xfrm>
            <a:off x="0" y="0"/>
            <a:ext cx="10515600" cy="1325563"/>
          </a:xfrm>
        </p:spPr>
        <p:txBody>
          <a:bodyPr/>
          <a:lstStyle/>
          <a:p>
            <a:r>
              <a:rPr lang="ja-JP" altLang="en-US" dirty="0"/>
              <a:t>実行ファイル</a:t>
            </a:r>
            <a:br>
              <a:rPr lang="en-US" altLang="ja-JP" dirty="0"/>
            </a:br>
            <a:r>
              <a:rPr lang="en-US" altLang="ja-JP" dirty="0"/>
              <a:t>function.py</a:t>
            </a:r>
            <a:endParaRPr kumimoji="1" lang="ja-JP" altLang="en-US" dirty="0"/>
          </a:p>
        </p:txBody>
      </p:sp>
      <p:sp>
        <p:nvSpPr>
          <p:cNvPr id="6" name="正方形/長方形 5">
            <a:extLst>
              <a:ext uri="{FF2B5EF4-FFF2-40B4-BE49-F238E27FC236}">
                <a16:creationId xmlns:a16="http://schemas.microsoft.com/office/drawing/2014/main" id="{72D269D7-9E13-445C-9445-282A995429A2}"/>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C7B734DD-DC99-40F8-96C0-907345687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916" y="74023"/>
            <a:ext cx="3392620" cy="6709954"/>
          </a:xfrm>
          <a:prstGeom prst="rect">
            <a:avLst/>
          </a:prstGeom>
        </p:spPr>
      </p:pic>
      <p:grpSp>
        <p:nvGrpSpPr>
          <p:cNvPr id="17" name="グループ化 16">
            <a:extLst>
              <a:ext uri="{FF2B5EF4-FFF2-40B4-BE49-F238E27FC236}">
                <a16:creationId xmlns:a16="http://schemas.microsoft.com/office/drawing/2014/main" id="{A7ACFF0D-7F3A-4615-AA16-D80DB6CAEEF6}"/>
              </a:ext>
            </a:extLst>
          </p:cNvPr>
          <p:cNvGrpSpPr/>
          <p:nvPr/>
        </p:nvGrpSpPr>
        <p:grpSpPr>
          <a:xfrm>
            <a:off x="3692434" y="217714"/>
            <a:ext cx="2444881" cy="531223"/>
            <a:chOff x="3692434" y="217714"/>
            <a:chExt cx="2444881" cy="531223"/>
          </a:xfrm>
        </p:grpSpPr>
        <p:sp>
          <p:nvSpPr>
            <p:cNvPr id="13" name="正方形/長方形 12">
              <a:extLst>
                <a:ext uri="{FF2B5EF4-FFF2-40B4-BE49-F238E27FC236}">
                  <a16:creationId xmlns:a16="http://schemas.microsoft.com/office/drawing/2014/main" id="{603EC9D0-CDE9-4E50-8BD4-91F8EEFF06AB}"/>
                </a:ext>
              </a:extLst>
            </p:cNvPr>
            <p:cNvSpPr/>
            <p:nvPr/>
          </p:nvSpPr>
          <p:spPr>
            <a:xfrm>
              <a:off x="3692434" y="217714"/>
              <a:ext cx="809897" cy="5312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14E5F95E-5C81-4881-9DFA-F3062894271F}"/>
                </a:ext>
              </a:extLst>
            </p:cNvPr>
            <p:cNvCxnSpPr>
              <a:stCxn id="13" idx="3"/>
            </p:cNvCxnSpPr>
            <p:nvPr/>
          </p:nvCxnSpPr>
          <p:spPr>
            <a:xfrm flipV="1">
              <a:off x="4502331" y="478971"/>
              <a:ext cx="722812" cy="4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1799384-2130-4EA1-ACEC-64364605F43C}"/>
                </a:ext>
              </a:extLst>
            </p:cNvPr>
            <p:cNvSpPr txBox="1"/>
            <p:nvPr/>
          </p:nvSpPr>
          <p:spPr>
            <a:xfrm>
              <a:off x="5231624" y="294305"/>
              <a:ext cx="905691" cy="369332"/>
            </a:xfrm>
            <a:prstGeom prst="rect">
              <a:avLst/>
            </a:prstGeom>
            <a:solidFill>
              <a:schemeClr val="bg1"/>
            </a:solidFill>
            <a:ln w="38100">
              <a:solidFill>
                <a:srgbClr val="FF0000"/>
              </a:solidFill>
            </a:ln>
          </p:spPr>
          <p:txBody>
            <a:bodyPr wrap="square" rtlCol="0">
              <a:spAutoFit/>
            </a:bodyPr>
            <a:lstStyle/>
            <a:p>
              <a:r>
                <a:rPr kumimoji="1" lang="en-US" altLang="ja-JP" dirty="0"/>
                <a:t>import</a:t>
              </a:r>
              <a:endParaRPr kumimoji="1" lang="ja-JP" altLang="en-US" dirty="0"/>
            </a:p>
          </p:txBody>
        </p:sp>
      </p:grpSp>
      <p:grpSp>
        <p:nvGrpSpPr>
          <p:cNvPr id="55" name="グループ化 54">
            <a:extLst>
              <a:ext uri="{FF2B5EF4-FFF2-40B4-BE49-F238E27FC236}">
                <a16:creationId xmlns:a16="http://schemas.microsoft.com/office/drawing/2014/main" id="{76C15003-C108-40B0-AE2A-1934FEFB4DFA}"/>
              </a:ext>
            </a:extLst>
          </p:cNvPr>
          <p:cNvGrpSpPr/>
          <p:nvPr/>
        </p:nvGrpSpPr>
        <p:grpSpPr>
          <a:xfrm>
            <a:off x="3698915" y="593704"/>
            <a:ext cx="3500174" cy="646331"/>
            <a:chOff x="3698915" y="593704"/>
            <a:chExt cx="3500174" cy="646331"/>
          </a:xfrm>
        </p:grpSpPr>
        <p:sp>
          <p:nvSpPr>
            <p:cNvPr id="27" name="正方形/長方形 26">
              <a:extLst>
                <a:ext uri="{FF2B5EF4-FFF2-40B4-BE49-F238E27FC236}">
                  <a16:creationId xmlns:a16="http://schemas.microsoft.com/office/drawing/2014/main" id="{C9D3FF09-B053-4C15-9C9A-472A37A55066}"/>
                </a:ext>
              </a:extLst>
            </p:cNvPr>
            <p:cNvSpPr/>
            <p:nvPr/>
          </p:nvSpPr>
          <p:spPr>
            <a:xfrm>
              <a:off x="3698915" y="702239"/>
              <a:ext cx="809897" cy="3590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B8B06801-6DE6-47EF-BDAE-0A710A448510}"/>
                </a:ext>
              </a:extLst>
            </p:cNvPr>
            <p:cNvCxnSpPr>
              <a:cxnSpLocks/>
              <a:stCxn id="27" idx="3"/>
            </p:cNvCxnSpPr>
            <p:nvPr/>
          </p:nvCxnSpPr>
          <p:spPr>
            <a:xfrm>
              <a:off x="4508812" y="881743"/>
              <a:ext cx="7228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99F1EC40-550E-432F-B723-6B224B42C245}"/>
                </a:ext>
              </a:extLst>
            </p:cNvPr>
            <p:cNvSpPr txBox="1"/>
            <p:nvPr/>
          </p:nvSpPr>
          <p:spPr>
            <a:xfrm>
              <a:off x="5209783" y="593704"/>
              <a:ext cx="1989306" cy="646331"/>
            </a:xfrm>
            <a:prstGeom prst="rect">
              <a:avLst/>
            </a:prstGeom>
            <a:solidFill>
              <a:schemeClr val="bg1"/>
            </a:solidFill>
            <a:ln w="38100">
              <a:solidFill>
                <a:srgbClr val="FF0000"/>
              </a:solidFill>
            </a:ln>
          </p:spPr>
          <p:txBody>
            <a:bodyPr wrap="square" rtlCol="0">
              <a:spAutoFit/>
            </a:bodyPr>
            <a:lstStyle/>
            <a:p>
              <a:r>
                <a:rPr kumimoji="1" lang="en-US" altLang="ja-JP" dirty="0"/>
                <a:t>Julius</a:t>
              </a:r>
              <a:r>
                <a:rPr kumimoji="1" lang="ja-JP" altLang="en-US" dirty="0"/>
                <a:t>サーバとの</a:t>
              </a:r>
              <a:endParaRPr kumimoji="1" lang="en-US" altLang="ja-JP" dirty="0"/>
            </a:p>
            <a:p>
              <a:r>
                <a:rPr lang="ja-JP" altLang="en-US" dirty="0"/>
                <a:t>接続準備</a:t>
              </a:r>
              <a:endParaRPr kumimoji="1" lang="ja-JP" altLang="en-US" dirty="0"/>
            </a:p>
          </p:txBody>
        </p:sp>
      </p:grpSp>
      <p:grpSp>
        <p:nvGrpSpPr>
          <p:cNvPr id="48" name="グループ化 47">
            <a:extLst>
              <a:ext uri="{FF2B5EF4-FFF2-40B4-BE49-F238E27FC236}">
                <a16:creationId xmlns:a16="http://schemas.microsoft.com/office/drawing/2014/main" id="{5DEB86B5-EF61-4E9D-811A-0BFEB6257490}"/>
              </a:ext>
            </a:extLst>
          </p:cNvPr>
          <p:cNvGrpSpPr/>
          <p:nvPr/>
        </p:nvGrpSpPr>
        <p:grpSpPr>
          <a:xfrm>
            <a:off x="3793469" y="1901961"/>
            <a:ext cx="4687692" cy="369332"/>
            <a:chOff x="3782895" y="1907516"/>
            <a:chExt cx="4687692" cy="369332"/>
          </a:xfrm>
        </p:grpSpPr>
        <p:sp>
          <p:nvSpPr>
            <p:cNvPr id="34" name="正方形/長方形 33">
              <a:extLst>
                <a:ext uri="{FF2B5EF4-FFF2-40B4-BE49-F238E27FC236}">
                  <a16:creationId xmlns:a16="http://schemas.microsoft.com/office/drawing/2014/main" id="{C1246C76-0558-473F-97A8-8CD2EF813F73}"/>
                </a:ext>
              </a:extLst>
            </p:cNvPr>
            <p:cNvSpPr/>
            <p:nvPr/>
          </p:nvSpPr>
          <p:spPr>
            <a:xfrm>
              <a:off x="3782895" y="2027614"/>
              <a:ext cx="1989306" cy="2092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3B8E17D9-0E6F-46FF-8898-4EA9E267FF99}"/>
                </a:ext>
              </a:extLst>
            </p:cNvPr>
            <p:cNvCxnSpPr>
              <a:cxnSpLocks/>
              <a:stCxn id="34" idx="3"/>
            </p:cNvCxnSpPr>
            <p:nvPr/>
          </p:nvCxnSpPr>
          <p:spPr>
            <a:xfrm>
              <a:off x="5772201" y="2132215"/>
              <a:ext cx="44933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0349306-B456-4203-BCAD-F9A25A4AC3EF}"/>
                </a:ext>
              </a:extLst>
            </p:cNvPr>
            <p:cNvSpPr txBox="1"/>
            <p:nvPr/>
          </p:nvSpPr>
          <p:spPr>
            <a:xfrm>
              <a:off x="6221540" y="1907516"/>
              <a:ext cx="2249047" cy="369332"/>
            </a:xfrm>
            <a:prstGeom prst="rect">
              <a:avLst/>
            </a:prstGeom>
            <a:solidFill>
              <a:schemeClr val="bg1"/>
            </a:solidFill>
            <a:ln w="38100">
              <a:solidFill>
                <a:srgbClr val="FF0000"/>
              </a:solidFill>
            </a:ln>
          </p:spPr>
          <p:txBody>
            <a:bodyPr wrap="square" rtlCol="0">
              <a:spAutoFit/>
            </a:bodyPr>
            <a:lstStyle/>
            <a:p>
              <a:r>
                <a:rPr kumimoji="1" lang="en-US" altLang="ja-JP" dirty="0"/>
                <a:t>Julius</a:t>
              </a:r>
              <a:r>
                <a:rPr kumimoji="1" lang="ja-JP" altLang="en-US" dirty="0"/>
                <a:t>サーバ</a:t>
              </a:r>
              <a:r>
                <a:rPr lang="ja-JP" altLang="en-US" dirty="0"/>
                <a:t>と接続</a:t>
              </a:r>
              <a:endParaRPr kumimoji="1" lang="en-US" altLang="ja-JP" dirty="0"/>
            </a:p>
          </p:txBody>
        </p:sp>
      </p:grpSp>
      <p:grpSp>
        <p:nvGrpSpPr>
          <p:cNvPr id="50" name="グループ化 49">
            <a:extLst>
              <a:ext uri="{FF2B5EF4-FFF2-40B4-BE49-F238E27FC236}">
                <a16:creationId xmlns:a16="http://schemas.microsoft.com/office/drawing/2014/main" id="{DD7AA755-7DDA-4DB4-BFFE-F3B5D397C73A}"/>
              </a:ext>
            </a:extLst>
          </p:cNvPr>
          <p:cNvGrpSpPr/>
          <p:nvPr/>
        </p:nvGrpSpPr>
        <p:grpSpPr>
          <a:xfrm>
            <a:off x="3782895" y="1868966"/>
            <a:ext cx="5177444" cy="4651169"/>
            <a:chOff x="3782895" y="1868966"/>
            <a:chExt cx="5177444" cy="4651169"/>
          </a:xfrm>
        </p:grpSpPr>
        <p:sp>
          <p:nvSpPr>
            <p:cNvPr id="41" name="正方形/長方形 40">
              <a:extLst>
                <a:ext uri="{FF2B5EF4-FFF2-40B4-BE49-F238E27FC236}">
                  <a16:creationId xmlns:a16="http://schemas.microsoft.com/office/drawing/2014/main" id="{F72FFD76-240A-4B1E-B3F1-578393BF221F}"/>
                </a:ext>
              </a:extLst>
            </p:cNvPr>
            <p:cNvSpPr/>
            <p:nvPr/>
          </p:nvSpPr>
          <p:spPr>
            <a:xfrm>
              <a:off x="3782895" y="1868966"/>
              <a:ext cx="2588722" cy="46511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DEEF7E80-E85D-43D6-BF83-D02E190ED20B}"/>
                </a:ext>
              </a:extLst>
            </p:cNvPr>
            <p:cNvCxnSpPr>
              <a:cxnSpLocks/>
            </p:cNvCxnSpPr>
            <p:nvPr/>
          </p:nvCxnSpPr>
          <p:spPr>
            <a:xfrm flipV="1">
              <a:off x="6371617" y="4194550"/>
              <a:ext cx="1005692" cy="21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94398603-081E-4917-90D8-E854207CADA4}"/>
                </a:ext>
              </a:extLst>
            </p:cNvPr>
            <p:cNvSpPr txBox="1"/>
            <p:nvPr/>
          </p:nvSpPr>
          <p:spPr>
            <a:xfrm>
              <a:off x="7377309" y="4009884"/>
              <a:ext cx="1583030" cy="369332"/>
            </a:xfrm>
            <a:prstGeom prst="rect">
              <a:avLst/>
            </a:prstGeom>
            <a:solidFill>
              <a:schemeClr val="bg1"/>
            </a:solidFill>
            <a:ln w="38100">
              <a:solidFill>
                <a:srgbClr val="FF0000"/>
              </a:solidFill>
            </a:ln>
          </p:spPr>
          <p:txBody>
            <a:bodyPr wrap="square" rtlCol="0">
              <a:spAutoFit/>
            </a:bodyPr>
            <a:lstStyle/>
            <a:p>
              <a:r>
                <a:rPr kumimoji="1" lang="ja-JP" altLang="en-US" dirty="0"/>
                <a:t>実行関数</a:t>
              </a:r>
              <a:r>
                <a:rPr kumimoji="1" lang="en-US" altLang="ja-JP" dirty="0"/>
                <a:t>:run</a:t>
              </a:r>
              <a:endParaRPr kumimoji="1" lang="ja-JP" altLang="en-US" dirty="0"/>
            </a:p>
          </p:txBody>
        </p:sp>
      </p:grpSp>
      <p:grpSp>
        <p:nvGrpSpPr>
          <p:cNvPr id="56" name="グループ化 55">
            <a:extLst>
              <a:ext uri="{FF2B5EF4-FFF2-40B4-BE49-F238E27FC236}">
                <a16:creationId xmlns:a16="http://schemas.microsoft.com/office/drawing/2014/main" id="{3C2347AF-51D1-4397-B4C3-25963CBFC7FD}"/>
              </a:ext>
            </a:extLst>
          </p:cNvPr>
          <p:cNvGrpSpPr/>
          <p:nvPr/>
        </p:nvGrpSpPr>
        <p:grpSpPr>
          <a:xfrm>
            <a:off x="3879978" y="2696172"/>
            <a:ext cx="5886614" cy="805784"/>
            <a:chOff x="3879978" y="2696172"/>
            <a:chExt cx="5886614" cy="805784"/>
          </a:xfrm>
        </p:grpSpPr>
        <p:sp>
          <p:nvSpPr>
            <p:cNvPr id="51" name="正方形/長方形 50">
              <a:extLst>
                <a:ext uri="{FF2B5EF4-FFF2-40B4-BE49-F238E27FC236}">
                  <a16:creationId xmlns:a16="http://schemas.microsoft.com/office/drawing/2014/main" id="{58563624-5E7D-4FF3-9E96-C55AAFB0563A}"/>
                </a:ext>
              </a:extLst>
            </p:cNvPr>
            <p:cNvSpPr/>
            <p:nvPr/>
          </p:nvSpPr>
          <p:spPr>
            <a:xfrm>
              <a:off x="3879978" y="2696172"/>
              <a:ext cx="2092805" cy="8057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48DECF1F-138F-4CCD-9686-DA5F6B5FD111}"/>
                </a:ext>
              </a:extLst>
            </p:cNvPr>
            <p:cNvCxnSpPr>
              <a:cxnSpLocks/>
              <a:stCxn id="51" idx="3"/>
            </p:cNvCxnSpPr>
            <p:nvPr/>
          </p:nvCxnSpPr>
          <p:spPr>
            <a:xfrm>
              <a:off x="5972783" y="3099064"/>
              <a:ext cx="120273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069BD54A-EA06-4483-9243-D1E384ECF88D}"/>
                </a:ext>
              </a:extLst>
            </p:cNvPr>
            <p:cNvSpPr txBox="1"/>
            <p:nvPr/>
          </p:nvSpPr>
          <p:spPr>
            <a:xfrm>
              <a:off x="7162252" y="2805923"/>
              <a:ext cx="2604340" cy="646331"/>
            </a:xfrm>
            <a:prstGeom prst="rect">
              <a:avLst/>
            </a:prstGeom>
            <a:solidFill>
              <a:schemeClr val="bg1"/>
            </a:solidFill>
            <a:ln w="38100">
              <a:solidFill>
                <a:srgbClr val="FF0000"/>
              </a:solidFill>
            </a:ln>
          </p:spPr>
          <p:txBody>
            <a:bodyPr wrap="square" rtlCol="0">
              <a:spAutoFit/>
            </a:bodyPr>
            <a:lstStyle/>
            <a:p>
              <a:r>
                <a:rPr kumimoji="1" lang="en-US" altLang="ja-JP" dirty="0"/>
                <a:t>Julius</a:t>
              </a:r>
              <a:r>
                <a:rPr kumimoji="1" lang="ja-JP" altLang="en-US" dirty="0"/>
                <a:t>サーバから</a:t>
              </a:r>
              <a:endParaRPr kumimoji="1" lang="en-US" altLang="ja-JP" dirty="0"/>
            </a:p>
            <a:p>
              <a:r>
                <a:rPr kumimoji="1" lang="ja-JP" altLang="en-US" dirty="0"/>
                <a:t>文字データを受け取る</a:t>
              </a:r>
            </a:p>
          </p:txBody>
        </p:sp>
      </p:grpSp>
      <p:grpSp>
        <p:nvGrpSpPr>
          <p:cNvPr id="62" name="グループ化 61">
            <a:extLst>
              <a:ext uri="{FF2B5EF4-FFF2-40B4-BE49-F238E27FC236}">
                <a16:creationId xmlns:a16="http://schemas.microsoft.com/office/drawing/2014/main" id="{130AB527-2F79-4B41-9227-14B9FF8CEBC4}"/>
              </a:ext>
            </a:extLst>
          </p:cNvPr>
          <p:cNvGrpSpPr/>
          <p:nvPr/>
        </p:nvGrpSpPr>
        <p:grpSpPr>
          <a:xfrm>
            <a:off x="3879978" y="3540244"/>
            <a:ext cx="5628089" cy="654306"/>
            <a:chOff x="3879978" y="3540244"/>
            <a:chExt cx="5628089" cy="654306"/>
          </a:xfrm>
        </p:grpSpPr>
        <p:sp>
          <p:nvSpPr>
            <p:cNvPr id="57" name="正方形/長方形 56">
              <a:extLst>
                <a:ext uri="{FF2B5EF4-FFF2-40B4-BE49-F238E27FC236}">
                  <a16:creationId xmlns:a16="http://schemas.microsoft.com/office/drawing/2014/main" id="{8057BBB3-E171-408E-B307-CAD472EA3A69}"/>
                </a:ext>
              </a:extLst>
            </p:cNvPr>
            <p:cNvSpPr/>
            <p:nvPr/>
          </p:nvSpPr>
          <p:spPr>
            <a:xfrm>
              <a:off x="3879978" y="3540244"/>
              <a:ext cx="1902797" cy="6543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709367EC-BBE2-41FA-8EAF-47384C057D68}"/>
                </a:ext>
              </a:extLst>
            </p:cNvPr>
            <p:cNvCxnSpPr>
              <a:cxnSpLocks/>
              <a:stCxn id="57" idx="3"/>
            </p:cNvCxnSpPr>
            <p:nvPr/>
          </p:nvCxnSpPr>
          <p:spPr>
            <a:xfrm>
              <a:off x="5782775" y="3867397"/>
              <a:ext cx="9779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9D062151-F5D1-4697-A514-16C746B865C1}"/>
                </a:ext>
              </a:extLst>
            </p:cNvPr>
            <p:cNvSpPr txBox="1"/>
            <p:nvPr/>
          </p:nvSpPr>
          <p:spPr>
            <a:xfrm>
              <a:off x="6760723" y="3693209"/>
              <a:ext cx="2747344" cy="369332"/>
            </a:xfrm>
            <a:prstGeom prst="rect">
              <a:avLst/>
            </a:prstGeom>
            <a:solidFill>
              <a:schemeClr val="bg1"/>
            </a:solidFill>
            <a:ln w="38100">
              <a:solidFill>
                <a:srgbClr val="FF0000"/>
              </a:solidFill>
            </a:ln>
          </p:spPr>
          <p:txBody>
            <a:bodyPr wrap="square" rtlCol="0">
              <a:spAutoFit/>
            </a:bodyPr>
            <a:lstStyle/>
            <a:p>
              <a:r>
                <a:rPr kumimoji="1" lang="ja-JP" altLang="en-US" dirty="0"/>
                <a:t>ウェイクワードの判断等</a:t>
              </a:r>
            </a:p>
          </p:txBody>
        </p:sp>
      </p:grpSp>
      <p:grpSp>
        <p:nvGrpSpPr>
          <p:cNvPr id="71" name="グループ化 70">
            <a:extLst>
              <a:ext uri="{FF2B5EF4-FFF2-40B4-BE49-F238E27FC236}">
                <a16:creationId xmlns:a16="http://schemas.microsoft.com/office/drawing/2014/main" id="{D48B5275-9AE0-459B-A8E7-612E4219FA07}"/>
              </a:ext>
            </a:extLst>
          </p:cNvPr>
          <p:cNvGrpSpPr/>
          <p:nvPr/>
        </p:nvGrpSpPr>
        <p:grpSpPr>
          <a:xfrm>
            <a:off x="3884059" y="4036586"/>
            <a:ext cx="3842324" cy="923330"/>
            <a:chOff x="3879979" y="4025269"/>
            <a:chExt cx="3842324" cy="923330"/>
          </a:xfrm>
        </p:grpSpPr>
        <p:sp>
          <p:nvSpPr>
            <p:cNvPr id="63" name="正方形/長方形 62">
              <a:extLst>
                <a:ext uri="{FF2B5EF4-FFF2-40B4-BE49-F238E27FC236}">
                  <a16:creationId xmlns:a16="http://schemas.microsoft.com/office/drawing/2014/main" id="{5D42F52A-0F37-44B8-BB75-0DFA4F44C31F}"/>
                </a:ext>
              </a:extLst>
            </p:cNvPr>
            <p:cNvSpPr/>
            <p:nvPr/>
          </p:nvSpPr>
          <p:spPr>
            <a:xfrm>
              <a:off x="3879979" y="4274630"/>
              <a:ext cx="1329804" cy="3557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コネクタ 63">
              <a:extLst>
                <a:ext uri="{FF2B5EF4-FFF2-40B4-BE49-F238E27FC236}">
                  <a16:creationId xmlns:a16="http://schemas.microsoft.com/office/drawing/2014/main" id="{F0E17372-0A4A-4B70-B689-692C0BF22F35}"/>
                </a:ext>
              </a:extLst>
            </p:cNvPr>
            <p:cNvCxnSpPr>
              <a:cxnSpLocks/>
            </p:cNvCxnSpPr>
            <p:nvPr/>
          </p:nvCxnSpPr>
          <p:spPr>
            <a:xfrm>
              <a:off x="5231624" y="4490510"/>
              <a:ext cx="45628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C2B7BA51-9E3E-4B84-B9A1-65393F56F8D1}"/>
                </a:ext>
              </a:extLst>
            </p:cNvPr>
            <p:cNvSpPr txBox="1"/>
            <p:nvPr/>
          </p:nvSpPr>
          <p:spPr>
            <a:xfrm>
              <a:off x="5704637" y="4025269"/>
              <a:ext cx="2017666" cy="923330"/>
            </a:xfrm>
            <a:prstGeom prst="rect">
              <a:avLst/>
            </a:prstGeom>
            <a:solidFill>
              <a:schemeClr val="bg1"/>
            </a:solidFill>
            <a:ln w="38100">
              <a:solidFill>
                <a:srgbClr val="FF0000"/>
              </a:solidFill>
            </a:ln>
          </p:spPr>
          <p:txBody>
            <a:bodyPr wrap="square" rtlCol="0">
              <a:spAutoFit/>
            </a:bodyPr>
            <a:lstStyle/>
            <a:p>
              <a:pPr algn="ctr"/>
              <a:r>
                <a:rPr kumimoji="1" lang="ja-JP" altLang="en-US" dirty="0"/>
                <a:t>ミュート</a:t>
              </a:r>
              <a:r>
                <a:rPr kumimoji="1" lang="en-US" altLang="ja-JP" dirty="0"/>
                <a:t>on</a:t>
              </a:r>
            </a:p>
            <a:p>
              <a:pPr algn="ctr"/>
              <a:r>
                <a:rPr lang="en-US" altLang="ja-JP" dirty="0"/>
                <a:t>&amp;</a:t>
              </a:r>
            </a:p>
            <a:p>
              <a:pPr algn="ctr"/>
              <a:r>
                <a:rPr kumimoji="1" lang="ja-JP" altLang="en-US" dirty="0"/>
                <a:t>テキスト分類</a:t>
              </a:r>
            </a:p>
          </p:txBody>
        </p:sp>
      </p:grpSp>
      <p:grpSp>
        <p:nvGrpSpPr>
          <p:cNvPr id="81" name="グループ化 80">
            <a:extLst>
              <a:ext uri="{FF2B5EF4-FFF2-40B4-BE49-F238E27FC236}">
                <a16:creationId xmlns:a16="http://schemas.microsoft.com/office/drawing/2014/main" id="{D862A852-0B25-421C-B85A-6779FAB25C1C}"/>
              </a:ext>
            </a:extLst>
          </p:cNvPr>
          <p:cNvGrpSpPr/>
          <p:nvPr/>
        </p:nvGrpSpPr>
        <p:grpSpPr>
          <a:xfrm>
            <a:off x="3956035" y="4453499"/>
            <a:ext cx="3418824" cy="646331"/>
            <a:chOff x="3956035" y="4453499"/>
            <a:chExt cx="3418824" cy="646331"/>
          </a:xfrm>
        </p:grpSpPr>
        <p:sp>
          <p:nvSpPr>
            <p:cNvPr id="72" name="正方形/長方形 71">
              <a:extLst>
                <a:ext uri="{FF2B5EF4-FFF2-40B4-BE49-F238E27FC236}">
                  <a16:creationId xmlns:a16="http://schemas.microsoft.com/office/drawing/2014/main" id="{A9899BC0-5C63-40DD-8153-84700E335A67}"/>
                </a:ext>
              </a:extLst>
            </p:cNvPr>
            <p:cNvSpPr/>
            <p:nvPr/>
          </p:nvSpPr>
          <p:spPr>
            <a:xfrm>
              <a:off x="3956035" y="4591249"/>
              <a:ext cx="1735956" cy="2991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8528609D-4EA0-4986-AD1F-9191D93B855B}"/>
                </a:ext>
              </a:extLst>
            </p:cNvPr>
            <p:cNvCxnSpPr>
              <a:cxnSpLocks/>
            </p:cNvCxnSpPr>
            <p:nvPr/>
          </p:nvCxnSpPr>
          <p:spPr>
            <a:xfrm flipV="1">
              <a:off x="5684469" y="4768673"/>
              <a:ext cx="411531"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41D53C3C-6826-4D12-A02F-C005FF5F4136}"/>
                </a:ext>
              </a:extLst>
            </p:cNvPr>
            <p:cNvSpPr txBox="1"/>
            <p:nvPr/>
          </p:nvSpPr>
          <p:spPr>
            <a:xfrm>
              <a:off x="6112726" y="4453499"/>
              <a:ext cx="1262133" cy="646331"/>
            </a:xfrm>
            <a:prstGeom prst="rect">
              <a:avLst/>
            </a:prstGeom>
            <a:solidFill>
              <a:schemeClr val="bg1"/>
            </a:solidFill>
            <a:ln w="38100">
              <a:solidFill>
                <a:srgbClr val="FF0000"/>
              </a:solidFill>
            </a:ln>
          </p:spPr>
          <p:txBody>
            <a:bodyPr wrap="square" rtlCol="0">
              <a:spAutoFit/>
            </a:bodyPr>
            <a:lstStyle/>
            <a:p>
              <a:r>
                <a:rPr kumimoji="1" lang="ja-JP" altLang="en-US" dirty="0"/>
                <a:t>天気予報</a:t>
              </a:r>
              <a:endParaRPr kumimoji="1" lang="en-US" altLang="ja-JP" dirty="0"/>
            </a:p>
            <a:p>
              <a:r>
                <a:rPr kumimoji="1" lang="ja-JP" altLang="en-US" dirty="0"/>
                <a:t>読み上げ</a:t>
              </a:r>
            </a:p>
          </p:txBody>
        </p:sp>
      </p:grpSp>
      <p:grpSp>
        <p:nvGrpSpPr>
          <p:cNvPr id="82" name="グループ化 81">
            <a:extLst>
              <a:ext uri="{FF2B5EF4-FFF2-40B4-BE49-F238E27FC236}">
                <a16:creationId xmlns:a16="http://schemas.microsoft.com/office/drawing/2014/main" id="{9C2499BC-19B8-43B2-BF21-FF369FAC8A0C}"/>
              </a:ext>
            </a:extLst>
          </p:cNvPr>
          <p:cNvGrpSpPr/>
          <p:nvPr/>
        </p:nvGrpSpPr>
        <p:grpSpPr>
          <a:xfrm>
            <a:off x="3956035" y="4731097"/>
            <a:ext cx="3418824" cy="646331"/>
            <a:chOff x="3956035" y="4453499"/>
            <a:chExt cx="3418824" cy="559818"/>
          </a:xfrm>
        </p:grpSpPr>
        <p:sp>
          <p:nvSpPr>
            <p:cNvPr id="83" name="正方形/長方形 82">
              <a:extLst>
                <a:ext uri="{FF2B5EF4-FFF2-40B4-BE49-F238E27FC236}">
                  <a16:creationId xmlns:a16="http://schemas.microsoft.com/office/drawing/2014/main" id="{494F1FE3-6A01-4754-8E65-2E2A62FC5C1A}"/>
                </a:ext>
              </a:extLst>
            </p:cNvPr>
            <p:cNvSpPr/>
            <p:nvPr/>
          </p:nvSpPr>
          <p:spPr>
            <a:xfrm>
              <a:off x="3956035" y="4591249"/>
              <a:ext cx="1735956" cy="2991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コネクタ 83">
              <a:extLst>
                <a:ext uri="{FF2B5EF4-FFF2-40B4-BE49-F238E27FC236}">
                  <a16:creationId xmlns:a16="http://schemas.microsoft.com/office/drawing/2014/main" id="{6218C16D-6118-415E-BBB9-789591486730}"/>
                </a:ext>
              </a:extLst>
            </p:cNvPr>
            <p:cNvCxnSpPr>
              <a:cxnSpLocks/>
            </p:cNvCxnSpPr>
            <p:nvPr/>
          </p:nvCxnSpPr>
          <p:spPr>
            <a:xfrm flipV="1">
              <a:off x="5684469" y="4768673"/>
              <a:ext cx="411531"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5" name="テキスト ボックス 84">
              <a:extLst>
                <a:ext uri="{FF2B5EF4-FFF2-40B4-BE49-F238E27FC236}">
                  <a16:creationId xmlns:a16="http://schemas.microsoft.com/office/drawing/2014/main" id="{2595D9BD-8B29-4186-BDC4-FF51831F21CD}"/>
                </a:ext>
              </a:extLst>
            </p:cNvPr>
            <p:cNvSpPr txBox="1"/>
            <p:nvPr/>
          </p:nvSpPr>
          <p:spPr>
            <a:xfrm>
              <a:off x="6112726" y="4453499"/>
              <a:ext cx="1262133" cy="559818"/>
            </a:xfrm>
            <a:prstGeom prst="rect">
              <a:avLst/>
            </a:prstGeom>
            <a:solidFill>
              <a:schemeClr val="bg1"/>
            </a:solidFill>
            <a:ln w="38100">
              <a:solidFill>
                <a:srgbClr val="FF0000"/>
              </a:solidFill>
            </a:ln>
          </p:spPr>
          <p:txBody>
            <a:bodyPr wrap="square" rtlCol="0">
              <a:spAutoFit/>
            </a:bodyPr>
            <a:lstStyle/>
            <a:p>
              <a:r>
                <a:rPr lang="ja-JP" altLang="en-US" dirty="0"/>
                <a:t>ニュース</a:t>
              </a:r>
              <a:endParaRPr kumimoji="1" lang="en-US" altLang="ja-JP" dirty="0"/>
            </a:p>
            <a:p>
              <a:r>
                <a:rPr kumimoji="1" lang="ja-JP" altLang="en-US" dirty="0"/>
                <a:t>読み上げ</a:t>
              </a:r>
            </a:p>
          </p:txBody>
        </p:sp>
      </p:grpSp>
      <p:grpSp>
        <p:nvGrpSpPr>
          <p:cNvPr id="86" name="グループ化 85">
            <a:extLst>
              <a:ext uri="{FF2B5EF4-FFF2-40B4-BE49-F238E27FC236}">
                <a16:creationId xmlns:a16="http://schemas.microsoft.com/office/drawing/2014/main" id="{2661663B-A8A8-4845-94A1-DC3404D71841}"/>
              </a:ext>
            </a:extLst>
          </p:cNvPr>
          <p:cNvGrpSpPr/>
          <p:nvPr/>
        </p:nvGrpSpPr>
        <p:grpSpPr>
          <a:xfrm>
            <a:off x="3956035" y="5111304"/>
            <a:ext cx="3418824" cy="646331"/>
            <a:chOff x="3956035" y="4453499"/>
            <a:chExt cx="3418824" cy="579706"/>
          </a:xfrm>
        </p:grpSpPr>
        <p:sp>
          <p:nvSpPr>
            <p:cNvPr id="87" name="正方形/長方形 86">
              <a:extLst>
                <a:ext uri="{FF2B5EF4-FFF2-40B4-BE49-F238E27FC236}">
                  <a16:creationId xmlns:a16="http://schemas.microsoft.com/office/drawing/2014/main" id="{A78AA022-434E-46AA-810B-5F1A1F6BED3D}"/>
                </a:ext>
              </a:extLst>
            </p:cNvPr>
            <p:cNvSpPr/>
            <p:nvPr/>
          </p:nvSpPr>
          <p:spPr>
            <a:xfrm>
              <a:off x="3956035" y="4591249"/>
              <a:ext cx="1735956" cy="2991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8" name="直線コネクタ 87">
              <a:extLst>
                <a:ext uri="{FF2B5EF4-FFF2-40B4-BE49-F238E27FC236}">
                  <a16:creationId xmlns:a16="http://schemas.microsoft.com/office/drawing/2014/main" id="{080E775F-2457-4379-BBB2-85CE421BA127}"/>
                </a:ext>
              </a:extLst>
            </p:cNvPr>
            <p:cNvCxnSpPr>
              <a:cxnSpLocks/>
            </p:cNvCxnSpPr>
            <p:nvPr/>
          </p:nvCxnSpPr>
          <p:spPr>
            <a:xfrm flipV="1">
              <a:off x="5684469" y="4768673"/>
              <a:ext cx="411531"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C31C01E7-832C-4DEA-AC33-C170A9459EF7}"/>
                </a:ext>
              </a:extLst>
            </p:cNvPr>
            <p:cNvSpPr txBox="1"/>
            <p:nvPr/>
          </p:nvSpPr>
          <p:spPr>
            <a:xfrm>
              <a:off x="6112726" y="4453499"/>
              <a:ext cx="1262133" cy="579706"/>
            </a:xfrm>
            <a:prstGeom prst="rect">
              <a:avLst/>
            </a:prstGeom>
            <a:solidFill>
              <a:schemeClr val="bg1"/>
            </a:solidFill>
            <a:ln w="38100">
              <a:solidFill>
                <a:srgbClr val="FF0000"/>
              </a:solidFill>
            </a:ln>
          </p:spPr>
          <p:txBody>
            <a:bodyPr wrap="square" rtlCol="0">
              <a:spAutoFit/>
            </a:bodyPr>
            <a:lstStyle/>
            <a:p>
              <a:r>
                <a:rPr kumimoji="1" lang="ja-JP" altLang="en-US" dirty="0"/>
                <a:t>日時</a:t>
              </a:r>
              <a:endParaRPr kumimoji="1" lang="en-US" altLang="ja-JP" dirty="0"/>
            </a:p>
            <a:p>
              <a:r>
                <a:rPr kumimoji="1" lang="ja-JP" altLang="en-US" dirty="0"/>
                <a:t>読み上げ</a:t>
              </a:r>
            </a:p>
          </p:txBody>
        </p:sp>
      </p:grpSp>
      <p:grpSp>
        <p:nvGrpSpPr>
          <p:cNvPr id="90" name="グループ化 89">
            <a:extLst>
              <a:ext uri="{FF2B5EF4-FFF2-40B4-BE49-F238E27FC236}">
                <a16:creationId xmlns:a16="http://schemas.microsoft.com/office/drawing/2014/main" id="{434387E2-5AA0-4BD7-A1BB-A024C2C8B502}"/>
              </a:ext>
            </a:extLst>
          </p:cNvPr>
          <p:cNvGrpSpPr/>
          <p:nvPr/>
        </p:nvGrpSpPr>
        <p:grpSpPr>
          <a:xfrm>
            <a:off x="3956656" y="5502435"/>
            <a:ext cx="3418824" cy="646331"/>
            <a:chOff x="3956035" y="4453499"/>
            <a:chExt cx="3418824" cy="646331"/>
          </a:xfrm>
        </p:grpSpPr>
        <p:sp>
          <p:nvSpPr>
            <p:cNvPr id="91" name="正方形/長方形 90">
              <a:extLst>
                <a:ext uri="{FF2B5EF4-FFF2-40B4-BE49-F238E27FC236}">
                  <a16:creationId xmlns:a16="http://schemas.microsoft.com/office/drawing/2014/main" id="{8578F1A5-4941-4416-87E1-3B5648FB1D05}"/>
                </a:ext>
              </a:extLst>
            </p:cNvPr>
            <p:cNvSpPr/>
            <p:nvPr/>
          </p:nvSpPr>
          <p:spPr>
            <a:xfrm>
              <a:off x="3956035" y="4591249"/>
              <a:ext cx="1735956" cy="2991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コネクタ 91">
              <a:extLst>
                <a:ext uri="{FF2B5EF4-FFF2-40B4-BE49-F238E27FC236}">
                  <a16:creationId xmlns:a16="http://schemas.microsoft.com/office/drawing/2014/main" id="{186F1A9B-6469-4716-8B27-26ECBE436C1B}"/>
                </a:ext>
              </a:extLst>
            </p:cNvPr>
            <p:cNvCxnSpPr>
              <a:cxnSpLocks/>
            </p:cNvCxnSpPr>
            <p:nvPr/>
          </p:nvCxnSpPr>
          <p:spPr>
            <a:xfrm flipV="1">
              <a:off x="5684469" y="4768673"/>
              <a:ext cx="411531"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3" name="テキスト ボックス 92">
              <a:extLst>
                <a:ext uri="{FF2B5EF4-FFF2-40B4-BE49-F238E27FC236}">
                  <a16:creationId xmlns:a16="http://schemas.microsoft.com/office/drawing/2014/main" id="{490A1559-3433-46E1-9816-6932B39960C5}"/>
                </a:ext>
              </a:extLst>
            </p:cNvPr>
            <p:cNvSpPr txBox="1"/>
            <p:nvPr/>
          </p:nvSpPr>
          <p:spPr>
            <a:xfrm>
              <a:off x="6112726" y="4453499"/>
              <a:ext cx="1262133" cy="646331"/>
            </a:xfrm>
            <a:prstGeom prst="rect">
              <a:avLst/>
            </a:prstGeom>
            <a:solidFill>
              <a:schemeClr val="bg1"/>
            </a:solidFill>
            <a:ln w="38100">
              <a:solidFill>
                <a:srgbClr val="FF0000"/>
              </a:solidFill>
            </a:ln>
          </p:spPr>
          <p:txBody>
            <a:bodyPr wrap="square" rtlCol="0">
              <a:spAutoFit/>
            </a:bodyPr>
            <a:lstStyle/>
            <a:p>
              <a:r>
                <a:rPr kumimoji="1" lang="ja-JP" altLang="en-US" dirty="0"/>
                <a:t>星座占い読み上げ</a:t>
              </a:r>
            </a:p>
          </p:txBody>
        </p:sp>
      </p:grpSp>
      <p:grpSp>
        <p:nvGrpSpPr>
          <p:cNvPr id="94" name="グループ化 93">
            <a:extLst>
              <a:ext uri="{FF2B5EF4-FFF2-40B4-BE49-F238E27FC236}">
                <a16:creationId xmlns:a16="http://schemas.microsoft.com/office/drawing/2014/main" id="{16A6B2AA-43B4-4AD5-9554-8F60B7A2F633}"/>
              </a:ext>
            </a:extLst>
          </p:cNvPr>
          <p:cNvGrpSpPr/>
          <p:nvPr/>
        </p:nvGrpSpPr>
        <p:grpSpPr>
          <a:xfrm>
            <a:off x="3889234" y="6044997"/>
            <a:ext cx="3841247" cy="436929"/>
            <a:chOff x="3956035" y="4453499"/>
            <a:chExt cx="3841247" cy="436929"/>
          </a:xfrm>
        </p:grpSpPr>
        <p:sp>
          <p:nvSpPr>
            <p:cNvPr id="95" name="正方形/長方形 94">
              <a:extLst>
                <a:ext uri="{FF2B5EF4-FFF2-40B4-BE49-F238E27FC236}">
                  <a16:creationId xmlns:a16="http://schemas.microsoft.com/office/drawing/2014/main" id="{5D2B5F99-53DD-4C81-8B01-B727E32B04D7}"/>
                </a:ext>
              </a:extLst>
            </p:cNvPr>
            <p:cNvSpPr/>
            <p:nvPr/>
          </p:nvSpPr>
          <p:spPr>
            <a:xfrm>
              <a:off x="3956035" y="4591249"/>
              <a:ext cx="1735956" cy="2991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6" name="直線コネクタ 95">
              <a:extLst>
                <a:ext uri="{FF2B5EF4-FFF2-40B4-BE49-F238E27FC236}">
                  <a16:creationId xmlns:a16="http://schemas.microsoft.com/office/drawing/2014/main" id="{FECD1E4A-736C-46CA-B892-7A8764A605FD}"/>
                </a:ext>
              </a:extLst>
            </p:cNvPr>
            <p:cNvCxnSpPr>
              <a:cxnSpLocks/>
            </p:cNvCxnSpPr>
            <p:nvPr/>
          </p:nvCxnSpPr>
          <p:spPr>
            <a:xfrm flipV="1">
              <a:off x="5684469" y="4768673"/>
              <a:ext cx="411531"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EF129275-DD2F-4524-9D3A-70692ED7AC34}"/>
                </a:ext>
              </a:extLst>
            </p:cNvPr>
            <p:cNvSpPr txBox="1"/>
            <p:nvPr/>
          </p:nvSpPr>
          <p:spPr>
            <a:xfrm>
              <a:off x="6112726" y="4453499"/>
              <a:ext cx="1684556" cy="369332"/>
            </a:xfrm>
            <a:prstGeom prst="rect">
              <a:avLst/>
            </a:prstGeom>
            <a:solidFill>
              <a:schemeClr val="bg1"/>
            </a:solidFill>
            <a:ln w="38100">
              <a:solidFill>
                <a:srgbClr val="FF0000"/>
              </a:solidFill>
            </a:ln>
          </p:spPr>
          <p:txBody>
            <a:bodyPr wrap="square" rtlCol="0">
              <a:spAutoFit/>
            </a:bodyPr>
            <a:lstStyle/>
            <a:p>
              <a:r>
                <a:rPr lang="ja-JP" altLang="en-US" dirty="0"/>
                <a:t>ミュート</a:t>
              </a:r>
              <a:r>
                <a:rPr lang="en-US" altLang="ja-JP" dirty="0"/>
                <a:t>off</a:t>
              </a:r>
              <a:r>
                <a:rPr lang="ja-JP" altLang="en-US" dirty="0"/>
                <a:t>等</a:t>
              </a:r>
              <a:endParaRPr kumimoji="1" lang="ja-JP" altLang="en-US" dirty="0"/>
            </a:p>
          </p:txBody>
        </p:sp>
      </p:grpSp>
      <p:grpSp>
        <p:nvGrpSpPr>
          <p:cNvPr id="102" name="グループ化 101">
            <a:extLst>
              <a:ext uri="{FF2B5EF4-FFF2-40B4-BE49-F238E27FC236}">
                <a16:creationId xmlns:a16="http://schemas.microsoft.com/office/drawing/2014/main" id="{BB096D60-DF8D-437E-AF56-906437640A7B}"/>
              </a:ext>
            </a:extLst>
          </p:cNvPr>
          <p:cNvGrpSpPr/>
          <p:nvPr/>
        </p:nvGrpSpPr>
        <p:grpSpPr>
          <a:xfrm>
            <a:off x="3743428" y="6411163"/>
            <a:ext cx="4599214" cy="369332"/>
            <a:chOff x="3743428" y="6411163"/>
            <a:chExt cx="4599214" cy="369332"/>
          </a:xfrm>
        </p:grpSpPr>
        <p:sp>
          <p:nvSpPr>
            <p:cNvPr id="99" name="正方形/長方形 98">
              <a:extLst>
                <a:ext uri="{FF2B5EF4-FFF2-40B4-BE49-F238E27FC236}">
                  <a16:creationId xmlns:a16="http://schemas.microsoft.com/office/drawing/2014/main" id="{113A4637-BF11-4B24-9CE9-3F974CB2D328}"/>
                </a:ext>
              </a:extLst>
            </p:cNvPr>
            <p:cNvSpPr/>
            <p:nvPr/>
          </p:nvSpPr>
          <p:spPr>
            <a:xfrm>
              <a:off x="3743428" y="6420408"/>
              <a:ext cx="1735956" cy="2991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0" name="直線コネクタ 99">
              <a:extLst>
                <a:ext uri="{FF2B5EF4-FFF2-40B4-BE49-F238E27FC236}">
                  <a16:creationId xmlns:a16="http://schemas.microsoft.com/office/drawing/2014/main" id="{9DEA431F-FB6B-415C-9E10-6C90E85E74B4}"/>
                </a:ext>
              </a:extLst>
            </p:cNvPr>
            <p:cNvCxnSpPr>
              <a:cxnSpLocks/>
            </p:cNvCxnSpPr>
            <p:nvPr/>
          </p:nvCxnSpPr>
          <p:spPr>
            <a:xfrm flipV="1">
              <a:off x="5471862" y="6597832"/>
              <a:ext cx="411531"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5AD616E0-3C8F-449C-8978-57F24C21181D}"/>
                </a:ext>
              </a:extLst>
            </p:cNvPr>
            <p:cNvSpPr txBox="1"/>
            <p:nvPr/>
          </p:nvSpPr>
          <p:spPr>
            <a:xfrm>
              <a:off x="5874612" y="6411163"/>
              <a:ext cx="2468030" cy="369332"/>
            </a:xfrm>
            <a:prstGeom prst="rect">
              <a:avLst/>
            </a:prstGeom>
            <a:solidFill>
              <a:schemeClr val="bg1"/>
            </a:solidFill>
            <a:ln w="38100">
              <a:solidFill>
                <a:srgbClr val="FF0000"/>
              </a:solidFill>
            </a:ln>
          </p:spPr>
          <p:txBody>
            <a:bodyPr wrap="square" rtlCol="0">
              <a:spAutoFit/>
            </a:bodyPr>
            <a:lstStyle/>
            <a:p>
              <a:r>
                <a:rPr kumimoji="1" lang="ja-JP" altLang="en-US" dirty="0"/>
                <a:t>実行関数</a:t>
              </a:r>
              <a:r>
                <a:rPr kumimoji="1" lang="en-US" altLang="ja-JP" dirty="0"/>
                <a:t>run </a:t>
              </a:r>
              <a:r>
                <a:rPr kumimoji="1" lang="ja-JP" altLang="en-US" dirty="0"/>
                <a:t>呼び出し</a:t>
              </a:r>
            </a:p>
          </p:txBody>
        </p:sp>
      </p:grpSp>
    </p:spTree>
    <p:extLst>
      <p:ext uri="{BB962C8B-B14F-4D97-AF65-F5344CB8AC3E}">
        <p14:creationId xmlns:p14="http://schemas.microsoft.com/office/powerpoint/2010/main" val="372295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anim calcmode="lin" valueType="num">
                                      <p:cBhvr>
                                        <p:cTn id="15" dur="500" fill="hold"/>
                                        <p:tgtEl>
                                          <p:spTgt spid="55"/>
                                        </p:tgtEl>
                                        <p:attrNameLst>
                                          <p:attrName>ppt_x</p:attrName>
                                        </p:attrNameLst>
                                      </p:cBhvr>
                                      <p:tavLst>
                                        <p:tav tm="0">
                                          <p:val>
                                            <p:strVal val="#ppt_x"/>
                                          </p:val>
                                        </p:tav>
                                        <p:tav tm="100000">
                                          <p:val>
                                            <p:strVal val="#ppt_x"/>
                                          </p:val>
                                        </p:tav>
                                      </p:tavLst>
                                    </p:anim>
                                    <p:anim calcmode="lin" valueType="num">
                                      <p:cBhvr>
                                        <p:cTn id="16" dur="500" fill="hold"/>
                                        <p:tgtEl>
                                          <p:spTgt spid="55"/>
                                        </p:tgtEl>
                                        <p:attrNameLst>
                                          <p:attrName>ppt_y</p:attrName>
                                        </p:attrNameLst>
                                      </p:cBhvr>
                                      <p:tavLst>
                                        <p:tav tm="0">
                                          <p:val>
                                            <p:strVal val="#ppt_y+.1"/>
                                          </p:val>
                                        </p:tav>
                                        <p:tav tm="100000">
                                          <p:val>
                                            <p:strVal val="#ppt_y"/>
                                          </p:val>
                                        </p:tav>
                                      </p:tavLst>
                                    </p:anim>
                                  </p:childTnLst>
                                </p:cTn>
                              </p:par>
                              <p:par>
                                <p:cTn id="17" presetID="1" presetClass="exit" presetSubtype="0" fill="hold"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500"/>
                                        <p:tgtEl>
                                          <p:spTgt spid="50"/>
                                        </p:tgtEl>
                                      </p:cBhvr>
                                    </p:animEffect>
                                    <p:anim calcmode="lin" valueType="num">
                                      <p:cBhvr>
                                        <p:cTn id="24" dur="500" fill="hold"/>
                                        <p:tgtEl>
                                          <p:spTgt spid="50"/>
                                        </p:tgtEl>
                                        <p:attrNameLst>
                                          <p:attrName>ppt_x</p:attrName>
                                        </p:attrNameLst>
                                      </p:cBhvr>
                                      <p:tavLst>
                                        <p:tav tm="0">
                                          <p:val>
                                            <p:strVal val="#ppt_x"/>
                                          </p:val>
                                        </p:tav>
                                        <p:tav tm="100000">
                                          <p:val>
                                            <p:strVal val="#ppt_x"/>
                                          </p:val>
                                        </p:tav>
                                      </p:tavLst>
                                    </p:anim>
                                    <p:anim calcmode="lin" valueType="num">
                                      <p:cBhvr>
                                        <p:cTn id="25" dur="500" fill="hold"/>
                                        <p:tgtEl>
                                          <p:spTgt spid="50"/>
                                        </p:tgtEl>
                                        <p:attrNameLst>
                                          <p:attrName>ppt_y</p:attrName>
                                        </p:attrNameLst>
                                      </p:cBhvr>
                                      <p:tavLst>
                                        <p:tav tm="0">
                                          <p:val>
                                            <p:strVal val="#ppt_y+.1"/>
                                          </p:val>
                                        </p:tav>
                                        <p:tav tm="100000">
                                          <p:val>
                                            <p:strVal val="#ppt_y"/>
                                          </p:val>
                                        </p:tav>
                                      </p:tavLst>
                                    </p:anim>
                                  </p:childTnLst>
                                </p:cTn>
                              </p:par>
                              <p:par>
                                <p:cTn id="26" presetID="1" presetClass="exit" presetSubtype="0" fill="hold" nodeType="withEffect">
                                  <p:stCondLst>
                                    <p:cond delay="0"/>
                                  </p:stCondLst>
                                  <p:childTnLst>
                                    <p:set>
                                      <p:cBhvr>
                                        <p:cTn id="27" dur="1" fill="hold">
                                          <p:stCondLst>
                                            <p:cond delay="0"/>
                                          </p:stCondLst>
                                        </p:cTn>
                                        <p:tgtEl>
                                          <p:spTgt spid="5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500"/>
                                        <p:tgtEl>
                                          <p:spTgt spid="48"/>
                                        </p:tgtEl>
                                      </p:cBhvr>
                                    </p:animEffect>
                                    <p:anim calcmode="lin" valueType="num">
                                      <p:cBhvr>
                                        <p:cTn id="33" dur="500" fill="hold"/>
                                        <p:tgtEl>
                                          <p:spTgt spid="48"/>
                                        </p:tgtEl>
                                        <p:attrNameLst>
                                          <p:attrName>ppt_x</p:attrName>
                                        </p:attrNameLst>
                                      </p:cBhvr>
                                      <p:tavLst>
                                        <p:tav tm="0">
                                          <p:val>
                                            <p:strVal val="#ppt_x"/>
                                          </p:val>
                                        </p:tav>
                                        <p:tav tm="100000">
                                          <p:val>
                                            <p:strVal val="#ppt_x"/>
                                          </p:val>
                                        </p:tav>
                                      </p:tavLst>
                                    </p:anim>
                                    <p:anim calcmode="lin" valueType="num">
                                      <p:cBhvr>
                                        <p:cTn id="34" dur="500" fill="hold"/>
                                        <p:tgtEl>
                                          <p:spTgt spid="48"/>
                                        </p:tgtEl>
                                        <p:attrNameLst>
                                          <p:attrName>ppt_y</p:attrName>
                                        </p:attrNameLst>
                                      </p:cBhvr>
                                      <p:tavLst>
                                        <p:tav tm="0">
                                          <p:val>
                                            <p:strVal val="#ppt_y+.1"/>
                                          </p:val>
                                        </p:tav>
                                        <p:tav tm="100000">
                                          <p:val>
                                            <p:strVal val="#ppt_y"/>
                                          </p:val>
                                        </p:tav>
                                      </p:tavLst>
                                    </p:anim>
                                  </p:childTnLst>
                                </p:cTn>
                              </p:par>
                              <p:par>
                                <p:cTn id="35" presetID="1" presetClass="exit" presetSubtype="0" fill="hold" nodeType="withEffect">
                                  <p:stCondLst>
                                    <p:cond delay="0"/>
                                  </p:stCondLst>
                                  <p:childTnLst>
                                    <p:set>
                                      <p:cBhvr>
                                        <p:cTn id="36" dur="1" fill="hold">
                                          <p:stCondLst>
                                            <p:cond delay="0"/>
                                          </p:stCondLst>
                                        </p:cTn>
                                        <p:tgtEl>
                                          <p:spTgt spid="5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500"/>
                                        <p:tgtEl>
                                          <p:spTgt spid="56"/>
                                        </p:tgtEl>
                                      </p:cBhvr>
                                    </p:animEffect>
                                    <p:anim calcmode="lin" valueType="num">
                                      <p:cBhvr>
                                        <p:cTn id="42" dur="500" fill="hold"/>
                                        <p:tgtEl>
                                          <p:spTgt spid="56"/>
                                        </p:tgtEl>
                                        <p:attrNameLst>
                                          <p:attrName>ppt_x</p:attrName>
                                        </p:attrNameLst>
                                      </p:cBhvr>
                                      <p:tavLst>
                                        <p:tav tm="0">
                                          <p:val>
                                            <p:strVal val="#ppt_x"/>
                                          </p:val>
                                        </p:tav>
                                        <p:tav tm="100000">
                                          <p:val>
                                            <p:strVal val="#ppt_x"/>
                                          </p:val>
                                        </p:tav>
                                      </p:tavLst>
                                    </p:anim>
                                    <p:anim calcmode="lin" valueType="num">
                                      <p:cBhvr>
                                        <p:cTn id="43" dur="500" fill="hold"/>
                                        <p:tgtEl>
                                          <p:spTgt spid="56"/>
                                        </p:tgtEl>
                                        <p:attrNameLst>
                                          <p:attrName>ppt_y</p:attrName>
                                        </p:attrNameLst>
                                      </p:cBhvr>
                                      <p:tavLst>
                                        <p:tav tm="0">
                                          <p:val>
                                            <p:strVal val="#ppt_y+.1"/>
                                          </p:val>
                                        </p:tav>
                                        <p:tav tm="100000">
                                          <p:val>
                                            <p:strVal val="#ppt_y"/>
                                          </p:val>
                                        </p:tav>
                                      </p:tavLst>
                                    </p:anim>
                                  </p:childTnLst>
                                </p:cTn>
                              </p:par>
                              <p:par>
                                <p:cTn id="44" presetID="1" presetClass="exit" presetSubtype="0" fill="hold" nodeType="withEffect">
                                  <p:stCondLst>
                                    <p:cond delay="0"/>
                                  </p:stCondLst>
                                  <p:childTnLst>
                                    <p:set>
                                      <p:cBhvr>
                                        <p:cTn id="45" dur="1" fill="hold">
                                          <p:stCondLst>
                                            <p:cond delay="0"/>
                                          </p:stCondLst>
                                        </p:cTn>
                                        <p:tgtEl>
                                          <p:spTgt spid="4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62"/>
                                        </p:tgtEl>
                                        <p:attrNameLst>
                                          <p:attrName>style.visibility</p:attrName>
                                        </p:attrNameLst>
                                      </p:cBhvr>
                                      <p:to>
                                        <p:strVal val="visible"/>
                                      </p:to>
                                    </p:set>
                                    <p:animEffect transition="in" filter="fade">
                                      <p:cBhvr>
                                        <p:cTn id="50" dur="500"/>
                                        <p:tgtEl>
                                          <p:spTgt spid="62"/>
                                        </p:tgtEl>
                                      </p:cBhvr>
                                    </p:animEffect>
                                    <p:anim calcmode="lin" valueType="num">
                                      <p:cBhvr>
                                        <p:cTn id="51" dur="500" fill="hold"/>
                                        <p:tgtEl>
                                          <p:spTgt spid="62"/>
                                        </p:tgtEl>
                                        <p:attrNameLst>
                                          <p:attrName>ppt_x</p:attrName>
                                        </p:attrNameLst>
                                      </p:cBhvr>
                                      <p:tavLst>
                                        <p:tav tm="0">
                                          <p:val>
                                            <p:strVal val="#ppt_x"/>
                                          </p:val>
                                        </p:tav>
                                        <p:tav tm="100000">
                                          <p:val>
                                            <p:strVal val="#ppt_x"/>
                                          </p:val>
                                        </p:tav>
                                      </p:tavLst>
                                    </p:anim>
                                    <p:anim calcmode="lin" valueType="num">
                                      <p:cBhvr>
                                        <p:cTn id="52" dur="500" fill="hold"/>
                                        <p:tgtEl>
                                          <p:spTgt spid="62"/>
                                        </p:tgtEl>
                                        <p:attrNameLst>
                                          <p:attrName>ppt_y</p:attrName>
                                        </p:attrNameLst>
                                      </p:cBhvr>
                                      <p:tavLst>
                                        <p:tav tm="0">
                                          <p:val>
                                            <p:strVal val="#ppt_y+.1"/>
                                          </p:val>
                                        </p:tav>
                                        <p:tav tm="100000">
                                          <p:val>
                                            <p:strVal val="#ppt_y"/>
                                          </p:val>
                                        </p:tav>
                                      </p:tavLst>
                                    </p:anim>
                                  </p:childTnLst>
                                </p:cTn>
                              </p:par>
                              <p:par>
                                <p:cTn id="53" presetID="1" presetClass="exit" presetSubtype="0" fill="hold" nodeType="withEffect">
                                  <p:stCondLst>
                                    <p:cond delay="0"/>
                                  </p:stCondLst>
                                  <p:childTnLst>
                                    <p:set>
                                      <p:cBhvr>
                                        <p:cTn id="54" dur="1" fill="hold">
                                          <p:stCondLst>
                                            <p:cond delay="0"/>
                                          </p:stCondLst>
                                        </p:cTn>
                                        <p:tgtEl>
                                          <p:spTgt spid="5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fade">
                                      <p:cBhvr>
                                        <p:cTn id="59" dur="500"/>
                                        <p:tgtEl>
                                          <p:spTgt spid="71"/>
                                        </p:tgtEl>
                                      </p:cBhvr>
                                    </p:animEffect>
                                    <p:anim calcmode="lin" valueType="num">
                                      <p:cBhvr>
                                        <p:cTn id="60" dur="500" fill="hold"/>
                                        <p:tgtEl>
                                          <p:spTgt spid="71"/>
                                        </p:tgtEl>
                                        <p:attrNameLst>
                                          <p:attrName>ppt_x</p:attrName>
                                        </p:attrNameLst>
                                      </p:cBhvr>
                                      <p:tavLst>
                                        <p:tav tm="0">
                                          <p:val>
                                            <p:strVal val="#ppt_x"/>
                                          </p:val>
                                        </p:tav>
                                        <p:tav tm="100000">
                                          <p:val>
                                            <p:strVal val="#ppt_x"/>
                                          </p:val>
                                        </p:tav>
                                      </p:tavLst>
                                    </p:anim>
                                    <p:anim calcmode="lin" valueType="num">
                                      <p:cBhvr>
                                        <p:cTn id="61" dur="500" fill="hold"/>
                                        <p:tgtEl>
                                          <p:spTgt spid="71"/>
                                        </p:tgtEl>
                                        <p:attrNameLst>
                                          <p:attrName>ppt_y</p:attrName>
                                        </p:attrNameLst>
                                      </p:cBhvr>
                                      <p:tavLst>
                                        <p:tav tm="0">
                                          <p:val>
                                            <p:strVal val="#ppt_y+.1"/>
                                          </p:val>
                                        </p:tav>
                                        <p:tav tm="100000">
                                          <p:val>
                                            <p:strVal val="#ppt_y"/>
                                          </p:val>
                                        </p:tav>
                                      </p:tavLst>
                                    </p:anim>
                                  </p:childTnLst>
                                </p:cTn>
                              </p:par>
                              <p:par>
                                <p:cTn id="62" presetID="1" presetClass="exit" presetSubtype="0" fill="hold" nodeType="withEffect">
                                  <p:stCondLst>
                                    <p:cond delay="0"/>
                                  </p:stCondLst>
                                  <p:childTnLst>
                                    <p:set>
                                      <p:cBhvr>
                                        <p:cTn id="63" dur="1" fill="hold">
                                          <p:stCondLst>
                                            <p:cond delay="0"/>
                                          </p:stCondLst>
                                        </p:cTn>
                                        <p:tgtEl>
                                          <p:spTgt spid="62"/>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81"/>
                                        </p:tgtEl>
                                        <p:attrNameLst>
                                          <p:attrName>style.visibility</p:attrName>
                                        </p:attrNameLst>
                                      </p:cBhvr>
                                      <p:to>
                                        <p:strVal val="visible"/>
                                      </p:to>
                                    </p:set>
                                    <p:animEffect transition="in" filter="fade">
                                      <p:cBhvr>
                                        <p:cTn id="68" dur="500"/>
                                        <p:tgtEl>
                                          <p:spTgt spid="81"/>
                                        </p:tgtEl>
                                      </p:cBhvr>
                                    </p:animEffect>
                                    <p:anim calcmode="lin" valueType="num">
                                      <p:cBhvr>
                                        <p:cTn id="69" dur="500" fill="hold"/>
                                        <p:tgtEl>
                                          <p:spTgt spid="81"/>
                                        </p:tgtEl>
                                        <p:attrNameLst>
                                          <p:attrName>ppt_x</p:attrName>
                                        </p:attrNameLst>
                                      </p:cBhvr>
                                      <p:tavLst>
                                        <p:tav tm="0">
                                          <p:val>
                                            <p:strVal val="#ppt_x"/>
                                          </p:val>
                                        </p:tav>
                                        <p:tav tm="100000">
                                          <p:val>
                                            <p:strVal val="#ppt_x"/>
                                          </p:val>
                                        </p:tav>
                                      </p:tavLst>
                                    </p:anim>
                                    <p:anim calcmode="lin" valueType="num">
                                      <p:cBhvr>
                                        <p:cTn id="70" dur="500" fill="hold"/>
                                        <p:tgtEl>
                                          <p:spTgt spid="81"/>
                                        </p:tgtEl>
                                        <p:attrNameLst>
                                          <p:attrName>ppt_y</p:attrName>
                                        </p:attrNameLst>
                                      </p:cBhvr>
                                      <p:tavLst>
                                        <p:tav tm="0">
                                          <p:val>
                                            <p:strVal val="#ppt_y+.1"/>
                                          </p:val>
                                        </p:tav>
                                        <p:tav tm="100000">
                                          <p:val>
                                            <p:strVal val="#ppt_y"/>
                                          </p:val>
                                        </p:tav>
                                      </p:tavLst>
                                    </p:anim>
                                  </p:childTnLst>
                                </p:cTn>
                              </p:par>
                              <p:par>
                                <p:cTn id="71" presetID="1" presetClass="exit" presetSubtype="0" fill="hold" nodeType="withEffect">
                                  <p:stCondLst>
                                    <p:cond delay="0"/>
                                  </p:stCondLst>
                                  <p:childTnLst>
                                    <p:set>
                                      <p:cBhvr>
                                        <p:cTn id="72" dur="1" fill="hold">
                                          <p:stCondLst>
                                            <p:cond delay="0"/>
                                          </p:stCondLst>
                                        </p:cTn>
                                        <p:tgtEl>
                                          <p:spTgt spid="7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82"/>
                                        </p:tgtEl>
                                        <p:attrNameLst>
                                          <p:attrName>style.visibility</p:attrName>
                                        </p:attrNameLst>
                                      </p:cBhvr>
                                      <p:to>
                                        <p:strVal val="visible"/>
                                      </p:to>
                                    </p:set>
                                    <p:animEffect transition="in" filter="fade">
                                      <p:cBhvr>
                                        <p:cTn id="77" dur="500"/>
                                        <p:tgtEl>
                                          <p:spTgt spid="82"/>
                                        </p:tgtEl>
                                      </p:cBhvr>
                                    </p:animEffect>
                                    <p:anim calcmode="lin" valueType="num">
                                      <p:cBhvr>
                                        <p:cTn id="78" dur="500" fill="hold"/>
                                        <p:tgtEl>
                                          <p:spTgt spid="82"/>
                                        </p:tgtEl>
                                        <p:attrNameLst>
                                          <p:attrName>ppt_x</p:attrName>
                                        </p:attrNameLst>
                                      </p:cBhvr>
                                      <p:tavLst>
                                        <p:tav tm="0">
                                          <p:val>
                                            <p:strVal val="#ppt_x"/>
                                          </p:val>
                                        </p:tav>
                                        <p:tav tm="100000">
                                          <p:val>
                                            <p:strVal val="#ppt_x"/>
                                          </p:val>
                                        </p:tav>
                                      </p:tavLst>
                                    </p:anim>
                                    <p:anim calcmode="lin" valueType="num">
                                      <p:cBhvr>
                                        <p:cTn id="79" dur="500" fill="hold"/>
                                        <p:tgtEl>
                                          <p:spTgt spid="82"/>
                                        </p:tgtEl>
                                        <p:attrNameLst>
                                          <p:attrName>ppt_y</p:attrName>
                                        </p:attrNameLst>
                                      </p:cBhvr>
                                      <p:tavLst>
                                        <p:tav tm="0">
                                          <p:val>
                                            <p:strVal val="#ppt_y+.1"/>
                                          </p:val>
                                        </p:tav>
                                        <p:tav tm="100000">
                                          <p:val>
                                            <p:strVal val="#ppt_y"/>
                                          </p:val>
                                        </p:tav>
                                      </p:tavLst>
                                    </p:anim>
                                  </p:childTnLst>
                                </p:cTn>
                              </p:par>
                              <p:par>
                                <p:cTn id="80" presetID="1" presetClass="exit" presetSubtype="0" fill="hold" nodeType="withEffect">
                                  <p:stCondLst>
                                    <p:cond delay="0"/>
                                  </p:stCondLst>
                                  <p:childTnLst>
                                    <p:set>
                                      <p:cBhvr>
                                        <p:cTn id="81" dur="1" fill="hold">
                                          <p:stCondLst>
                                            <p:cond delay="0"/>
                                          </p:stCondLst>
                                        </p:cTn>
                                        <p:tgtEl>
                                          <p:spTgt spid="81"/>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86"/>
                                        </p:tgtEl>
                                        <p:attrNameLst>
                                          <p:attrName>style.visibility</p:attrName>
                                        </p:attrNameLst>
                                      </p:cBhvr>
                                      <p:to>
                                        <p:strVal val="visible"/>
                                      </p:to>
                                    </p:set>
                                    <p:animEffect transition="in" filter="fade">
                                      <p:cBhvr>
                                        <p:cTn id="86" dur="500"/>
                                        <p:tgtEl>
                                          <p:spTgt spid="86"/>
                                        </p:tgtEl>
                                      </p:cBhvr>
                                    </p:animEffect>
                                    <p:anim calcmode="lin" valueType="num">
                                      <p:cBhvr>
                                        <p:cTn id="87" dur="500" fill="hold"/>
                                        <p:tgtEl>
                                          <p:spTgt spid="86"/>
                                        </p:tgtEl>
                                        <p:attrNameLst>
                                          <p:attrName>ppt_x</p:attrName>
                                        </p:attrNameLst>
                                      </p:cBhvr>
                                      <p:tavLst>
                                        <p:tav tm="0">
                                          <p:val>
                                            <p:strVal val="#ppt_x"/>
                                          </p:val>
                                        </p:tav>
                                        <p:tav tm="100000">
                                          <p:val>
                                            <p:strVal val="#ppt_x"/>
                                          </p:val>
                                        </p:tav>
                                      </p:tavLst>
                                    </p:anim>
                                    <p:anim calcmode="lin" valueType="num">
                                      <p:cBhvr>
                                        <p:cTn id="88" dur="500" fill="hold"/>
                                        <p:tgtEl>
                                          <p:spTgt spid="86"/>
                                        </p:tgtEl>
                                        <p:attrNameLst>
                                          <p:attrName>ppt_y</p:attrName>
                                        </p:attrNameLst>
                                      </p:cBhvr>
                                      <p:tavLst>
                                        <p:tav tm="0">
                                          <p:val>
                                            <p:strVal val="#ppt_y+.1"/>
                                          </p:val>
                                        </p:tav>
                                        <p:tav tm="100000">
                                          <p:val>
                                            <p:strVal val="#ppt_y"/>
                                          </p:val>
                                        </p:tav>
                                      </p:tavLst>
                                    </p:anim>
                                  </p:childTnLst>
                                </p:cTn>
                              </p:par>
                              <p:par>
                                <p:cTn id="89" presetID="1" presetClass="exit" presetSubtype="0" fill="hold" nodeType="withEffect">
                                  <p:stCondLst>
                                    <p:cond delay="0"/>
                                  </p:stCondLst>
                                  <p:childTnLst>
                                    <p:set>
                                      <p:cBhvr>
                                        <p:cTn id="90" dur="1" fill="hold">
                                          <p:stCondLst>
                                            <p:cond delay="0"/>
                                          </p:stCondLst>
                                        </p:cTn>
                                        <p:tgtEl>
                                          <p:spTgt spid="82"/>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90"/>
                                        </p:tgtEl>
                                        <p:attrNameLst>
                                          <p:attrName>style.visibility</p:attrName>
                                        </p:attrNameLst>
                                      </p:cBhvr>
                                      <p:to>
                                        <p:strVal val="visible"/>
                                      </p:to>
                                    </p:set>
                                    <p:animEffect transition="in" filter="fade">
                                      <p:cBhvr>
                                        <p:cTn id="95" dur="500"/>
                                        <p:tgtEl>
                                          <p:spTgt spid="90"/>
                                        </p:tgtEl>
                                      </p:cBhvr>
                                    </p:animEffect>
                                    <p:anim calcmode="lin" valueType="num">
                                      <p:cBhvr>
                                        <p:cTn id="96" dur="500" fill="hold"/>
                                        <p:tgtEl>
                                          <p:spTgt spid="90"/>
                                        </p:tgtEl>
                                        <p:attrNameLst>
                                          <p:attrName>ppt_x</p:attrName>
                                        </p:attrNameLst>
                                      </p:cBhvr>
                                      <p:tavLst>
                                        <p:tav tm="0">
                                          <p:val>
                                            <p:strVal val="#ppt_x"/>
                                          </p:val>
                                        </p:tav>
                                        <p:tav tm="100000">
                                          <p:val>
                                            <p:strVal val="#ppt_x"/>
                                          </p:val>
                                        </p:tav>
                                      </p:tavLst>
                                    </p:anim>
                                    <p:anim calcmode="lin" valueType="num">
                                      <p:cBhvr>
                                        <p:cTn id="97" dur="500" fill="hold"/>
                                        <p:tgtEl>
                                          <p:spTgt spid="90"/>
                                        </p:tgtEl>
                                        <p:attrNameLst>
                                          <p:attrName>ppt_y</p:attrName>
                                        </p:attrNameLst>
                                      </p:cBhvr>
                                      <p:tavLst>
                                        <p:tav tm="0">
                                          <p:val>
                                            <p:strVal val="#ppt_y+.1"/>
                                          </p:val>
                                        </p:tav>
                                        <p:tav tm="100000">
                                          <p:val>
                                            <p:strVal val="#ppt_y"/>
                                          </p:val>
                                        </p:tav>
                                      </p:tavLst>
                                    </p:anim>
                                  </p:childTnLst>
                                </p:cTn>
                              </p:par>
                              <p:par>
                                <p:cTn id="98" presetID="1" presetClass="exit" presetSubtype="0" fill="hold" nodeType="withEffect">
                                  <p:stCondLst>
                                    <p:cond delay="0"/>
                                  </p:stCondLst>
                                  <p:childTnLst>
                                    <p:set>
                                      <p:cBhvr>
                                        <p:cTn id="99" dur="1" fill="hold">
                                          <p:stCondLst>
                                            <p:cond delay="0"/>
                                          </p:stCondLst>
                                        </p:cTn>
                                        <p:tgtEl>
                                          <p:spTgt spid="86"/>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nodeType="clickEffect">
                                  <p:stCondLst>
                                    <p:cond delay="0"/>
                                  </p:stCondLst>
                                  <p:childTnLst>
                                    <p:set>
                                      <p:cBhvr>
                                        <p:cTn id="103" dur="1" fill="hold">
                                          <p:stCondLst>
                                            <p:cond delay="0"/>
                                          </p:stCondLst>
                                        </p:cTn>
                                        <p:tgtEl>
                                          <p:spTgt spid="94"/>
                                        </p:tgtEl>
                                        <p:attrNameLst>
                                          <p:attrName>style.visibility</p:attrName>
                                        </p:attrNameLst>
                                      </p:cBhvr>
                                      <p:to>
                                        <p:strVal val="visible"/>
                                      </p:to>
                                    </p:set>
                                    <p:animEffect transition="in" filter="fade">
                                      <p:cBhvr>
                                        <p:cTn id="104" dur="500"/>
                                        <p:tgtEl>
                                          <p:spTgt spid="94"/>
                                        </p:tgtEl>
                                      </p:cBhvr>
                                    </p:animEffect>
                                    <p:anim calcmode="lin" valueType="num">
                                      <p:cBhvr>
                                        <p:cTn id="105" dur="500" fill="hold"/>
                                        <p:tgtEl>
                                          <p:spTgt spid="94"/>
                                        </p:tgtEl>
                                        <p:attrNameLst>
                                          <p:attrName>ppt_x</p:attrName>
                                        </p:attrNameLst>
                                      </p:cBhvr>
                                      <p:tavLst>
                                        <p:tav tm="0">
                                          <p:val>
                                            <p:strVal val="#ppt_x"/>
                                          </p:val>
                                        </p:tav>
                                        <p:tav tm="100000">
                                          <p:val>
                                            <p:strVal val="#ppt_x"/>
                                          </p:val>
                                        </p:tav>
                                      </p:tavLst>
                                    </p:anim>
                                    <p:anim calcmode="lin" valueType="num">
                                      <p:cBhvr>
                                        <p:cTn id="106" dur="500" fill="hold"/>
                                        <p:tgtEl>
                                          <p:spTgt spid="94"/>
                                        </p:tgtEl>
                                        <p:attrNameLst>
                                          <p:attrName>ppt_y</p:attrName>
                                        </p:attrNameLst>
                                      </p:cBhvr>
                                      <p:tavLst>
                                        <p:tav tm="0">
                                          <p:val>
                                            <p:strVal val="#ppt_y+.1"/>
                                          </p:val>
                                        </p:tav>
                                        <p:tav tm="100000">
                                          <p:val>
                                            <p:strVal val="#ppt_y"/>
                                          </p:val>
                                        </p:tav>
                                      </p:tavLst>
                                    </p:anim>
                                  </p:childTnLst>
                                </p:cTn>
                              </p:par>
                              <p:par>
                                <p:cTn id="107" presetID="1" presetClass="exit" presetSubtype="0" fill="hold" nodeType="withEffect">
                                  <p:stCondLst>
                                    <p:cond delay="0"/>
                                  </p:stCondLst>
                                  <p:childTnLst>
                                    <p:set>
                                      <p:cBhvr>
                                        <p:cTn id="108" dur="1" fill="hold">
                                          <p:stCondLst>
                                            <p:cond delay="0"/>
                                          </p:stCondLst>
                                        </p:cTn>
                                        <p:tgtEl>
                                          <p:spTgt spid="90"/>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102"/>
                                        </p:tgtEl>
                                        <p:attrNameLst>
                                          <p:attrName>style.visibility</p:attrName>
                                        </p:attrNameLst>
                                      </p:cBhvr>
                                      <p:to>
                                        <p:strVal val="visible"/>
                                      </p:to>
                                    </p:set>
                                    <p:animEffect transition="in" filter="fade">
                                      <p:cBhvr>
                                        <p:cTn id="113" dur="500"/>
                                        <p:tgtEl>
                                          <p:spTgt spid="102"/>
                                        </p:tgtEl>
                                      </p:cBhvr>
                                    </p:animEffect>
                                    <p:anim calcmode="lin" valueType="num">
                                      <p:cBhvr>
                                        <p:cTn id="114" dur="500" fill="hold"/>
                                        <p:tgtEl>
                                          <p:spTgt spid="102"/>
                                        </p:tgtEl>
                                        <p:attrNameLst>
                                          <p:attrName>ppt_x</p:attrName>
                                        </p:attrNameLst>
                                      </p:cBhvr>
                                      <p:tavLst>
                                        <p:tav tm="0">
                                          <p:val>
                                            <p:strVal val="#ppt_x"/>
                                          </p:val>
                                        </p:tav>
                                        <p:tav tm="100000">
                                          <p:val>
                                            <p:strVal val="#ppt_x"/>
                                          </p:val>
                                        </p:tav>
                                      </p:tavLst>
                                    </p:anim>
                                    <p:anim calcmode="lin" valueType="num">
                                      <p:cBhvr>
                                        <p:cTn id="115" dur="500" fill="hold"/>
                                        <p:tgtEl>
                                          <p:spTgt spid="102"/>
                                        </p:tgtEl>
                                        <p:attrNameLst>
                                          <p:attrName>ppt_y</p:attrName>
                                        </p:attrNameLst>
                                      </p:cBhvr>
                                      <p:tavLst>
                                        <p:tav tm="0">
                                          <p:val>
                                            <p:strVal val="#ppt_y+.1"/>
                                          </p:val>
                                        </p:tav>
                                        <p:tav tm="100000">
                                          <p:val>
                                            <p:strVal val="#ppt_y"/>
                                          </p:val>
                                        </p:tav>
                                      </p:tavLst>
                                    </p:anim>
                                  </p:childTnLst>
                                </p:cTn>
                              </p:par>
                              <p:par>
                                <p:cTn id="116" presetID="1" presetClass="exit" presetSubtype="0" fill="hold" nodeType="withEffect">
                                  <p:stCondLst>
                                    <p:cond delay="0"/>
                                  </p:stCondLst>
                                  <p:childTnLst>
                                    <p:set>
                                      <p:cBhvr>
                                        <p:cTn id="117" dur="1" fill="hold">
                                          <p:stCondLst>
                                            <p:cond delay="0"/>
                                          </p:stCondLst>
                                        </p:cTn>
                                        <p:tgtEl>
                                          <p:spTgt spid="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3B901B-C015-40EF-B4CD-3F5F25F44EC0}"/>
              </a:ext>
            </a:extLst>
          </p:cNvPr>
          <p:cNvSpPr>
            <a:spLocks noGrp="1"/>
          </p:cNvSpPr>
          <p:nvPr>
            <p:ph type="title"/>
          </p:nvPr>
        </p:nvSpPr>
        <p:spPr/>
        <p:txBody>
          <a:bodyPr/>
          <a:lstStyle/>
          <a:p>
            <a:r>
              <a:rPr kumimoji="1" lang="en-US" altLang="ja-JP" dirty="0"/>
              <a:t>YoSiE</a:t>
            </a:r>
            <a:r>
              <a:rPr kumimoji="1" lang="ja-JP" altLang="en-US" dirty="0"/>
              <a:t>の可能性</a:t>
            </a:r>
          </a:p>
        </p:txBody>
      </p:sp>
      <p:sp>
        <p:nvSpPr>
          <p:cNvPr id="3" name="コンテンツ プレースホルダー 2">
            <a:extLst>
              <a:ext uri="{FF2B5EF4-FFF2-40B4-BE49-F238E27FC236}">
                <a16:creationId xmlns:a16="http://schemas.microsoft.com/office/drawing/2014/main" id="{1E815E2C-35DE-441F-860D-34AECE6DA488}"/>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361338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A8915-FB85-4BA5-A8D7-C244E846FAA7}"/>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0D714BC0-892C-4AC4-8E05-C63CD9131467}"/>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602149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D39EC-5E82-4640-93A2-83BC7D77C59D}"/>
              </a:ext>
            </a:extLst>
          </p:cNvPr>
          <p:cNvSpPr>
            <a:spLocks noGrp="1"/>
          </p:cNvSpPr>
          <p:nvPr>
            <p:ph type="title"/>
          </p:nvPr>
        </p:nvSpPr>
        <p:spPr>
          <a:xfrm>
            <a:off x="838200" y="365125"/>
            <a:ext cx="10515600" cy="1325563"/>
          </a:xfrm>
        </p:spPr>
        <p:txBody>
          <a:bodyPr/>
          <a:lstStyle/>
          <a:p>
            <a:r>
              <a:rPr kumimoji="1" lang="ja-JP" altLang="en-US" dirty="0"/>
              <a:t>ご清聴ありがとうございました</a:t>
            </a:r>
          </a:p>
        </p:txBody>
      </p:sp>
    </p:spTree>
    <p:extLst>
      <p:ext uri="{BB962C8B-B14F-4D97-AF65-F5344CB8AC3E}">
        <p14:creationId xmlns:p14="http://schemas.microsoft.com/office/powerpoint/2010/main" val="120616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502C30-09A1-472A-A0F0-34C540F15F4C}"/>
              </a:ext>
            </a:extLst>
          </p:cNvPr>
          <p:cNvSpPr>
            <a:spLocks noGrp="1"/>
          </p:cNvSpPr>
          <p:nvPr>
            <p:ph type="title"/>
          </p:nvPr>
        </p:nvSpPr>
        <p:spPr/>
        <p:txBody>
          <a:bodyPr/>
          <a:lstStyle/>
          <a:p>
            <a:r>
              <a:rPr kumimoji="1" lang="ja-JP" altLang="en-US" dirty="0"/>
              <a:t>プロジェクトの全体像</a:t>
            </a:r>
          </a:p>
        </p:txBody>
      </p:sp>
      <p:pic>
        <p:nvPicPr>
          <p:cNvPr id="4" name="コンテンツ プレースホルダー 4">
            <a:extLst>
              <a:ext uri="{FF2B5EF4-FFF2-40B4-BE49-F238E27FC236}">
                <a16:creationId xmlns:a16="http://schemas.microsoft.com/office/drawing/2014/main" id="{CBE1694E-BB45-4A52-B03B-EC1E75A87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8245" y="2252803"/>
            <a:ext cx="870033" cy="1797607"/>
          </a:xfrm>
          <a:prstGeom prst="rect">
            <a:avLst/>
          </a:prstGeom>
        </p:spPr>
      </p:pic>
      <p:sp>
        <p:nvSpPr>
          <p:cNvPr id="5" name="吹き出し: 円形 4">
            <a:extLst>
              <a:ext uri="{FF2B5EF4-FFF2-40B4-BE49-F238E27FC236}">
                <a16:creationId xmlns:a16="http://schemas.microsoft.com/office/drawing/2014/main" id="{5E744A7D-ADBD-4B20-B662-F8F4529C732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今日の天気は？</a:t>
            </a:r>
            <a:r>
              <a:rPr kumimoji="1" lang="ja-JP" altLang="en-US" sz="2400" dirty="0"/>
              <a:t>？</a:t>
            </a:r>
          </a:p>
        </p:txBody>
      </p:sp>
      <p:sp>
        <p:nvSpPr>
          <p:cNvPr id="6" name="テキスト ボックス 5">
            <a:extLst>
              <a:ext uri="{FF2B5EF4-FFF2-40B4-BE49-F238E27FC236}">
                <a16:creationId xmlns:a16="http://schemas.microsoft.com/office/drawing/2014/main" id="{DFF45BAB-E0BA-4FF0-9501-7005A3610461}"/>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7" name="吹き出し: 円形 6">
            <a:extLst>
              <a:ext uri="{FF2B5EF4-FFF2-40B4-BE49-F238E27FC236}">
                <a16:creationId xmlns:a16="http://schemas.microsoft.com/office/drawing/2014/main" id="{720B7E70-347E-4342-8661-1D7BB35F1D0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今日の神奈川県の</a:t>
            </a:r>
            <a:endParaRPr lang="en-US" altLang="ja-JP" sz="2400" b="1" dirty="0">
              <a:solidFill>
                <a:schemeClr val="tx1"/>
              </a:solidFill>
            </a:endParaRPr>
          </a:p>
          <a:p>
            <a:pPr algn="ctr"/>
            <a:r>
              <a:rPr lang="ja-JP" altLang="en-US" sz="2400" b="1" dirty="0">
                <a:solidFill>
                  <a:schemeClr val="tx1"/>
                </a:solidFill>
              </a:rPr>
              <a:t>天気は</a:t>
            </a:r>
            <a:r>
              <a:rPr lang="en-US" altLang="ja-JP" sz="2400" b="1" dirty="0">
                <a:solidFill>
                  <a:schemeClr val="tx1"/>
                </a:solidFill>
              </a:rPr>
              <a:t>…</a:t>
            </a:r>
            <a:endParaRPr kumimoji="1" lang="ja-JP" altLang="en-US" sz="2400" dirty="0">
              <a:solidFill>
                <a:schemeClr val="tx1"/>
              </a:solidFill>
            </a:endParaRPr>
          </a:p>
        </p:txBody>
      </p:sp>
      <p:pic>
        <p:nvPicPr>
          <p:cNvPr id="8" name="グラフィックス 7" descr="男の人">
            <a:extLst>
              <a:ext uri="{FF2B5EF4-FFF2-40B4-BE49-F238E27FC236}">
                <a16:creationId xmlns:a16="http://schemas.microsoft.com/office/drawing/2014/main" id="{7F80E498-C49B-4EA1-84BF-216E367B10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51707" y="2700311"/>
            <a:ext cx="2908789" cy="2908789"/>
          </a:xfrm>
          <a:prstGeom prst="rect">
            <a:avLst/>
          </a:prstGeom>
        </p:spPr>
      </p:pic>
      <p:pic>
        <p:nvPicPr>
          <p:cNvPr id="9" name="図 8">
            <a:extLst>
              <a:ext uri="{FF2B5EF4-FFF2-40B4-BE49-F238E27FC236}">
                <a16:creationId xmlns:a16="http://schemas.microsoft.com/office/drawing/2014/main" id="{85587E59-6B8F-437E-A070-E2E6786B28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8658" y="3811492"/>
            <a:ext cx="3257306" cy="1797608"/>
          </a:xfrm>
          <a:prstGeom prst="rect">
            <a:avLst/>
          </a:prstGeom>
        </p:spPr>
      </p:pic>
      <p:cxnSp>
        <p:nvCxnSpPr>
          <p:cNvPr id="10" name="直線コネクタ 9">
            <a:extLst>
              <a:ext uri="{FF2B5EF4-FFF2-40B4-BE49-F238E27FC236}">
                <a16:creationId xmlns:a16="http://schemas.microsoft.com/office/drawing/2014/main" id="{03924760-79E8-44D3-9D79-27D796EE839B}"/>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FFA40EC0-D5B6-45DE-9DBE-3A4B0837CCE7}"/>
              </a:ext>
            </a:extLst>
          </p:cNvPr>
          <p:cNvPicPr>
            <a:picLocks noChangeAspect="1"/>
          </p:cNvPicPr>
          <p:nvPr/>
        </p:nvPicPr>
        <p:blipFill>
          <a:blip r:embed="rId6"/>
          <a:stretch>
            <a:fillRect/>
          </a:stretch>
        </p:blipFill>
        <p:spPr>
          <a:xfrm rot="1287409">
            <a:off x="4182784" y="2992753"/>
            <a:ext cx="243861" cy="146317"/>
          </a:xfrm>
          <a:prstGeom prst="rect">
            <a:avLst/>
          </a:prstGeom>
        </p:spPr>
      </p:pic>
      <p:pic>
        <p:nvPicPr>
          <p:cNvPr id="12" name="図 11">
            <a:extLst>
              <a:ext uri="{FF2B5EF4-FFF2-40B4-BE49-F238E27FC236}">
                <a16:creationId xmlns:a16="http://schemas.microsoft.com/office/drawing/2014/main" id="{8F91B7D0-6DBE-43D6-B934-B1322878874C}"/>
              </a:ext>
            </a:extLst>
          </p:cNvPr>
          <p:cNvPicPr>
            <a:picLocks noChangeAspect="1"/>
          </p:cNvPicPr>
          <p:nvPr/>
        </p:nvPicPr>
        <p:blipFill>
          <a:blip r:embed="rId6"/>
          <a:stretch>
            <a:fillRect/>
          </a:stretch>
        </p:blipFill>
        <p:spPr>
          <a:xfrm rot="3383590">
            <a:off x="4142028" y="3154023"/>
            <a:ext cx="243861" cy="146317"/>
          </a:xfrm>
          <a:prstGeom prst="rect">
            <a:avLst/>
          </a:prstGeom>
        </p:spPr>
      </p:pic>
      <p:pic>
        <p:nvPicPr>
          <p:cNvPr id="13" name="図 12">
            <a:extLst>
              <a:ext uri="{FF2B5EF4-FFF2-40B4-BE49-F238E27FC236}">
                <a16:creationId xmlns:a16="http://schemas.microsoft.com/office/drawing/2014/main" id="{BF4EED85-BBAA-4BFF-B021-A698746BEF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4" name="テキスト ボックス 13">
            <a:extLst>
              <a:ext uri="{FF2B5EF4-FFF2-40B4-BE49-F238E27FC236}">
                <a16:creationId xmlns:a16="http://schemas.microsoft.com/office/drawing/2014/main" id="{084CBD79-6C9D-4FDD-ABEA-DF0EB644F826}"/>
              </a:ext>
            </a:extLst>
          </p:cNvPr>
          <p:cNvSpPr txBox="1"/>
          <p:nvPr/>
        </p:nvSpPr>
        <p:spPr>
          <a:xfrm>
            <a:off x="7809327" y="4947410"/>
            <a:ext cx="3611032" cy="400110"/>
          </a:xfrm>
          <a:prstGeom prst="rect">
            <a:avLst/>
          </a:prstGeom>
          <a:solidFill>
            <a:schemeClr val="bg1"/>
          </a:solidFill>
          <a:ln>
            <a:solidFill>
              <a:schemeClr val="tx1"/>
            </a:solidFill>
          </a:ln>
        </p:spPr>
        <p:txBody>
          <a:bodyPr wrap="square" rtlCol="0">
            <a:spAutoFit/>
          </a:bodyPr>
          <a:lstStyle/>
          <a:p>
            <a:pPr algn="ctr"/>
            <a:r>
              <a:rPr kumimoji="1" lang="en-US" altLang="ja-JP" sz="2000" b="1" dirty="0"/>
              <a:t>Raspberry Pi</a:t>
            </a:r>
            <a:endParaRPr kumimoji="1" lang="ja-JP" altLang="en-US" sz="2000" b="1" dirty="0"/>
          </a:p>
        </p:txBody>
      </p:sp>
      <p:sp>
        <p:nvSpPr>
          <p:cNvPr id="15" name="テキスト ボックス 14">
            <a:extLst>
              <a:ext uri="{FF2B5EF4-FFF2-40B4-BE49-F238E27FC236}">
                <a16:creationId xmlns:a16="http://schemas.microsoft.com/office/drawing/2014/main" id="{0AB38828-A43B-4FB2-AEC8-6808386CF73B}"/>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
        <p:nvSpPr>
          <p:cNvPr id="16" name="テキスト ボックス 15">
            <a:extLst>
              <a:ext uri="{FF2B5EF4-FFF2-40B4-BE49-F238E27FC236}">
                <a16:creationId xmlns:a16="http://schemas.microsoft.com/office/drawing/2014/main" id="{FC5140E5-FCD2-4650-A2AF-137231D243CE}"/>
              </a:ext>
            </a:extLst>
          </p:cNvPr>
          <p:cNvSpPr txBox="1"/>
          <p:nvPr/>
        </p:nvSpPr>
        <p:spPr>
          <a:xfrm>
            <a:off x="7881563" y="2700311"/>
            <a:ext cx="3466560" cy="3046988"/>
          </a:xfrm>
          <a:prstGeom prst="rect">
            <a:avLst/>
          </a:prstGeom>
          <a:solidFill>
            <a:schemeClr val="bg1"/>
          </a:solidFill>
          <a:ln w="19050">
            <a:solidFill>
              <a:schemeClr val="tx1"/>
            </a:solidFill>
          </a:ln>
        </p:spPr>
        <p:txBody>
          <a:bodyPr wrap="square" rtlCol="0">
            <a:spAutoFit/>
          </a:bodyPr>
          <a:lstStyle/>
          <a:p>
            <a:r>
              <a:rPr kumimoji="1" lang="ja-JP" altLang="en-US" sz="4800" b="1" dirty="0"/>
              <a:t>・天気予報</a:t>
            </a:r>
            <a:endParaRPr kumimoji="1" lang="en-US" altLang="ja-JP" sz="4800" b="1" dirty="0"/>
          </a:p>
          <a:p>
            <a:r>
              <a:rPr lang="ja-JP" altLang="en-US" sz="4800" b="1" dirty="0"/>
              <a:t>・ニュース</a:t>
            </a:r>
            <a:endParaRPr lang="en-US" altLang="ja-JP" sz="4800" b="1" dirty="0"/>
          </a:p>
          <a:p>
            <a:r>
              <a:rPr kumimoji="1" lang="ja-JP" altLang="en-US" sz="4800" b="1" dirty="0"/>
              <a:t>・日時</a:t>
            </a:r>
            <a:endParaRPr kumimoji="1" lang="en-US" altLang="ja-JP" sz="4800" b="1" dirty="0"/>
          </a:p>
          <a:p>
            <a:r>
              <a:rPr lang="ja-JP" altLang="en-US" sz="4800" b="1" dirty="0"/>
              <a:t>・星座占い</a:t>
            </a:r>
            <a:endParaRPr kumimoji="1" lang="ja-JP" altLang="en-US" sz="4800" b="1" dirty="0"/>
          </a:p>
        </p:txBody>
      </p:sp>
      <p:sp>
        <p:nvSpPr>
          <p:cNvPr id="17" name="正方形/長方形 16">
            <a:extLst>
              <a:ext uri="{FF2B5EF4-FFF2-40B4-BE49-F238E27FC236}">
                <a16:creationId xmlns:a16="http://schemas.microsoft.com/office/drawing/2014/main" id="{E29876F0-C6D0-4374-AA7E-B4350AA7831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858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50" fill="hold"/>
                                        <p:tgtEl>
                                          <p:spTgt spid="1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25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4" grpId="0" animBg="1"/>
      <p:bldP spid="15" grpId="0" animBg="1"/>
      <p:bldP spid="16" grpId="0" animBg="1"/>
      <p:bldP spid="1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1CC32-F408-4DD0-8B57-748D2BA366DF}"/>
              </a:ext>
            </a:extLst>
          </p:cNvPr>
          <p:cNvSpPr>
            <a:spLocks noGrp="1"/>
          </p:cNvSpPr>
          <p:nvPr>
            <p:ph type="title"/>
          </p:nvPr>
        </p:nvSpPr>
        <p:spPr/>
        <p:txBody>
          <a:bodyPr/>
          <a:lstStyle/>
          <a:p>
            <a:r>
              <a:rPr kumimoji="1" lang="ja-JP" altLang="en-US" dirty="0"/>
              <a:t>処理の流れ</a:t>
            </a:r>
          </a:p>
        </p:txBody>
      </p:sp>
      <p:sp>
        <p:nvSpPr>
          <p:cNvPr id="6" name="四角形: 角を丸くする 5">
            <a:extLst>
              <a:ext uri="{FF2B5EF4-FFF2-40B4-BE49-F238E27FC236}">
                <a16:creationId xmlns:a16="http://schemas.microsoft.com/office/drawing/2014/main" id="{498BA43A-0851-4B4D-8C59-F6EE8AA9BA95}"/>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7" name="四角形: 角を丸くする 6">
            <a:extLst>
              <a:ext uri="{FF2B5EF4-FFF2-40B4-BE49-F238E27FC236}">
                <a16:creationId xmlns:a16="http://schemas.microsoft.com/office/drawing/2014/main" id="{DFE46414-B145-414E-9180-1CFF408BE607}"/>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8" name="四角形: 角を丸くする 7">
            <a:extLst>
              <a:ext uri="{FF2B5EF4-FFF2-40B4-BE49-F238E27FC236}">
                <a16:creationId xmlns:a16="http://schemas.microsoft.com/office/drawing/2014/main" id="{F6ECECBF-8D35-46E1-BBF0-ECC550F7A622}"/>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9" name="四角形: 角を丸くする 8">
            <a:extLst>
              <a:ext uri="{FF2B5EF4-FFF2-40B4-BE49-F238E27FC236}">
                <a16:creationId xmlns:a16="http://schemas.microsoft.com/office/drawing/2014/main" id="{5A9694B0-F6A7-47D2-ABC6-D069EAB97396}"/>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sp>
        <p:nvSpPr>
          <p:cNvPr id="10" name="矢印: 右 9">
            <a:extLst>
              <a:ext uri="{FF2B5EF4-FFF2-40B4-BE49-F238E27FC236}">
                <a16:creationId xmlns:a16="http://schemas.microsoft.com/office/drawing/2014/main" id="{3F893249-F968-46CE-BA68-1261516EED97}"/>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905A35F-3E8C-4E41-8921-4AA6993AF57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405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B419B-6E52-4C41-B5AB-6BF2D48F9AC6}"/>
              </a:ext>
            </a:extLst>
          </p:cNvPr>
          <p:cNvSpPr>
            <a:spLocks noGrp="1"/>
          </p:cNvSpPr>
          <p:nvPr>
            <p:ph type="title"/>
          </p:nvPr>
        </p:nvSpPr>
        <p:spPr/>
        <p:txBody>
          <a:bodyPr/>
          <a:lstStyle/>
          <a:p>
            <a:r>
              <a:rPr kumimoji="1" lang="ja-JP" altLang="en-US" dirty="0"/>
              <a:t>要素技術</a:t>
            </a:r>
          </a:p>
        </p:txBody>
      </p:sp>
      <p:sp>
        <p:nvSpPr>
          <p:cNvPr id="4" name="四角形: 角を丸くする 3">
            <a:extLst>
              <a:ext uri="{FF2B5EF4-FFF2-40B4-BE49-F238E27FC236}">
                <a16:creationId xmlns:a16="http://schemas.microsoft.com/office/drawing/2014/main" id="{F4F47535-73A9-455B-AE52-8537879D375E}"/>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5" name="四角形: 角を丸くする 4">
            <a:extLst>
              <a:ext uri="{FF2B5EF4-FFF2-40B4-BE49-F238E27FC236}">
                <a16:creationId xmlns:a16="http://schemas.microsoft.com/office/drawing/2014/main" id="{57E686E8-F042-4E7E-B2E5-6E8FE830DBA1}"/>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6" name="四角形: 角を丸くする 5">
            <a:extLst>
              <a:ext uri="{FF2B5EF4-FFF2-40B4-BE49-F238E27FC236}">
                <a16:creationId xmlns:a16="http://schemas.microsoft.com/office/drawing/2014/main" id="{DE682287-EEB5-4309-8FC6-60D331D0E563}"/>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7" name="四角形: 角を丸くする 6">
            <a:extLst>
              <a:ext uri="{FF2B5EF4-FFF2-40B4-BE49-F238E27FC236}">
                <a16:creationId xmlns:a16="http://schemas.microsoft.com/office/drawing/2014/main" id="{D99EEDE4-F0E5-40CF-B3A4-67407DB66D34}"/>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sp>
        <p:nvSpPr>
          <p:cNvPr id="8" name="矢印: 右 7">
            <a:extLst>
              <a:ext uri="{FF2B5EF4-FFF2-40B4-BE49-F238E27FC236}">
                <a16:creationId xmlns:a16="http://schemas.microsoft.com/office/drawing/2014/main" id="{4756C268-2785-4BAB-832F-65D5FF12D8E8}"/>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2B7E9FBE-F349-4365-BAF6-E0177D8C219F}"/>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t>Julius</a:t>
            </a:r>
            <a:endParaRPr kumimoji="1" lang="ja-JP" altLang="en-US" sz="4800" b="1" dirty="0"/>
          </a:p>
        </p:txBody>
      </p:sp>
      <p:sp>
        <p:nvSpPr>
          <p:cNvPr id="10" name="四角形: 角を丸くする 9">
            <a:extLst>
              <a:ext uri="{FF2B5EF4-FFF2-40B4-BE49-F238E27FC236}">
                <a16:creationId xmlns:a16="http://schemas.microsoft.com/office/drawing/2014/main" id="{785E5EDB-BE1F-4985-A031-A8B16BD4F0DB}"/>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err="1"/>
              <a:t>fastText</a:t>
            </a:r>
            <a:endParaRPr kumimoji="1" lang="ja-JP" altLang="en-US" sz="4400" b="1" dirty="0"/>
          </a:p>
        </p:txBody>
      </p:sp>
      <p:sp>
        <p:nvSpPr>
          <p:cNvPr id="11" name="四角形: 角を丸くする 10">
            <a:extLst>
              <a:ext uri="{FF2B5EF4-FFF2-40B4-BE49-F238E27FC236}">
                <a16:creationId xmlns:a16="http://schemas.microsoft.com/office/drawing/2014/main" id="{CCF2C705-AF62-465F-BAAD-50BDB90D3D64}"/>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b="1" dirty="0"/>
              <a:t>スクレイピング等</a:t>
            </a:r>
            <a:endParaRPr kumimoji="1" lang="ja-JP" altLang="en-US" sz="4000" b="1" dirty="0"/>
          </a:p>
        </p:txBody>
      </p:sp>
      <p:sp>
        <p:nvSpPr>
          <p:cNvPr id="12" name="四角形: 角を丸くする 11">
            <a:extLst>
              <a:ext uri="{FF2B5EF4-FFF2-40B4-BE49-F238E27FC236}">
                <a16:creationId xmlns:a16="http://schemas.microsoft.com/office/drawing/2014/main" id="{4390E608-46C0-4AB1-9349-EAC68C09284E}"/>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err="1"/>
              <a:t>OpenJTalk</a:t>
            </a:r>
            <a:endParaRPr kumimoji="1" lang="ja-JP" altLang="en-US" sz="3200" b="1" dirty="0"/>
          </a:p>
        </p:txBody>
      </p:sp>
      <p:sp>
        <p:nvSpPr>
          <p:cNvPr id="13" name="正方形/長方形 12">
            <a:extLst>
              <a:ext uri="{FF2B5EF4-FFF2-40B4-BE49-F238E27FC236}">
                <a16:creationId xmlns:a16="http://schemas.microsoft.com/office/drawing/2014/main" id="{A43085D8-1E8E-45D9-9E41-E977531E402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35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0D77D-1F18-4410-8374-29755AB5C0E2}"/>
              </a:ext>
            </a:extLst>
          </p:cNvPr>
          <p:cNvSpPr>
            <a:spLocks noGrp="1"/>
          </p:cNvSpPr>
          <p:nvPr>
            <p:ph type="title"/>
          </p:nvPr>
        </p:nvSpPr>
        <p:spPr/>
        <p:txBody>
          <a:bodyPr/>
          <a:lstStyle/>
          <a:p>
            <a:r>
              <a:rPr kumimoji="1" lang="en-US" altLang="ja-JP" dirty="0"/>
              <a:t>Julius</a:t>
            </a:r>
            <a:endParaRPr kumimoji="1" lang="ja-JP" altLang="en-US" dirty="0"/>
          </a:p>
        </p:txBody>
      </p:sp>
      <p:sp>
        <p:nvSpPr>
          <p:cNvPr id="3" name="コンテンツ プレースホルダー 2">
            <a:extLst>
              <a:ext uri="{FF2B5EF4-FFF2-40B4-BE49-F238E27FC236}">
                <a16:creationId xmlns:a16="http://schemas.microsoft.com/office/drawing/2014/main" id="{D7258BBA-415D-41D8-B861-A5BCA5B0A329}"/>
              </a:ext>
            </a:extLst>
          </p:cNvPr>
          <p:cNvSpPr>
            <a:spLocks noGrp="1"/>
          </p:cNvSpPr>
          <p:nvPr>
            <p:ph idx="1"/>
          </p:nvPr>
        </p:nvSpPr>
        <p:spPr>
          <a:xfrm>
            <a:off x="838200" y="1825625"/>
            <a:ext cx="10515600" cy="4351338"/>
          </a:xfrm>
        </p:spPr>
        <p:txBody>
          <a:bodyPr/>
          <a:lstStyle/>
          <a:p>
            <a:r>
              <a:rPr lang="ja-JP" altLang="en-US" dirty="0"/>
              <a:t>音声認識</a:t>
            </a:r>
            <a:r>
              <a:rPr lang="en-US" altLang="ja-JP" dirty="0"/>
              <a:t>OSS(</a:t>
            </a:r>
            <a:r>
              <a:rPr lang="ja-JP" altLang="en-US" dirty="0"/>
              <a:t>オープンソースソフトウェア</a:t>
            </a:r>
            <a:r>
              <a:rPr lang="en-US" altLang="ja-JP" dirty="0"/>
              <a:t>)</a:t>
            </a:r>
          </a:p>
          <a:p>
            <a:r>
              <a:rPr lang="ja-JP" altLang="en-US" dirty="0"/>
              <a:t>音声をテキストに変換</a:t>
            </a:r>
            <a:endParaRPr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31292F67-BFB0-494E-A9D2-8BFF0843E47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44B55E-1A64-4D7A-8231-2B5D21500D24}"/>
              </a:ext>
            </a:extLst>
          </p:cNvPr>
          <p:cNvSpPr txBox="1"/>
          <p:nvPr/>
        </p:nvSpPr>
        <p:spPr>
          <a:xfrm>
            <a:off x="838201" y="3491719"/>
            <a:ext cx="4369105"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Julius</a:t>
            </a:r>
          </a:p>
        </p:txBody>
      </p:sp>
      <p:sp>
        <p:nvSpPr>
          <p:cNvPr id="7" name="テキスト ボックス 6">
            <a:extLst>
              <a:ext uri="{FF2B5EF4-FFF2-40B4-BE49-F238E27FC236}">
                <a16:creationId xmlns:a16="http://schemas.microsoft.com/office/drawing/2014/main" id="{3B8C2A0D-A46E-4310-BC08-464ACAF8549D}"/>
              </a:ext>
            </a:extLst>
          </p:cNvPr>
          <p:cNvSpPr txBox="1"/>
          <p:nvPr/>
        </p:nvSpPr>
        <p:spPr>
          <a:xfrm>
            <a:off x="6053523" y="3491719"/>
            <a:ext cx="5300277"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Python</a:t>
            </a:r>
            <a:endParaRPr kumimoji="1" lang="ja-JP" altLang="en-US" sz="11500" b="1" dirty="0">
              <a:ln/>
              <a:solidFill>
                <a:schemeClr val="accent6">
                  <a:lumMod val="75000"/>
                </a:schemeClr>
              </a:solidFill>
            </a:endParaRPr>
          </a:p>
        </p:txBody>
      </p:sp>
      <p:pic>
        <p:nvPicPr>
          <p:cNvPr id="8" name="グラフィックス 7" descr="リンク">
            <a:extLst>
              <a:ext uri="{FF2B5EF4-FFF2-40B4-BE49-F238E27FC236}">
                <a16:creationId xmlns:a16="http://schemas.microsoft.com/office/drawing/2014/main" id="{73289AD7-780F-4D4E-8BD8-7530CA74AC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8073206">
            <a:off x="4892743" y="3720039"/>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1779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50" fill="hold"/>
                                        <p:tgtEl>
                                          <p:spTgt spid="7"/>
                                        </p:tgtEl>
                                        <p:attrNameLst>
                                          <p:attrName>ppt_x</p:attrName>
                                        </p:attrNameLst>
                                      </p:cBhvr>
                                      <p:tavLst>
                                        <p:tav tm="0">
                                          <p:val>
                                            <p:strVal val="1+#ppt_w/2"/>
                                          </p:val>
                                        </p:tav>
                                        <p:tav tm="100000">
                                          <p:val>
                                            <p:strVal val="#ppt_x"/>
                                          </p:val>
                                        </p:tav>
                                      </p:tavLst>
                                    </p:anim>
                                    <p:anim calcmode="lin" valueType="num">
                                      <p:cBhvr additive="base">
                                        <p:cTn id="14"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176904" y="3063788"/>
            <a:ext cx="5838191" cy="7304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サーバと接続</a:t>
            </a:r>
            <a:r>
              <a:rPr kumimoji="1" lang="en-US" altLang="ja-JP" sz="2800" b="1" dirty="0">
                <a:solidFill>
                  <a:schemeClr val="accent6">
                    <a:lumMod val="50000"/>
                  </a:schemeClr>
                </a:solidFill>
              </a:rPr>
              <a:t>(socket</a:t>
            </a:r>
            <a:r>
              <a:rPr kumimoji="1" lang="ja-JP" altLang="en-US" sz="2800" b="1" dirty="0">
                <a:solidFill>
                  <a:schemeClr val="accent6">
                    <a:lumMod val="50000"/>
                  </a:schemeClr>
                </a:solidFill>
              </a:rPr>
              <a:t>通信</a:t>
            </a:r>
            <a:r>
              <a:rPr kumimoji="1" lang="en-US" altLang="ja-JP" sz="2800"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160682" y="4229836"/>
            <a:ext cx="5838190"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accent6">
                    <a:lumMod val="50000"/>
                  </a:schemeClr>
                </a:solidFill>
              </a:rPr>
              <a:t>音声認識</a:t>
            </a:r>
            <a:endParaRPr kumimoji="1" lang="en-US" altLang="ja-JP" sz="2800"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160682" y="5383191"/>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a:solidFill>
                  <a:schemeClr val="accent6">
                    <a:lumMod val="50000"/>
                  </a:schemeClr>
                </a:solidFill>
              </a:rPr>
              <a:t>サーバからデータを取得</a:t>
            </a:r>
            <a:endParaRPr lang="ja-JP" altLang="en-US" sz="2800" b="1" dirty="0">
              <a:solidFill>
                <a:schemeClr val="accent6">
                  <a:lumMod val="50000"/>
                </a:schemeClr>
              </a:solidFill>
            </a:endParaRP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6079777" y="3794212"/>
            <a:ext cx="16223" cy="435624"/>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6084748" y="2220091"/>
            <a:ext cx="11252" cy="843697"/>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6075721" y="4996095"/>
            <a:ext cx="4056" cy="38709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normAutofit/>
          </a:bodyPr>
          <a:lstStyle/>
          <a:p>
            <a:r>
              <a:rPr lang="en-US" altLang="ja-JP"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Python</a:t>
            </a:r>
            <a:r>
              <a:rPr lang="ja-JP" altLang="en-US"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169709" y="1453832"/>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2549857" y="2650210"/>
            <a:ext cx="7051728" cy="3848661"/>
          </a:xfrm>
          <a:prstGeom prst="rect">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160682" y="2388600"/>
            <a:ext cx="1875313" cy="523220"/>
          </a:xfrm>
          <a:prstGeom prst="rect">
            <a:avLst/>
          </a:prstGeom>
          <a:solidFill>
            <a:schemeClr val="bg1"/>
          </a:solidFill>
          <a:ln w="57150">
            <a:solidFill>
              <a:schemeClr val="accent6">
                <a:lumMod val="50000"/>
              </a:schemeClr>
            </a:solidFill>
          </a:ln>
        </p:spPr>
        <p:txBody>
          <a:bodyPr wrap="square" rtlCol="0">
            <a:spAutoFit/>
          </a:bodyPr>
          <a:lstStyle/>
          <a:p>
            <a:pPr algn="ctr"/>
            <a:r>
              <a:rPr kumimoji="1" lang="en-US" altLang="ja-JP" sz="2800" b="1" dirty="0"/>
              <a:t>Python</a:t>
            </a:r>
            <a:endParaRPr kumimoji="1" lang="ja-JP" altLang="en-US" sz="2800"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353FE7-9F4B-431E-B559-2B3E5BAE9F28}"/>
              </a:ext>
            </a:extLst>
          </p:cNvPr>
          <p:cNvSpPr>
            <a:spLocks noGrp="1"/>
          </p:cNvSpPr>
          <p:nvPr>
            <p:ph type="title"/>
          </p:nvPr>
        </p:nvSpPr>
        <p:spPr/>
        <p:txBody>
          <a:bodyPr/>
          <a:lstStyle/>
          <a:p>
            <a:r>
              <a:rPr kumimoji="1" lang="ja-JP" altLang="en-US" dirty="0"/>
              <a:t>音声認識</a:t>
            </a:r>
          </a:p>
        </p:txBody>
      </p:sp>
      <p:sp>
        <p:nvSpPr>
          <p:cNvPr id="3" name="コンテンツ プレースホルダー 2">
            <a:extLst>
              <a:ext uri="{FF2B5EF4-FFF2-40B4-BE49-F238E27FC236}">
                <a16:creationId xmlns:a16="http://schemas.microsoft.com/office/drawing/2014/main" id="{269621C4-66AD-4DC5-BA66-4E2D562D2547}"/>
              </a:ext>
            </a:extLst>
          </p:cNvPr>
          <p:cNvSpPr>
            <a:spLocks noGrp="1"/>
          </p:cNvSpPr>
          <p:nvPr>
            <p:ph idx="1"/>
          </p:nvPr>
        </p:nvSpPr>
        <p:spPr>
          <a:xfrm>
            <a:off x="539015" y="1825625"/>
            <a:ext cx="10814785" cy="4351338"/>
          </a:xfrm>
        </p:spPr>
        <p:txBody>
          <a:bodyPr>
            <a:normAutofit/>
          </a:bodyPr>
          <a:lstStyle/>
          <a:p>
            <a:pPr marL="0" indent="0">
              <a:buNone/>
            </a:pPr>
            <a:r>
              <a:rPr lang="ja-JP" altLang="en-US" sz="4000" b="1" u="sng" dirty="0"/>
              <a:t>音声認識の流れ</a:t>
            </a:r>
            <a:endParaRPr lang="en-US" altLang="ja-JP" sz="4000" b="1" u="sng" dirty="0"/>
          </a:p>
          <a:p>
            <a:pPr marL="0" indent="0">
              <a:buNone/>
            </a:pPr>
            <a:endParaRPr lang="en-US" altLang="ja-JP" sz="3600" dirty="0"/>
          </a:p>
          <a:p>
            <a:pPr marL="0" indent="0">
              <a:buNone/>
            </a:pPr>
            <a:r>
              <a:rPr lang="ja-JP" altLang="en-US" sz="4800" dirty="0"/>
              <a:t>「</a:t>
            </a:r>
            <a:r>
              <a:rPr lang="ja-JP" altLang="en-US" sz="4800" b="1" dirty="0">
                <a:solidFill>
                  <a:srgbClr val="FF0000"/>
                </a:solidFill>
              </a:rPr>
              <a:t>雨</a:t>
            </a:r>
            <a:r>
              <a:rPr lang="en-US" altLang="ja-JP" sz="4800" b="1" dirty="0">
                <a:solidFill>
                  <a:srgbClr val="FF0000"/>
                </a:solidFill>
              </a:rPr>
              <a:t>(</a:t>
            </a:r>
            <a:r>
              <a:rPr lang="ja-JP" altLang="en-US" sz="4800" b="1" dirty="0">
                <a:solidFill>
                  <a:srgbClr val="FF0000"/>
                </a:solidFill>
              </a:rPr>
              <a:t>あめ</a:t>
            </a:r>
            <a:r>
              <a:rPr lang="en-US" altLang="ja-JP" sz="4800" b="1" dirty="0">
                <a:solidFill>
                  <a:srgbClr val="FF0000"/>
                </a:solidFill>
              </a:rPr>
              <a:t>)</a:t>
            </a:r>
            <a:r>
              <a:rPr lang="ja-JP" altLang="en-US" sz="4800" dirty="0"/>
              <a:t>」と発声して、</a:t>
            </a:r>
            <a:endParaRPr lang="en-US" altLang="ja-JP" sz="4800" dirty="0"/>
          </a:p>
          <a:p>
            <a:pPr marL="0" indent="0">
              <a:buNone/>
            </a:pPr>
            <a:r>
              <a:rPr lang="en-US" altLang="ja-JP" sz="4800" dirty="0"/>
              <a:t>  </a:t>
            </a:r>
            <a:r>
              <a:rPr lang="ja-JP" altLang="en-US" sz="4800" dirty="0"/>
              <a:t>“</a:t>
            </a:r>
            <a:r>
              <a:rPr lang="ja-JP" altLang="en-US" sz="4800" b="1" dirty="0">
                <a:solidFill>
                  <a:srgbClr val="FF0000"/>
                </a:solidFill>
              </a:rPr>
              <a:t>雨</a:t>
            </a:r>
            <a:r>
              <a:rPr lang="ja-JP" altLang="en-US" sz="4800" dirty="0"/>
              <a:t>” と文字出力してほしい</a:t>
            </a:r>
            <a:endParaRPr kumimoji="1" lang="ja-JP" altLang="en-US" sz="4800" dirty="0"/>
          </a:p>
        </p:txBody>
      </p:sp>
      <p:sp>
        <p:nvSpPr>
          <p:cNvPr id="4" name="正方形/長方形 3">
            <a:extLst>
              <a:ext uri="{FF2B5EF4-FFF2-40B4-BE49-F238E27FC236}">
                <a16:creationId xmlns:a16="http://schemas.microsoft.com/office/drawing/2014/main" id="{0AA5D799-1F2E-4C4D-9DDF-9AA6630E560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056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736C6-CE05-4D73-907A-DE1B89EFF8DC}"/>
              </a:ext>
            </a:extLst>
          </p:cNvPr>
          <p:cNvSpPr>
            <a:spLocks noGrp="1"/>
          </p:cNvSpPr>
          <p:nvPr>
            <p:ph type="title"/>
          </p:nvPr>
        </p:nvSpPr>
        <p:spPr/>
        <p:txBody>
          <a:bodyPr/>
          <a:lstStyle/>
          <a:p>
            <a:r>
              <a:rPr kumimoji="1" lang="ja-JP" altLang="en-US" dirty="0"/>
              <a:t>音声認識</a:t>
            </a:r>
          </a:p>
        </p:txBody>
      </p:sp>
      <p:sp>
        <p:nvSpPr>
          <p:cNvPr id="4" name="正方形/長方形 3">
            <a:extLst>
              <a:ext uri="{FF2B5EF4-FFF2-40B4-BE49-F238E27FC236}">
                <a16:creationId xmlns:a16="http://schemas.microsoft.com/office/drawing/2014/main" id="{8734286A-0A91-4B50-9445-81C9D7BD89E8}"/>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 name="図表 4">
            <a:extLst>
              <a:ext uri="{FF2B5EF4-FFF2-40B4-BE49-F238E27FC236}">
                <a16:creationId xmlns:a16="http://schemas.microsoft.com/office/drawing/2014/main" id="{7B4FA33A-0130-4C11-BD35-05E5E83974C3}"/>
              </a:ext>
            </a:extLst>
          </p:cNvPr>
          <p:cNvGraphicFramePr/>
          <p:nvPr>
            <p:extLst>
              <p:ext uri="{D42A27DB-BD31-4B8C-83A1-F6EECF244321}">
                <p14:modId xmlns:p14="http://schemas.microsoft.com/office/powerpoint/2010/main" val="3516079406"/>
              </p:ext>
            </p:extLst>
          </p:nvPr>
        </p:nvGraphicFramePr>
        <p:xfrm>
          <a:off x="-942604" y="1637219"/>
          <a:ext cx="5090963" cy="4935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吹き出し: 四角形 5">
            <a:extLst>
              <a:ext uri="{FF2B5EF4-FFF2-40B4-BE49-F238E27FC236}">
                <a16:creationId xmlns:a16="http://schemas.microsoft.com/office/drawing/2014/main" id="{EC2D7201-72EE-404E-BD3A-0C1A06897109}"/>
              </a:ext>
            </a:extLst>
          </p:cNvPr>
          <p:cNvSpPr/>
          <p:nvPr/>
        </p:nvSpPr>
        <p:spPr>
          <a:xfrm>
            <a:off x="4281025" y="934278"/>
            <a:ext cx="5090962" cy="2782957"/>
          </a:xfrm>
          <a:prstGeom prst="wedgeRectCallout">
            <a:avLst>
              <a:gd name="adj1" fmla="val -83635"/>
              <a:gd name="adj2" fmla="val 280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5A7D1760-D2E1-4100-BD37-4AED46BC1B26}"/>
              </a:ext>
            </a:extLst>
          </p:cNvPr>
          <p:cNvGrpSpPr/>
          <p:nvPr/>
        </p:nvGrpSpPr>
        <p:grpSpPr>
          <a:xfrm>
            <a:off x="4417760" y="2675190"/>
            <a:ext cx="4818146" cy="702707"/>
            <a:chOff x="4417760" y="2675190"/>
            <a:chExt cx="4818146" cy="702707"/>
          </a:xfrm>
        </p:grpSpPr>
        <p:sp>
          <p:nvSpPr>
            <p:cNvPr id="21" name="四角形: 角を丸くする 20">
              <a:extLst>
                <a:ext uri="{FF2B5EF4-FFF2-40B4-BE49-F238E27FC236}">
                  <a16:creationId xmlns:a16="http://schemas.microsoft.com/office/drawing/2014/main" id="{BAA8180E-787F-4896-8E97-7EC4A49D0F05}"/>
                </a:ext>
              </a:extLst>
            </p:cNvPr>
            <p:cNvSpPr/>
            <p:nvPr/>
          </p:nvSpPr>
          <p:spPr>
            <a:xfrm>
              <a:off x="7725158" y="2689631"/>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b="1" dirty="0" err="1">
                  <a:solidFill>
                    <a:schemeClr val="tx1"/>
                  </a:solidFill>
                </a:rPr>
                <a:t>jikaN</a:t>
              </a:r>
              <a:endParaRPr kumimoji="1" lang="en-US" altLang="ja-JP" sz="3200" b="1" dirty="0">
                <a:solidFill>
                  <a:schemeClr val="tx1"/>
                </a:solidFill>
              </a:endParaRPr>
            </a:p>
          </p:txBody>
        </p:sp>
        <p:sp>
          <p:nvSpPr>
            <p:cNvPr id="22" name="四角形: 角を丸くする 21">
              <a:extLst>
                <a:ext uri="{FF2B5EF4-FFF2-40B4-BE49-F238E27FC236}">
                  <a16:creationId xmlns:a16="http://schemas.microsoft.com/office/drawing/2014/main" id="{EDC4E367-E64F-4B7A-B3EF-53D5D66DB72C}"/>
                </a:ext>
              </a:extLst>
            </p:cNvPr>
            <p:cNvSpPr/>
            <p:nvPr/>
          </p:nvSpPr>
          <p:spPr>
            <a:xfrm>
              <a:off x="6071786" y="2689632"/>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tx1"/>
                  </a:solidFill>
                </a:rPr>
                <a:t>じかん</a:t>
              </a:r>
            </a:p>
          </p:txBody>
        </p:sp>
        <p:sp>
          <p:nvSpPr>
            <p:cNvPr id="23" name="四角形: 角を丸くする 22">
              <a:extLst>
                <a:ext uri="{FF2B5EF4-FFF2-40B4-BE49-F238E27FC236}">
                  <a16:creationId xmlns:a16="http://schemas.microsoft.com/office/drawing/2014/main" id="{16F93167-60FB-497D-9DE7-D09B7AA5FF38}"/>
                </a:ext>
              </a:extLst>
            </p:cNvPr>
            <p:cNvSpPr/>
            <p:nvPr/>
          </p:nvSpPr>
          <p:spPr>
            <a:xfrm>
              <a:off x="4417760" y="2675190"/>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tx1"/>
                  </a:solidFill>
                </a:rPr>
                <a:t>時間</a:t>
              </a:r>
              <a:endParaRPr kumimoji="1" lang="ja-JP" altLang="en-US" sz="3200" b="1" dirty="0">
                <a:solidFill>
                  <a:schemeClr val="tx1"/>
                </a:solidFill>
              </a:endParaRPr>
            </a:p>
          </p:txBody>
        </p:sp>
        <p:sp>
          <p:nvSpPr>
            <p:cNvPr id="25" name="矢印: 右 24">
              <a:extLst>
                <a:ext uri="{FF2B5EF4-FFF2-40B4-BE49-F238E27FC236}">
                  <a16:creationId xmlns:a16="http://schemas.microsoft.com/office/drawing/2014/main" id="{A09748F9-9A4D-4921-94F2-BB0AF43FE653}"/>
                </a:ext>
              </a:extLst>
            </p:cNvPr>
            <p:cNvSpPr/>
            <p:nvPr/>
          </p:nvSpPr>
          <p:spPr>
            <a:xfrm>
              <a:off x="7444613" y="2794296"/>
              <a:ext cx="461986" cy="3550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solidFill>
                  <a:schemeClr val="tx1"/>
                </a:solidFill>
              </a:endParaRPr>
            </a:p>
          </p:txBody>
        </p:sp>
        <p:sp>
          <p:nvSpPr>
            <p:cNvPr id="26" name="矢印: 右 25">
              <a:extLst>
                <a:ext uri="{FF2B5EF4-FFF2-40B4-BE49-F238E27FC236}">
                  <a16:creationId xmlns:a16="http://schemas.microsoft.com/office/drawing/2014/main" id="{898890FC-9D02-407B-8E68-649705E94406}"/>
                </a:ext>
              </a:extLst>
            </p:cNvPr>
            <p:cNvSpPr/>
            <p:nvPr/>
          </p:nvSpPr>
          <p:spPr>
            <a:xfrm>
              <a:off x="5744042" y="2784704"/>
              <a:ext cx="461986" cy="3550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solidFill>
                  <a:schemeClr val="tx1"/>
                </a:solidFill>
              </a:endParaRPr>
            </a:p>
          </p:txBody>
        </p:sp>
      </p:grpSp>
      <p:grpSp>
        <p:nvGrpSpPr>
          <p:cNvPr id="7" name="グループ化 6">
            <a:extLst>
              <a:ext uri="{FF2B5EF4-FFF2-40B4-BE49-F238E27FC236}">
                <a16:creationId xmlns:a16="http://schemas.microsoft.com/office/drawing/2014/main" id="{A366FD54-DA9A-4371-9504-A1C8BF401D8B}"/>
              </a:ext>
            </a:extLst>
          </p:cNvPr>
          <p:cNvGrpSpPr/>
          <p:nvPr/>
        </p:nvGrpSpPr>
        <p:grpSpPr>
          <a:xfrm>
            <a:off x="4417760" y="1071149"/>
            <a:ext cx="4818146" cy="1304838"/>
            <a:chOff x="4417760" y="1071149"/>
            <a:chExt cx="4818146" cy="1304838"/>
          </a:xfrm>
        </p:grpSpPr>
        <p:sp>
          <p:nvSpPr>
            <p:cNvPr id="18" name="四角形: 角を丸くする 17">
              <a:extLst>
                <a:ext uri="{FF2B5EF4-FFF2-40B4-BE49-F238E27FC236}">
                  <a16:creationId xmlns:a16="http://schemas.microsoft.com/office/drawing/2014/main" id="{F1AEF80B-D4E7-4CC2-BD95-4902BD9E6801}"/>
                </a:ext>
              </a:extLst>
            </p:cNvPr>
            <p:cNvSpPr/>
            <p:nvPr/>
          </p:nvSpPr>
          <p:spPr>
            <a:xfrm>
              <a:off x="7725158" y="1085590"/>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b="1" dirty="0" err="1">
                  <a:solidFill>
                    <a:schemeClr val="tx1"/>
                  </a:solidFill>
                </a:rPr>
                <a:t>ame</a:t>
              </a:r>
              <a:endParaRPr kumimoji="1" lang="en-US" altLang="ja-JP" sz="4400" b="1" dirty="0">
                <a:solidFill>
                  <a:schemeClr val="tx1"/>
                </a:solidFill>
              </a:endParaRPr>
            </a:p>
          </p:txBody>
        </p:sp>
        <p:sp>
          <p:nvSpPr>
            <p:cNvPr id="19" name="四角形: 角を丸くする 18">
              <a:extLst>
                <a:ext uri="{FF2B5EF4-FFF2-40B4-BE49-F238E27FC236}">
                  <a16:creationId xmlns:a16="http://schemas.microsoft.com/office/drawing/2014/main" id="{62FF5AD1-0D66-485C-BB2E-78D29D9CB17E}"/>
                </a:ext>
              </a:extLst>
            </p:cNvPr>
            <p:cNvSpPr/>
            <p:nvPr/>
          </p:nvSpPr>
          <p:spPr>
            <a:xfrm>
              <a:off x="6071786" y="1085591"/>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あめ</a:t>
              </a:r>
            </a:p>
          </p:txBody>
        </p:sp>
        <p:sp>
          <p:nvSpPr>
            <p:cNvPr id="20" name="四角形: 角を丸くする 19">
              <a:extLst>
                <a:ext uri="{FF2B5EF4-FFF2-40B4-BE49-F238E27FC236}">
                  <a16:creationId xmlns:a16="http://schemas.microsoft.com/office/drawing/2014/main" id="{05A05781-3E47-4CBB-9F65-64689200C8E8}"/>
                </a:ext>
              </a:extLst>
            </p:cNvPr>
            <p:cNvSpPr/>
            <p:nvPr/>
          </p:nvSpPr>
          <p:spPr>
            <a:xfrm>
              <a:off x="4417760" y="1071149"/>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雨</a:t>
              </a:r>
            </a:p>
          </p:txBody>
        </p:sp>
        <p:sp>
          <p:nvSpPr>
            <p:cNvPr id="24" name="矢印: 右 23">
              <a:extLst>
                <a:ext uri="{FF2B5EF4-FFF2-40B4-BE49-F238E27FC236}">
                  <a16:creationId xmlns:a16="http://schemas.microsoft.com/office/drawing/2014/main" id="{C4301B92-26EE-4D47-B057-A32F9DB8E85D}"/>
                </a:ext>
              </a:extLst>
            </p:cNvPr>
            <p:cNvSpPr/>
            <p:nvPr/>
          </p:nvSpPr>
          <p:spPr>
            <a:xfrm>
              <a:off x="5768827"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sp>
          <p:nvSpPr>
            <p:cNvPr id="27" name="矢印: 右 26">
              <a:extLst>
                <a:ext uri="{FF2B5EF4-FFF2-40B4-BE49-F238E27FC236}">
                  <a16:creationId xmlns:a16="http://schemas.microsoft.com/office/drawing/2014/main" id="{8D1CD72C-648E-4151-BBC2-EB378C8DCFFF}"/>
                </a:ext>
              </a:extLst>
            </p:cNvPr>
            <p:cNvSpPr/>
            <p:nvPr/>
          </p:nvSpPr>
          <p:spPr>
            <a:xfrm>
              <a:off x="7431975"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grpSp>
      <p:sp>
        <p:nvSpPr>
          <p:cNvPr id="29" name="吹き出し: 四角形 28">
            <a:extLst>
              <a:ext uri="{FF2B5EF4-FFF2-40B4-BE49-F238E27FC236}">
                <a16:creationId xmlns:a16="http://schemas.microsoft.com/office/drawing/2014/main" id="{70CCEB74-7A6E-4D0A-BE60-EBA84434B49E}"/>
              </a:ext>
            </a:extLst>
          </p:cNvPr>
          <p:cNvSpPr/>
          <p:nvPr/>
        </p:nvSpPr>
        <p:spPr>
          <a:xfrm>
            <a:off x="4281025" y="3548421"/>
            <a:ext cx="5090962" cy="2782957"/>
          </a:xfrm>
          <a:prstGeom prst="wedgeRectCallout">
            <a:avLst>
              <a:gd name="adj1" fmla="val -82928"/>
              <a:gd name="adj2" fmla="val 1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2314A52-A6CD-4CA8-B466-62F024240387}"/>
              </a:ext>
            </a:extLst>
          </p:cNvPr>
          <p:cNvSpPr/>
          <p:nvPr/>
        </p:nvSpPr>
        <p:spPr>
          <a:xfrm>
            <a:off x="4888493" y="3674732"/>
            <a:ext cx="3876026" cy="2499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ysClr val="windowText" lastClr="000000"/>
                </a:solidFill>
              </a:rPr>
              <a:t>辞書ファイル</a:t>
            </a:r>
            <a:endParaRPr lang="en-US" altLang="ja-JP" sz="2800" b="1" dirty="0">
              <a:solidFill>
                <a:sysClr val="windowText" lastClr="000000"/>
              </a:solidFill>
            </a:endParaRPr>
          </a:p>
          <a:p>
            <a:endParaRPr lang="en-US" altLang="ja-JP" sz="2800" dirty="0">
              <a:solidFill>
                <a:sysClr val="windowText" lastClr="000000"/>
              </a:solidFill>
            </a:endParaRPr>
          </a:p>
          <a:p>
            <a:r>
              <a:rPr lang="ja-JP" altLang="en-US" sz="2800" b="1" dirty="0">
                <a:solidFill>
                  <a:sysClr val="windowText" lastClr="000000"/>
                </a:solidFill>
              </a:rPr>
              <a:t> 音素</a:t>
            </a:r>
            <a:r>
              <a:rPr lang="en-US" altLang="ja-JP" sz="2800" b="1" dirty="0">
                <a:solidFill>
                  <a:sysClr val="windowText" lastClr="000000"/>
                </a:solidFill>
              </a:rPr>
              <a:t>		         </a:t>
            </a:r>
            <a:r>
              <a:rPr lang="ja-JP" altLang="en-US" sz="2800" b="1" dirty="0">
                <a:solidFill>
                  <a:sysClr val="windowText" lastClr="000000"/>
                </a:solidFill>
              </a:rPr>
              <a:t>単語</a:t>
            </a:r>
            <a:endParaRPr lang="en-US" altLang="ja-JP" sz="2800" b="1" dirty="0">
              <a:solidFill>
                <a:sysClr val="windowText" lastClr="000000"/>
              </a:solidFill>
            </a:endParaRPr>
          </a:p>
          <a:p>
            <a:r>
              <a:rPr kumimoji="1" lang="en-US" altLang="ja-JP" sz="2800" dirty="0">
                <a:solidFill>
                  <a:sysClr val="windowText" lastClr="000000"/>
                </a:solidFill>
              </a:rPr>
              <a:t>h a r e	  	</a:t>
            </a:r>
            <a:r>
              <a:rPr kumimoji="1" lang="ja-JP" altLang="en-US" sz="2800" dirty="0">
                <a:solidFill>
                  <a:sysClr val="windowText" lastClr="000000"/>
                </a:solidFill>
              </a:rPr>
              <a:t>晴れ</a:t>
            </a:r>
            <a:endParaRPr lang="en-US" altLang="ja-JP" sz="2800" dirty="0">
              <a:solidFill>
                <a:sysClr val="windowText" lastClr="000000"/>
              </a:solidFill>
            </a:endParaRPr>
          </a:p>
          <a:p>
            <a:r>
              <a:rPr lang="en-US" altLang="ja-JP" sz="2800" dirty="0">
                <a:solidFill>
                  <a:sysClr val="windowText" lastClr="000000"/>
                </a:solidFill>
              </a:rPr>
              <a:t>k u m o r </a:t>
            </a:r>
            <a:r>
              <a:rPr lang="en-US" altLang="ja-JP" sz="2800" dirty="0" err="1">
                <a:solidFill>
                  <a:sysClr val="windowText" lastClr="000000"/>
                </a:solidFill>
              </a:rPr>
              <a:t>i</a:t>
            </a:r>
            <a:r>
              <a:rPr lang="en-US" altLang="ja-JP" sz="2800" dirty="0">
                <a:solidFill>
                  <a:sysClr val="windowText" lastClr="000000"/>
                </a:solidFill>
              </a:rPr>
              <a:t> 	  	</a:t>
            </a:r>
            <a:r>
              <a:rPr lang="ja-JP" altLang="en-US" sz="2800" dirty="0">
                <a:solidFill>
                  <a:sysClr val="windowText" lastClr="000000"/>
                </a:solidFill>
              </a:rPr>
              <a:t>曇り</a:t>
            </a:r>
            <a:endParaRPr lang="en-US" altLang="ja-JP" sz="2800" dirty="0">
              <a:solidFill>
                <a:sysClr val="windowText" lastClr="000000"/>
              </a:solidFill>
            </a:endParaRPr>
          </a:p>
          <a:p>
            <a:r>
              <a:rPr kumimoji="1" lang="en-US" altLang="ja-JP" sz="2800" dirty="0">
                <a:solidFill>
                  <a:sysClr val="windowText" lastClr="000000"/>
                </a:solidFill>
              </a:rPr>
              <a:t>a m e		  	  </a:t>
            </a:r>
            <a:r>
              <a:rPr kumimoji="1" lang="ja-JP" altLang="en-US" sz="2800" dirty="0">
                <a:solidFill>
                  <a:sysClr val="windowText" lastClr="000000"/>
                </a:solidFill>
              </a:rPr>
              <a:t>雨</a:t>
            </a:r>
            <a:endParaRPr kumimoji="1" lang="en-US" altLang="ja-JP" sz="2800" dirty="0">
              <a:solidFill>
                <a:sysClr val="windowText" lastClr="000000"/>
              </a:solidFill>
            </a:endParaRPr>
          </a:p>
        </p:txBody>
      </p:sp>
      <p:sp>
        <p:nvSpPr>
          <p:cNvPr id="31" name="矢印: 右 30">
            <a:extLst>
              <a:ext uri="{FF2B5EF4-FFF2-40B4-BE49-F238E27FC236}">
                <a16:creationId xmlns:a16="http://schemas.microsoft.com/office/drawing/2014/main" id="{66FD8DEF-D57E-41E7-8960-592A31AD255F}"/>
              </a:ext>
            </a:extLst>
          </p:cNvPr>
          <p:cNvSpPr/>
          <p:nvPr/>
        </p:nvSpPr>
        <p:spPr>
          <a:xfrm>
            <a:off x="6408275" y="5754200"/>
            <a:ext cx="836462" cy="48701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cxnSp>
        <p:nvCxnSpPr>
          <p:cNvPr id="33" name="直線コネクタ 32">
            <a:extLst>
              <a:ext uri="{FF2B5EF4-FFF2-40B4-BE49-F238E27FC236}">
                <a16:creationId xmlns:a16="http://schemas.microsoft.com/office/drawing/2014/main" id="{8D26DE95-AFF3-4CD9-923D-212C573A12BD}"/>
              </a:ext>
            </a:extLst>
          </p:cNvPr>
          <p:cNvCxnSpPr/>
          <p:nvPr/>
        </p:nvCxnSpPr>
        <p:spPr>
          <a:xfrm>
            <a:off x="4909490" y="6173941"/>
            <a:ext cx="101901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751CC70-24DC-4147-A745-6A1EDA4821CA}"/>
              </a:ext>
            </a:extLst>
          </p:cNvPr>
          <p:cNvCxnSpPr>
            <a:cxnSpLocks/>
          </p:cNvCxnSpPr>
          <p:nvPr/>
        </p:nvCxnSpPr>
        <p:spPr>
          <a:xfrm flipV="1">
            <a:off x="7748016" y="6171685"/>
            <a:ext cx="677872" cy="451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四角形: 角を丸くする 37">
            <a:extLst>
              <a:ext uri="{FF2B5EF4-FFF2-40B4-BE49-F238E27FC236}">
                <a16:creationId xmlns:a16="http://schemas.microsoft.com/office/drawing/2014/main" id="{72E4019F-4D7F-4000-A28B-67B6B6AEE5DF}"/>
              </a:ext>
            </a:extLst>
          </p:cNvPr>
          <p:cNvSpPr/>
          <p:nvPr/>
        </p:nvSpPr>
        <p:spPr>
          <a:xfrm>
            <a:off x="1600200" y="1823162"/>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ysClr val="windowText" lastClr="000000"/>
                </a:solidFill>
              </a:rPr>
              <a:t>あめ</a:t>
            </a:r>
          </a:p>
        </p:txBody>
      </p:sp>
      <p:sp>
        <p:nvSpPr>
          <p:cNvPr id="39" name="四角形: 角を丸くする 38">
            <a:extLst>
              <a:ext uri="{FF2B5EF4-FFF2-40B4-BE49-F238E27FC236}">
                <a16:creationId xmlns:a16="http://schemas.microsoft.com/office/drawing/2014/main" id="{AD6285AC-1E5C-4D9F-935C-D82D316E24BC}"/>
              </a:ext>
            </a:extLst>
          </p:cNvPr>
          <p:cNvSpPr/>
          <p:nvPr/>
        </p:nvSpPr>
        <p:spPr>
          <a:xfrm>
            <a:off x="1597050" y="3664406"/>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err="1">
                <a:solidFill>
                  <a:sysClr val="windowText" lastClr="000000"/>
                </a:solidFill>
              </a:rPr>
              <a:t>ame</a:t>
            </a:r>
            <a:endParaRPr kumimoji="1" lang="ja-JP" altLang="en-US" sz="3200" dirty="0">
              <a:solidFill>
                <a:sysClr val="windowText" lastClr="000000"/>
              </a:solidFill>
            </a:endParaRPr>
          </a:p>
        </p:txBody>
      </p:sp>
      <p:sp>
        <p:nvSpPr>
          <p:cNvPr id="40" name="四角形: 角を丸くする 39">
            <a:extLst>
              <a:ext uri="{FF2B5EF4-FFF2-40B4-BE49-F238E27FC236}">
                <a16:creationId xmlns:a16="http://schemas.microsoft.com/office/drawing/2014/main" id="{9F66BD62-94F6-440F-B8DD-31A2F7DB1F24}"/>
              </a:ext>
            </a:extLst>
          </p:cNvPr>
          <p:cNvSpPr/>
          <p:nvPr/>
        </p:nvSpPr>
        <p:spPr>
          <a:xfrm>
            <a:off x="1583574" y="5557309"/>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ysClr val="windowText" lastClr="000000"/>
                </a:solidFill>
              </a:rPr>
              <a:t>雨</a:t>
            </a:r>
            <a:endParaRPr kumimoji="1" lang="ja-JP" altLang="en-US" sz="3200" dirty="0">
              <a:solidFill>
                <a:sysClr val="windowText" lastClr="000000"/>
              </a:solidFill>
            </a:endParaRPr>
          </a:p>
        </p:txBody>
      </p:sp>
      <p:sp>
        <p:nvSpPr>
          <p:cNvPr id="11" name="矢印: 五方向 10">
            <a:extLst>
              <a:ext uri="{FF2B5EF4-FFF2-40B4-BE49-F238E27FC236}">
                <a16:creationId xmlns:a16="http://schemas.microsoft.com/office/drawing/2014/main" id="{0361E213-C715-44B3-98C7-BD090FF0CFCC}"/>
              </a:ext>
            </a:extLst>
          </p:cNvPr>
          <p:cNvSpPr/>
          <p:nvPr/>
        </p:nvSpPr>
        <p:spPr>
          <a:xfrm rot="5400000">
            <a:off x="8089307" y="278665"/>
            <a:ext cx="775906" cy="1090567"/>
          </a:xfrm>
          <a:prstGeom prst="homePlat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2400" b="1" dirty="0">
                <a:solidFill>
                  <a:schemeClr val="bg1"/>
                </a:solidFill>
              </a:rPr>
              <a:t>音素</a:t>
            </a:r>
            <a:endParaRPr kumimoji="1" lang="ja-JP" altLang="en-US" sz="2400" b="1" dirty="0">
              <a:solidFill>
                <a:schemeClr val="bg1"/>
              </a:solidFill>
            </a:endParaRPr>
          </a:p>
        </p:txBody>
      </p:sp>
    </p:spTree>
    <p:extLst>
      <p:ext uri="{BB962C8B-B14F-4D97-AF65-F5344CB8AC3E}">
        <p14:creationId xmlns:p14="http://schemas.microsoft.com/office/powerpoint/2010/main" val="281827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250"/>
                                        <p:tgtEl>
                                          <p:spTgt spid="38"/>
                                        </p:tgtEl>
                                      </p:cBhvr>
                                    </p:animEffect>
                                    <p:anim calcmode="lin" valueType="num">
                                      <p:cBhvr>
                                        <p:cTn id="13" dur="250" fill="hold"/>
                                        <p:tgtEl>
                                          <p:spTgt spid="38"/>
                                        </p:tgtEl>
                                        <p:attrNameLst>
                                          <p:attrName>ppt_x</p:attrName>
                                        </p:attrNameLst>
                                      </p:cBhvr>
                                      <p:tavLst>
                                        <p:tav tm="0">
                                          <p:val>
                                            <p:strVal val="#ppt_x"/>
                                          </p:val>
                                        </p:tav>
                                        <p:tav tm="100000">
                                          <p:val>
                                            <p:strVal val="#ppt_x"/>
                                          </p:val>
                                        </p:tav>
                                      </p:tavLst>
                                    </p:anim>
                                    <p:anim calcmode="lin" valueType="num">
                                      <p:cBhvr>
                                        <p:cTn id="14" dur="2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25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250"/>
                                        <p:tgtEl>
                                          <p:spTgt spid="39"/>
                                        </p:tgtEl>
                                      </p:cBhvr>
                                    </p:animEffect>
                                    <p:anim calcmode="lin" valueType="num">
                                      <p:cBhvr>
                                        <p:cTn id="42" dur="250" fill="hold"/>
                                        <p:tgtEl>
                                          <p:spTgt spid="39"/>
                                        </p:tgtEl>
                                        <p:attrNameLst>
                                          <p:attrName>ppt_x</p:attrName>
                                        </p:attrNameLst>
                                      </p:cBhvr>
                                      <p:tavLst>
                                        <p:tav tm="0">
                                          <p:val>
                                            <p:strVal val="#ppt_x"/>
                                          </p:val>
                                        </p:tav>
                                        <p:tav tm="100000">
                                          <p:val>
                                            <p:strVal val="#ppt_x"/>
                                          </p:val>
                                        </p:tav>
                                      </p:tavLst>
                                    </p:anim>
                                    <p:anim calcmode="lin" valueType="num">
                                      <p:cBhvr>
                                        <p:cTn id="43" dur="2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randombar(horizontal)">
                                      <p:cBhvr>
                                        <p:cTn id="48" dur="500"/>
                                        <p:tgtEl>
                                          <p:spTgt spid="29"/>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left)">
                                      <p:cBhvr>
                                        <p:cTn id="57" dur="250"/>
                                        <p:tgtEl>
                                          <p:spTgt spid="33"/>
                                        </p:tgtEl>
                                      </p:cBhvr>
                                    </p:animEffect>
                                  </p:childTnLst>
                                </p:cTn>
                              </p:par>
                            </p:childTnLst>
                          </p:cTn>
                        </p:par>
                        <p:par>
                          <p:cTn id="58" fill="hold">
                            <p:stCondLst>
                              <p:cond delay="250"/>
                            </p:stCondLst>
                            <p:childTnLst>
                              <p:par>
                                <p:cTn id="59" presetID="22" presetClass="entr" presetSubtype="8"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left)">
                                      <p:cBhvr>
                                        <p:cTn id="61" dur="250"/>
                                        <p:tgtEl>
                                          <p:spTgt spid="31"/>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left)">
                                      <p:cBhvr>
                                        <p:cTn id="65" dur="250"/>
                                        <p:tgtEl>
                                          <p:spTgt spid="34"/>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250"/>
                                        <p:tgtEl>
                                          <p:spTgt spid="40"/>
                                        </p:tgtEl>
                                      </p:cBhvr>
                                    </p:animEffect>
                                    <p:anim calcmode="lin" valueType="num">
                                      <p:cBhvr>
                                        <p:cTn id="71" dur="250" fill="hold"/>
                                        <p:tgtEl>
                                          <p:spTgt spid="40"/>
                                        </p:tgtEl>
                                        <p:attrNameLst>
                                          <p:attrName>ppt_x</p:attrName>
                                        </p:attrNameLst>
                                      </p:cBhvr>
                                      <p:tavLst>
                                        <p:tav tm="0">
                                          <p:val>
                                            <p:strVal val="#ppt_x"/>
                                          </p:val>
                                        </p:tav>
                                        <p:tav tm="100000">
                                          <p:val>
                                            <p:strVal val="#ppt_x"/>
                                          </p:val>
                                        </p:tav>
                                      </p:tavLst>
                                    </p:anim>
                                    <p:anim calcmode="lin" valueType="num">
                                      <p:cBhvr>
                                        <p:cTn id="72" dur="25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29" grpId="0" animBg="1"/>
      <p:bldP spid="30" grpId="0" animBg="1"/>
      <p:bldP spid="31" grpId="0" animBg="1"/>
      <p:bldP spid="38" grpId="0" animBg="1"/>
      <p:bldP spid="39" grpId="0" animBg="1"/>
      <p:bldP spid="40" grpId="0" animBg="1"/>
      <p:bldP spid="11"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60000"/>
            <a:lumOff val="40000"/>
          </a:schemeClr>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1746</TotalTime>
  <Words>867</Words>
  <Application>Microsoft Office PowerPoint</Application>
  <PresentationFormat>ワイド画面</PresentationFormat>
  <Paragraphs>238</Paragraphs>
  <Slides>28</Slides>
  <Notes>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28</vt:i4>
      </vt:variant>
    </vt:vector>
  </HeadingPairs>
  <TitlesOfParts>
    <vt:vector size="33" baseType="lpstr">
      <vt:lpstr>HGP明朝E</vt:lpstr>
      <vt:lpstr>游ゴシック</vt:lpstr>
      <vt:lpstr>游ゴシック Light</vt:lpstr>
      <vt:lpstr>Arial</vt:lpstr>
      <vt:lpstr>Office テーマ</vt:lpstr>
      <vt:lpstr>AIスピーカー開発</vt:lpstr>
      <vt:lpstr>目次</vt:lpstr>
      <vt:lpstr>プロジェクトの全体像</vt:lpstr>
      <vt:lpstr>処理の流れ</vt:lpstr>
      <vt:lpstr>要素技術</vt:lpstr>
      <vt:lpstr>Julius</vt:lpstr>
      <vt:lpstr>Pythonとの連携</vt:lpstr>
      <vt:lpstr>音声認識</vt:lpstr>
      <vt:lpstr>音声認識</vt:lpstr>
      <vt:lpstr>辞書ファイル</vt:lpstr>
      <vt:lpstr>辞書ファイル</vt:lpstr>
      <vt:lpstr>辞書ファイル</vt:lpstr>
      <vt:lpstr>辞書ファイル</vt:lpstr>
      <vt:lpstr>辞書ファイル</vt:lpstr>
      <vt:lpstr>ウェイクワード</vt:lpstr>
      <vt:lpstr>テキスト分類の仕組み</vt:lpstr>
      <vt:lpstr>fastText</vt:lpstr>
      <vt:lpstr>データ取得</vt:lpstr>
      <vt:lpstr>データ取得　定時実行</vt:lpstr>
      <vt:lpstr>OpenJtalk</vt:lpstr>
      <vt:lpstr>OpenJtalk</vt:lpstr>
      <vt:lpstr>トラブルの対処</vt:lpstr>
      <vt:lpstr>実行ファイル yosie.sh</vt:lpstr>
      <vt:lpstr>実行ファイル yosie.sh</vt:lpstr>
      <vt:lpstr>実行ファイル function.py</vt:lpstr>
      <vt:lpstr>YoSiEの可能性</vt:lpstr>
      <vt:lpstr>まとめ</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力石 鈴之佑</cp:lastModifiedBy>
  <cp:revision>179</cp:revision>
  <dcterms:created xsi:type="dcterms:W3CDTF">2021-11-23T02:33:41Z</dcterms:created>
  <dcterms:modified xsi:type="dcterms:W3CDTF">2022-01-18T05:31:34Z</dcterms:modified>
</cp:coreProperties>
</file>