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78" r:id="rId3"/>
    <p:sldId id="257" r:id="rId4"/>
    <p:sldId id="258" r:id="rId5"/>
    <p:sldId id="259" r:id="rId6"/>
    <p:sldId id="260" r:id="rId7"/>
    <p:sldId id="272" r:id="rId8"/>
    <p:sldId id="276" r:id="rId9"/>
    <p:sldId id="261" r:id="rId10"/>
    <p:sldId id="271" r:id="rId11"/>
    <p:sldId id="284" r:id="rId12"/>
    <p:sldId id="285" r:id="rId13"/>
    <p:sldId id="286" r:id="rId14"/>
    <p:sldId id="287" r:id="rId15"/>
    <p:sldId id="262" r:id="rId16"/>
    <p:sldId id="300" r:id="rId17"/>
    <p:sldId id="270" r:id="rId18"/>
    <p:sldId id="263" r:id="rId19"/>
    <p:sldId id="264" r:id="rId20"/>
    <p:sldId id="274" r:id="rId21"/>
    <p:sldId id="265" r:id="rId22"/>
    <p:sldId id="275" r:id="rId23"/>
    <p:sldId id="269" r:id="rId24"/>
    <p:sldId id="266" r:id="rId25"/>
    <p:sldId id="293" r:id="rId26"/>
    <p:sldId id="301" r:id="rId27"/>
    <p:sldId id="292" r:id="rId28"/>
    <p:sldId id="267" r:id="rId29"/>
    <p:sldId id="279" r:id="rId30"/>
    <p:sldId id="290" r:id="rId31"/>
    <p:sldId id="291" r:id="rId32"/>
    <p:sldId id="268" r:id="rId33"/>
    <p:sldId id="294" r:id="rId34"/>
    <p:sldId id="295" r:id="rId35"/>
    <p:sldId id="296" r:id="rId36"/>
    <p:sldId id="297" r:id="rId37"/>
    <p:sldId id="298" r:id="rId38"/>
    <p:sldId id="299" r:id="rId3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923"/>
    <a:srgbClr val="F0B97C"/>
    <a:srgbClr val="F1BD83"/>
    <a:srgbClr val="EA983E"/>
    <a:srgbClr val="FEFDF8"/>
    <a:srgbClr val="E8902F"/>
    <a:srgbClr val="E9973B"/>
    <a:srgbClr val="FF0066"/>
    <a:srgbClr val="EA9A42"/>
    <a:srgbClr val="E789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77752" autoAdjust="0"/>
  </p:normalViewPr>
  <p:slideViewPr>
    <p:cSldViewPr snapToGrid="0">
      <p:cViewPr varScale="1">
        <p:scale>
          <a:sx n="89" d="100"/>
          <a:sy n="89" d="100"/>
        </p:scale>
        <p:origin x="1590" y="78"/>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AD5661-52EC-44C6-A0CD-815C4E2A2178}" type="doc">
      <dgm:prSet loTypeId="urn:microsoft.com/office/officeart/2005/8/layout/process2" loCatId="process" qsTypeId="urn:microsoft.com/office/officeart/2005/8/quickstyle/simple1" qsCatId="simple" csTypeId="urn:microsoft.com/office/officeart/2005/8/colors/accent1_2" csCatId="accent1" phldr="1"/>
      <dgm:spPr/>
    </dgm:pt>
    <dgm:pt modelId="{26A8BDED-7BD6-49CF-8C8C-068FE7539748}">
      <dgm:prSet phldrT="[テキスト]"/>
      <dgm:spPr>
        <a:solidFill>
          <a:schemeClr val="accent6">
            <a:lumMod val="75000"/>
          </a:schemeClr>
        </a:solidFill>
      </dgm:spPr>
      <dgm:t>
        <a:bodyPr/>
        <a:lstStyle/>
        <a:p>
          <a:pPr algn="l"/>
          <a:r>
            <a:rPr kumimoji="1" lang="ja-JP" altLang="en-US" b="1" dirty="0"/>
            <a:t>音声</a:t>
          </a:r>
        </a:p>
      </dgm:t>
    </dgm:pt>
    <dgm:pt modelId="{50E4821E-4909-473A-B2EF-3EC6C651667D}" type="parTrans" cxnId="{61CF02E9-B101-4193-9516-BD830ADAC866}">
      <dgm:prSet/>
      <dgm:spPr/>
      <dgm:t>
        <a:bodyPr/>
        <a:lstStyle/>
        <a:p>
          <a:endParaRPr kumimoji="1" lang="ja-JP" altLang="en-US"/>
        </a:p>
      </dgm:t>
    </dgm:pt>
    <dgm:pt modelId="{57558FC9-4B85-4A16-BCD7-92FCA8D37C6C}" type="sibTrans" cxnId="{61CF02E9-B101-4193-9516-BD830ADAC866}">
      <dgm:prSet/>
      <dgm:spPr>
        <a:solidFill>
          <a:srgbClr val="FF0000"/>
        </a:solidFill>
        <a:ln>
          <a:solidFill>
            <a:schemeClr val="tx1"/>
          </a:solidFill>
        </a:ln>
      </dgm:spPr>
      <dgm:t>
        <a:bodyPr/>
        <a:lstStyle/>
        <a:p>
          <a:endParaRPr kumimoji="1" lang="ja-JP" altLang="en-US"/>
        </a:p>
      </dgm:t>
    </dgm:pt>
    <dgm:pt modelId="{FA835DA5-41EF-42EA-8294-D83BFCF3F3FB}">
      <dgm:prSet phldrT="[テキスト]"/>
      <dgm:spPr>
        <a:solidFill>
          <a:schemeClr val="accent6">
            <a:lumMod val="75000"/>
          </a:schemeClr>
        </a:solidFill>
      </dgm:spPr>
      <dgm:t>
        <a:bodyPr/>
        <a:lstStyle/>
        <a:p>
          <a:pPr algn="l"/>
          <a:r>
            <a:rPr kumimoji="1" lang="ja-JP" altLang="en-US" b="1" dirty="0"/>
            <a:t>音素</a:t>
          </a:r>
        </a:p>
      </dgm:t>
    </dgm:pt>
    <dgm:pt modelId="{28542094-0279-4667-8B4C-C1105784A025}" type="parTrans" cxnId="{23AAD36C-374A-4489-9539-829662066AB6}">
      <dgm:prSet/>
      <dgm:spPr/>
      <dgm:t>
        <a:bodyPr/>
        <a:lstStyle/>
        <a:p>
          <a:endParaRPr kumimoji="1" lang="ja-JP" altLang="en-US"/>
        </a:p>
      </dgm:t>
    </dgm:pt>
    <dgm:pt modelId="{9F4C9F53-B247-481F-92B8-4137AA554FA2}" type="sibTrans" cxnId="{23AAD36C-374A-4489-9539-829662066AB6}">
      <dgm:prSet/>
      <dgm:spPr>
        <a:solidFill>
          <a:srgbClr val="FF0000"/>
        </a:solidFill>
        <a:ln>
          <a:solidFill>
            <a:schemeClr val="tx1"/>
          </a:solidFill>
        </a:ln>
      </dgm:spPr>
      <dgm:t>
        <a:bodyPr/>
        <a:lstStyle/>
        <a:p>
          <a:endParaRPr kumimoji="1" lang="ja-JP" altLang="en-US"/>
        </a:p>
      </dgm:t>
    </dgm:pt>
    <dgm:pt modelId="{BE1F7A08-3369-4E03-932E-EF9B44EC1A7D}">
      <dgm:prSet phldrT="[テキスト]"/>
      <dgm:spPr>
        <a:solidFill>
          <a:schemeClr val="accent6">
            <a:lumMod val="75000"/>
          </a:schemeClr>
        </a:solidFill>
      </dgm:spPr>
      <dgm:t>
        <a:bodyPr/>
        <a:lstStyle/>
        <a:p>
          <a:pPr algn="l"/>
          <a:r>
            <a:rPr kumimoji="1" lang="ja-JP" altLang="en-US" b="1" dirty="0"/>
            <a:t>文字</a:t>
          </a:r>
        </a:p>
      </dgm:t>
    </dgm:pt>
    <dgm:pt modelId="{49B53EB6-4100-486E-83C2-75F7FF7FF1D2}" type="parTrans" cxnId="{8371B4CF-E521-4F12-AC62-780395936422}">
      <dgm:prSet/>
      <dgm:spPr/>
      <dgm:t>
        <a:bodyPr/>
        <a:lstStyle/>
        <a:p>
          <a:endParaRPr kumimoji="1" lang="ja-JP" altLang="en-US"/>
        </a:p>
      </dgm:t>
    </dgm:pt>
    <dgm:pt modelId="{85445968-D6D6-48BB-A9DA-C7234BF0FFAA}" type="sibTrans" cxnId="{8371B4CF-E521-4F12-AC62-780395936422}">
      <dgm:prSet/>
      <dgm:spPr/>
      <dgm:t>
        <a:bodyPr/>
        <a:lstStyle/>
        <a:p>
          <a:endParaRPr kumimoji="1" lang="ja-JP" altLang="en-US"/>
        </a:p>
      </dgm:t>
    </dgm:pt>
    <dgm:pt modelId="{8126590B-F659-46DE-8329-9AC47CB405EE}" type="pres">
      <dgm:prSet presAssocID="{D1AD5661-52EC-44C6-A0CD-815C4E2A2178}" presName="linearFlow" presStyleCnt="0">
        <dgm:presLayoutVars>
          <dgm:resizeHandles val="exact"/>
        </dgm:presLayoutVars>
      </dgm:prSet>
      <dgm:spPr/>
    </dgm:pt>
    <dgm:pt modelId="{F62A572D-3AAE-4141-8D28-785159941964}" type="pres">
      <dgm:prSet presAssocID="{26A8BDED-7BD6-49CF-8C8C-068FE7539748}" presName="node" presStyleLbl="node1" presStyleIdx="0" presStyleCnt="3" custScaleX="132648" custLinFactNeighborX="5441" custLinFactNeighborY="2309">
        <dgm:presLayoutVars>
          <dgm:bulletEnabled val="1"/>
        </dgm:presLayoutVars>
      </dgm:prSet>
      <dgm:spPr/>
    </dgm:pt>
    <dgm:pt modelId="{88C84C50-640B-4B08-A09D-969E39B7EDA8}" type="pres">
      <dgm:prSet presAssocID="{57558FC9-4B85-4A16-BCD7-92FCA8D37C6C}" presName="sibTrans" presStyleLbl="sibTrans2D1" presStyleIdx="0" presStyleCnt="2" custScaleX="110714" custScaleY="145341"/>
      <dgm:spPr/>
    </dgm:pt>
    <dgm:pt modelId="{87FD9324-81F1-4EE7-A2A6-6955F70B3FB5}" type="pres">
      <dgm:prSet presAssocID="{57558FC9-4B85-4A16-BCD7-92FCA8D37C6C}" presName="connectorText" presStyleLbl="sibTrans2D1" presStyleIdx="0" presStyleCnt="2"/>
      <dgm:spPr/>
    </dgm:pt>
    <dgm:pt modelId="{EF5F81BA-8338-4F88-9D82-20B267FC5FD0}" type="pres">
      <dgm:prSet presAssocID="{FA835DA5-41EF-42EA-8294-D83BFCF3F3FB}" presName="node" presStyleLbl="node1" presStyleIdx="1" presStyleCnt="3" custScaleX="132648" custLinFactNeighborX="5441" custLinFactNeighborY="26">
        <dgm:presLayoutVars>
          <dgm:bulletEnabled val="1"/>
        </dgm:presLayoutVars>
      </dgm:prSet>
      <dgm:spPr/>
    </dgm:pt>
    <dgm:pt modelId="{CFB8B250-5A99-47E1-B374-92C00B0DF11D}" type="pres">
      <dgm:prSet presAssocID="{9F4C9F53-B247-481F-92B8-4137AA554FA2}" presName="sibTrans" presStyleLbl="sibTrans2D1" presStyleIdx="1" presStyleCnt="2" custScaleX="110714" custScaleY="145341"/>
      <dgm:spPr/>
    </dgm:pt>
    <dgm:pt modelId="{68CD3C2E-3CB4-4345-A410-193C435C60EC}" type="pres">
      <dgm:prSet presAssocID="{9F4C9F53-B247-481F-92B8-4137AA554FA2}" presName="connectorText" presStyleLbl="sibTrans2D1" presStyleIdx="1" presStyleCnt="2"/>
      <dgm:spPr/>
    </dgm:pt>
    <dgm:pt modelId="{CA259601-2D12-4654-A3FC-426CC8F924F7}" type="pres">
      <dgm:prSet presAssocID="{BE1F7A08-3369-4E03-932E-EF9B44EC1A7D}" presName="node" presStyleLbl="node1" presStyleIdx="2" presStyleCnt="3" custScaleX="132648" custLinFactNeighborX="5441" custLinFactNeighborY="-12598">
        <dgm:presLayoutVars>
          <dgm:bulletEnabled val="1"/>
        </dgm:presLayoutVars>
      </dgm:prSet>
      <dgm:spPr/>
    </dgm:pt>
  </dgm:ptLst>
  <dgm:cxnLst>
    <dgm:cxn modelId="{2C3D2803-27F0-4057-ACB4-BA0EE0750220}" type="presOf" srcId="{D1AD5661-52EC-44C6-A0CD-815C4E2A2178}" destId="{8126590B-F659-46DE-8329-9AC47CB405EE}" srcOrd="0" destOrd="0" presId="urn:microsoft.com/office/officeart/2005/8/layout/process2"/>
    <dgm:cxn modelId="{9570C824-F6E2-4A36-A6AE-A4788C0FDAE4}" type="presOf" srcId="{9F4C9F53-B247-481F-92B8-4137AA554FA2}" destId="{CFB8B250-5A99-47E1-B374-92C00B0DF11D}" srcOrd="0" destOrd="0" presId="urn:microsoft.com/office/officeart/2005/8/layout/process2"/>
    <dgm:cxn modelId="{D6892A25-4DDB-4FEE-9813-C008706219B8}" type="presOf" srcId="{26A8BDED-7BD6-49CF-8C8C-068FE7539748}" destId="{F62A572D-3AAE-4141-8D28-785159941964}" srcOrd="0" destOrd="0" presId="urn:microsoft.com/office/officeart/2005/8/layout/process2"/>
    <dgm:cxn modelId="{23AAD36C-374A-4489-9539-829662066AB6}" srcId="{D1AD5661-52EC-44C6-A0CD-815C4E2A2178}" destId="{FA835DA5-41EF-42EA-8294-D83BFCF3F3FB}" srcOrd="1" destOrd="0" parTransId="{28542094-0279-4667-8B4C-C1105784A025}" sibTransId="{9F4C9F53-B247-481F-92B8-4137AA554FA2}"/>
    <dgm:cxn modelId="{209F8673-8F83-41A9-A23B-D5E13E166E9A}" type="presOf" srcId="{9F4C9F53-B247-481F-92B8-4137AA554FA2}" destId="{68CD3C2E-3CB4-4345-A410-193C435C60EC}" srcOrd="1" destOrd="0" presId="urn:microsoft.com/office/officeart/2005/8/layout/process2"/>
    <dgm:cxn modelId="{1DD9508A-E870-4DC4-854C-C719F7BC8ECC}" type="presOf" srcId="{BE1F7A08-3369-4E03-932E-EF9B44EC1A7D}" destId="{CA259601-2D12-4654-A3FC-426CC8F924F7}" srcOrd="0" destOrd="0" presId="urn:microsoft.com/office/officeart/2005/8/layout/process2"/>
    <dgm:cxn modelId="{DA8B9F8E-C30D-4E2D-8A23-BD878696601C}" type="presOf" srcId="{FA835DA5-41EF-42EA-8294-D83BFCF3F3FB}" destId="{EF5F81BA-8338-4F88-9D82-20B267FC5FD0}" srcOrd="0" destOrd="0" presId="urn:microsoft.com/office/officeart/2005/8/layout/process2"/>
    <dgm:cxn modelId="{F9D96392-E4E9-4D96-AC0E-413F6D6B97C8}" type="presOf" srcId="{57558FC9-4B85-4A16-BCD7-92FCA8D37C6C}" destId="{87FD9324-81F1-4EE7-A2A6-6955F70B3FB5}" srcOrd="1" destOrd="0" presId="urn:microsoft.com/office/officeart/2005/8/layout/process2"/>
    <dgm:cxn modelId="{8371B4CF-E521-4F12-AC62-780395936422}" srcId="{D1AD5661-52EC-44C6-A0CD-815C4E2A2178}" destId="{BE1F7A08-3369-4E03-932E-EF9B44EC1A7D}" srcOrd="2" destOrd="0" parTransId="{49B53EB6-4100-486E-83C2-75F7FF7FF1D2}" sibTransId="{85445968-D6D6-48BB-A9DA-C7234BF0FFAA}"/>
    <dgm:cxn modelId="{61CF02E9-B101-4193-9516-BD830ADAC866}" srcId="{D1AD5661-52EC-44C6-A0CD-815C4E2A2178}" destId="{26A8BDED-7BD6-49CF-8C8C-068FE7539748}" srcOrd="0" destOrd="0" parTransId="{50E4821E-4909-473A-B2EF-3EC6C651667D}" sibTransId="{57558FC9-4B85-4A16-BCD7-92FCA8D37C6C}"/>
    <dgm:cxn modelId="{34D96EEB-B671-4900-9AC4-A7AFEF189956}" type="presOf" srcId="{57558FC9-4B85-4A16-BCD7-92FCA8D37C6C}" destId="{88C84C50-640B-4B08-A09D-969E39B7EDA8}" srcOrd="0" destOrd="0" presId="urn:microsoft.com/office/officeart/2005/8/layout/process2"/>
    <dgm:cxn modelId="{A2C07ECA-DE4C-43F4-B56B-C48F16595216}" type="presParOf" srcId="{8126590B-F659-46DE-8329-9AC47CB405EE}" destId="{F62A572D-3AAE-4141-8D28-785159941964}" srcOrd="0" destOrd="0" presId="urn:microsoft.com/office/officeart/2005/8/layout/process2"/>
    <dgm:cxn modelId="{ED70D826-4E70-467E-A16F-E72FD7E86BE4}" type="presParOf" srcId="{8126590B-F659-46DE-8329-9AC47CB405EE}" destId="{88C84C50-640B-4B08-A09D-969E39B7EDA8}" srcOrd="1" destOrd="0" presId="urn:microsoft.com/office/officeart/2005/8/layout/process2"/>
    <dgm:cxn modelId="{694A1EF5-47EB-41F3-918E-5AEBD0C874A8}" type="presParOf" srcId="{88C84C50-640B-4B08-A09D-969E39B7EDA8}" destId="{87FD9324-81F1-4EE7-A2A6-6955F70B3FB5}" srcOrd="0" destOrd="0" presId="urn:microsoft.com/office/officeart/2005/8/layout/process2"/>
    <dgm:cxn modelId="{DCDDCC46-BDF3-4A30-8E8F-9C62CC59CAAB}" type="presParOf" srcId="{8126590B-F659-46DE-8329-9AC47CB405EE}" destId="{EF5F81BA-8338-4F88-9D82-20B267FC5FD0}" srcOrd="2" destOrd="0" presId="urn:microsoft.com/office/officeart/2005/8/layout/process2"/>
    <dgm:cxn modelId="{60568690-61DA-4F8D-8F60-35E7F9342931}" type="presParOf" srcId="{8126590B-F659-46DE-8329-9AC47CB405EE}" destId="{CFB8B250-5A99-47E1-B374-92C00B0DF11D}" srcOrd="3" destOrd="0" presId="urn:microsoft.com/office/officeart/2005/8/layout/process2"/>
    <dgm:cxn modelId="{F711DD4A-324C-4178-9B6A-C9FFA06225A3}" type="presParOf" srcId="{CFB8B250-5A99-47E1-B374-92C00B0DF11D}" destId="{68CD3C2E-3CB4-4345-A410-193C435C60EC}" srcOrd="0" destOrd="0" presId="urn:microsoft.com/office/officeart/2005/8/layout/process2"/>
    <dgm:cxn modelId="{C808C617-6E94-4520-B20F-2A9D66D8C825}" type="presParOf" srcId="{8126590B-F659-46DE-8329-9AC47CB405EE}" destId="{CA259601-2D12-4654-A3FC-426CC8F924F7}"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A572D-3AAE-4141-8D28-785159941964}">
      <dsp:nvSpPr>
        <dsp:cNvPr id="0" name=""/>
        <dsp:cNvSpPr/>
      </dsp:nvSpPr>
      <dsp:spPr>
        <a:xfrm>
          <a:off x="526024" y="10029"/>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音声</a:t>
          </a:r>
        </a:p>
      </dsp:txBody>
      <dsp:txXfrm>
        <a:off x="563004" y="47009"/>
        <a:ext cx="2940677" cy="1188628"/>
      </dsp:txXfrm>
    </dsp:sp>
    <dsp:sp modelId="{88C84C50-640B-4B08-A09D-969E39B7EDA8}">
      <dsp:nvSpPr>
        <dsp:cNvPr id="0" name=""/>
        <dsp:cNvSpPr/>
      </dsp:nvSpPr>
      <dsp:spPr>
        <a:xfrm rot="5400000">
          <a:off x="1775361" y="1170418"/>
          <a:ext cx="515964"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1785611" y="1325324"/>
        <a:ext cx="495466" cy="361175"/>
      </dsp:txXfrm>
    </dsp:sp>
    <dsp:sp modelId="{EF5F81BA-8338-4F88-9D82-20B267FC5FD0}">
      <dsp:nvSpPr>
        <dsp:cNvPr id="0" name=""/>
        <dsp:cNvSpPr/>
      </dsp:nvSpPr>
      <dsp:spPr>
        <a:xfrm>
          <a:off x="526024" y="189399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音素</a:t>
          </a:r>
        </a:p>
      </dsp:txBody>
      <dsp:txXfrm>
        <a:off x="563004" y="1930975"/>
        <a:ext cx="2940677" cy="1188628"/>
      </dsp:txXfrm>
    </dsp:sp>
    <dsp:sp modelId="{CFB8B250-5A99-47E1-B374-92C00B0DF11D}">
      <dsp:nvSpPr>
        <dsp:cNvPr id="0" name=""/>
        <dsp:cNvSpPr/>
      </dsp:nvSpPr>
      <dsp:spPr>
        <a:xfrm rot="5400000">
          <a:off x="1794009" y="3031926"/>
          <a:ext cx="478667"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kumimoji="1" lang="ja-JP" altLang="en-US" sz="1700" kern="1200"/>
        </a:p>
      </dsp:txBody>
      <dsp:txXfrm rot="-5400000">
        <a:off x="1785610" y="3205480"/>
        <a:ext cx="495466" cy="335067"/>
      </dsp:txXfrm>
    </dsp:sp>
    <dsp:sp modelId="{CA259601-2D12-4654-A3FC-426CC8F924F7}">
      <dsp:nvSpPr>
        <dsp:cNvPr id="0" name=""/>
        <dsp:cNvSpPr/>
      </dsp:nvSpPr>
      <dsp:spPr>
        <a:xfrm>
          <a:off x="526024" y="373304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文字</a:t>
          </a:r>
        </a:p>
      </dsp:txBody>
      <dsp:txXfrm>
        <a:off x="563004" y="3770025"/>
        <a:ext cx="2940677" cy="11886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2022/1/21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次に、さきほど登場した辞書ファイルについて説明します。</a:t>
            </a:r>
            <a:endParaRPr kumimoji="1" lang="en-US" altLang="ja-JP" dirty="0"/>
          </a:p>
          <a:p>
            <a:r>
              <a:rPr kumimoji="1" lang="ja-JP" altLang="en-US" dirty="0"/>
              <a:t>辞書ファイルというのは、</a:t>
            </a:r>
            <a:r>
              <a:rPr kumimoji="1" lang="en-US" altLang="ja-JP" dirty="0"/>
              <a:t>Julius</a:t>
            </a:r>
            <a:r>
              <a:rPr kumimoji="1" lang="ja-JP" altLang="en-US" dirty="0"/>
              <a:t>に認識させたい任意の単語を記述することで、その認識精度を上げるためのものです。</a:t>
            </a:r>
            <a:endParaRPr kumimoji="1" lang="en-US" altLang="ja-JP" dirty="0"/>
          </a:p>
          <a:p>
            <a:r>
              <a:rPr kumimoji="1" lang="ja-JP" altLang="en-US" dirty="0"/>
              <a:t>辞書ファイルには、読み・音素・語彙・構文の、</a:t>
            </a:r>
            <a:r>
              <a:rPr kumimoji="1" lang="en-US" altLang="ja-JP" dirty="0"/>
              <a:t>4</a:t>
            </a:r>
            <a:r>
              <a:rPr kumimoji="1" lang="ja-JP" altLang="en-US" dirty="0" err="1"/>
              <a:t>つの</a:t>
            </a:r>
            <a:r>
              <a:rPr kumimoji="1" lang="ja-JP" altLang="en-US" dirty="0"/>
              <a:t>ファイルがあります。</a:t>
            </a:r>
            <a:endParaRPr kumimoji="1" lang="en-US" altLang="ja-JP" dirty="0"/>
          </a:p>
          <a:p>
            <a:r>
              <a:rPr kumimoji="1" lang="ja-JP" altLang="en-US" dirty="0"/>
              <a:t>これは作成順に並べたもので、読みファイルから順に説明していきます。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83859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読みファイルには、認識させたい単語と、その読み仮名を平仮名で記述します。</a:t>
            </a:r>
            <a:endParaRPr kumimoji="1" lang="en-US" altLang="ja-JP" dirty="0"/>
          </a:p>
          <a:p>
            <a:r>
              <a:rPr kumimoji="1" lang="ja-JP" altLang="en-US" dirty="0"/>
              <a:t>晴れ・雨・曇りを認識させたい場合は、このような記述になります。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259806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音素ファイルは、先程の読みファイルを変換し、読み仮名が音素に書き換えられたものです。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28722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語彙ファイルは、先ほどの音素ファイルにラベル付けを行ったものです。</a:t>
            </a:r>
            <a:endParaRPr kumimoji="1" lang="en-US" altLang="ja-JP" dirty="0"/>
          </a:p>
          <a:p>
            <a:r>
              <a:rPr kumimoji="1" lang="ja-JP" altLang="en-US" dirty="0"/>
              <a:t>同じ分類として扱う単語の上部に、ラベル名を記述します。今回はこの</a:t>
            </a:r>
            <a:r>
              <a:rPr kumimoji="1" lang="en-US" altLang="ja-JP" dirty="0"/>
              <a:t>3</a:t>
            </a:r>
            <a:r>
              <a:rPr kumimoji="1" lang="ja-JP" altLang="en-US" dirty="0" err="1"/>
              <a:t>つを</a:t>
            </a:r>
            <a:r>
              <a:rPr kumimoji="1" lang="ja-JP" altLang="en-US" dirty="0"/>
              <a:t>天気ラベルとして扱います。</a:t>
            </a:r>
            <a:endParaRPr kumimoji="1" lang="en-US" altLang="ja-JP" dirty="0"/>
          </a:p>
          <a:p>
            <a:r>
              <a:rPr kumimoji="1" lang="ja-JP" altLang="en-US" dirty="0"/>
              <a:t>構文ファイルの説明の前に、もう少し単語を増やしておきましょう。</a:t>
            </a:r>
            <a:endParaRPr kumimoji="1" lang="en-US" altLang="ja-JP" dirty="0"/>
          </a:p>
          <a:p>
            <a:r>
              <a:rPr kumimoji="1" lang="ja-JP" altLang="en-US" dirty="0"/>
              <a:t>“今日”と“は”を追加し、それぞれにラベル付けをしました。</a:t>
            </a:r>
            <a:endParaRPr kumimoji="1" lang="en-US" altLang="ja-JP" dirty="0"/>
          </a:p>
          <a:p>
            <a:r>
              <a:rPr kumimoji="1" lang="ja-JP" altLang="en-US" dirty="0"/>
              <a:t>それでは最後に構文ファイルの説明です。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13</a:t>
            </a:fld>
            <a:endParaRPr kumimoji="1" lang="ja-JP" altLang="en-US"/>
          </a:p>
        </p:txBody>
      </p:sp>
    </p:spTree>
    <p:extLst>
      <p:ext uri="{BB962C8B-B14F-4D97-AF65-F5344CB8AC3E}">
        <p14:creationId xmlns:p14="http://schemas.microsoft.com/office/powerpoint/2010/main" val="2220811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構文ファイルでは、認識させたい文章パターンを記述します。</a:t>
            </a:r>
            <a:endParaRPr kumimoji="1" lang="en-US" altLang="ja-JP" dirty="0"/>
          </a:p>
          <a:p>
            <a:r>
              <a:rPr kumimoji="1" lang="ja-JP" altLang="en-US" dirty="0"/>
              <a:t>先程語彙ファイルで記述したラベルを組み合わせて記述するので、このような記述になります。</a:t>
            </a:r>
            <a:endParaRPr kumimoji="1" lang="en-US" altLang="ja-JP" dirty="0"/>
          </a:p>
          <a:p>
            <a:r>
              <a:rPr kumimoji="1" lang="ja-JP" altLang="en-US" dirty="0"/>
              <a:t>これでそれぞれのラベルに含まれた単語が連なった文章として扱われるため、</a:t>
            </a:r>
            <a:endParaRPr kumimoji="1" lang="en-US" altLang="ja-JP" dirty="0"/>
          </a:p>
          <a:p>
            <a:r>
              <a:rPr kumimoji="1" lang="ja-JP" altLang="en-US" dirty="0"/>
              <a:t>認識される文章は★この</a:t>
            </a:r>
            <a:r>
              <a:rPr kumimoji="1" lang="en-US" altLang="ja-JP" dirty="0"/>
              <a:t>3</a:t>
            </a:r>
            <a:r>
              <a:rPr kumimoji="1" lang="ja-JP" altLang="en-US" dirty="0"/>
              <a:t>通りになります。</a:t>
            </a:r>
            <a:endParaRPr kumimoji="1" lang="en-US" altLang="ja-JP" dirty="0"/>
          </a:p>
          <a:p>
            <a:r>
              <a:rPr kumimoji="1" lang="ja-JP" altLang="en-US" dirty="0"/>
              <a:t>こうして辞書ファイルを作成し、様々なパターンの音声を認識できるようにしています。</a:t>
            </a:r>
            <a:endParaRPr kumimoji="1" lang="en-US" altLang="ja-JP" dirty="0"/>
          </a:p>
          <a:p>
            <a:r>
              <a:rPr kumimoji="1" lang="ja-JP" altLang="en-US" dirty="0"/>
              <a:t>実際に</a:t>
            </a:r>
            <a:r>
              <a:rPr kumimoji="1" lang="en-US" altLang="ja-JP" dirty="0"/>
              <a:t>YoSiE</a:t>
            </a:r>
            <a:r>
              <a:rPr kumimoji="1" lang="ja-JP" altLang="en-US" dirty="0"/>
              <a:t>に使っている辞書ファイルを、クラスルームに挙げておくので、興味のある方はご確認ください。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14</a:t>
            </a:fld>
            <a:endParaRPr kumimoji="1" lang="ja-JP" altLang="en-US"/>
          </a:p>
        </p:txBody>
      </p:sp>
    </p:spTree>
    <p:extLst>
      <p:ext uri="{BB962C8B-B14F-4D97-AF65-F5344CB8AC3E}">
        <p14:creationId xmlns:p14="http://schemas.microsoft.com/office/powerpoint/2010/main" val="3498954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ここでウェイクワードについて説明します。</a:t>
            </a:r>
            <a:endParaRPr kumimoji="1" lang="en-US" altLang="ja-JP" dirty="0"/>
          </a:p>
          <a:p>
            <a:r>
              <a:rPr kumimoji="1" lang="ja-JP" altLang="en-US" dirty="0"/>
              <a:t>ウェイクワードというのは</a:t>
            </a:r>
            <a:r>
              <a:rPr kumimoji="1" lang="en-US" altLang="ja-JP" dirty="0"/>
              <a:t>AI</a:t>
            </a:r>
            <a:r>
              <a:rPr kumimoji="1" lang="ja-JP" altLang="en-US" dirty="0"/>
              <a:t>スピーカーや</a:t>
            </a:r>
            <a:r>
              <a:rPr kumimoji="1" lang="en-US" altLang="ja-JP" dirty="0"/>
              <a:t>AI</a:t>
            </a:r>
            <a:r>
              <a:rPr kumimoji="1" lang="ja-JP" altLang="en-US" dirty="0"/>
              <a:t>アシスタント等を呼び出す際の合図で、有名どころでは「</a:t>
            </a:r>
            <a:r>
              <a:rPr kumimoji="1" lang="en-US" altLang="ja-JP" dirty="0" err="1"/>
              <a:t>ok,google</a:t>
            </a:r>
            <a:r>
              <a:rPr kumimoji="1" lang="ja-JP" altLang="en-US" dirty="0"/>
              <a:t>」や「</a:t>
            </a:r>
            <a:r>
              <a:rPr kumimoji="1" lang="en-US" altLang="ja-JP" dirty="0" err="1"/>
              <a:t>Hey,siri</a:t>
            </a:r>
            <a:r>
              <a:rPr kumimoji="1" lang="ja-JP" altLang="en-US" dirty="0"/>
              <a:t>」等があります。</a:t>
            </a:r>
            <a:endParaRPr kumimoji="1" lang="en-US" altLang="ja-JP" dirty="0"/>
          </a:p>
          <a:p>
            <a:r>
              <a:rPr kumimoji="1" lang="en-US" altLang="ja-JP" dirty="0"/>
              <a:t>YoSiE</a:t>
            </a:r>
            <a:r>
              <a:rPr kumimoji="1" lang="ja-JP" altLang="en-US" dirty="0"/>
              <a:t>のウェイクワードは★「ねぇ</a:t>
            </a:r>
            <a:r>
              <a:rPr kumimoji="1" lang="en-US" altLang="ja-JP" dirty="0"/>
              <a:t>YoSiE</a:t>
            </a:r>
            <a:r>
              <a:rPr kumimoji="1" lang="ja-JP" altLang="en-US" dirty="0"/>
              <a:t>」です。</a:t>
            </a:r>
            <a:endParaRPr kumimoji="1" lang="en-US" altLang="ja-JP" dirty="0"/>
          </a:p>
          <a:p>
            <a:r>
              <a:rPr kumimoji="1" lang="ja-JP" altLang="en-US" dirty="0"/>
              <a:t>ウェイクワードの仕組みは、まず</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15</a:t>
            </a:fld>
            <a:endParaRPr kumimoji="1" lang="ja-JP" altLang="en-US"/>
          </a:p>
        </p:txBody>
      </p:sp>
    </p:spTree>
    <p:extLst>
      <p:ext uri="{BB962C8B-B14F-4D97-AF65-F5344CB8AC3E}">
        <p14:creationId xmlns:p14="http://schemas.microsoft.com/office/powerpoint/2010/main" val="3618426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ウェイクワードの仕組みは、★まず語彙ファイルに「ねぇ」と「</a:t>
            </a:r>
            <a:r>
              <a:rPr kumimoji="1" lang="en-US" altLang="ja-JP" dirty="0"/>
              <a:t>YoSiE</a:t>
            </a:r>
            <a:r>
              <a:rPr kumimoji="1" lang="ja-JP" altLang="en-US" dirty="0"/>
              <a:t>」を追加し、★それを構文ファイルに記述した文章パターンに追記します。</a:t>
            </a:r>
            <a:endParaRPr kumimoji="1" lang="en-US" altLang="ja-JP" dirty="0"/>
          </a:p>
          <a:p>
            <a:r>
              <a:rPr kumimoji="1" lang="ja-JP" altLang="en-US" dirty="0"/>
              <a:t>そして認識した文章に、「ねぇ</a:t>
            </a:r>
            <a:r>
              <a:rPr kumimoji="1" lang="en-US" altLang="ja-JP" dirty="0"/>
              <a:t>YoSiE</a:t>
            </a:r>
            <a:r>
              <a:rPr kumimoji="1" lang="ja-JP" altLang="en-US" dirty="0"/>
              <a:t>」が含まれているか否かを</a:t>
            </a:r>
            <a:r>
              <a:rPr kumimoji="1" lang="en-US" altLang="ja-JP" dirty="0"/>
              <a:t>IF</a:t>
            </a:r>
            <a:r>
              <a:rPr kumimoji="1" lang="ja-JP" altLang="en-US" dirty="0"/>
              <a:t>文で判断し、含まれていれば、テキスト分類を行うといった流れです。</a:t>
            </a:r>
            <a:endParaRPr kumimoji="1" lang="en-US" altLang="ja-JP" dirty="0"/>
          </a:p>
          <a:p>
            <a:r>
              <a:rPr kumimoji="1" lang="ja-JP" altLang="en-US" dirty="0"/>
              <a:t>それではここからテキスト分類の説明に移ります。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16</a:t>
            </a:fld>
            <a:endParaRPr kumimoji="1" lang="ja-JP" altLang="en-US"/>
          </a:p>
        </p:txBody>
      </p:sp>
    </p:spTree>
    <p:extLst>
      <p:ext uri="{BB962C8B-B14F-4D97-AF65-F5344CB8AC3E}">
        <p14:creationId xmlns:p14="http://schemas.microsoft.com/office/powerpoint/2010/main" val="2801718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次にデータ取得について説明していきます。</a:t>
            </a:r>
            <a:endParaRPr kumimoji="1" lang="en-US" altLang="ja-JP" dirty="0"/>
          </a:p>
          <a:p>
            <a:r>
              <a:rPr kumimoji="1" lang="ja-JP" altLang="en-US" dirty="0"/>
              <a:t>ここでは</a:t>
            </a:r>
            <a:r>
              <a:rPr kumimoji="1" lang="en-US" altLang="ja-JP" dirty="0"/>
              <a:t>YoSiE</a:t>
            </a:r>
            <a:r>
              <a:rPr kumimoji="1" lang="ja-JP" altLang="en-US" dirty="0"/>
              <a:t>が返答する内容を、取得しています。</a:t>
            </a:r>
            <a:endParaRPr kumimoji="1" lang="en-US" altLang="ja-JP" dirty="0"/>
          </a:p>
          <a:p>
            <a:r>
              <a:rPr kumimoji="1" lang="ja-JP" altLang="en-US" dirty="0"/>
              <a:t>天気予報・ニュース・星座占いはスクレイピングという、</a:t>
            </a:r>
            <a:r>
              <a:rPr kumimoji="1" lang="en-US" altLang="ja-JP" dirty="0"/>
              <a:t>Web</a:t>
            </a:r>
            <a:r>
              <a:rPr kumimoji="1" lang="ja-JP" altLang="en-US" dirty="0"/>
              <a:t>ページからテキストデータを抽出する技術を利用して取得しています。</a:t>
            </a:r>
            <a:endParaRPr kumimoji="1" lang="en-US" altLang="ja-JP" dirty="0"/>
          </a:p>
          <a:p>
            <a:r>
              <a:rPr kumimoji="1" lang="ja-JP" altLang="en-US" dirty="0"/>
              <a:t>このスクレイピングは、</a:t>
            </a:r>
            <a:r>
              <a:rPr kumimoji="1" lang="en-US" altLang="ja-JP" dirty="0"/>
              <a:t>Python</a:t>
            </a:r>
            <a:r>
              <a:rPr kumimoji="1" lang="ja-JP" altLang="en-US" dirty="0"/>
              <a:t>の</a:t>
            </a:r>
            <a:r>
              <a:rPr kumimoji="1" lang="en-US" altLang="ja-JP" dirty="0"/>
              <a:t>BeautifulSoup4</a:t>
            </a:r>
            <a:r>
              <a:rPr kumimoji="1" lang="ja-JP" altLang="en-US" dirty="0"/>
              <a:t>というライブラリを利用しています。</a:t>
            </a:r>
            <a:endParaRPr kumimoji="1" lang="en-US" altLang="ja-JP" dirty="0"/>
          </a:p>
          <a:p>
            <a:r>
              <a:rPr kumimoji="1" lang="ja-JP" altLang="en-US" dirty="0"/>
              <a:t>そして日時は、</a:t>
            </a:r>
            <a:r>
              <a:rPr kumimoji="1" lang="en-US" altLang="ja-JP" dirty="0"/>
              <a:t>Python</a:t>
            </a:r>
            <a:r>
              <a:rPr kumimoji="1" lang="ja-JP" altLang="en-US" dirty="0"/>
              <a:t>の</a:t>
            </a:r>
            <a:r>
              <a:rPr kumimoji="1" lang="en-US" altLang="ja-JP" dirty="0"/>
              <a:t>Datetime</a:t>
            </a:r>
            <a:r>
              <a:rPr kumimoji="1" lang="ja-JP" altLang="en-US" dirty="0"/>
              <a:t>モジュールを利用して取得しています。</a:t>
            </a:r>
            <a:endParaRPr kumimoji="1" lang="en-US" altLang="ja-JP" dirty="0"/>
          </a:p>
          <a:p>
            <a:r>
              <a:rPr kumimoji="1" lang="ja-JP" altLang="en-US" dirty="0"/>
              <a:t>取得したテキストデータは、機能別にテキストファイルに保存します。</a:t>
            </a:r>
            <a:endParaRPr kumimoji="1" lang="en-US" altLang="ja-JP" dirty="0"/>
          </a:p>
          <a:p>
            <a:r>
              <a:rPr kumimoji="1" lang="ja-JP" altLang="en-US" dirty="0"/>
              <a:t>開発序盤の方では、その機能を要求されるたびにデータ取得を実行して一つのファイルを繰り返し書き換えていましたが、</a:t>
            </a:r>
            <a:endParaRPr kumimoji="1" lang="en-US" altLang="ja-JP" dirty="0"/>
          </a:p>
          <a:p>
            <a:r>
              <a:rPr kumimoji="1" lang="ja-JP" altLang="en-US" dirty="0"/>
              <a:t>スクレイピングには時間がかかるため、現在ではまとめて</a:t>
            </a:r>
            <a:r>
              <a:rPr kumimoji="1" lang="en-US" altLang="ja-JP" dirty="0"/>
              <a:t>YoSiE</a:t>
            </a:r>
            <a:r>
              <a:rPr kumimoji="1" lang="ja-JP" altLang="en-US" dirty="0"/>
              <a:t>を起動した際にスクレイピングを行っています。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19</a:t>
            </a:fld>
            <a:endParaRPr kumimoji="1" lang="ja-JP" altLang="en-US"/>
          </a:p>
        </p:txBody>
      </p:sp>
    </p:spTree>
    <p:extLst>
      <p:ext uri="{BB962C8B-B14F-4D97-AF65-F5344CB8AC3E}">
        <p14:creationId xmlns:p14="http://schemas.microsoft.com/office/powerpoint/2010/main" val="783871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起動時にスクレイピングしたあと、ニュースと天気予報は一定時間で</a:t>
            </a:r>
            <a:r>
              <a:rPr kumimoji="1" lang="en-US" altLang="ja-JP" dirty="0"/>
              <a:t>Web</a:t>
            </a:r>
            <a:r>
              <a:rPr kumimoji="1" lang="ja-JP" altLang="en-US" dirty="0"/>
              <a:t>ページの内容が更新されるので、定時にスクレイピングを実行するようにしました。</a:t>
            </a:r>
            <a:endParaRPr kumimoji="1" lang="en-US" altLang="ja-JP" dirty="0"/>
          </a:p>
          <a:p>
            <a:r>
              <a:rPr kumimoji="1" lang="ja-JP" altLang="en-US" dirty="0"/>
              <a:t>本来であればラズパイに備わっているクーロンという機能を使えば定時にプログラムを動かせるのですが、</a:t>
            </a:r>
            <a:endParaRPr kumimoji="1" lang="en-US" altLang="ja-JP" dirty="0"/>
          </a:p>
          <a:p>
            <a:r>
              <a:rPr kumimoji="1" lang="ja-JP" altLang="en-US" dirty="0"/>
              <a:t>今回はそのクーロンが正常に動作しなかったため、</a:t>
            </a:r>
            <a:r>
              <a:rPr kumimoji="1" lang="en-US" altLang="ja-JP" dirty="0"/>
              <a:t>Python</a:t>
            </a:r>
            <a:r>
              <a:rPr kumimoji="1" lang="ja-JP" altLang="en-US" dirty="0"/>
              <a:t>で代替プログラムを作成しました。</a:t>
            </a:r>
            <a:endParaRPr kumimoji="1" lang="en-US" altLang="ja-JP" dirty="0"/>
          </a:p>
          <a:p>
            <a:r>
              <a:rPr kumimoji="1" lang="ja-JP" altLang="en-US" dirty="0"/>
              <a:t>これは</a:t>
            </a:r>
            <a:r>
              <a:rPr kumimoji="1" lang="en-US" altLang="ja-JP" dirty="0"/>
              <a:t>5</a:t>
            </a:r>
            <a:r>
              <a:rPr kumimoji="1" lang="ja-JP" altLang="en-US" dirty="0"/>
              <a:t>分おきに時刻を取得して、定刻になるとスクレイピングを実行するというものです。</a:t>
            </a:r>
            <a:endParaRPr kumimoji="1" lang="en-US" altLang="ja-JP" dirty="0"/>
          </a:p>
          <a:p>
            <a:r>
              <a:rPr kumimoji="1" lang="ja-JP" altLang="en-US" dirty="0"/>
              <a:t>こちらもクラスルームに挙げておきます。構造はとてもシンプルですので、様々な応用が利くと思います。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300551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最後の要素技術は</a:t>
            </a:r>
            <a:r>
              <a:rPr kumimoji="1" lang="en-US" altLang="ja-JP" dirty="0" err="1"/>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ボイスサンプル・声質や速度などのパラメータを設定することで、理想の音声を出力することができます。</a:t>
            </a:r>
            <a:endParaRPr kumimoji="1" lang="en-US" altLang="ja-JP" dirty="0"/>
          </a:p>
          <a:p>
            <a:r>
              <a:rPr kumimoji="1" lang="ja-JP" altLang="en-US" dirty="0"/>
              <a:t>これはテキストデータの内容から音声ファイルを作成するシェルスクリプトで、記述されている内容はこちらです。★</a:t>
            </a:r>
            <a:endParaRPr kumimoji="1" lang="en-US" altLang="ja-JP" dirty="0"/>
          </a:p>
          <a:p>
            <a:endParaRPr kumimoji="1" lang="en-US" altLang="ja-JP" dirty="0"/>
          </a:p>
          <a:p>
            <a:r>
              <a:rPr kumimoji="1" lang="ja-JP" altLang="en-US" dirty="0"/>
              <a:t>以前までは機能を呼び出した際に、音声ファイルの作成から再生までを行っていたのですが、音声ファイルの作成には時間がかかるため、</a:t>
            </a:r>
            <a:endParaRPr kumimoji="1" lang="en-US" altLang="ja-JP" dirty="0"/>
          </a:p>
          <a:p>
            <a:r>
              <a:rPr kumimoji="1" lang="ja-JP" altLang="en-US" dirty="0"/>
              <a:t>現在は起動時、また定刻にスクレイピングを実行した直後に、★各音声ファイルを作成して保存しています。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950038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発表の流れはこの通りです。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a:t>
            </a:fld>
            <a:endParaRPr kumimoji="1" lang="ja-JP" altLang="en-US"/>
          </a:p>
        </p:txBody>
      </p:sp>
    </p:spTree>
    <p:extLst>
      <p:ext uri="{BB962C8B-B14F-4D97-AF65-F5344CB8AC3E}">
        <p14:creationId xmlns:p14="http://schemas.microsoft.com/office/powerpoint/2010/main" val="655441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そしてこちらが音声ファイルを再生するシェルスクリプトです。</a:t>
            </a:r>
            <a:endParaRPr kumimoji="1" lang="en-US" altLang="ja-JP" dirty="0"/>
          </a:p>
          <a:p>
            <a:r>
              <a:rPr kumimoji="1" lang="ja-JP" altLang="en-US" dirty="0"/>
              <a:t>音声ファイルの再生は、音声ファイルのサイズにかかわらずほぼノータイムで再生が始まります。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先程言った通り、音声ファイルの作成はスクレイピングと併せて実行するようにしたため、現在は機能が呼び出された際に音声ファイルを再生するだけで済むので、</a:t>
            </a:r>
            <a:endParaRPr kumimoji="1" lang="en-US" altLang="ja-JP" dirty="0"/>
          </a:p>
          <a:p>
            <a:r>
              <a:rPr kumimoji="1" lang="ja-JP" altLang="en-US" dirty="0"/>
              <a:t>処理の待ち時間を大幅に削減できました。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1390197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ここで開発途中で起こったトラブルを一つご紹介します。</a:t>
            </a:r>
            <a:endParaRPr kumimoji="1" lang="en-US" altLang="ja-JP" dirty="0"/>
          </a:p>
          <a:p>
            <a:r>
              <a:rPr kumimoji="1" lang="ja-JP" altLang="en-US" dirty="0"/>
              <a:t>トラブル内容は、</a:t>
            </a:r>
            <a:r>
              <a:rPr kumimoji="1" lang="en-US" altLang="ja-JP" dirty="0"/>
              <a:t>YoSiE</a:t>
            </a:r>
            <a:r>
              <a:rPr kumimoji="1" lang="ja-JP" altLang="en-US" dirty="0"/>
              <a:t>がスピーカーから音声出力した内容に、マイクが反応してしまい、誤認識をしてしまうというものです。</a:t>
            </a:r>
            <a:endParaRPr kumimoji="1" lang="en-US" altLang="ja-JP" dirty="0"/>
          </a:p>
          <a:p>
            <a:r>
              <a:rPr kumimoji="1" lang="ja-JP" altLang="en-US" dirty="0"/>
              <a:t>使用しているマイク自体にはミュートの機能がなかったのですが、コマンドでマイクからの入力を無効にする、つまり内部からミュートにするという方法で解決しました。</a:t>
            </a:r>
            <a:endParaRPr kumimoji="1" lang="en-US" altLang="ja-JP" dirty="0"/>
          </a:p>
          <a:p>
            <a:r>
              <a:rPr kumimoji="1" lang="ja-JP" altLang="en-US" dirty="0"/>
              <a:t>★ミュート</a:t>
            </a:r>
            <a:r>
              <a:rPr kumimoji="1" lang="en-US" altLang="ja-JP" dirty="0"/>
              <a:t> </a:t>
            </a:r>
            <a:r>
              <a:rPr kumimoji="1" lang="ja-JP" altLang="en-US" dirty="0"/>
              <a:t>オンオフのコマンドをシェルスクリプトとして扱い、音声出力のタイミングでミュート、出力が完了したら解除といったように対処しました。</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23</a:t>
            </a:fld>
            <a:endParaRPr kumimoji="1" lang="ja-JP" altLang="en-US"/>
          </a:p>
        </p:txBody>
      </p:sp>
    </p:spTree>
    <p:extLst>
      <p:ext uri="{BB962C8B-B14F-4D97-AF65-F5344CB8AC3E}">
        <p14:creationId xmlns:p14="http://schemas.microsoft.com/office/powerpoint/2010/main" val="915393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a:t>
            </a:r>
            <a:r>
              <a:rPr kumimoji="1" lang="en-US" altLang="ja-JP" dirty="0"/>
              <a:t>YoSiE</a:t>
            </a:r>
            <a:r>
              <a:rPr kumimoji="1" lang="ja-JP" altLang="en-US" dirty="0"/>
              <a:t>の実行ファイルについて説明します。</a:t>
            </a:r>
            <a:endParaRPr kumimoji="1" lang="en-US" altLang="ja-JP" dirty="0"/>
          </a:p>
          <a:p>
            <a:r>
              <a:rPr kumimoji="1" lang="en-US" altLang="ja-JP" dirty="0"/>
              <a:t>YoSiE</a:t>
            </a:r>
            <a:r>
              <a:rPr kumimoji="1" lang="ja-JP" altLang="en-US" dirty="0"/>
              <a:t>の実行ファイルは主に</a:t>
            </a:r>
            <a:r>
              <a:rPr kumimoji="1" lang="en-US" altLang="ja-JP" dirty="0"/>
              <a:t>2</a:t>
            </a:r>
            <a:r>
              <a:rPr kumimoji="1" lang="ja-JP" altLang="en-US" dirty="0"/>
              <a:t>つあり、</a:t>
            </a:r>
            <a:r>
              <a:rPr kumimoji="1" lang="en-US" altLang="ja-JP" dirty="0"/>
              <a:t>yosie.sh</a:t>
            </a:r>
            <a:r>
              <a:rPr kumimoji="1" lang="ja-JP" altLang="en-US" dirty="0"/>
              <a:t>と</a:t>
            </a:r>
            <a:r>
              <a:rPr kumimoji="1" lang="en-US" altLang="ja-JP" dirty="0"/>
              <a:t>function.py</a:t>
            </a:r>
            <a:r>
              <a:rPr kumimoji="1" lang="ja-JP" altLang="en-US" dirty="0"/>
              <a:t>です。</a:t>
            </a:r>
            <a:endParaRPr kumimoji="1" lang="en-US" altLang="ja-JP" dirty="0"/>
          </a:p>
          <a:p>
            <a:r>
              <a:rPr kumimoji="1" lang="ja-JP" altLang="en-US" dirty="0"/>
              <a:t>まずはこの</a:t>
            </a:r>
            <a:r>
              <a:rPr kumimoji="1" lang="en-US" altLang="ja-JP" dirty="0"/>
              <a:t>yosie.sh</a:t>
            </a:r>
            <a:r>
              <a:rPr kumimoji="1" lang="ja-JP" altLang="en-US" dirty="0"/>
              <a:t>というシェルスクリプトを説明します。</a:t>
            </a:r>
            <a:endParaRPr kumimoji="1" lang="en-US" altLang="ja-JP" dirty="0"/>
          </a:p>
          <a:p>
            <a:r>
              <a:rPr kumimoji="1" lang="en-US" altLang="ja-JP" dirty="0"/>
              <a:t>yosie.sh</a:t>
            </a:r>
            <a:r>
              <a:rPr kumimoji="1" lang="ja-JP" altLang="en-US" dirty="0"/>
              <a:t>はご覧の通りですが、わかりづらいので簡単に表記します。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24</a:t>
            </a:fld>
            <a:endParaRPr kumimoji="1" lang="ja-JP" altLang="en-US"/>
          </a:p>
        </p:txBody>
      </p:sp>
    </p:spTree>
    <p:extLst>
      <p:ext uri="{BB962C8B-B14F-4D97-AF65-F5344CB8AC3E}">
        <p14:creationId xmlns:p14="http://schemas.microsoft.com/office/powerpoint/2010/main" val="449604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こちらが簡単に文章にまとめたものです。</a:t>
            </a:r>
            <a:endParaRPr kumimoji="1" lang="en-US" altLang="ja-JP" dirty="0"/>
          </a:p>
          <a:p>
            <a:r>
              <a:rPr kumimoji="1" lang="ja-JP" altLang="en-US" dirty="0"/>
              <a:t>中央あたりがまたごちゃごちゃしているので、さらにまとめるとこうなります。★</a:t>
            </a:r>
            <a:endParaRPr kumimoji="1" lang="en-US" altLang="ja-JP" dirty="0"/>
          </a:p>
          <a:p>
            <a:r>
              <a:rPr kumimoji="1" lang="ja-JP" altLang="en-US" dirty="0"/>
              <a:t>起動時の音声出力、スクレイピングと音声ファイル作成、そして</a:t>
            </a:r>
            <a:r>
              <a:rPr kumimoji="1" lang="en-US" altLang="ja-JP" dirty="0"/>
              <a:t>function.py</a:t>
            </a:r>
            <a:r>
              <a:rPr kumimoji="1" lang="ja-JP" altLang="en-US" dirty="0"/>
              <a:t>の呼び出しが、主な内容です。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25</a:t>
            </a:fld>
            <a:endParaRPr kumimoji="1" lang="ja-JP" altLang="en-US"/>
          </a:p>
        </p:txBody>
      </p:sp>
    </p:spTree>
    <p:extLst>
      <p:ext uri="{BB962C8B-B14F-4D97-AF65-F5344CB8AC3E}">
        <p14:creationId xmlns:p14="http://schemas.microsoft.com/office/powerpoint/2010/main" val="40014335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そしてこちらが</a:t>
            </a:r>
            <a:r>
              <a:rPr kumimoji="1" lang="en-US" altLang="ja-JP" dirty="0"/>
              <a:t>function.py</a:t>
            </a:r>
            <a:r>
              <a:rPr kumimoji="1" lang="ja-JP" altLang="en-US" dirty="0"/>
              <a:t>になります。</a:t>
            </a:r>
            <a:endParaRPr kumimoji="1" lang="en-US" altLang="ja-JP" dirty="0"/>
          </a:p>
          <a:p>
            <a:r>
              <a:rPr kumimoji="1" lang="ja-JP" altLang="en-US" dirty="0"/>
              <a:t>これは主に★音声認識・テキスト分類・音声出力までを行うプログラムで、行数も多く内容も複雑なため、</a:t>
            </a:r>
            <a:endParaRPr kumimoji="1" lang="en-US" altLang="ja-JP" dirty="0"/>
          </a:p>
          <a:p>
            <a:r>
              <a:rPr kumimoji="1" lang="ja-JP" altLang="en-US" dirty="0"/>
              <a:t>メイン関数の</a:t>
            </a:r>
            <a:r>
              <a:rPr kumimoji="1" lang="en-US" altLang="ja-JP" dirty="0"/>
              <a:t>run</a:t>
            </a:r>
            <a:r>
              <a:rPr kumimoji="1" lang="ja-JP" altLang="en-US" dirty="0"/>
              <a:t>関数について簡単に説明します。</a:t>
            </a:r>
            <a:endParaRPr kumimoji="1" lang="en-US" altLang="ja-JP" dirty="0"/>
          </a:p>
          <a:p>
            <a:r>
              <a:rPr kumimoji="1" lang="en-US" altLang="ja-JP" dirty="0"/>
              <a:t>run</a:t>
            </a:r>
            <a:r>
              <a:rPr kumimoji="1" lang="ja-JP" altLang="en-US" dirty="0"/>
              <a:t>関数は無限ループになっていて、その中でこのように音声認識～音声出力までを繰り返しています。</a:t>
            </a:r>
            <a:endParaRPr kumimoji="1" lang="en-US" altLang="ja-JP" dirty="0"/>
          </a:p>
          <a:p>
            <a:r>
              <a:rPr kumimoji="1" lang="ja-JP" altLang="en-US" dirty="0"/>
              <a:t>音声を認識したらウェイクワードの識別をし、含まれていればテキスト分類で機能を予測、</a:t>
            </a:r>
            <a:endParaRPr kumimoji="1" lang="en-US" altLang="ja-JP" dirty="0"/>
          </a:p>
          <a:p>
            <a:r>
              <a:rPr kumimoji="1" lang="ja-JP" altLang="en-US" dirty="0"/>
              <a:t>そして予測した機能を実行するといった流れです。</a:t>
            </a:r>
            <a:endParaRPr kumimoji="1" lang="en-US" altLang="ja-JP" dirty="0"/>
          </a:p>
          <a:p>
            <a:r>
              <a:rPr kumimoji="1" lang="ja-JP" altLang="en-US" dirty="0"/>
              <a:t>この実行ファイル</a:t>
            </a:r>
            <a:r>
              <a:rPr kumimoji="1" lang="en-US" altLang="ja-JP" dirty="0"/>
              <a:t>2</a:t>
            </a:r>
            <a:r>
              <a:rPr kumimoji="1" lang="ja-JP" altLang="en-US" dirty="0"/>
              <a:t>つともクラスルームに挙げておくので、詳しく見たい方はそちらをご覧ください。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26</a:t>
            </a:fld>
            <a:endParaRPr kumimoji="1" lang="ja-JP" altLang="en-US"/>
          </a:p>
        </p:txBody>
      </p:sp>
    </p:spTree>
    <p:extLst>
      <p:ext uri="{BB962C8B-B14F-4D97-AF65-F5344CB8AC3E}">
        <p14:creationId xmlns:p14="http://schemas.microsoft.com/office/powerpoint/2010/main" val="939948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それではこれからデモンストレーションを始めたいと思います。</a:t>
            </a:r>
            <a:endParaRPr kumimoji="1" lang="en-US" altLang="ja-JP" dirty="0"/>
          </a:p>
          <a:p>
            <a:r>
              <a:rPr kumimoji="1" lang="ja-JP" altLang="en-US" dirty="0"/>
              <a:t>ラズパイを立ち上げると、この</a:t>
            </a:r>
            <a:r>
              <a:rPr kumimoji="1" lang="en-US" altLang="ja-JP" dirty="0"/>
              <a:t>3</a:t>
            </a:r>
            <a:r>
              <a:rPr kumimoji="1" lang="ja-JP" altLang="en-US" dirty="0" err="1"/>
              <a:t>つの</a:t>
            </a:r>
            <a:r>
              <a:rPr kumimoji="1" lang="ja-JP" altLang="en-US" dirty="0"/>
              <a:t>プログラムが自動で起動します。</a:t>
            </a:r>
            <a:endParaRPr kumimoji="1" lang="en-US" altLang="ja-JP" dirty="0"/>
          </a:p>
          <a:p>
            <a:r>
              <a:rPr kumimoji="1" lang="ja-JP" altLang="en-US" dirty="0"/>
              <a:t>さて、</a:t>
            </a:r>
            <a:r>
              <a:rPr kumimoji="1" lang="en-US" altLang="ja-JP" dirty="0"/>
              <a:t>YoSiE</a:t>
            </a:r>
            <a:r>
              <a:rPr kumimoji="1" lang="ja-JP" altLang="en-US" dirty="0"/>
              <a:t>に</a:t>
            </a:r>
            <a:r>
              <a:rPr kumimoji="1" lang="en-US" altLang="ja-JP" dirty="0"/>
              <a:t>4</a:t>
            </a:r>
            <a:r>
              <a:rPr kumimoji="1" lang="ja-JP" altLang="en-US" dirty="0" err="1"/>
              <a:t>つの</a:t>
            </a:r>
            <a:r>
              <a:rPr kumimoji="1" lang="ja-JP" altLang="en-US" dirty="0"/>
              <a:t>機能を実行してもらいましょう。</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27</a:t>
            </a:fld>
            <a:endParaRPr kumimoji="1" lang="ja-JP" altLang="en-US"/>
          </a:p>
        </p:txBody>
      </p:sp>
    </p:spTree>
    <p:extLst>
      <p:ext uri="{BB962C8B-B14F-4D97-AF65-F5344CB8AC3E}">
        <p14:creationId xmlns:p14="http://schemas.microsoft.com/office/powerpoint/2010/main" val="20985702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a:t>
            </a:r>
            <a:r>
              <a:rPr kumimoji="1" lang="en-US" altLang="ja-JP" dirty="0"/>
              <a:t>YoSiE</a:t>
            </a:r>
            <a:r>
              <a:rPr kumimoji="1" lang="ja-JP" altLang="en-US" dirty="0"/>
              <a:t>に秘められた可能性についてです。</a:t>
            </a:r>
            <a:endParaRPr kumimoji="1" lang="en-US" altLang="ja-JP" dirty="0"/>
          </a:p>
          <a:p>
            <a:r>
              <a:rPr kumimoji="1" lang="ja-JP" altLang="en-US" dirty="0"/>
              <a:t>大層な言い方をしていますが、要は改善点です。</a:t>
            </a:r>
            <a:endParaRPr kumimoji="1" lang="en-US" altLang="ja-JP" dirty="0"/>
          </a:p>
          <a:p>
            <a:r>
              <a:rPr kumimoji="1" lang="ja-JP" altLang="en-US" dirty="0"/>
              <a:t>まず音声認識の向上。辞書ファイルに登録されている文章しか認識されないため、汎用性を高めるにはもっと辞書ファイルを充実させる必要があります。</a:t>
            </a:r>
            <a:endParaRPr kumimoji="1" lang="en-US" altLang="ja-JP" dirty="0"/>
          </a:p>
          <a:p>
            <a:r>
              <a:rPr kumimoji="1" lang="ja-JP" altLang="en-US" dirty="0"/>
              <a:t>また、</a:t>
            </a:r>
            <a:r>
              <a:rPr kumimoji="1" lang="en-US" altLang="ja-JP" dirty="0"/>
              <a:t>Julius</a:t>
            </a:r>
            <a:r>
              <a:rPr kumimoji="1" lang="ja-JP" altLang="en-US" dirty="0"/>
              <a:t>以外のシステムを試してみるというのもあります。</a:t>
            </a:r>
            <a:endParaRPr kumimoji="1" lang="en-US" altLang="ja-JP" dirty="0"/>
          </a:p>
          <a:p>
            <a:r>
              <a:rPr kumimoji="1" lang="ja-JP" altLang="en-US" dirty="0"/>
              <a:t>次に機能の追加。</a:t>
            </a:r>
            <a:endParaRPr kumimoji="1" lang="en-US" altLang="ja-JP" dirty="0"/>
          </a:p>
          <a:p>
            <a:r>
              <a:rPr kumimoji="1" lang="ja-JP" altLang="en-US" dirty="0"/>
              <a:t>卒業制作開始当初はカメラでの写真撮影も機能の案にありましたが、一つだけ機能の系統が違うので見送りましたが、実装されれば便利な機能だと思います。</a:t>
            </a:r>
            <a:endParaRPr kumimoji="1" lang="en-US" altLang="ja-JP" dirty="0"/>
          </a:p>
          <a:p>
            <a:r>
              <a:rPr kumimoji="1" lang="ja-JP" altLang="en-US" dirty="0"/>
              <a:t>出来るかどうかはわかりませんが、</a:t>
            </a:r>
            <a:r>
              <a:rPr kumimoji="1" lang="en-US" altLang="ja-JP" dirty="0"/>
              <a:t>YSE</a:t>
            </a:r>
            <a:r>
              <a:rPr kumimoji="1" lang="ja-JP" altLang="en-US" dirty="0"/>
              <a:t>の内線に繋げられたら面白いんじゃないか、と思います。</a:t>
            </a:r>
            <a:endParaRPr kumimoji="1" lang="en-US" altLang="ja-JP" dirty="0"/>
          </a:p>
          <a:p>
            <a:r>
              <a:rPr kumimoji="1" lang="ja-JP" altLang="en-US" dirty="0"/>
              <a:t>最後に既存機能の改良。</a:t>
            </a:r>
            <a:endParaRPr kumimoji="1" lang="en-US" altLang="ja-JP" dirty="0"/>
          </a:p>
          <a:p>
            <a:r>
              <a:rPr kumimoji="1" lang="ja-JP" altLang="en-US" dirty="0"/>
              <a:t>特定の星座の運勢のみ読み上げや、ニュースの量をもっと増やすなど、既存の機能もまだまだ改良の余地があります。</a:t>
            </a:r>
            <a:endParaRPr kumimoji="1" lang="en-US" altLang="ja-JP" dirty="0"/>
          </a:p>
          <a:p>
            <a:r>
              <a:rPr kumimoji="1" lang="ja-JP" altLang="en-US" dirty="0"/>
              <a:t>もし</a:t>
            </a:r>
            <a:r>
              <a:rPr kumimoji="1" lang="en-US" altLang="ja-JP" dirty="0"/>
              <a:t>YoSiE</a:t>
            </a:r>
            <a:r>
              <a:rPr kumimoji="1" lang="ja-JP" altLang="en-US" dirty="0"/>
              <a:t>を改良してみたい方は、</a:t>
            </a:r>
            <a:r>
              <a:rPr kumimoji="1" lang="en-US" altLang="ja-JP" dirty="0"/>
              <a:t>YoSiE</a:t>
            </a:r>
            <a:r>
              <a:rPr kumimoji="1" lang="ja-JP" altLang="en-US" dirty="0"/>
              <a:t>は本校に置いておくので気軽に弄ってみてください。</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28</a:t>
            </a:fld>
            <a:endParaRPr kumimoji="1" lang="ja-JP" altLang="en-US"/>
          </a:p>
        </p:txBody>
      </p:sp>
    </p:spTree>
    <p:extLst>
      <p:ext uri="{BB962C8B-B14F-4D97-AF65-F5344CB8AC3E}">
        <p14:creationId xmlns:p14="http://schemas.microsoft.com/office/powerpoint/2010/main" val="32885149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次にこのプロジェクトのまとめです。</a:t>
            </a:r>
            <a:endParaRPr kumimoji="1" lang="en-US" altLang="ja-JP" dirty="0"/>
          </a:p>
          <a:p>
            <a:r>
              <a:rPr kumimoji="1" lang="ja-JP" altLang="en-US" dirty="0"/>
              <a:t>作成物は</a:t>
            </a:r>
            <a:r>
              <a:rPr kumimoji="1" lang="en-US" altLang="ja-JP" dirty="0"/>
              <a:t>YoSiE</a:t>
            </a:r>
            <a:r>
              <a:rPr kumimoji="1" lang="ja-JP" altLang="en-US" dirty="0"/>
              <a:t>という名前の</a:t>
            </a:r>
            <a:r>
              <a:rPr kumimoji="1" lang="en-US" altLang="ja-JP" dirty="0"/>
              <a:t>AI</a:t>
            </a:r>
            <a:r>
              <a:rPr kumimoji="1" lang="ja-JP" altLang="en-US" dirty="0"/>
              <a:t>スピーカーで、音声で問いかけると、音声で返答してくれます。</a:t>
            </a:r>
            <a:endParaRPr kumimoji="1" lang="en-US" altLang="ja-JP" dirty="0"/>
          </a:p>
          <a:p>
            <a:r>
              <a:rPr kumimoji="1" lang="ja-JP" altLang="en-US" dirty="0"/>
              <a:t>現在実装されているのは天気予報・ニュース・日時・星座占いの読み上げです。</a:t>
            </a:r>
            <a:endParaRPr kumimoji="1" lang="en-US" altLang="ja-JP" dirty="0"/>
          </a:p>
          <a:p>
            <a:r>
              <a:rPr kumimoji="1" lang="ja-JP" altLang="en-US" dirty="0"/>
              <a:t>このプロジェクトの要</a:t>
            </a:r>
            <a:r>
              <a:rPr kumimoji="1" lang="en-US" altLang="ja-JP" dirty="0"/>
              <a:t>(</a:t>
            </a:r>
            <a:r>
              <a:rPr kumimoji="1" lang="ja-JP" altLang="en-US" dirty="0"/>
              <a:t>かなめ</a:t>
            </a:r>
            <a:r>
              <a:rPr kumimoji="1" lang="en-US" altLang="ja-JP" dirty="0"/>
              <a:t>)</a:t>
            </a:r>
            <a:r>
              <a:rPr kumimoji="1" lang="ja-JP" altLang="en-US" dirty="0"/>
              <a:t>は、やはり</a:t>
            </a:r>
            <a:r>
              <a:rPr kumimoji="1" lang="en-US" altLang="ja-JP" dirty="0"/>
              <a:t>AI</a:t>
            </a:r>
            <a:r>
              <a:rPr kumimoji="1" lang="ja-JP" altLang="en-US" dirty="0"/>
              <a:t>部分である</a:t>
            </a:r>
            <a:r>
              <a:rPr kumimoji="1" lang="en-US" altLang="ja-JP" dirty="0" err="1"/>
              <a:t>fastText</a:t>
            </a:r>
            <a:r>
              <a:rPr kumimoji="1" lang="ja-JP" altLang="en-US" dirty="0"/>
              <a:t>によるテキスト分類です。</a:t>
            </a:r>
            <a:endParaRPr kumimoji="1" lang="en-US" altLang="ja-JP" dirty="0"/>
          </a:p>
          <a:p>
            <a:r>
              <a:rPr kumimoji="1" lang="en-US" altLang="ja-JP" dirty="0"/>
              <a:t>Julius</a:t>
            </a:r>
            <a:r>
              <a:rPr kumimoji="1" lang="ja-JP" altLang="en-US" dirty="0"/>
              <a:t>の認識する名詞を用いてトレーニングデータを作成、学習させ、</a:t>
            </a:r>
            <a:endParaRPr kumimoji="1" lang="en-US" altLang="ja-JP" dirty="0"/>
          </a:p>
          <a:p>
            <a:r>
              <a:rPr kumimoji="1" lang="ja-JP" altLang="en-US" dirty="0"/>
              <a:t>問いかけ文の中の名詞から機能を予測する、という仕様になりました。</a:t>
            </a:r>
            <a:endParaRPr kumimoji="1" lang="en-US" altLang="ja-JP" dirty="0"/>
          </a:p>
          <a:p>
            <a:r>
              <a:rPr kumimoji="1" lang="ja-JP" altLang="en-US" dirty="0"/>
              <a:t>もし単語でテキスト分類を行いたい場合はこの方法が有効だと思われますので、興味のある方はさらに追及してみてください。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29</a:t>
            </a:fld>
            <a:endParaRPr kumimoji="1" lang="ja-JP" altLang="en-US"/>
          </a:p>
        </p:txBody>
      </p:sp>
    </p:spTree>
    <p:extLst>
      <p:ext uri="{BB962C8B-B14F-4D97-AF65-F5344CB8AC3E}">
        <p14:creationId xmlns:p14="http://schemas.microsoft.com/office/powerpoint/2010/main" val="1295503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それでは最後にチームメンバーを紹介します。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30</a:t>
            </a:fld>
            <a:endParaRPr kumimoji="1" lang="ja-JP" altLang="en-US"/>
          </a:p>
        </p:txBody>
      </p:sp>
    </p:spTree>
    <p:extLst>
      <p:ext uri="{BB962C8B-B14F-4D97-AF65-F5344CB8AC3E}">
        <p14:creationId xmlns:p14="http://schemas.microsoft.com/office/powerpoint/2010/main" val="31539896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よしえにいってもーら</a:t>
            </a:r>
            <a:r>
              <a:rPr kumimoji="1" lang="ja-JP" altLang="en-US" dirty="0" err="1"/>
              <a:t>お</a:t>
            </a:r>
            <a:r>
              <a:rPr kumimoji="1" lang="ja-JP" altLang="en-US" dirty="0"/>
              <a:t>！</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32</a:t>
            </a:fld>
            <a:endParaRPr kumimoji="1" lang="ja-JP" altLang="en-US"/>
          </a:p>
        </p:txBody>
      </p:sp>
    </p:spTree>
    <p:extLst>
      <p:ext uri="{BB962C8B-B14F-4D97-AF65-F5344CB8AC3E}">
        <p14:creationId xmlns:p14="http://schemas.microsoft.com/office/powerpoint/2010/main" val="2772600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スピーカーで、名前は、★“</a:t>
            </a:r>
            <a:r>
              <a:rPr kumimoji="1" lang="en-US" altLang="ja-JP" dirty="0"/>
              <a:t>YoSiE</a:t>
            </a:r>
            <a:r>
              <a:rPr kumimoji="1" lang="ja-JP" altLang="en-US" dirty="0"/>
              <a:t>”といいます。</a:t>
            </a:r>
            <a:endParaRPr kumimoji="1" lang="en-US" altLang="ja-JP" dirty="0"/>
          </a:p>
          <a:p>
            <a:r>
              <a:rPr kumimoji="1" lang="en-US" altLang="ja-JP" dirty="0"/>
              <a:t>YoSiE</a:t>
            </a:r>
            <a:r>
              <a:rPr kumimoji="1" lang="ja-JP" altLang="en-US" dirty="0"/>
              <a:t>の機能の例として、★「今日の天気は？」と問いかけると、★天気予報を読み上げてくれます。</a:t>
            </a:r>
            <a:endParaRPr kumimoji="1" lang="en-US" altLang="ja-JP" dirty="0"/>
          </a:p>
          <a:p>
            <a:r>
              <a:rPr kumimoji="1" lang="ja-JP" altLang="en-US" dirty="0"/>
              <a:t>現在実装している機能は、★天気予報・ニュース・日時・星座占いの４つの読み上げです。</a:t>
            </a:r>
            <a:endParaRPr kumimoji="1" lang="en-US" altLang="ja-JP" dirty="0"/>
          </a:p>
          <a:p>
            <a:r>
              <a:rPr kumimoji="1" lang="ja-JP" altLang="en-US" dirty="0"/>
              <a:t>ハードウェアの本体には、★</a:t>
            </a:r>
            <a:r>
              <a:rPr kumimoji="1" lang="en-US" altLang="ja-JP" dirty="0"/>
              <a:t>Raspberry Pi</a:t>
            </a:r>
            <a:r>
              <a:rPr kumimoji="1" lang="ja-JP" altLang="en-US" dirty="0" err="1"/>
              <a:t>、</a:t>
            </a:r>
            <a:r>
              <a:rPr kumimoji="1" lang="ja-JP" altLang="en-US" dirty="0"/>
              <a:t>通称ラズパイを使用しています。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3799800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33</a:t>
            </a:fld>
            <a:endParaRPr kumimoji="1" lang="ja-JP" altLang="en-US"/>
          </a:p>
        </p:txBody>
      </p:sp>
    </p:spTree>
    <p:extLst>
      <p:ext uri="{BB962C8B-B14F-4D97-AF65-F5344CB8AC3E}">
        <p14:creationId xmlns:p14="http://schemas.microsoft.com/office/powerpoint/2010/main" val="2536235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YoSiE</a:t>
            </a:r>
            <a:r>
              <a:rPr kumimoji="1" lang="ja-JP" altLang="en-US" dirty="0"/>
              <a:t>の処理の流れを説明します。</a:t>
            </a:r>
            <a:endParaRPr kumimoji="1" lang="en-US" altLang="ja-JP" dirty="0"/>
          </a:p>
          <a:p>
            <a:r>
              <a:rPr kumimoji="1" lang="ja-JP" altLang="en-US" dirty="0"/>
              <a:t>ざっくりとした流れは、音声認識、テキスト分類、データ取得、音声合成となっています。</a:t>
            </a:r>
            <a:endParaRPr kumimoji="1" lang="en-US" altLang="ja-JP" dirty="0"/>
          </a:p>
          <a:p>
            <a:r>
              <a:rPr kumimoji="1" lang="ja-JP" altLang="en-US" dirty="0"/>
              <a:t>まずユーザが問いかけた内容を、音声認識で文字データに変換し、</a:t>
            </a:r>
            <a:endParaRPr kumimoji="1" lang="en-US" altLang="ja-JP" dirty="0"/>
          </a:p>
          <a:p>
            <a:r>
              <a:rPr kumimoji="1" lang="ja-JP" altLang="en-US" dirty="0"/>
              <a:t>テキスト分類を行い、その内容から要求している機能を予測します。</a:t>
            </a:r>
            <a:endParaRPr kumimoji="1" lang="en-US" altLang="ja-JP" dirty="0"/>
          </a:p>
          <a:p>
            <a:r>
              <a:rPr kumimoji="1" lang="ja-JP" altLang="en-US" dirty="0"/>
              <a:t>そして機能ごとに出力する内容をテキストデータとして取得し、</a:t>
            </a:r>
            <a:endParaRPr kumimoji="1" lang="en-US" altLang="ja-JP" dirty="0"/>
          </a:p>
          <a:p>
            <a:r>
              <a:rPr kumimoji="1" lang="ja-JP" altLang="en-US" dirty="0"/>
              <a:t>音声データとして出力します。</a:t>
            </a:r>
            <a:endParaRPr kumimoji="1" lang="en-US" altLang="ja-JP" dirty="0"/>
          </a:p>
          <a:p>
            <a:r>
              <a:rPr kumimoji="1" lang="ja-JP" altLang="en-US" dirty="0"/>
              <a:t>続いて、各処理に使用する要素技術を紹介していきます。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2230633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音声認識には</a:t>
            </a:r>
            <a:r>
              <a:rPr kumimoji="1" lang="en-US" altLang="ja-JP" dirty="0"/>
              <a:t>Julius</a:t>
            </a:r>
            <a:r>
              <a:rPr kumimoji="1" lang="ja-JP" altLang="en-US" dirty="0" err="1"/>
              <a:t>、</a:t>
            </a:r>
            <a:endParaRPr kumimoji="1" lang="en-US" altLang="ja-JP" dirty="0"/>
          </a:p>
          <a:p>
            <a:r>
              <a:rPr kumimoji="1" lang="ja-JP" altLang="en-US" dirty="0"/>
              <a:t>テキスト分類には</a:t>
            </a:r>
            <a:r>
              <a:rPr kumimoji="1" lang="en-US" altLang="ja-JP" dirty="0" err="1"/>
              <a:t>fastText</a:t>
            </a:r>
            <a:r>
              <a:rPr kumimoji="1" lang="ja-JP" altLang="en-US" dirty="0" err="1"/>
              <a:t>、</a:t>
            </a:r>
            <a:endParaRPr kumimoji="1" lang="en-US" altLang="ja-JP" dirty="0"/>
          </a:p>
          <a:p>
            <a:r>
              <a:rPr kumimoji="1" lang="ja-JP" altLang="en-US" dirty="0"/>
              <a:t>データ取得にはスクレイピング・</a:t>
            </a:r>
            <a:r>
              <a:rPr kumimoji="1" lang="en-US" altLang="ja-JP" dirty="0"/>
              <a:t>Datetime</a:t>
            </a:r>
            <a:r>
              <a:rPr kumimoji="1" lang="ja-JP" altLang="en-US" dirty="0"/>
              <a:t>モジュール、</a:t>
            </a:r>
            <a:endParaRPr kumimoji="1" lang="en-US" altLang="ja-JP" dirty="0"/>
          </a:p>
          <a:p>
            <a:r>
              <a:rPr kumimoji="1" lang="ja-JP" altLang="en-US" dirty="0"/>
              <a:t>音声合成には</a:t>
            </a:r>
            <a:r>
              <a:rPr kumimoji="1" lang="en-US" altLang="ja-JP" dirty="0" err="1"/>
              <a:t>OpenJtalk</a:t>
            </a:r>
            <a:r>
              <a:rPr kumimoji="1" lang="ja-JP" altLang="en-US" dirty="0"/>
              <a:t>を使用しています。</a:t>
            </a:r>
            <a:endParaRPr kumimoji="1" lang="en-US" altLang="ja-JP" dirty="0"/>
          </a:p>
          <a:p>
            <a:r>
              <a:rPr kumimoji="1" lang="ja-JP" altLang="en-US" dirty="0"/>
              <a:t>次に、要素技術それぞれについての説明をします。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85006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4007105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Julius</a:t>
            </a:r>
            <a:r>
              <a:rPr kumimoji="1" lang="ja-JP" altLang="en-US" dirty="0"/>
              <a:t>の音声認識の仕組みについて説明します。</a:t>
            </a:r>
            <a:endParaRPr kumimoji="1" lang="en-US" altLang="ja-JP" dirty="0"/>
          </a:p>
          <a:p>
            <a:r>
              <a:rPr kumimoji="1" lang="ja-JP" altLang="en-US" dirty="0"/>
              <a:t>例として、雨と発声して、音声認識を行った結果、正しく雨と文字で出力してほしいとします。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162670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音声認識は、音声を音素に、音素を文字に変換すること行われます。</a:t>
            </a:r>
            <a:endParaRPr kumimoji="1" lang="en-US" altLang="ja-JP" dirty="0"/>
          </a:p>
          <a:p>
            <a:r>
              <a:rPr kumimoji="1" lang="ja-JP" altLang="en-US" dirty="0"/>
              <a:t>今回は雨という言葉を音声認識したいので、まずは「あめ」という音声を発します。</a:t>
            </a:r>
            <a:endParaRPr kumimoji="1" lang="en-US" altLang="ja-JP" dirty="0"/>
          </a:p>
          <a:p>
            <a:r>
              <a:rPr kumimoji="1" lang="ja-JP" altLang="en-US" dirty="0"/>
              <a:t>ここで雨を平仮名表記にしているのは、意図しているのは天候の雨ですが、音からでは天候なのかお菓子なのか分からないためです。</a:t>
            </a:r>
            <a:endParaRPr kumimoji="1" lang="en-US" altLang="ja-JP" dirty="0"/>
          </a:p>
          <a:p>
            <a:r>
              <a:rPr kumimoji="1" lang="en-US" altLang="ja-JP" dirty="0"/>
              <a:t>Julius</a:t>
            </a:r>
            <a:r>
              <a:rPr kumimoji="1" lang="ja-JP" altLang="en-US" dirty="0"/>
              <a:t>はマイクから音声を受け取り、それを音素として取り扱います。</a:t>
            </a:r>
            <a:endParaRPr kumimoji="1" lang="en-US" altLang="ja-JP" dirty="0"/>
          </a:p>
          <a:p>
            <a:r>
              <a:rPr kumimoji="1" lang="ja-JP" altLang="en-US" dirty="0"/>
              <a:t>そもそも音素というのは、単語の発音を細分化したもので、“雨”をローマ字に分解すると“</a:t>
            </a:r>
            <a:r>
              <a:rPr kumimoji="1" lang="en-US" altLang="ja-JP" dirty="0" err="1"/>
              <a:t>ame</a:t>
            </a:r>
            <a:r>
              <a:rPr kumimoji="1" lang="ja-JP" altLang="en-US" dirty="0"/>
              <a:t>”となります。この“</a:t>
            </a:r>
            <a:r>
              <a:rPr kumimoji="1" lang="en-US" altLang="ja-JP" dirty="0" err="1"/>
              <a:t>ame</a:t>
            </a:r>
            <a:r>
              <a:rPr kumimoji="1" lang="en-US" altLang="ja-JP" dirty="0"/>
              <a:t>”</a:t>
            </a:r>
            <a:r>
              <a:rPr kumimoji="1" lang="ja-JP" altLang="en-US" dirty="0"/>
              <a:t>が音素です。</a:t>
            </a:r>
            <a:endParaRPr kumimoji="1" lang="en-US" altLang="ja-JP" dirty="0"/>
          </a:p>
          <a:p>
            <a:r>
              <a:rPr kumimoji="1" lang="ja-JP" altLang="en-US" dirty="0"/>
              <a:t>別の例として、”時間“という単語も、音素で表すとこのようになります。</a:t>
            </a:r>
            <a:endParaRPr kumimoji="1" lang="en-US" altLang="ja-JP" dirty="0"/>
          </a:p>
          <a:p>
            <a:r>
              <a:rPr kumimoji="1" lang="ja-JP" altLang="en-US" dirty="0"/>
              <a:t>このようにして、音声認識の処理が行われています。</a:t>
            </a:r>
            <a:endParaRPr kumimoji="1" lang="en-US" altLang="ja-JP" dirty="0"/>
          </a:p>
          <a:p>
            <a:endParaRPr kumimoji="1" lang="en-US" altLang="ja-JP" dirty="0"/>
          </a:p>
          <a:p>
            <a:r>
              <a:rPr kumimoji="1" lang="ja-JP" altLang="en-US" dirty="0"/>
              <a:t>こうして音素が</a:t>
            </a:r>
            <a:r>
              <a:rPr kumimoji="1" lang="en-US" altLang="ja-JP" dirty="0"/>
              <a:t>”</a:t>
            </a:r>
            <a:r>
              <a:rPr kumimoji="1" lang="en-US" altLang="ja-JP" dirty="0" err="1"/>
              <a:t>ame</a:t>
            </a:r>
            <a:r>
              <a:rPr kumimoji="1" lang="en-US" altLang="ja-JP" dirty="0"/>
              <a:t>”</a:t>
            </a:r>
            <a:r>
              <a:rPr kumimoji="1" lang="ja-JP" altLang="en-US" dirty="0"/>
              <a:t>となり、続いて、この音素を用いて辞書ファイルから単語を検索します。</a:t>
            </a:r>
            <a:endParaRPr kumimoji="1" lang="en-US" altLang="ja-JP" dirty="0"/>
          </a:p>
          <a:p>
            <a:r>
              <a:rPr kumimoji="1" lang="ja-JP" altLang="en-US" dirty="0"/>
              <a:t>辞書ファイルというのは、音声認識したい単語を登録した自作ファイルのことで、音素とそれに対応する単語が記述されています。</a:t>
            </a:r>
            <a:endParaRPr kumimoji="1" lang="en-US" altLang="ja-JP" dirty="0"/>
          </a:p>
          <a:p>
            <a:r>
              <a:rPr kumimoji="1" lang="ja-JP" altLang="en-US" dirty="0"/>
              <a:t>今は説明のために簡略化して紹介していますが、後でまた辞書ファイルについて説明します。</a:t>
            </a:r>
            <a:endParaRPr kumimoji="1" lang="en-US" altLang="ja-JP" dirty="0"/>
          </a:p>
          <a:p>
            <a:endParaRPr kumimoji="1" lang="en-US" altLang="ja-JP" dirty="0"/>
          </a:p>
          <a:p>
            <a:r>
              <a:rPr kumimoji="1" lang="ja-JP" altLang="en-US" dirty="0"/>
              <a:t>今回取得した音素は</a:t>
            </a:r>
            <a:r>
              <a:rPr kumimoji="1" lang="en-US" altLang="ja-JP" dirty="0"/>
              <a:t>”</a:t>
            </a:r>
            <a:r>
              <a:rPr kumimoji="1" lang="en-US" altLang="ja-JP" dirty="0" err="1"/>
              <a:t>ame</a:t>
            </a:r>
            <a:r>
              <a:rPr kumimoji="1" lang="en-US" altLang="ja-JP" dirty="0"/>
              <a:t>”</a:t>
            </a:r>
            <a:r>
              <a:rPr kumimoji="1" lang="ja-JP" altLang="en-US" dirty="0"/>
              <a:t>なので、辞書ファイルに登録された</a:t>
            </a:r>
            <a:r>
              <a:rPr kumimoji="1" lang="en-US" altLang="ja-JP" dirty="0"/>
              <a:t>”</a:t>
            </a:r>
            <a:r>
              <a:rPr kumimoji="1" lang="en-US" altLang="ja-JP" dirty="0" err="1"/>
              <a:t>ame</a:t>
            </a:r>
            <a:r>
              <a:rPr kumimoji="1" lang="en-US" altLang="ja-JP" dirty="0"/>
              <a:t>”</a:t>
            </a:r>
            <a:r>
              <a:rPr kumimoji="1" lang="ja-JP" altLang="en-US" dirty="0" err="1"/>
              <a:t>と合</a:t>
            </a:r>
            <a:r>
              <a:rPr kumimoji="1" lang="ja-JP" altLang="en-US" dirty="0"/>
              <a:t>致し、それに対応している</a:t>
            </a:r>
            <a:r>
              <a:rPr kumimoji="1" lang="en-US" altLang="ja-JP" dirty="0"/>
              <a:t>”</a:t>
            </a:r>
            <a:r>
              <a:rPr kumimoji="1" lang="ja-JP" altLang="en-US" dirty="0"/>
              <a:t>雨“という単語が出力される、という流れです。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334681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2022/1/21</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2022/1/21</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2022/1/21</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2022/1/21</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2022/1/21</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2022/1/21</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0B97C"/>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0B97C">
                <a:alpha val="97000"/>
              </a:srgbClr>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108364" y="1780672"/>
            <a:ext cx="10141528" cy="2387600"/>
          </a:xfrm>
        </p:spPr>
        <p:txBody>
          <a:bodyPr>
            <a:noAutofit/>
          </a:bodyPr>
          <a:lstStyle/>
          <a:p>
            <a:r>
              <a:rPr kumimoji="1" lang="en-US" altLang="ja-JP" sz="10000" b="1" dirty="0">
                <a:ln w="28575">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AI</a:t>
            </a:r>
            <a:r>
              <a:rPr kumimoji="1" lang="ja-JP" altLang="en-US" sz="10000" b="1" dirty="0">
                <a:ln w="28575">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スピーカー開発</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232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0FECCBAF-9901-4877-94E0-4E2CB0751C20}"/>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34823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F473B5A9-B9F3-4E84-AACD-33D569EB844A}"/>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68162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6DE0BCF3-7C49-46E6-8B00-959ABF3691EC}"/>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8" name="テキスト ボックス 7">
            <a:extLst>
              <a:ext uri="{FF2B5EF4-FFF2-40B4-BE49-F238E27FC236}">
                <a16:creationId xmlns:a16="http://schemas.microsoft.com/office/drawing/2014/main" id="{E208B927-78FA-4882-9BEC-0C27D7D3E4D3}"/>
              </a:ext>
            </a:extLst>
          </p:cNvPr>
          <p:cNvSpPr txBox="1"/>
          <p:nvPr/>
        </p:nvSpPr>
        <p:spPr>
          <a:xfrm>
            <a:off x="5539408" y="1751617"/>
            <a:ext cx="4439479" cy="5078313"/>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KYOU</a:t>
            </a:r>
          </a:p>
          <a:p>
            <a:r>
              <a:rPr kumimoji="1" lang="ja-JP" altLang="en-US" sz="3600" dirty="0"/>
              <a:t>今日</a:t>
            </a:r>
            <a:r>
              <a:rPr kumimoji="1" lang="en-US" altLang="ja-JP" sz="3600" dirty="0"/>
              <a:t>	</a:t>
            </a:r>
            <a:r>
              <a:rPr kumimoji="1" lang="en-US" altLang="ja-JP" sz="3600" dirty="0" err="1"/>
              <a:t>ky</a:t>
            </a:r>
            <a:r>
              <a:rPr kumimoji="1" lang="en-US" altLang="ja-JP" sz="3600" dirty="0"/>
              <a:t> o u</a:t>
            </a:r>
          </a:p>
          <a:p>
            <a:r>
              <a:rPr lang="en-US" altLang="ja-JP" sz="3600" dirty="0"/>
              <a:t>% HA</a:t>
            </a:r>
          </a:p>
          <a:p>
            <a:r>
              <a:rPr lang="ja-JP" altLang="en-US" sz="3600" dirty="0"/>
              <a:t>は</a:t>
            </a:r>
            <a:r>
              <a:rPr lang="en-US" altLang="ja-JP" sz="3600" dirty="0"/>
              <a:t>		h a</a:t>
            </a:r>
          </a:p>
          <a:p>
            <a:r>
              <a:rPr lang="en-US" altLang="ja-JP" sz="3600" dirty="0"/>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p:txBody>
      </p:sp>
    </p:spTree>
    <p:extLst>
      <p:ext uri="{BB962C8B-B14F-4D97-AF65-F5344CB8AC3E}">
        <p14:creationId xmlns:p14="http://schemas.microsoft.com/office/powerpoint/2010/main" val="55783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HA TENKI</a:t>
            </a:r>
          </a:p>
          <a:p>
            <a:r>
              <a:rPr kumimoji="1" lang="ja-JP" altLang="en-US" sz="3600" dirty="0"/>
              <a:t>　 </a:t>
            </a:r>
            <a:r>
              <a:rPr lang="ja-JP" altLang="en-US" sz="3600" b="1" dirty="0"/>
              <a:t>今日　は    晴れ</a:t>
            </a:r>
            <a:endParaRPr lang="en-US" altLang="ja-JP" sz="3600" b="1" dirty="0"/>
          </a:p>
          <a:p>
            <a:r>
              <a:rPr lang="ja-JP" altLang="en-US" sz="3600" b="1" dirty="0"/>
              <a:t>　</a:t>
            </a:r>
            <a:r>
              <a:rPr lang="en-US" altLang="ja-JP" sz="3600" b="1" dirty="0"/>
              <a:t> </a:t>
            </a:r>
            <a:r>
              <a:rPr lang="ja-JP" altLang="en-US" sz="3600" b="1" dirty="0"/>
              <a:t>今日　は     雨</a:t>
            </a:r>
            <a:endParaRPr lang="en-US" altLang="ja-JP" sz="3600" b="1" dirty="0"/>
          </a:p>
          <a:p>
            <a:r>
              <a:rPr lang="ja-JP" altLang="en-US" sz="3600" b="1" dirty="0"/>
              <a:t>　 今日　は    曇り</a:t>
            </a:r>
            <a:endParaRPr lang="en-US" altLang="ja-JP" sz="3600" b="1" dirty="0"/>
          </a:p>
          <a:p>
            <a:endParaRPr kumimoji="1" lang="en-US" altLang="ja-JP" sz="3200" dirty="0"/>
          </a:p>
        </p:txBody>
      </p:sp>
      <p:sp>
        <p:nvSpPr>
          <p:cNvPr id="9" name="タイトル 1">
            <a:extLst>
              <a:ext uri="{FF2B5EF4-FFF2-40B4-BE49-F238E27FC236}">
                <a16:creationId xmlns:a16="http://schemas.microsoft.com/office/drawing/2014/main" id="{BB81A56E-A49F-4BB3-AFD8-9F08F8AEC046}"/>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6649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fade">
                                      <p:cBhvr>
                                        <p:cTn id="1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732E-7DA7-406F-85C0-863D6420038A}"/>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4" name="正方形/長方形 3">
            <a:extLst>
              <a:ext uri="{FF2B5EF4-FFF2-40B4-BE49-F238E27FC236}">
                <a16:creationId xmlns:a16="http://schemas.microsoft.com/office/drawing/2014/main" id="{69845A7F-5CE8-4273-BF96-B117543FDBC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88A385C2-E5A2-4003-9E76-544551CCC84E}"/>
              </a:ext>
            </a:extLst>
          </p:cNvPr>
          <p:cNvSpPr>
            <a:spLocks noGrp="1"/>
          </p:cNvSpPr>
          <p:nvPr>
            <p:ph idx="1"/>
          </p:nvPr>
        </p:nvSpPr>
        <p:spPr>
          <a:xfrm>
            <a:off x="838200" y="1825625"/>
            <a:ext cx="10515600" cy="4351338"/>
          </a:xfrm>
        </p:spPr>
        <p:txBody>
          <a:bodyPr/>
          <a:lstStyle/>
          <a:p>
            <a:pPr marL="0" indent="0">
              <a:buNone/>
            </a:pPr>
            <a:r>
              <a:rPr lang="ja-JP" altLang="en-US" sz="3600" b="1" dirty="0"/>
              <a:t>呼び出しの合図</a:t>
            </a:r>
            <a:endParaRPr lang="en-US" altLang="ja-JP" sz="3600" b="1"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6" name="図 5">
            <a:extLst>
              <a:ext uri="{FF2B5EF4-FFF2-40B4-BE49-F238E27FC236}">
                <a16:creationId xmlns:a16="http://schemas.microsoft.com/office/drawing/2014/main" id="{14BB52E9-6E26-4A66-85BC-514194CEADAD}"/>
              </a:ext>
            </a:extLst>
          </p:cNvPr>
          <p:cNvPicPr>
            <a:picLocks noChangeAspect="1"/>
          </p:cNvPicPr>
          <p:nvPr/>
        </p:nvPicPr>
        <p:blipFill>
          <a:blip r:embed="rId3">
            <a:duotone>
              <a:schemeClr val="accent6">
                <a:shade val="45000"/>
                <a:satMod val="135000"/>
              </a:schemeClr>
              <a:prstClr val="white"/>
            </a:duotone>
          </a:blip>
          <a:stretch>
            <a:fillRect/>
          </a:stretch>
        </p:blipFill>
        <p:spPr>
          <a:xfrm>
            <a:off x="2162534" y="3425853"/>
            <a:ext cx="3432147" cy="3432147"/>
          </a:xfrm>
          <a:prstGeom prst="rect">
            <a:avLst/>
          </a:prstGeom>
        </p:spPr>
      </p:pic>
      <p:sp>
        <p:nvSpPr>
          <p:cNvPr id="7" name="吹き出し: 円形 6">
            <a:extLst>
              <a:ext uri="{FF2B5EF4-FFF2-40B4-BE49-F238E27FC236}">
                <a16:creationId xmlns:a16="http://schemas.microsoft.com/office/drawing/2014/main" id="{A7458F90-F5F3-4D23-ADA6-2D22B64937F6}"/>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Tree>
    <p:extLst>
      <p:ext uri="{BB962C8B-B14F-4D97-AF65-F5344CB8AC3E}">
        <p14:creationId xmlns:p14="http://schemas.microsoft.com/office/powerpoint/2010/main" val="52413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BDC4CC63-E36D-4178-B2A9-7286DB10D461}"/>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6" name="テキスト ボックス 5">
            <a:extLst>
              <a:ext uri="{FF2B5EF4-FFF2-40B4-BE49-F238E27FC236}">
                <a16:creationId xmlns:a16="http://schemas.microsoft.com/office/drawing/2014/main" id="{DA97028B-4C9B-4EF7-8419-A24D43B4CF84}"/>
              </a:ext>
            </a:extLst>
          </p:cNvPr>
          <p:cNvSpPr txBox="1"/>
          <p:nvPr/>
        </p:nvSpPr>
        <p:spPr>
          <a:xfrm>
            <a:off x="509427" y="1903271"/>
            <a:ext cx="4439479" cy="2862322"/>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NEE</a:t>
            </a:r>
          </a:p>
          <a:p>
            <a:r>
              <a:rPr lang="ja-JP" altLang="en-US" sz="3600" dirty="0"/>
              <a:t>ねぇ</a:t>
            </a:r>
            <a:r>
              <a:rPr lang="en-US" altLang="ja-JP" sz="3600" dirty="0"/>
              <a:t>	n e</a:t>
            </a:r>
          </a:p>
          <a:p>
            <a:r>
              <a:rPr lang="en-US" altLang="ja-JP" sz="3600" dirty="0"/>
              <a:t>% YOSIE</a:t>
            </a:r>
          </a:p>
          <a:p>
            <a:r>
              <a:rPr lang="ja-JP" altLang="en-US" sz="3600" dirty="0"/>
              <a:t>よしえ</a:t>
            </a:r>
            <a:r>
              <a:rPr lang="en-US" altLang="ja-JP" sz="3600" dirty="0"/>
              <a:t>	y o </a:t>
            </a:r>
            <a:r>
              <a:rPr lang="en-US" altLang="ja-JP" sz="3600" dirty="0" err="1"/>
              <a:t>sh</a:t>
            </a:r>
            <a:r>
              <a:rPr lang="en-US" altLang="ja-JP" sz="3600" dirty="0"/>
              <a:t> </a:t>
            </a:r>
            <a:r>
              <a:rPr lang="en-US" altLang="ja-JP" sz="3600" dirty="0" err="1"/>
              <a:t>i</a:t>
            </a:r>
            <a:r>
              <a:rPr lang="en-US" altLang="ja-JP" sz="3600" dirty="0"/>
              <a:t> e</a:t>
            </a:r>
          </a:p>
        </p:txBody>
      </p:sp>
      <p:sp>
        <p:nvSpPr>
          <p:cNvPr id="7" name="コンテンツ プレースホルダー 6">
            <a:extLst>
              <a:ext uri="{FF2B5EF4-FFF2-40B4-BE49-F238E27FC236}">
                <a16:creationId xmlns:a16="http://schemas.microsoft.com/office/drawing/2014/main" id="{87139F3E-CA51-4C1E-9C50-BC0D5A490514}"/>
              </a:ext>
            </a:extLst>
          </p:cNvPr>
          <p:cNvSpPr txBox="1">
            <a:spLocks noGrp="1"/>
          </p:cNvSpPr>
          <p:nvPr>
            <p:ph idx="1"/>
          </p:nvPr>
        </p:nvSpPr>
        <p:spPr>
          <a:xfrm>
            <a:off x="4948906" y="1903271"/>
            <a:ext cx="6774951" cy="3674532"/>
          </a:xfrm>
          <a:prstGeom prst="rect">
            <a:avLst/>
          </a:prstGeom>
          <a:solidFill>
            <a:schemeClr val="bg1"/>
          </a:solidFill>
          <a:ln>
            <a:solidFill>
              <a:schemeClr val="tx1"/>
            </a:solidFill>
          </a:ln>
        </p:spPr>
        <p:txBody>
          <a:bodyPr wrap="square" rtlCol="0">
            <a:spAutoFit/>
          </a:bodyPr>
          <a:lstStyle/>
          <a:p>
            <a:pPr marL="0" indent="0">
              <a:buNone/>
            </a:pPr>
            <a:r>
              <a:rPr lang="ja-JP" altLang="en-US" sz="3600" b="1" dirty="0"/>
              <a:t>文法</a:t>
            </a:r>
            <a:r>
              <a:rPr kumimoji="1" lang="ja-JP" altLang="en-US" sz="3600" b="1" dirty="0"/>
              <a:t>ファイル</a:t>
            </a:r>
            <a:endParaRPr kumimoji="1" lang="en-US" altLang="ja-JP" sz="3600" b="1" dirty="0"/>
          </a:p>
          <a:p>
            <a:pPr marL="0" indent="0">
              <a:buNone/>
            </a:pPr>
            <a:r>
              <a:rPr lang="en-US" altLang="ja-JP" sz="3600" dirty="0"/>
              <a:t>S:NEE YOSIE KYOU HA TENKI</a:t>
            </a:r>
          </a:p>
          <a:p>
            <a:pPr marL="0" indent="0">
              <a:buNone/>
            </a:pPr>
            <a:r>
              <a:rPr kumimoji="1" lang="ja-JP" altLang="en-US" sz="3600" b="1" dirty="0"/>
              <a:t>　ねぇ </a:t>
            </a:r>
            <a:r>
              <a:rPr kumimoji="1" lang="en-US" altLang="ja-JP" sz="3600" b="1" dirty="0"/>
              <a:t>YoSiE</a:t>
            </a:r>
            <a:r>
              <a:rPr kumimoji="1" lang="ja-JP" altLang="en-US" sz="3600" b="1" dirty="0"/>
              <a:t>  </a:t>
            </a:r>
            <a:r>
              <a:rPr lang="ja-JP" altLang="en-US" sz="3600" b="1" dirty="0"/>
              <a:t>今日　は    晴れ</a:t>
            </a:r>
            <a:endParaRPr lang="en-US" altLang="ja-JP" sz="3600" b="1" dirty="0"/>
          </a:p>
          <a:p>
            <a:pPr marL="0" indent="0">
              <a:buNone/>
            </a:pPr>
            <a:r>
              <a:rPr lang="ja-JP" altLang="en-US" sz="3600" b="1" dirty="0"/>
              <a:t>　ねぇ </a:t>
            </a:r>
            <a:r>
              <a:rPr lang="en-US" altLang="ja-JP" sz="3600" b="1" dirty="0"/>
              <a:t>YoSiE</a:t>
            </a:r>
            <a:r>
              <a:rPr lang="ja-JP" altLang="en-US" sz="3600" b="1" dirty="0"/>
              <a:t> </a:t>
            </a:r>
            <a:r>
              <a:rPr lang="en-US" altLang="ja-JP" sz="3600" b="1" dirty="0"/>
              <a:t> </a:t>
            </a:r>
            <a:r>
              <a:rPr lang="ja-JP" altLang="en-US" sz="3600" b="1" dirty="0"/>
              <a:t>今日　は     雨</a:t>
            </a:r>
            <a:endParaRPr lang="en-US" altLang="ja-JP" sz="3600" b="1" dirty="0"/>
          </a:p>
          <a:p>
            <a:pPr marL="0" indent="0">
              <a:buNone/>
            </a:pPr>
            <a:r>
              <a:rPr lang="ja-JP" altLang="en-US" sz="3600" b="1" dirty="0"/>
              <a:t>　ねぇ </a:t>
            </a:r>
            <a:r>
              <a:rPr lang="en-US" altLang="ja-JP" sz="3600" b="1" dirty="0"/>
              <a:t>YoSiE</a:t>
            </a:r>
            <a:r>
              <a:rPr lang="ja-JP" altLang="en-US" sz="3600" b="1" dirty="0"/>
              <a:t>  今日　は    曇り</a:t>
            </a:r>
            <a:endParaRPr lang="en-US" altLang="ja-JP" sz="3600" b="1" dirty="0"/>
          </a:p>
          <a:p>
            <a:endParaRPr kumimoji="1" lang="en-US" altLang="ja-JP" sz="3200" dirty="0"/>
          </a:p>
        </p:txBody>
      </p:sp>
    </p:spTree>
    <p:extLst>
      <p:ext uri="{BB962C8B-B14F-4D97-AF65-F5344CB8AC3E}">
        <p14:creationId xmlns:p14="http://schemas.microsoft.com/office/powerpoint/2010/main" val="260603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fade">
                                      <p:cBhvr>
                                        <p:cTn id="12" dur="500"/>
                                        <p:tgtEl>
                                          <p:spTgt spid="7">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688B5-67DA-428A-92E6-3D3B28BFC143}"/>
              </a:ext>
            </a:extLst>
          </p:cNvPr>
          <p:cNvSpPr>
            <a:spLocks noGrp="1"/>
          </p:cNvSpPr>
          <p:nvPr>
            <p:ph type="title"/>
          </p:nvPr>
        </p:nvSpPr>
        <p:spPr/>
        <p:txBody>
          <a:bodyPr/>
          <a:lstStyle/>
          <a:p>
            <a:r>
              <a:rPr kumimoji="1" lang="ja-JP" altLang="en-US" dirty="0"/>
              <a:t>テキスト分類の仕組み</a:t>
            </a:r>
          </a:p>
        </p:txBody>
      </p:sp>
      <p:sp>
        <p:nvSpPr>
          <p:cNvPr id="3" name="コンテンツ プレースホルダー 2">
            <a:extLst>
              <a:ext uri="{FF2B5EF4-FFF2-40B4-BE49-F238E27FC236}">
                <a16:creationId xmlns:a16="http://schemas.microsoft.com/office/drawing/2014/main" id="{B6B6A2C6-E821-404C-9429-4F30D1E7A255}"/>
              </a:ext>
            </a:extLst>
          </p:cNvPr>
          <p:cNvSpPr>
            <a:spLocks noGrp="1"/>
          </p:cNvSpPr>
          <p:nvPr>
            <p:ph idx="1"/>
          </p:nvPr>
        </p:nvSpPr>
        <p:spPr/>
        <p:txBody>
          <a:bodyPr/>
          <a:lstStyle/>
          <a:p>
            <a:endParaRPr kumimoji="1" lang="ja-JP" altLang="en-US"/>
          </a:p>
        </p:txBody>
      </p:sp>
      <p:sp>
        <p:nvSpPr>
          <p:cNvPr id="4" name="正方形/長方形 3">
            <a:extLst>
              <a:ext uri="{FF2B5EF4-FFF2-40B4-BE49-F238E27FC236}">
                <a16:creationId xmlns:a16="http://schemas.microsoft.com/office/drawing/2014/main" id="{58626FC8-F8C8-406B-BD45-B847BCC1E671}"/>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92832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84D43F-F80B-40CE-BAA6-B9DFBE0CA5B9}"/>
              </a:ext>
            </a:extLst>
          </p:cNvPr>
          <p:cNvSpPr>
            <a:spLocks noGrp="1"/>
          </p:cNvSpPr>
          <p:nvPr>
            <p:ph type="title"/>
          </p:nvPr>
        </p:nvSpPr>
        <p:spPr/>
        <p:txBody>
          <a:bodyPr/>
          <a:lstStyle/>
          <a:p>
            <a:r>
              <a:rPr kumimoji="1" lang="en-US" altLang="ja-JP" dirty="0"/>
              <a:t>fastText</a:t>
            </a:r>
            <a:endParaRPr kumimoji="1" lang="ja-JP" altLang="en-US" dirty="0"/>
          </a:p>
        </p:txBody>
      </p:sp>
      <p:sp>
        <p:nvSpPr>
          <p:cNvPr id="3" name="コンテンツ プレースホルダー 2">
            <a:extLst>
              <a:ext uri="{FF2B5EF4-FFF2-40B4-BE49-F238E27FC236}">
                <a16:creationId xmlns:a16="http://schemas.microsoft.com/office/drawing/2014/main" id="{A68B4BBE-92D2-4DCF-B6A5-0E40E2D9BFF9}"/>
              </a:ext>
            </a:extLst>
          </p:cNvPr>
          <p:cNvSpPr>
            <a:spLocks noGrp="1"/>
          </p:cNvSpPr>
          <p:nvPr>
            <p:ph idx="1"/>
          </p:nvPr>
        </p:nvSpPr>
        <p:spPr/>
        <p:txBody>
          <a:bodyPr/>
          <a:lstStyle/>
          <a:p>
            <a:r>
              <a:rPr kumimoji="1" lang="ja-JP" altLang="en-US" dirty="0"/>
              <a:t>機械学習周り</a:t>
            </a:r>
            <a:endParaRPr kumimoji="1" lang="en-US" altLang="ja-JP" dirty="0"/>
          </a:p>
          <a:p>
            <a:r>
              <a:rPr kumimoji="1" lang="ja-JP" altLang="en-US" dirty="0"/>
              <a:t>トレーニングデータ</a:t>
            </a:r>
          </a:p>
        </p:txBody>
      </p:sp>
    </p:spTree>
    <p:extLst>
      <p:ext uri="{BB962C8B-B14F-4D97-AF65-F5344CB8AC3E}">
        <p14:creationId xmlns:p14="http://schemas.microsoft.com/office/powerpoint/2010/main" val="2305918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A43A5C1C-CD2F-46A6-BDBE-D4A7B86F23A3}"/>
              </a:ext>
            </a:extLst>
          </p:cNvPr>
          <p:cNvSpPr/>
          <p:nvPr/>
        </p:nvSpPr>
        <p:spPr>
          <a:xfrm>
            <a:off x="1400784" y="5009745"/>
            <a:ext cx="6624536" cy="4790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2E06782-F764-4458-86E7-0558F2580076}"/>
              </a:ext>
            </a:extLst>
          </p:cNvPr>
          <p:cNvSpPr/>
          <p:nvPr/>
        </p:nvSpPr>
        <p:spPr>
          <a:xfrm>
            <a:off x="1400783" y="2598764"/>
            <a:ext cx="6624536" cy="18871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a:t>
            </a:r>
          </a:p>
        </p:txBody>
      </p:sp>
      <p:sp>
        <p:nvSpPr>
          <p:cNvPr id="3" name="コンテンツ プレースホルダー 2">
            <a:extLst>
              <a:ext uri="{FF2B5EF4-FFF2-40B4-BE49-F238E27FC236}">
                <a16:creationId xmlns:a16="http://schemas.microsoft.com/office/drawing/2014/main" id="{2714D079-74EA-42AF-9886-A31DAA6C24C9}"/>
              </a:ext>
            </a:extLst>
          </p:cNvPr>
          <p:cNvSpPr>
            <a:spLocks noGrp="1"/>
          </p:cNvSpPr>
          <p:nvPr>
            <p:ph idx="1"/>
          </p:nvPr>
        </p:nvSpPr>
        <p:spPr>
          <a:xfrm>
            <a:off x="838200" y="1690688"/>
            <a:ext cx="10515600" cy="4351338"/>
          </a:xfrm>
        </p:spPr>
        <p:txBody>
          <a:bodyPr>
            <a:normAutofit/>
          </a:bodyPr>
          <a:lstStyle/>
          <a:p>
            <a:r>
              <a:rPr kumimoji="1" lang="ja-JP" altLang="en-US" sz="3200" dirty="0"/>
              <a:t>スクレイピング</a:t>
            </a:r>
            <a:r>
              <a:rPr kumimoji="1" lang="en-US" altLang="ja-JP" sz="3200" dirty="0"/>
              <a:t>(BeautifulSoup4)</a:t>
            </a:r>
          </a:p>
          <a:p>
            <a:pPr lvl="1"/>
            <a:r>
              <a:rPr kumimoji="1" lang="en-US" altLang="ja-JP" sz="2800" dirty="0"/>
              <a:t>Web</a:t>
            </a:r>
            <a:r>
              <a:rPr kumimoji="1" lang="ja-JP" altLang="en-US" sz="2800" dirty="0"/>
              <a:t>ページからテキストデータを取得</a:t>
            </a:r>
            <a:endParaRPr kumimoji="1" lang="en-US" altLang="ja-JP" sz="2800" dirty="0"/>
          </a:p>
          <a:p>
            <a:pPr marL="457200" lvl="1" indent="0">
              <a:buNone/>
            </a:pPr>
            <a:r>
              <a:rPr lang="ja-JP" altLang="en-US" sz="3200" b="1" dirty="0"/>
              <a:t> 天気予報</a:t>
            </a:r>
            <a:endParaRPr lang="en-US" altLang="ja-JP" sz="3200" b="1" dirty="0"/>
          </a:p>
          <a:p>
            <a:pPr lvl="1"/>
            <a:endParaRPr lang="en-US" altLang="ja-JP" sz="700" b="1" dirty="0"/>
          </a:p>
          <a:p>
            <a:pPr marL="457200" lvl="1" indent="0">
              <a:buNone/>
            </a:pPr>
            <a:r>
              <a:rPr kumimoji="1" lang="ja-JP" altLang="en-US" sz="3200" b="1" dirty="0"/>
              <a:t> ニュース</a:t>
            </a:r>
            <a:endParaRPr kumimoji="1" lang="en-US" altLang="ja-JP" sz="3200" b="1" dirty="0"/>
          </a:p>
          <a:p>
            <a:pPr lvl="1"/>
            <a:endParaRPr kumimoji="1" lang="en-US" altLang="ja-JP" sz="700" b="1" dirty="0"/>
          </a:p>
          <a:p>
            <a:pPr marL="457200" lvl="1" indent="0">
              <a:buNone/>
            </a:pPr>
            <a:r>
              <a:rPr kumimoji="1" lang="ja-JP" altLang="en-US" sz="3200" b="1" dirty="0"/>
              <a:t> 星座占い</a:t>
            </a:r>
            <a:endParaRPr kumimoji="1" lang="en-US" altLang="ja-JP" sz="2800" b="1" dirty="0"/>
          </a:p>
          <a:p>
            <a:r>
              <a:rPr kumimoji="1" lang="ja-JP" altLang="en-US" sz="3200" dirty="0"/>
              <a:t>時刻取得</a:t>
            </a:r>
            <a:r>
              <a:rPr kumimoji="1" lang="en-US" altLang="ja-JP" sz="3200" dirty="0"/>
              <a:t>(Datetime</a:t>
            </a:r>
            <a:r>
              <a:rPr kumimoji="1" lang="ja-JP" altLang="en-US" sz="3200" dirty="0"/>
              <a:t>モジュール</a:t>
            </a:r>
            <a:r>
              <a:rPr kumimoji="1" lang="en-US" altLang="ja-JP" sz="3200" dirty="0"/>
              <a:t>)</a:t>
            </a:r>
            <a:endParaRPr lang="en-US" altLang="ja-JP" sz="700" b="1" dirty="0"/>
          </a:p>
          <a:p>
            <a:pPr marL="457200" lvl="1" indent="0">
              <a:buNone/>
            </a:pPr>
            <a:r>
              <a:rPr lang="ja-JP" altLang="en-US" sz="3200" b="1" dirty="0"/>
              <a:t> 日 時</a:t>
            </a:r>
            <a:endParaRPr kumimoji="1" lang="ja-JP" altLang="en-US" sz="3200" b="1" dirty="0"/>
          </a:p>
        </p:txBody>
      </p:sp>
      <p:sp>
        <p:nvSpPr>
          <p:cNvPr id="4" name="矢印: 右 3">
            <a:extLst>
              <a:ext uri="{FF2B5EF4-FFF2-40B4-BE49-F238E27FC236}">
                <a16:creationId xmlns:a16="http://schemas.microsoft.com/office/drawing/2014/main" id="{34769FBF-812B-4857-BA1F-FD2F39C92F5A}"/>
              </a:ext>
            </a:extLst>
          </p:cNvPr>
          <p:cNvSpPr/>
          <p:nvPr/>
        </p:nvSpPr>
        <p:spPr>
          <a:xfrm>
            <a:off x="3564611" y="2716898"/>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8C48FF94-A834-4C8D-9421-16336A8B819A}"/>
              </a:ext>
            </a:extLst>
          </p:cNvPr>
          <p:cNvSpPr/>
          <p:nvPr/>
        </p:nvSpPr>
        <p:spPr>
          <a:xfrm>
            <a:off x="3564611" y="3380342"/>
            <a:ext cx="1270860" cy="3240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776E5C8A-27D9-41C7-82C1-FE63AED0AEF4}"/>
              </a:ext>
            </a:extLst>
          </p:cNvPr>
          <p:cNvSpPr/>
          <p:nvPr/>
        </p:nvSpPr>
        <p:spPr>
          <a:xfrm>
            <a:off x="3564611" y="4019097"/>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D3E589E6-C4D5-4230-8D9E-C763BE431DC1}"/>
              </a:ext>
            </a:extLst>
          </p:cNvPr>
          <p:cNvSpPr/>
          <p:nvPr/>
        </p:nvSpPr>
        <p:spPr>
          <a:xfrm>
            <a:off x="3564611" y="5115331"/>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B1C1048-BCB0-4766-9795-230CC3FCB278}"/>
              </a:ext>
            </a:extLst>
          </p:cNvPr>
          <p:cNvSpPr txBox="1"/>
          <p:nvPr/>
        </p:nvSpPr>
        <p:spPr>
          <a:xfrm>
            <a:off x="5190641" y="2520906"/>
            <a:ext cx="3338591" cy="3185487"/>
          </a:xfrm>
          <a:prstGeom prst="rect">
            <a:avLst/>
          </a:prstGeom>
          <a:noFill/>
        </p:spPr>
        <p:txBody>
          <a:bodyPr wrap="square" rtlCol="0">
            <a:spAutoFit/>
          </a:bodyPr>
          <a:lstStyle/>
          <a:p>
            <a:r>
              <a:rPr kumimoji="1" lang="en-US" altLang="ja-JP" sz="3600" b="1" dirty="0"/>
              <a:t>weather</a:t>
            </a:r>
            <a:r>
              <a:rPr lang="en-US" altLang="ja-JP" sz="3600" b="1" dirty="0"/>
              <a:t>.txt</a:t>
            </a:r>
          </a:p>
          <a:p>
            <a:endParaRPr lang="en-US" altLang="ja-JP" sz="700" b="1" dirty="0"/>
          </a:p>
          <a:p>
            <a:r>
              <a:rPr lang="en-US" altLang="ja-JP" sz="3600" b="1" dirty="0"/>
              <a:t>n</a:t>
            </a:r>
            <a:r>
              <a:rPr kumimoji="1" lang="en-US" altLang="ja-JP" sz="3600" b="1" dirty="0"/>
              <a:t>ews.txt</a:t>
            </a:r>
          </a:p>
          <a:p>
            <a:endParaRPr kumimoji="1" lang="en-US" altLang="ja-JP" sz="700" b="1" dirty="0"/>
          </a:p>
          <a:p>
            <a:r>
              <a:rPr lang="en-US" altLang="ja-JP" sz="3600" b="1" dirty="0"/>
              <a:t>fortune.txt</a:t>
            </a:r>
          </a:p>
          <a:p>
            <a:endParaRPr lang="en-US" altLang="ja-JP" sz="3600" b="1" dirty="0"/>
          </a:p>
          <a:p>
            <a:r>
              <a:rPr lang="en-US" altLang="ja-JP" sz="3600" b="1" dirty="0"/>
              <a:t>d</a:t>
            </a:r>
            <a:r>
              <a:rPr kumimoji="1" lang="en-US" altLang="ja-JP" sz="3600" b="1" dirty="0"/>
              <a:t>ay.txt</a:t>
            </a:r>
            <a:endParaRPr kumimoji="1" lang="ja-JP" altLang="en-US" sz="3600" b="1" dirty="0"/>
          </a:p>
        </p:txBody>
      </p:sp>
      <p:sp>
        <p:nvSpPr>
          <p:cNvPr id="10" name="正方形/長方形 9">
            <a:extLst>
              <a:ext uri="{FF2B5EF4-FFF2-40B4-BE49-F238E27FC236}">
                <a16:creationId xmlns:a16="http://schemas.microsoft.com/office/drawing/2014/main" id="{DA2BCC13-84D3-434E-A145-3C01043EC3E6}"/>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134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6976D-0A2B-4C02-A474-9B958A9E3C4E}"/>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目次</a:t>
            </a:r>
          </a:p>
        </p:txBody>
      </p:sp>
      <p:sp>
        <p:nvSpPr>
          <p:cNvPr id="3" name="コンテンツ プレースホルダー 2">
            <a:extLst>
              <a:ext uri="{FF2B5EF4-FFF2-40B4-BE49-F238E27FC236}">
                <a16:creationId xmlns:a16="http://schemas.microsoft.com/office/drawing/2014/main" id="{A10267D8-EA5F-4CC5-840A-BAB7DC8AA33A}"/>
              </a:ext>
            </a:extLst>
          </p:cNvPr>
          <p:cNvSpPr>
            <a:spLocks noGrp="1"/>
          </p:cNvSpPr>
          <p:nvPr>
            <p:ph idx="1"/>
          </p:nvPr>
        </p:nvSpPr>
        <p:spPr>
          <a:xfrm>
            <a:off x="838199" y="1825625"/>
            <a:ext cx="10874829" cy="4351338"/>
          </a:xfrm>
        </p:spPr>
        <p:txBody>
          <a:bodyPr>
            <a:normAutofit/>
          </a:bodyPr>
          <a:lstStyle/>
          <a:p>
            <a:r>
              <a:rPr kumimoji="1" lang="ja-JP" altLang="en-US" sz="3200" dirty="0"/>
              <a:t>プロジェクトの全体像</a:t>
            </a:r>
            <a:endParaRPr kumimoji="1" lang="en-US" altLang="ja-JP" sz="3200" dirty="0"/>
          </a:p>
          <a:p>
            <a:r>
              <a:rPr lang="ja-JP" altLang="en-US" sz="3200" dirty="0"/>
              <a:t>処理の流れ</a:t>
            </a:r>
            <a:endParaRPr lang="en-US" altLang="ja-JP" sz="3200" dirty="0"/>
          </a:p>
          <a:p>
            <a:r>
              <a:rPr lang="ja-JP" altLang="en-US" sz="3200" dirty="0"/>
              <a:t>要素技術</a:t>
            </a:r>
            <a:r>
              <a:rPr lang="en-US" altLang="ja-JP" sz="3200" dirty="0"/>
              <a:t>(</a:t>
            </a:r>
            <a:r>
              <a:rPr lang="en-US" altLang="ja-JP" sz="3200" b="1" dirty="0"/>
              <a:t>Julius, </a:t>
            </a:r>
            <a:r>
              <a:rPr lang="en-US" altLang="ja-JP" sz="3200" b="1" dirty="0" err="1"/>
              <a:t>fastText</a:t>
            </a:r>
            <a:r>
              <a:rPr lang="en-US" altLang="ja-JP" sz="3200" b="1" dirty="0"/>
              <a:t>, </a:t>
            </a:r>
            <a:r>
              <a:rPr lang="ja-JP" altLang="en-US" sz="3200" b="1" dirty="0"/>
              <a:t>スクレイピング</a:t>
            </a:r>
            <a:r>
              <a:rPr lang="en-US" altLang="ja-JP" sz="3200" b="1" dirty="0"/>
              <a:t>, </a:t>
            </a:r>
            <a:r>
              <a:rPr lang="en-US" altLang="ja-JP" sz="3200" b="1" dirty="0" err="1"/>
              <a:t>OpenJTalk</a:t>
            </a:r>
            <a:r>
              <a:rPr lang="en-US" altLang="ja-JP" sz="3200" dirty="0"/>
              <a:t>)</a:t>
            </a:r>
          </a:p>
          <a:p>
            <a:r>
              <a:rPr lang="ja-JP" altLang="en-US" sz="3200" dirty="0"/>
              <a:t>実行ファイル</a:t>
            </a:r>
            <a:endParaRPr lang="en-US" altLang="ja-JP" sz="3200" dirty="0"/>
          </a:p>
          <a:p>
            <a:r>
              <a:rPr lang="ja-JP" altLang="en-US" dirty="0"/>
              <a:t>デモンストレーション</a:t>
            </a:r>
            <a:endParaRPr lang="en-US" altLang="ja-JP" dirty="0"/>
          </a:p>
          <a:p>
            <a:r>
              <a:rPr lang="ja-JP" altLang="en-US" dirty="0"/>
              <a:t>まとめ</a:t>
            </a:r>
            <a:endParaRPr lang="en-US" altLang="ja-JP" dirty="0"/>
          </a:p>
          <a:p>
            <a:r>
              <a:rPr lang="ja-JP" altLang="en-US" dirty="0"/>
              <a:t>メンバー紹介</a:t>
            </a:r>
            <a:endParaRPr lang="en-US" altLang="ja-JP" dirty="0"/>
          </a:p>
          <a:p>
            <a:endParaRPr lang="en-US" altLang="ja-JP" dirty="0"/>
          </a:p>
          <a:p>
            <a:endParaRPr kumimoji="1" lang="ja-JP" altLang="en-US" sz="3200" dirty="0"/>
          </a:p>
        </p:txBody>
      </p:sp>
      <p:sp>
        <p:nvSpPr>
          <p:cNvPr id="4" name="正方形/長方形 3">
            <a:extLst>
              <a:ext uri="{FF2B5EF4-FFF2-40B4-BE49-F238E27FC236}">
                <a16:creationId xmlns:a16="http://schemas.microsoft.com/office/drawing/2014/main" id="{D2273D95-41BC-48FE-B5C6-D9E5369628A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474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b="1" dirty="0">
                <a:ln>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　定時実行</a:t>
            </a:r>
          </a:p>
        </p:txBody>
      </p:sp>
      <p:sp>
        <p:nvSpPr>
          <p:cNvPr id="4" name="正方形/長方形 3">
            <a:extLst>
              <a:ext uri="{FF2B5EF4-FFF2-40B4-BE49-F238E27FC236}">
                <a16:creationId xmlns:a16="http://schemas.microsoft.com/office/drawing/2014/main" id="{9CEB8C61-C32D-41E2-841B-399EE256AABF}"/>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866203A-416E-4E77-ACCB-03EE9A263FEE}"/>
              </a:ext>
            </a:extLst>
          </p:cNvPr>
          <p:cNvPicPr>
            <a:picLocks noChangeAspect="1"/>
          </p:cNvPicPr>
          <p:nvPr/>
        </p:nvPicPr>
        <p:blipFill>
          <a:blip r:embed="rId3"/>
          <a:stretch>
            <a:fillRect/>
          </a:stretch>
        </p:blipFill>
        <p:spPr>
          <a:xfrm>
            <a:off x="838200" y="1325563"/>
            <a:ext cx="5989320" cy="5167312"/>
          </a:xfrm>
          <a:prstGeom prst="rect">
            <a:avLst/>
          </a:prstGeom>
        </p:spPr>
      </p:pic>
      <p:sp>
        <p:nvSpPr>
          <p:cNvPr id="9" name="テキスト ボックス 8">
            <a:extLst>
              <a:ext uri="{FF2B5EF4-FFF2-40B4-BE49-F238E27FC236}">
                <a16:creationId xmlns:a16="http://schemas.microsoft.com/office/drawing/2014/main" id="{A9959C1E-4A09-4ECA-BB49-97652CC68532}"/>
              </a:ext>
            </a:extLst>
          </p:cNvPr>
          <p:cNvSpPr txBox="1"/>
          <p:nvPr/>
        </p:nvSpPr>
        <p:spPr>
          <a:xfrm>
            <a:off x="5864352" y="3196407"/>
            <a:ext cx="6156960" cy="2554545"/>
          </a:xfrm>
          <a:prstGeom prst="rect">
            <a:avLst/>
          </a:prstGeom>
          <a:solidFill>
            <a:schemeClr val="accent6">
              <a:lumMod val="40000"/>
              <a:lumOff val="60000"/>
            </a:schemeClr>
          </a:solidFill>
          <a:ln>
            <a:solidFill>
              <a:schemeClr val="tx1"/>
            </a:solidFill>
          </a:ln>
        </p:spPr>
        <p:txBody>
          <a:bodyPr wrap="square" rtlCol="0">
            <a:spAutoFit/>
          </a:bodyPr>
          <a:lstStyle/>
          <a:p>
            <a:r>
              <a:rPr lang="en-US" altLang="ja-JP" sz="3200" b="1" dirty="0"/>
              <a:t>5</a:t>
            </a:r>
            <a:r>
              <a:rPr lang="ja-JP" altLang="en-US" sz="3200" b="1" dirty="0"/>
              <a:t>分おきに時刻を取得</a:t>
            </a:r>
            <a:endParaRPr lang="en-US" altLang="ja-JP" sz="3200" b="1" dirty="0"/>
          </a:p>
          <a:p>
            <a:r>
              <a:rPr kumimoji="1" lang="ja-JP" altLang="en-US" sz="3200" b="1" dirty="0"/>
              <a:t>時</a:t>
            </a:r>
            <a:r>
              <a:rPr kumimoji="1" lang="en-US" altLang="ja-JP" sz="3200" b="1" dirty="0"/>
              <a:t>(hour)</a:t>
            </a:r>
            <a:r>
              <a:rPr kumimoji="1" lang="ja-JP" altLang="en-US" sz="3200" b="1" dirty="0"/>
              <a:t>が変わったタイミングでスクレイピング</a:t>
            </a:r>
            <a:endParaRPr kumimoji="1" lang="en-US" altLang="ja-JP" sz="3200" b="1" dirty="0"/>
          </a:p>
          <a:p>
            <a:r>
              <a:rPr kumimoji="1" lang="ja-JP" altLang="en-US" sz="3200" b="1" dirty="0"/>
              <a:t>　ニュース→毎時</a:t>
            </a:r>
            <a:endParaRPr kumimoji="1" lang="en-US" altLang="ja-JP" sz="3200" b="1" dirty="0"/>
          </a:p>
          <a:p>
            <a:r>
              <a:rPr lang="ja-JP" altLang="en-US" sz="3200" b="1" dirty="0"/>
              <a:t>　天気→定刻</a:t>
            </a:r>
            <a:endParaRPr kumimoji="1" lang="ja-JP" altLang="en-US" sz="3200" b="1" dirty="0"/>
          </a:p>
        </p:txBody>
      </p:sp>
    </p:spTree>
    <p:extLst>
      <p:ext uri="{BB962C8B-B14F-4D97-AF65-F5344CB8AC3E}">
        <p14:creationId xmlns:p14="http://schemas.microsoft.com/office/powerpoint/2010/main" val="1347989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DF28-DE91-4559-964D-FBBF51F99738}"/>
              </a:ext>
            </a:extLst>
          </p:cNvPr>
          <p:cNvSpPr>
            <a:spLocks noGrp="1"/>
          </p:cNvSpPr>
          <p:nvPr>
            <p:ph type="title"/>
          </p:nvPr>
        </p:nvSpPr>
        <p:spPr/>
        <p:txBody>
          <a:bodyPr/>
          <a:lstStyle/>
          <a:p>
            <a:r>
              <a:rPr kumimoji="1" lang="en-US" altLang="ja-JP"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dirty="0"/>
              <a:t>音声ファイル　作成</a:t>
            </a:r>
            <a:endParaRPr kumimoji="1" lang="en-US" altLang="ja-JP" dirty="0"/>
          </a:p>
        </p:txBody>
      </p:sp>
      <p:sp>
        <p:nvSpPr>
          <p:cNvPr id="7" name="テキスト ボックス 6">
            <a:extLst>
              <a:ext uri="{FF2B5EF4-FFF2-40B4-BE49-F238E27FC236}">
                <a16:creationId xmlns:a16="http://schemas.microsoft.com/office/drawing/2014/main" id="{BC9E286B-F5E8-4C8B-AC3F-63529E259B69}"/>
              </a:ext>
            </a:extLst>
          </p:cNvPr>
          <p:cNvSpPr txBox="1"/>
          <p:nvPr/>
        </p:nvSpPr>
        <p:spPr>
          <a:xfrm>
            <a:off x="2644435" y="6063771"/>
            <a:ext cx="6059837"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スクレイピング直後に実行</a:t>
            </a:r>
          </a:p>
        </p:txBody>
      </p:sp>
      <p:sp>
        <p:nvSpPr>
          <p:cNvPr id="6" name="正方形/長方形 5">
            <a:extLst>
              <a:ext uri="{FF2B5EF4-FFF2-40B4-BE49-F238E27FC236}">
                <a16:creationId xmlns:a16="http://schemas.microsoft.com/office/drawing/2014/main" id="{402AECB5-4ABC-4E92-8BBE-67490A26919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8E97B88-CB6B-406A-8C92-A2E21FDE0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278" y="2245292"/>
            <a:ext cx="8843863" cy="3511724"/>
          </a:xfrm>
          <a:prstGeom prst="rect">
            <a:avLst/>
          </a:prstGeom>
        </p:spPr>
      </p:pic>
      <p:sp>
        <p:nvSpPr>
          <p:cNvPr id="13" name="テキスト ボックス 12">
            <a:extLst>
              <a:ext uri="{FF2B5EF4-FFF2-40B4-BE49-F238E27FC236}">
                <a16:creationId xmlns:a16="http://schemas.microsoft.com/office/drawing/2014/main" id="{6B1E1D2B-270A-47DB-96DE-C409418A6A61}"/>
              </a:ext>
            </a:extLst>
          </p:cNvPr>
          <p:cNvSpPr txBox="1"/>
          <p:nvPr/>
        </p:nvSpPr>
        <p:spPr>
          <a:xfrm>
            <a:off x="7084381" y="2965141"/>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ボイスデータ</a:t>
            </a:r>
          </a:p>
        </p:txBody>
      </p:sp>
      <p:sp>
        <p:nvSpPr>
          <p:cNvPr id="14" name="テキスト ボックス 13">
            <a:extLst>
              <a:ext uri="{FF2B5EF4-FFF2-40B4-BE49-F238E27FC236}">
                <a16:creationId xmlns:a16="http://schemas.microsoft.com/office/drawing/2014/main" id="{71E10211-6985-4E06-9D38-B94528930F44}"/>
              </a:ext>
            </a:extLst>
          </p:cNvPr>
          <p:cNvSpPr txBox="1"/>
          <p:nvPr/>
        </p:nvSpPr>
        <p:spPr>
          <a:xfrm>
            <a:off x="6511487" y="3338862"/>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辞書データ</a:t>
            </a:r>
          </a:p>
        </p:txBody>
      </p:sp>
      <p:sp>
        <p:nvSpPr>
          <p:cNvPr id="15" name="テキスト ボックス 14">
            <a:extLst>
              <a:ext uri="{FF2B5EF4-FFF2-40B4-BE49-F238E27FC236}">
                <a16:creationId xmlns:a16="http://schemas.microsoft.com/office/drawing/2014/main" id="{641533C1-1AE6-4E47-8BD5-E7054C7FAFB3}"/>
              </a:ext>
            </a:extLst>
          </p:cNvPr>
          <p:cNvSpPr txBox="1"/>
          <p:nvPr/>
        </p:nvSpPr>
        <p:spPr>
          <a:xfrm>
            <a:off x="1934149" y="3679746"/>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スピーチ速度</a:t>
            </a:r>
          </a:p>
        </p:txBody>
      </p:sp>
      <p:sp>
        <p:nvSpPr>
          <p:cNvPr id="18" name="テキスト ボックス 17">
            <a:extLst>
              <a:ext uri="{FF2B5EF4-FFF2-40B4-BE49-F238E27FC236}">
                <a16:creationId xmlns:a16="http://schemas.microsoft.com/office/drawing/2014/main" id="{FBF5BFC6-BE69-4904-9D1F-EE85AC8CEB0A}"/>
              </a:ext>
            </a:extLst>
          </p:cNvPr>
          <p:cNvSpPr txBox="1"/>
          <p:nvPr/>
        </p:nvSpPr>
        <p:spPr>
          <a:xfrm>
            <a:off x="2106967" y="4049684"/>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声の高さ</a:t>
            </a:r>
          </a:p>
        </p:txBody>
      </p:sp>
      <p:sp>
        <p:nvSpPr>
          <p:cNvPr id="19" name="テキスト ボックス 18">
            <a:extLst>
              <a:ext uri="{FF2B5EF4-FFF2-40B4-BE49-F238E27FC236}">
                <a16:creationId xmlns:a16="http://schemas.microsoft.com/office/drawing/2014/main" id="{D0393F5C-D838-4B26-98F9-EB35254AD39D}"/>
              </a:ext>
            </a:extLst>
          </p:cNvPr>
          <p:cNvSpPr txBox="1"/>
          <p:nvPr/>
        </p:nvSpPr>
        <p:spPr>
          <a:xfrm>
            <a:off x="4684964" y="4432432"/>
            <a:ext cx="5167255" cy="369332"/>
          </a:xfrm>
          <a:prstGeom prst="rect">
            <a:avLst/>
          </a:prstGeom>
          <a:solidFill>
            <a:schemeClr val="bg1"/>
          </a:solidFill>
          <a:ln>
            <a:solidFill>
              <a:schemeClr val="tx1"/>
            </a:solidFill>
          </a:ln>
        </p:spPr>
        <p:txBody>
          <a:bodyPr wrap="square" rtlCol="0">
            <a:spAutoFit/>
          </a:bodyPr>
          <a:lstStyle/>
          <a:p>
            <a:pPr algn="ctr"/>
            <a:r>
              <a:rPr kumimoji="1" lang="ja-JP" altLang="en-US" b="1" dirty="0"/>
              <a:t>音声ファイル名　元となるテキストファイル名</a:t>
            </a:r>
          </a:p>
        </p:txBody>
      </p:sp>
      <p:sp>
        <p:nvSpPr>
          <p:cNvPr id="20" name="テキスト ボックス 19">
            <a:extLst>
              <a:ext uri="{FF2B5EF4-FFF2-40B4-BE49-F238E27FC236}">
                <a16:creationId xmlns:a16="http://schemas.microsoft.com/office/drawing/2014/main" id="{87527948-9068-4829-9489-66E279D3C0C4}"/>
              </a:ext>
            </a:extLst>
          </p:cNvPr>
          <p:cNvSpPr txBox="1"/>
          <p:nvPr/>
        </p:nvSpPr>
        <p:spPr>
          <a:xfrm>
            <a:off x="4684965" y="5100927"/>
            <a:ext cx="2159718" cy="369332"/>
          </a:xfrm>
          <a:prstGeom prst="rect">
            <a:avLst/>
          </a:prstGeom>
          <a:solidFill>
            <a:schemeClr val="bg1"/>
          </a:solidFill>
          <a:ln>
            <a:solidFill>
              <a:schemeClr val="tx1"/>
            </a:solidFill>
          </a:ln>
        </p:spPr>
        <p:txBody>
          <a:bodyPr wrap="square" rtlCol="0">
            <a:spAutoFit/>
          </a:bodyPr>
          <a:lstStyle/>
          <a:p>
            <a:pPr algn="ctr"/>
            <a:r>
              <a:rPr lang="ja-JP" altLang="en-US" b="1" dirty="0"/>
              <a:t>音声ファイル作成</a:t>
            </a:r>
            <a:endParaRPr kumimoji="1" lang="ja-JP" altLang="en-US" b="1" dirty="0"/>
          </a:p>
        </p:txBody>
      </p:sp>
    </p:spTree>
    <p:extLst>
      <p:ext uri="{BB962C8B-B14F-4D97-AF65-F5344CB8AC3E}">
        <p14:creationId xmlns:p14="http://schemas.microsoft.com/office/powerpoint/2010/main" val="41021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15" grpId="0" animBg="1"/>
      <p:bldP spid="18" grpId="0" animBg="1"/>
      <p:bldP spid="19"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dirty="0"/>
              <a:t>音声ファイル　再生</a:t>
            </a:r>
            <a:endParaRPr kumimoji="1" lang="en-US" altLang="ja-JP" dirty="0"/>
          </a:p>
        </p:txBody>
      </p:sp>
      <p:sp>
        <p:nvSpPr>
          <p:cNvPr id="7" name="正方形/長方形 6">
            <a:extLst>
              <a:ext uri="{FF2B5EF4-FFF2-40B4-BE49-F238E27FC236}">
                <a16:creationId xmlns:a16="http://schemas.microsoft.com/office/drawing/2014/main" id="{80E5E537-424F-41E6-BF88-40216A9BFFB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8FE4D83-0EAE-4555-B09C-721AF5A8AB31}"/>
              </a:ext>
            </a:extLst>
          </p:cNvPr>
          <p:cNvSpPr txBox="1"/>
          <p:nvPr/>
        </p:nvSpPr>
        <p:spPr>
          <a:xfrm>
            <a:off x="2644435" y="6063771"/>
            <a:ext cx="6351519"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音声出力時に実行</a:t>
            </a:r>
          </a:p>
        </p:txBody>
      </p:sp>
      <p:pic>
        <p:nvPicPr>
          <p:cNvPr id="5" name="図 4">
            <a:extLst>
              <a:ext uri="{FF2B5EF4-FFF2-40B4-BE49-F238E27FC236}">
                <a16:creationId xmlns:a16="http://schemas.microsoft.com/office/drawing/2014/main" id="{595E32AE-E799-4396-82CD-6C7514C86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85893"/>
            <a:ext cx="9850225" cy="1886213"/>
          </a:xfrm>
          <a:prstGeom prst="rect">
            <a:avLst/>
          </a:prstGeom>
        </p:spPr>
      </p:pic>
      <p:sp>
        <p:nvSpPr>
          <p:cNvPr id="12" name="テキスト ボックス 11">
            <a:extLst>
              <a:ext uri="{FF2B5EF4-FFF2-40B4-BE49-F238E27FC236}">
                <a16:creationId xmlns:a16="http://schemas.microsoft.com/office/drawing/2014/main" id="{8A16DC70-E491-45A4-9590-877CDE9AE5AC}"/>
              </a:ext>
            </a:extLst>
          </p:cNvPr>
          <p:cNvSpPr txBox="1"/>
          <p:nvPr/>
        </p:nvSpPr>
        <p:spPr>
          <a:xfrm>
            <a:off x="6194168" y="3428998"/>
            <a:ext cx="2958710" cy="461665"/>
          </a:xfrm>
          <a:prstGeom prst="rect">
            <a:avLst/>
          </a:prstGeom>
          <a:solidFill>
            <a:schemeClr val="bg1"/>
          </a:solidFill>
          <a:ln>
            <a:solidFill>
              <a:schemeClr val="tx1"/>
            </a:solidFill>
          </a:ln>
        </p:spPr>
        <p:txBody>
          <a:bodyPr wrap="square" rtlCol="0">
            <a:spAutoFit/>
          </a:bodyPr>
          <a:lstStyle/>
          <a:p>
            <a:pPr algn="ctr"/>
            <a:r>
              <a:rPr lang="ja-JP" altLang="en-US" sz="2400" b="1" dirty="0"/>
              <a:t>音声ファイル再生</a:t>
            </a:r>
            <a:endParaRPr kumimoji="1" lang="ja-JP" altLang="en-US" sz="2400" b="1" dirty="0"/>
          </a:p>
        </p:txBody>
      </p:sp>
      <p:sp>
        <p:nvSpPr>
          <p:cNvPr id="10" name="タイトル 1">
            <a:extLst>
              <a:ext uri="{FF2B5EF4-FFF2-40B4-BE49-F238E27FC236}">
                <a16:creationId xmlns:a16="http://schemas.microsoft.com/office/drawing/2014/main" id="{2D18EBD9-9AB6-4252-B4D4-092E08AC2FC5}"/>
              </a:ext>
            </a:extLst>
          </p:cNvPr>
          <p:cNvSpPr>
            <a:spLocks noGrp="1"/>
          </p:cNvSpPr>
          <p:nvPr>
            <p:ph type="title"/>
          </p:nvPr>
        </p:nvSpPr>
        <p:spPr>
          <a:xfrm>
            <a:off x="838200" y="365125"/>
            <a:ext cx="10515600" cy="1325563"/>
          </a:xfrm>
        </p:spPr>
        <p:txBody>
          <a:bodyPr/>
          <a:lstStyle/>
          <a:p>
            <a:r>
              <a:rPr kumimoji="1" lang="en-US" altLang="ja-JP"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778558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E96DD-60EE-481E-BC80-125F1F007D39}"/>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トラブルの対処</a:t>
            </a:r>
          </a:p>
        </p:txBody>
      </p:sp>
      <p:sp>
        <p:nvSpPr>
          <p:cNvPr id="3" name="コンテンツ プレースホルダー 2">
            <a:extLst>
              <a:ext uri="{FF2B5EF4-FFF2-40B4-BE49-F238E27FC236}">
                <a16:creationId xmlns:a16="http://schemas.microsoft.com/office/drawing/2014/main" id="{D4342974-17CB-4DEE-BC69-327BEC83B62D}"/>
              </a:ext>
            </a:extLst>
          </p:cNvPr>
          <p:cNvSpPr>
            <a:spLocks noGrp="1"/>
          </p:cNvSpPr>
          <p:nvPr>
            <p:ph idx="1"/>
          </p:nvPr>
        </p:nvSpPr>
        <p:spPr/>
        <p:txBody>
          <a:bodyPr/>
          <a:lstStyle/>
          <a:p>
            <a:pPr marL="0" indent="0">
              <a:buNone/>
            </a:pPr>
            <a:r>
              <a:rPr kumimoji="1" lang="ja-JP" altLang="en-US" dirty="0"/>
              <a:t>誤作動：出力音声</a:t>
            </a:r>
            <a:r>
              <a:rPr lang="ja-JP" altLang="en-US" dirty="0"/>
              <a:t>に</a:t>
            </a:r>
            <a:r>
              <a:rPr kumimoji="1" lang="ja-JP" altLang="en-US" dirty="0"/>
              <a:t>マイクが反応</a:t>
            </a:r>
            <a:endParaRPr kumimoji="1" lang="en-US" altLang="ja-JP" dirty="0"/>
          </a:p>
          <a:p>
            <a:pPr marL="0" indent="0">
              <a:buNone/>
            </a:pPr>
            <a:r>
              <a:rPr kumimoji="1" lang="ja-JP" altLang="en-US" dirty="0"/>
              <a:t>対処法：音声出力時にミュート</a:t>
            </a:r>
            <a:endParaRPr kumimoji="1" lang="en-US" altLang="ja-JP" dirty="0"/>
          </a:p>
        </p:txBody>
      </p:sp>
      <p:sp>
        <p:nvSpPr>
          <p:cNvPr id="6" name="正方形/長方形 5">
            <a:extLst>
              <a:ext uri="{FF2B5EF4-FFF2-40B4-BE49-F238E27FC236}">
                <a16:creationId xmlns:a16="http://schemas.microsoft.com/office/drawing/2014/main" id="{09352AF5-F1BE-43DA-B571-3F8F31C00DAE}"/>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6FE39256-14D3-4322-891C-D9C049F56E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4246" y="3817267"/>
            <a:ext cx="4200000" cy="780952"/>
          </a:xfrm>
          <a:prstGeom prst="rect">
            <a:avLst/>
          </a:prstGeom>
        </p:spPr>
      </p:pic>
      <p:pic>
        <p:nvPicPr>
          <p:cNvPr id="9" name="図 8">
            <a:extLst>
              <a:ext uri="{FF2B5EF4-FFF2-40B4-BE49-F238E27FC236}">
                <a16:creationId xmlns:a16="http://schemas.microsoft.com/office/drawing/2014/main" id="{E7F1D814-162C-4F5A-8D88-1BA6BF462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4693" y="3798219"/>
            <a:ext cx="4200000" cy="800000"/>
          </a:xfrm>
          <a:prstGeom prst="rect">
            <a:avLst/>
          </a:prstGeom>
        </p:spPr>
      </p:pic>
      <p:sp>
        <p:nvSpPr>
          <p:cNvPr id="10" name="テキスト ボックス 9">
            <a:extLst>
              <a:ext uri="{FF2B5EF4-FFF2-40B4-BE49-F238E27FC236}">
                <a16:creationId xmlns:a16="http://schemas.microsoft.com/office/drawing/2014/main" id="{2D76EC1C-0578-4D6A-BD4E-1F854B5230FB}"/>
              </a:ext>
            </a:extLst>
          </p:cNvPr>
          <p:cNvSpPr txBox="1"/>
          <p:nvPr/>
        </p:nvSpPr>
        <p:spPr>
          <a:xfrm>
            <a:off x="1234692" y="3274999"/>
            <a:ext cx="2978590" cy="523220"/>
          </a:xfrm>
          <a:prstGeom prst="rect">
            <a:avLst/>
          </a:prstGeom>
          <a:noFill/>
        </p:spPr>
        <p:txBody>
          <a:bodyPr wrap="square" rtlCol="0">
            <a:spAutoFit/>
          </a:bodyPr>
          <a:lstStyle/>
          <a:p>
            <a:r>
              <a:rPr kumimoji="1" lang="ja-JP" altLang="en-US" sz="2800" b="1" dirty="0"/>
              <a:t>マイクミュート</a:t>
            </a:r>
          </a:p>
        </p:txBody>
      </p:sp>
      <p:sp>
        <p:nvSpPr>
          <p:cNvPr id="12" name="テキスト ボックス 11">
            <a:extLst>
              <a:ext uri="{FF2B5EF4-FFF2-40B4-BE49-F238E27FC236}">
                <a16:creationId xmlns:a16="http://schemas.microsoft.com/office/drawing/2014/main" id="{865A01C2-45E8-4EC3-AD86-E57E6583316B}"/>
              </a:ext>
            </a:extLst>
          </p:cNvPr>
          <p:cNvSpPr txBox="1"/>
          <p:nvPr/>
        </p:nvSpPr>
        <p:spPr>
          <a:xfrm>
            <a:off x="6294246" y="3290843"/>
            <a:ext cx="2978590" cy="523220"/>
          </a:xfrm>
          <a:prstGeom prst="rect">
            <a:avLst/>
          </a:prstGeom>
          <a:noFill/>
        </p:spPr>
        <p:txBody>
          <a:bodyPr wrap="square" rtlCol="0">
            <a:spAutoFit/>
          </a:bodyPr>
          <a:lstStyle/>
          <a:p>
            <a:r>
              <a:rPr kumimoji="1" lang="ja-JP" altLang="en-US" sz="2800" b="1" dirty="0"/>
              <a:t>ミュート解除</a:t>
            </a:r>
          </a:p>
        </p:txBody>
      </p:sp>
    </p:spTree>
    <p:extLst>
      <p:ext uri="{BB962C8B-B14F-4D97-AF65-F5344CB8AC3E}">
        <p14:creationId xmlns:p14="http://schemas.microsoft.com/office/powerpoint/2010/main" val="281709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EB109-BC34-41EC-A9D0-C442E52A8779}"/>
              </a:ext>
            </a:extLst>
          </p:cNvPr>
          <p:cNvSpPr>
            <a:spLocks noGrp="1"/>
          </p:cNvSpPr>
          <p:nvPr>
            <p:ph type="title"/>
          </p:nvPr>
        </p:nvSpPr>
        <p:spPr>
          <a:xfrm>
            <a:off x="111017" y="120843"/>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F4DAD570-8F70-49DA-80A9-1AD5DEA60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560" y="1612163"/>
            <a:ext cx="7926057" cy="5124994"/>
          </a:xfrm>
          <a:prstGeom prst="rect">
            <a:avLst/>
          </a:prstGeom>
        </p:spPr>
      </p:pic>
    </p:spTree>
    <p:extLst>
      <p:ext uri="{BB962C8B-B14F-4D97-AF65-F5344CB8AC3E}">
        <p14:creationId xmlns:p14="http://schemas.microsoft.com/office/powerpoint/2010/main" val="3683524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1633C2C-8170-499D-A45D-3A108B23CF77}"/>
              </a:ext>
            </a:extLst>
          </p:cNvPr>
          <p:cNvSpPr txBox="1"/>
          <p:nvPr/>
        </p:nvSpPr>
        <p:spPr>
          <a:xfrm>
            <a:off x="2700559" y="1612163"/>
            <a:ext cx="7926058" cy="4998804"/>
          </a:xfrm>
          <a:prstGeom prst="rect">
            <a:avLst/>
          </a:prstGeom>
          <a:solidFill>
            <a:schemeClr val="bg1"/>
          </a:solidFill>
          <a:ln>
            <a:solidFill>
              <a:schemeClr val="tx1"/>
            </a:solidFill>
          </a:ln>
        </p:spPr>
        <p:txBody>
          <a:bodyPr wrap="square" rtlCol="0">
            <a:spAutoFit/>
          </a:bodyPr>
          <a:lstStyle/>
          <a:p>
            <a:pPr>
              <a:spcAft>
                <a:spcPts val="220"/>
              </a:spcAft>
            </a:pPr>
            <a:r>
              <a:rPr lang="en-US" altLang="ja-JP" sz="1970" b="1" dirty="0"/>
              <a:t>#!/bin/bash</a:t>
            </a:r>
          </a:p>
          <a:p>
            <a:pPr>
              <a:spcAft>
                <a:spcPts val="220"/>
              </a:spcAft>
            </a:pPr>
            <a:r>
              <a:rPr lang="ja-JP" altLang="en-US" sz="1970" b="1" dirty="0"/>
              <a:t>環境変数指定</a:t>
            </a:r>
            <a:endParaRPr lang="en-US" altLang="ja-JP" sz="1970" b="1" dirty="0"/>
          </a:p>
          <a:p>
            <a:pPr>
              <a:spcAft>
                <a:spcPts val="220"/>
              </a:spcAft>
            </a:pPr>
            <a:r>
              <a:rPr lang="ja-JP" altLang="en-US" sz="1970" b="1" dirty="0"/>
              <a:t>ディレクトリ移動</a:t>
            </a:r>
            <a:endParaRPr lang="en-US" altLang="ja-JP" sz="1970" b="1" dirty="0"/>
          </a:p>
          <a:p>
            <a:pPr>
              <a:spcAft>
                <a:spcPts val="220"/>
              </a:spcAft>
            </a:pPr>
            <a:r>
              <a:rPr lang="ja-JP" altLang="en-US" sz="1970" b="1" dirty="0"/>
              <a:t>音声メッセージ：「起動中です</a:t>
            </a:r>
            <a:r>
              <a:rPr lang="en-US" altLang="ja-JP" sz="1970" b="1" dirty="0"/>
              <a:t>……</a:t>
            </a:r>
            <a:r>
              <a:rPr lang="ja-JP" altLang="en-US" sz="1970" b="1" dirty="0"/>
              <a:t>」</a:t>
            </a:r>
            <a:endParaRPr lang="en-US" altLang="ja-JP" sz="1970" b="1" dirty="0"/>
          </a:p>
          <a:p>
            <a:pPr>
              <a:spcAft>
                <a:spcPts val="220"/>
              </a:spcAft>
            </a:pPr>
            <a:endParaRPr lang="en-US" altLang="ja-JP" sz="1970" b="1" dirty="0"/>
          </a:p>
          <a:p>
            <a:pPr>
              <a:spcAft>
                <a:spcPts val="220"/>
              </a:spcAft>
            </a:pPr>
            <a:r>
              <a:rPr lang="ja-JP" altLang="en-US" sz="1970" b="1" dirty="0"/>
              <a:t>星座占い スクレイピング</a:t>
            </a:r>
            <a:endParaRPr lang="en-US" altLang="ja-JP" sz="1970" b="1" dirty="0"/>
          </a:p>
          <a:p>
            <a:pPr>
              <a:spcAft>
                <a:spcPts val="220"/>
              </a:spcAft>
            </a:pPr>
            <a:r>
              <a:rPr lang="ja-JP" altLang="en-US" sz="1970" b="1" dirty="0"/>
              <a:t>星座占い 音声ファイル作成</a:t>
            </a:r>
            <a:endParaRPr lang="en-US" altLang="ja-JP" sz="1970" b="1" dirty="0"/>
          </a:p>
          <a:p>
            <a:pPr>
              <a:spcAft>
                <a:spcPts val="220"/>
              </a:spcAft>
            </a:pPr>
            <a:r>
              <a:rPr lang="ja-JP" altLang="en-US" sz="1970" b="1" dirty="0"/>
              <a:t>天気予報 スクレイピング</a:t>
            </a:r>
            <a:endParaRPr lang="en-US" altLang="ja-JP" sz="1970" b="1" dirty="0"/>
          </a:p>
          <a:p>
            <a:pPr>
              <a:spcAft>
                <a:spcPts val="220"/>
              </a:spcAft>
            </a:pPr>
            <a:r>
              <a:rPr lang="ja-JP" altLang="en-US" sz="1970" b="1" dirty="0"/>
              <a:t>天気予報 音声ファイル作成</a:t>
            </a:r>
            <a:endParaRPr lang="en-US" altLang="ja-JP" sz="1970" b="1" dirty="0"/>
          </a:p>
          <a:p>
            <a:pPr>
              <a:spcAft>
                <a:spcPts val="220"/>
              </a:spcAft>
            </a:pPr>
            <a:r>
              <a:rPr lang="ja-JP" altLang="en-US" sz="1970" b="1" dirty="0"/>
              <a:t>ニュース スクレイピング</a:t>
            </a:r>
            <a:r>
              <a:rPr lang="en-US" altLang="ja-JP" sz="1970" b="1" dirty="0"/>
              <a:t>]</a:t>
            </a:r>
          </a:p>
          <a:p>
            <a:pPr>
              <a:spcAft>
                <a:spcPts val="220"/>
              </a:spcAft>
            </a:pPr>
            <a:r>
              <a:rPr lang="ja-JP" altLang="en-US" sz="1970" b="1" dirty="0"/>
              <a:t>ニュース 音声ファイル作成</a:t>
            </a:r>
            <a:endParaRPr lang="en-US" altLang="ja-JP" sz="1970" b="1" dirty="0"/>
          </a:p>
          <a:p>
            <a:pPr>
              <a:spcAft>
                <a:spcPts val="220"/>
              </a:spcAft>
            </a:pPr>
            <a:r>
              <a:rPr lang="ja-JP" altLang="en-US" sz="1970" b="1" dirty="0"/>
              <a:t>マイクのミュートを解除</a:t>
            </a:r>
            <a:endParaRPr lang="en-US" altLang="ja-JP" sz="1970" b="1" dirty="0"/>
          </a:p>
          <a:p>
            <a:pPr>
              <a:spcAft>
                <a:spcPts val="220"/>
              </a:spcAft>
            </a:pPr>
            <a:endParaRPr lang="en-US" altLang="ja-JP" sz="1970" b="1" dirty="0"/>
          </a:p>
          <a:p>
            <a:pPr>
              <a:spcAft>
                <a:spcPts val="220"/>
              </a:spcAft>
            </a:pPr>
            <a:r>
              <a:rPr lang="ja-JP" altLang="en-US" sz="1970" b="1" dirty="0"/>
              <a:t>音声メッセージ：「起動しました</a:t>
            </a:r>
            <a:r>
              <a:rPr lang="en-US" altLang="ja-JP" sz="1970" b="1" dirty="0"/>
              <a:t>……</a:t>
            </a:r>
            <a:r>
              <a:rPr lang="ja-JP" altLang="en-US" sz="1970" b="1" dirty="0"/>
              <a:t>」</a:t>
            </a:r>
            <a:endParaRPr lang="en-US" altLang="ja-JP" sz="1970" b="1" dirty="0"/>
          </a:p>
          <a:p>
            <a:pPr>
              <a:spcAft>
                <a:spcPts val="220"/>
              </a:spcAft>
            </a:pPr>
            <a:r>
              <a:rPr lang="en-US" altLang="ja-JP" sz="1970" b="1" dirty="0"/>
              <a:t>function.py</a:t>
            </a:r>
            <a:r>
              <a:rPr lang="ja-JP" altLang="en-US" sz="1970" b="1" dirty="0"/>
              <a:t>起動</a:t>
            </a:r>
            <a:endParaRPr lang="en-US" altLang="ja-JP" sz="1970" b="1" dirty="0"/>
          </a:p>
        </p:txBody>
      </p:sp>
      <p:sp>
        <p:nvSpPr>
          <p:cNvPr id="7" name="テキスト ボックス 6">
            <a:extLst>
              <a:ext uri="{FF2B5EF4-FFF2-40B4-BE49-F238E27FC236}">
                <a16:creationId xmlns:a16="http://schemas.microsoft.com/office/drawing/2014/main" id="{2643D844-06E1-4603-A68C-5BC3B0D02216}"/>
              </a:ext>
            </a:extLst>
          </p:cNvPr>
          <p:cNvSpPr txBox="1"/>
          <p:nvPr/>
        </p:nvSpPr>
        <p:spPr>
          <a:xfrm>
            <a:off x="2792314" y="3245289"/>
            <a:ext cx="5534571" cy="2000548"/>
          </a:xfrm>
          <a:prstGeom prst="rect">
            <a:avLst/>
          </a:prstGeom>
          <a:solidFill>
            <a:schemeClr val="accent6">
              <a:lumMod val="40000"/>
              <a:lumOff val="60000"/>
            </a:schemeClr>
          </a:solidFill>
          <a:ln>
            <a:solidFill>
              <a:schemeClr val="tx1"/>
            </a:solidFill>
          </a:ln>
        </p:spPr>
        <p:txBody>
          <a:bodyPr wrap="square" rtlCol="0">
            <a:spAutoFit/>
          </a:bodyPr>
          <a:lstStyle/>
          <a:p>
            <a:r>
              <a:rPr kumimoji="1" lang="ja-JP" altLang="en-US" sz="4400" b="1" dirty="0"/>
              <a:t>各 スクレイピング</a:t>
            </a:r>
            <a:endParaRPr kumimoji="1" lang="en-US" altLang="ja-JP" sz="4400" b="1" dirty="0"/>
          </a:p>
          <a:p>
            <a:r>
              <a:rPr kumimoji="1" lang="en-US" altLang="ja-JP" sz="3600" b="1" dirty="0"/>
              <a:t>		</a:t>
            </a:r>
            <a:r>
              <a:rPr kumimoji="1" lang="ja-JP" altLang="en-US" sz="3600" b="1" dirty="0"/>
              <a:t>　＆</a:t>
            </a:r>
            <a:endParaRPr kumimoji="1" lang="en-US" altLang="ja-JP" sz="3600" b="1" dirty="0"/>
          </a:p>
          <a:p>
            <a:r>
              <a:rPr lang="ja-JP" altLang="en-US" sz="4400" b="1" dirty="0"/>
              <a:t>各 音声ファイル作成</a:t>
            </a:r>
            <a:endParaRPr kumimoji="1" lang="ja-JP" altLang="en-US" sz="4400" b="1" dirty="0"/>
          </a:p>
        </p:txBody>
      </p:sp>
      <p:sp>
        <p:nvSpPr>
          <p:cNvPr id="9" name="タイトル 1">
            <a:extLst>
              <a:ext uri="{FF2B5EF4-FFF2-40B4-BE49-F238E27FC236}">
                <a16:creationId xmlns:a16="http://schemas.microsoft.com/office/drawing/2014/main" id="{6A048B77-516C-4DB2-8DD9-2E8EFE6B9461}"/>
              </a:ext>
            </a:extLst>
          </p:cNvPr>
          <p:cNvSpPr>
            <a:spLocks noGrp="1"/>
          </p:cNvSpPr>
          <p:nvPr>
            <p:ph type="title"/>
          </p:nvPr>
        </p:nvSpPr>
        <p:spPr>
          <a:xfrm>
            <a:off x="111017" y="132819"/>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38416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8BE16-C520-4F8D-B63B-F4701AA70E20}"/>
              </a:ext>
            </a:extLst>
          </p:cNvPr>
          <p:cNvSpPr>
            <a:spLocks noGrp="1"/>
          </p:cNvSpPr>
          <p:nvPr>
            <p:ph type="title"/>
          </p:nvPr>
        </p:nvSpPr>
        <p:spPr>
          <a:xfrm>
            <a:off x="108642" y="82081"/>
            <a:ext cx="10515600" cy="1325563"/>
          </a:xfrm>
        </p:spPr>
        <p:txBody>
          <a:bodyPr/>
          <a:lstStyle/>
          <a:p>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function.py</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72D269D7-9E13-445C-9445-282A995429A2}"/>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C7B734DD-DC99-40F8-96C0-907345687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132" y="82081"/>
            <a:ext cx="3392620" cy="6709954"/>
          </a:xfrm>
          <a:prstGeom prst="rect">
            <a:avLst/>
          </a:prstGeom>
        </p:spPr>
      </p:pic>
      <p:sp>
        <p:nvSpPr>
          <p:cNvPr id="3" name="テキスト ボックス 2">
            <a:extLst>
              <a:ext uri="{FF2B5EF4-FFF2-40B4-BE49-F238E27FC236}">
                <a16:creationId xmlns:a16="http://schemas.microsoft.com/office/drawing/2014/main" id="{5C00DCC4-9D7B-4065-ABB5-1FEC19AB50A0}"/>
              </a:ext>
            </a:extLst>
          </p:cNvPr>
          <p:cNvSpPr txBox="1"/>
          <p:nvPr/>
        </p:nvSpPr>
        <p:spPr>
          <a:xfrm>
            <a:off x="172766" y="1341830"/>
            <a:ext cx="3171364"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a:t>音声認識</a:t>
            </a:r>
            <a:endParaRPr kumimoji="1" lang="en-US" altLang="ja-JP" sz="3200" dirty="0"/>
          </a:p>
          <a:p>
            <a:pPr marL="285750" indent="-285750">
              <a:buFont typeface="Arial" panose="020B0604020202020204" pitchFamily="34" charset="0"/>
              <a:buChar char="•"/>
            </a:pPr>
            <a:r>
              <a:rPr lang="ja-JP" altLang="en-US" sz="3200" dirty="0"/>
              <a:t>テキスト分類</a:t>
            </a:r>
            <a:endParaRPr lang="en-US" altLang="ja-JP" sz="3200" dirty="0"/>
          </a:p>
          <a:p>
            <a:pPr marL="285750" indent="-285750">
              <a:buFont typeface="Arial" panose="020B0604020202020204" pitchFamily="34" charset="0"/>
              <a:buChar char="•"/>
            </a:pPr>
            <a:r>
              <a:rPr kumimoji="1" lang="ja-JP" altLang="en-US" sz="3200" dirty="0"/>
              <a:t>音声出力</a:t>
            </a:r>
          </a:p>
        </p:txBody>
      </p:sp>
      <p:sp>
        <p:nvSpPr>
          <p:cNvPr id="4" name="テキスト ボックス 3">
            <a:extLst>
              <a:ext uri="{FF2B5EF4-FFF2-40B4-BE49-F238E27FC236}">
                <a16:creationId xmlns:a16="http://schemas.microsoft.com/office/drawing/2014/main" id="{00326840-190B-4B82-A71C-8F7456D44753}"/>
              </a:ext>
            </a:extLst>
          </p:cNvPr>
          <p:cNvSpPr txBox="1"/>
          <p:nvPr/>
        </p:nvSpPr>
        <p:spPr>
          <a:xfrm>
            <a:off x="7503703" y="1744499"/>
            <a:ext cx="4008727" cy="5047536"/>
          </a:xfrm>
          <a:prstGeom prst="rect">
            <a:avLst/>
          </a:prstGeom>
          <a:solidFill>
            <a:schemeClr val="bg1"/>
          </a:solidFill>
          <a:ln w="28575">
            <a:solidFill>
              <a:srgbClr val="FF0000"/>
            </a:solidFill>
          </a:ln>
        </p:spPr>
        <p:txBody>
          <a:bodyPr wrap="square" rtlCol="0">
            <a:spAutoFit/>
          </a:bodyPr>
          <a:lstStyle/>
          <a:p>
            <a:r>
              <a:rPr kumimoji="1" lang="en-US" altLang="ja-JP" sz="3200" b="1" dirty="0">
                <a:solidFill>
                  <a:srgbClr val="FF0000"/>
                </a:solidFill>
              </a:rPr>
              <a:t>run</a:t>
            </a:r>
            <a:r>
              <a:rPr kumimoji="1" lang="ja-JP" altLang="en-US" sz="3200" b="1" dirty="0">
                <a:solidFill>
                  <a:srgbClr val="FF0000"/>
                </a:solidFill>
              </a:rPr>
              <a:t>関数</a:t>
            </a:r>
            <a:endParaRPr kumimoji="1" lang="en-US" altLang="ja-JP" sz="3200" b="1" dirty="0">
              <a:solidFill>
                <a:srgbClr val="FF0000"/>
              </a:solidFill>
            </a:endParaRPr>
          </a:p>
          <a:p>
            <a:r>
              <a:rPr kumimoji="1" lang="ja-JP" altLang="en-US" sz="2800" b="1" dirty="0">
                <a:solidFill>
                  <a:schemeClr val="accent6">
                    <a:lumMod val="75000"/>
                  </a:schemeClr>
                </a:solidFill>
              </a:rPr>
              <a:t>　無限ループ</a:t>
            </a:r>
            <a:endParaRPr kumimoji="1" lang="en-US" altLang="ja-JP" sz="2800" b="1" dirty="0">
              <a:solidFill>
                <a:schemeClr val="accent6">
                  <a:lumMod val="75000"/>
                </a:schemeClr>
              </a:solidFill>
            </a:endParaRPr>
          </a:p>
          <a:p>
            <a:r>
              <a:rPr kumimoji="1" lang="ja-JP" altLang="en-US" sz="2400" b="1" dirty="0">
                <a:solidFill>
                  <a:srgbClr val="FF0000"/>
                </a:solidFill>
              </a:rPr>
              <a:t>　　 </a:t>
            </a:r>
            <a:r>
              <a:rPr kumimoji="1" lang="en-US" altLang="ja-JP" sz="2400" b="1" dirty="0"/>
              <a:t>Julius</a:t>
            </a:r>
            <a:r>
              <a:rPr kumimoji="1" lang="ja-JP" altLang="en-US" sz="2400" b="1" dirty="0"/>
              <a:t>で音声認識</a:t>
            </a:r>
            <a:endParaRPr kumimoji="1" lang="en-US" altLang="ja-JP" sz="2400" b="1" dirty="0"/>
          </a:p>
          <a:p>
            <a:r>
              <a:rPr lang="ja-JP" altLang="en-US" sz="2400" b="1" dirty="0"/>
              <a:t>　　 ウェイクワードの識別</a:t>
            </a:r>
            <a:endParaRPr lang="en-US" altLang="ja-JP" sz="2400" b="1" dirty="0"/>
          </a:p>
          <a:p>
            <a:r>
              <a:rPr kumimoji="1" lang="ja-JP" altLang="en-US" sz="2400" b="1" dirty="0"/>
              <a:t>　　 テキスト分類</a:t>
            </a:r>
            <a:endParaRPr kumimoji="1" lang="en-US" altLang="ja-JP" sz="2400" b="1" dirty="0"/>
          </a:p>
          <a:p>
            <a:r>
              <a:rPr lang="ja-JP" altLang="en-US" sz="2400" b="1" dirty="0"/>
              <a:t>　　 </a:t>
            </a:r>
            <a:r>
              <a:rPr lang="ja-JP" altLang="en-US" sz="2400" b="1" dirty="0">
                <a:solidFill>
                  <a:schemeClr val="accent5">
                    <a:lumMod val="75000"/>
                  </a:schemeClr>
                </a:solidFill>
              </a:rPr>
              <a:t>マイクミュート</a:t>
            </a:r>
            <a:endParaRPr kumimoji="1" lang="en-US" altLang="ja-JP" sz="2400" b="1" dirty="0">
              <a:solidFill>
                <a:schemeClr val="accent5">
                  <a:lumMod val="75000"/>
                </a:schemeClr>
              </a:solidFill>
            </a:endParaRPr>
          </a:p>
          <a:p>
            <a:r>
              <a:rPr kumimoji="1" lang="ja-JP" altLang="en-US" sz="2800" b="1" dirty="0"/>
              <a:t>　　</a:t>
            </a:r>
            <a:r>
              <a:rPr kumimoji="1" lang="en-US" altLang="ja-JP" sz="2800" b="1" dirty="0">
                <a:solidFill>
                  <a:schemeClr val="accent6">
                    <a:lumMod val="75000"/>
                  </a:schemeClr>
                </a:solidFill>
              </a:rPr>
              <a:t>if</a:t>
            </a:r>
            <a:r>
              <a:rPr lang="ja-JP" altLang="en-US" sz="2800" b="1" dirty="0">
                <a:solidFill>
                  <a:schemeClr val="accent6">
                    <a:lumMod val="75000"/>
                  </a:schemeClr>
                </a:solidFill>
              </a:rPr>
              <a:t>文</a:t>
            </a:r>
            <a:endParaRPr lang="en-US" altLang="ja-JP" sz="2800" b="1" dirty="0">
              <a:solidFill>
                <a:schemeClr val="accent6">
                  <a:lumMod val="75000"/>
                </a:schemeClr>
              </a:solidFill>
            </a:endParaRPr>
          </a:p>
          <a:p>
            <a:r>
              <a:rPr lang="ja-JP" altLang="en-US" sz="2400" b="1" dirty="0">
                <a:solidFill>
                  <a:schemeClr val="accent6">
                    <a:lumMod val="75000"/>
                  </a:schemeClr>
                </a:solidFill>
              </a:rPr>
              <a:t>　　 　</a:t>
            </a:r>
            <a:r>
              <a:rPr lang="ja-JP" altLang="en-US" sz="2400" b="1" dirty="0"/>
              <a:t>天気予報 読み上げ</a:t>
            </a:r>
            <a:endParaRPr lang="en-US" altLang="ja-JP" sz="2400" b="1" dirty="0"/>
          </a:p>
          <a:p>
            <a:r>
              <a:rPr lang="ja-JP" altLang="en-US" sz="2400" b="1" dirty="0"/>
              <a:t>　　 　ニュース 読み上げ</a:t>
            </a:r>
            <a:endParaRPr lang="en-US" altLang="ja-JP" sz="2400" b="1" dirty="0"/>
          </a:p>
          <a:p>
            <a:r>
              <a:rPr lang="ja-JP" altLang="en-US" sz="2400" b="1" dirty="0"/>
              <a:t>　　　 　日時　 読み上げ</a:t>
            </a:r>
            <a:endParaRPr lang="en-US" altLang="ja-JP" sz="2400" b="1" dirty="0"/>
          </a:p>
          <a:p>
            <a:r>
              <a:rPr lang="ja-JP" altLang="en-US" sz="2400" b="1" dirty="0"/>
              <a:t>　　　 星座占い 読み上げ</a:t>
            </a:r>
            <a:endParaRPr lang="en-US" altLang="ja-JP" sz="2400" b="1" dirty="0"/>
          </a:p>
          <a:p>
            <a:r>
              <a:rPr lang="ja-JP" altLang="en-US" sz="2400" b="1" dirty="0"/>
              <a:t>　　 </a:t>
            </a:r>
            <a:r>
              <a:rPr lang="ja-JP" altLang="en-US" sz="2400" b="1" dirty="0">
                <a:solidFill>
                  <a:schemeClr val="accent5">
                    <a:lumMod val="75000"/>
                  </a:schemeClr>
                </a:solidFill>
              </a:rPr>
              <a:t>ミュート解除</a:t>
            </a:r>
            <a:endParaRPr lang="en-US" altLang="ja-JP" sz="2400" b="1" dirty="0">
              <a:solidFill>
                <a:schemeClr val="accent5">
                  <a:lumMod val="75000"/>
                </a:schemeClr>
              </a:solidFill>
            </a:endParaRPr>
          </a:p>
          <a:p>
            <a:r>
              <a:rPr kumimoji="1" lang="ja-JP" altLang="en-US" b="1" dirty="0">
                <a:solidFill>
                  <a:schemeClr val="accent6">
                    <a:lumMod val="75000"/>
                  </a:schemeClr>
                </a:solidFill>
              </a:rPr>
              <a:t>　　</a:t>
            </a:r>
          </a:p>
        </p:txBody>
      </p:sp>
      <p:cxnSp>
        <p:nvCxnSpPr>
          <p:cNvPr id="7" name="直線矢印コネクタ 6">
            <a:extLst>
              <a:ext uri="{FF2B5EF4-FFF2-40B4-BE49-F238E27FC236}">
                <a16:creationId xmlns:a16="http://schemas.microsoft.com/office/drawing/2014/main" id="{E38E3209-614D-4B64-AA88-CB9E37EF2B32}"/>
              </a:ext>
            </a:extLst>
          </p:cNvPr>
          <p:cNvCxnSpPr>
            <a:cxnSpLocks/>
          </p:cNvCxnSpPr>
          <p:nvPr/>
        </p:nvCxnSpPr>
        <p:spPr>
          <a:xfrm>
            <a:off x="8126859" y="2702103"/>
            <a:ext cx="0" cy="367814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43523B19-D965-418C-B71F-0539860A8F68}"/>
              </a:ext>
            </a:extLst>
          </p:cNvPr>
          <p:cNvSpPr/>
          <p:nvPr/>
        </p:nvSpPr>
        <p:spPr>
          <a:xfrm>
            <a:off x="3962386" y="1880171"/>
            <a:ext cx="2537717" cy="46028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C6232084-3E86-44E1-830C-BA4EA6995421}"/>
              </a:ext>
            </a:extLst>
          </p:cNvPr>
          <p:cNvSpPr/>
          <p:nvPr/>
        </p:nvSpPr>
        <p:spPr>
          <a:xfrm rot="16200000">
            <a:off x="6544636" y="3606229"/>
            <a:ext cx="934949" cy="89385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4541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750"/>
                                        <p:tgtEl>
                                          <p:spTgt spid="10"/>
                                        </p:tgtEl>
                                      </p:cBhvr>
                                    </p:animEffect>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750"/>
                            </p:stCondLst>
                            <p:childTnLst>
                              <p:par>
                                <p:cTn id="22" presetID="16" presetClass="entr" presetSubtype="42"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out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0E98B-0A74-4B12-B07B-D42B679B06E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デモンストレーション</a:t>
            </a:r>
          </a:p>
        </p:txBody>
      </p:sp>
      <p:sp>
        <p:nvSpPr>
          <p:cNvPr id="3" name="コンテンツ プレースホルダー 2">
            <a:extLst>
              <a:ext uri="{FF2B5EF4-FFF2-40B4-BE49-F238E27FC236}">
                <a16:creationId xmlns:a16="http://schemas.microsoft.com/office/drawing/2014/main" id="{ADAF44FF-D452-498A-BE2A-5D1E9DFCCCF8}"/>
              </a:ext>
            </a:extLst>
          </p:cNvPr>
          <p:cNvSpPr>
            <a:spLocks noGrp="1"/>
          </p:cNvSpPr>
          <p:nvPr>
            <p:ph idx="1"/>
          </p:nvPr>
        </p:nvSpPr>
        <p:spPr/>
        <p:txBody>
          <a:bodyPr>
            <a:normAutofit/>
          </a:bodyPr>
          <a:lstStyle/>
          <a:p>
            <a:pPr marL="0" indent="0">
              <a:buNone/>
            </a:pPr>
            <a:r>
              <a:rPr kumimoji="1" lang="ja-JP" altLang="en-US" sz="4000" dirty="0"/>
              <a:t>自動起動</a:t>
            </a:r>
            <a:endParaRPr kumimoji="1" lang="en-US" altLang="ja-JP" sz="4000" dirty="0"/>
          </a:p>
          <a:p>
            <a:r>
              <a:rPr lang="en-US" altLang="ja-JP" sz="4000" dirty="0"/>
              <a:t>yosie.sh</a:t>
            </a:r>
          </a:p>
          <a:p>
            <a:r>
              <a:rPr kumimoji="1" lang="en-US" altLang="ja-JP" sz="4000" dirty="0"/>
              <a:t>Julius</a:t>
            </a:r>
            <a:r>
              <a:rPr kumimoji="1" lang="ja-JP" altLang="en-US" sz="4000" dirty="0"/>
              <a:t>サーバ</a:t>
            </a:r>
            <a:endParaRPr kumimoji="1" lang="en-US" altLang="ja-JP" sz="4000" dirty="0"/>
          </a:p>
          <a:p>
            <a:r>
              <a:rPr kumimoji="1" lang="en-US" altLang="ja-JP" sz="4000" dirty="0"/>
              <a:t>cron</a:t>
            </a:r>
            <a:r>
              <a:rPr lang="en-US" altLang="ja-JP" sz="4000" dirty="0"/>
              <a:t>.py(</a:t>
            </a:r>
            <a:r>
              <a:rPr lang="ja-JP" altLang="en-US" sz="4000" dirty="0"/>
              <a:t>定時スクレイピング</a:t>
            </a:r>
            <a:r>
              <a:rPr lang="en-US" altLang="ja-JP" sz="4000" dirty="0"/>
              <a:t>)</a:t>
            </a:r>
            <a:endParaRPr kumimoji="1" lang="en-US" altLang="ja-JP" sz="4000" dirty="0"/>
          </a:p>
        </p:txBody>
      </p:sp>
      <p:sp>
        <p:nvSpPr>
          <p:cNvPr id="4" name="正方形/長方形 3">
            <a:extLst>
              <a:ext uri="{FF2B5EF4-FFF2-40B4-BE49-F238E27FC236}">
                <a16:creationId xmlns:a16="http://schemas.microsoft.com/office/drawing/2014/main" id="{1B7D28CA-D17D-4A9A-BCF2-107DF8FD760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501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3B901B-C015-40EF-B4CD-3F5F25F44EC0}"/>
              </a:ext>
            </a:extLst>
          </p:cNvPr>
          <p:cNvSpPr>
            <a:spLocks noGrp="1"/>
          </p:cNvSpPr>
          <p:nvPr>
            <p:ph type="title"/>
          </p:nvPr>
        </p:nvSpPr>
        <p:spPr/>
        <p:txBody>
          <a:bodyPr/>
          <a:lstStyle/>
          <a:p>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の可能性</a:t>
            </a:r>
          </a:p>
        </p:txBody>
      </p:sp>
      <p:sp>
        <p:nvSpPr>
          <p:cNvPr id="3" name="コンテンツ プレースホルダー 2">
            <a:extLst>
              <a:ext uri="{FF2B5EF4-FFF2-40B4-BE49-F238E27FC236}">
                <a16:creationId xmlns:a16="http://schemas.microsoft.com/office/drawing/2014/main" id="{1E815E2C-35DE-441F-860D-34AECE6DA488}"/>
              </a:ext>
            </a:extLst>
          </p:cNvPr>
          <p:cNvSpPr>
            <a:spLocks noGrp="1"/>
          </p:cNvSpPr>
          <p:nvPr>
            <p:ph idx="1"/>
          </p:nvPr>
        </p:nvSpPr>
        <p:spPr>
          <a:xfrm>
            <a:off x="838200" y="1790790"/>
            <a:ext cx="10515600" cy="4351338"/>
          </a:xfrm>
        </p:spPr>
        <p:txBody>
          <a:bodyPr/>
          <a:lstStyle/>
          <a:p>
            <a:r>
              <a:rPr kumimoji="1" lang="ja-JP" altLang="en-US" dirty="0"/>
              <a:t>音声認識の向上</a:t>
            </a:r>
            <a:endParaRPr kumimoji="1" lang="en-US" altLang="ja-JP" dirty="0"/>
          </a:p>
          <a:p>
            <a:pPr lvl="1"/>
            <a:r>
              <a:rPr lang="ja-JP" altLang="en-US" dirty="0"/>
              <a:t>辞書ファイルの追加</a:t>
            </a:r>
            <a:endParaRPr lang="en-US" altLang="ja-JP" dirty="0"/>
          </a:p>
          <a:p>
            <a:pPr lvl="1"/>
            <a:r>
              <a:rPr kumimoji="1" lang="ja-JP" altLang="en-US" dirty="0"/>
              <a:t>他の音声認識システムの利用　等</a:t>
            </a:r>
            <a:endParaRPr kumimoji="1" lang="en-US" altLang="ja-JP" dirty="0"/>
          </a:p>
          <a:p>
            <a:r>
              <a:rPr lang="ja-JP" altLang="en-US" dirty="0"/>
              <a:t>機能の追加</a:t>
            </a:r>
            <a:endParaRPr lang="en-US" altLang="ja-JP" dirty="0"/>
          </a:p>
          <a:p>
            <a:pPr lvl="1"/>
            <a:r>
              <a:rPr lang="ja-JP" altLang="en-US" dirty="0"/>
              <a:t>写真撮影</a:t>
            </a:r>
            <a:endParaRPr lang="en-US" altLang="ja-JP" dirty="0"/>
          </a:p>
          <a:p>
            <a:pPr lvl="1"/>
            <a:r>
              <a:rPr lang="en-US" altLang="ja-JP" dirty="0"/>
              <a:t>YSE</a:t>
            </a:r>
            <a:r>
              <a:rPr lang="ja-JP" altLang="en-US" dirty="0"/>
              <a:t>内線搭載</a:t>
            </a:r>
            <a:r>
              <a:rPr lang="en-US" altLang="ja-JP" dirty="0"/>
              <a:t>	</a:t>
            </a:r>
            <a:r>
              <a:rPr lang="ja-JP" altLang="en-US" dirty="0"/>
              <a:t>等</a:t>
            </a:r>
            <a:endParaRPr lang="en-US" altLang="ja-JP" dirty="0"/>
          </a:p>
          <a:p>
            <a:r>
              <a:rPr lang="ja-JP" altLang="en-US" dirty="0"/>
              <a:t>既存機能の改良</a:t>
            </a:r>
            <a:endParaRPr lang="en-US" altLang="ja-JP" dirty="0"/>
          </a:p>
          <a:p>
            <a:pPr lvl="1"/>
            <a:r>
              <a:rPr lang="ja-JP" altLang="en-US" dirty="0"/>
              <a:t>星座別占い読み上げ</a:t>
            </a:r>
            <a:endParaRPr lang="en-US" altLang="ja-JP" dirty="0"/>
          </a:p>
          <a:p>
            <a:pPr lvl="1"/>
            <a:r>
              <a:rPr lang="ja-JP" altLang="en-US" dirty="0"/>
              <a:t>ニュース記事の増量　等</a:t>
            </a:r>
            <a:endParaRPr lang="en-US" altLang="ja-JP" dirty="0"/>
          </a:p>
          <a:p>
            <a:pPr lvl="1"/>
            <a:endParaRPr kumimoji="1" lang="en-US" altLang="ja-JP" dirty="0"/>
          </a:p>
          <a:p>
            <a:pPr lvl="1"/>
            <a:endParaRPr kumimoji="1" lang="ja-JP" altLang="en-US" dirty="0"/>
          </a:p>
        </p:txBody>
      </p:sp>
      <p:sp>
        <p:nvSpPr>
          <p:cNvPr id="4" name="正方形/長方形 3">
            <a:extLst>
              <a:ext uri="{FF2B5EF4-FFF2-40B4-BE49-F238E27FC236}">
                <a16:creationId xmlns:a16="http://schemas.microsoft.com/office/drawing/2014/main" id="{17FF1CE0-3AF1-43EA-9228-6FC16111F44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338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A8915-FB85-4BA5-A8D7-C244E846FAA7}"/>
              </a:ext>
            </a:extLst>
          </p:cNvPr>
          <p:cNvSpPr>
            <a:spLocks noGrp="1"/>
          </p:cNvSpPr>
          <p:nvPr>
            <p:ph type="title"/>
          </p:nvPr>
        </p:nvSpPr>
        <p:spPr/>
        <p:txBody>
          <a:bodyPr/>
          <a:lstStyle/>
          <a:p>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まとめ</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0D714BC0-892C-4AC4-8E05-C63CD9131467}"/>
              </a:ext>
            </a:extLst>
          </p:cNvPr>
          <p:cNvSpPr>
            <a:spLocks noGrp="1"/>
          </p:cNvSpPr>
          <p:nvPr>
            <p:ph idx="1"/>
          </p:nvPr>
        </p:nvSpPr>
        <p:spPr/>
        <p:txBody>
          <a:bodyPr/>
          <a:lstStyle/>
          <a:p>
            <a:r>
              <a:rPr kumimoji="1" lang="en-US" altLang="ja-JP" dirty="0"/>
              <a:t>AI</a:t>
            </a:r>
            <a:r>
              <a:rPr kumimoji="1" lang="ja-JP" altLang="en-US" dirty="0"/>
              <a:t>スピーカー</a:t>
            </a:r>
            <a:endParaRPr kumimoji="1" lang="en-US" altLang="ja-JP" dirty="0"/>
          </a:p>
          <a:p>
            <a:r>
              <a:rPr kumimoji="1" lang="ja-JP" altLang="en-US" dirty="0"/>
              <a:t>音声で問いかけ→音声で返答</a:t>
            </a:r>
            <a:endParaRPr kumimoji="1" lang="en-US" altLang="ja-JP" dirty="0"/>
          </a:p>
          <a:p>
            <a:pPr marL="0" indent="0">
              <a:buNone/>
            </a:pPr>
            <a:r>
              <a:rPr lang="ja-JP" altLang="en-US" dirty="0"/>
              <a:t>★</a:t>
            </a:r>
            <a:r>
              <a:rPr lang="en-US" altLang="ja-JP" dirty="0"/>
              <a:t>AI</a:t>
            </a:r>
            <a:r>
              <a:rPr lang="ja-JP" altLang="en-US" dirty="0"/>
              <a:t>（テキスト分類）</a:t>
            </a:r>
            <a:endParaRPr lang="en-US" altLang="ja-JP" dirty="0"/>
          </a:p>
          <a:p>
            <a:pPr lvl="1"/>
            <a:r>
              <a:rPr kumimoji="1" lang="en-US" altLang="ja-JP" b="1" dirty="0" err="1"/>
              <a:t>fastText</a:t>
            </a:r>
            <a:endParaRPr kumimoji="1" lang="en-US" altLang="ja-JP" b="1" dirty="0"/>
          </a:p>
          <a:p>
            <a:pPr lvl="1"/>
            <a:r>
              <a:rPr kumimoji="1" lang="ja-JP" altLang="en-US" dirty="0"/>
              <a:t>問いかけの中の名詞から機能を予測</a:t>
            </a:r>
          </a:p>
        </p:txBody>
      </p:sp>
      <p:sp>
        <p:nvSpPr>
          <p:cNvPr id="4" name="正方形/長方形 3">
            <a:extLst>
              <a:ext uri="{FF2B5EF4-FFF2-40B4-BE49-F238E27FC236}">
                <a16:creationId xmlns:a16="http://schemas.microsoft.com/office/drawing/2014/main" id="{F3010222-8670-431C-9223-D210EBDB663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214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グラフィックス 7" descr="男の人">
            <a:extLst>
              <a:ext uri="{FF2B5EF4-FFF2-40B4-BE49-F238E27FC236}">
                <a16:creationId xmlns:a16="http://schemas.microsoft.com/office/drawing/2014/main" id="{7F80E498-C49B-4EA1-84BF-216E367B10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51707" y="2700311"/>
            <a:ext cx="2908789" cy="2908789"/>
          </a:xfrm>
          <a:prstGeom prst="rect">
            <a:avLst/>
          </a:prstGeom>
        </p:spPr>
      </p:pic>
      <p:sp>
        <p:nvSpPr>
          <p:cNvPr id="2" name="タイトル 1">
            <a:extLst>
              <a:ext uri="{FF2B5EF4-FFF2-40B4-BE49-F238E27FC236}">
                <a16:creationId xmlns:a16="http://schemas.microsoft.com/office/drawing/2014/main" id="{2B502C30-09A1-472A-A0F0-34C540F15F4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プロジェクトの全体像</a:t>
            </a:r>
          </a:p>
        </p:txBody>
      </p:sp>
      <p:pic>
        <p:nvPicPr>
          <p:cNvPr id="4" name="コンテンツ プレースホルダー 4">
            <a:extLst>
              <a:ext uri="{FF2B5EF4-FFF2-40B4-BE49-F238E27FC236}">
                <a16:creationId xmlns:a16="http://schemas.microsoft.com/office/drawing/2014/main" id="{CBE1694E-BB45-4A52-B03B-EC1E75A87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8245" y="2252803"/>
            <a:ext cx="870033" cy="1797607"/>
          </a:xfrm>
          <a:prstGeom prst="rect">
            <a:avLst/>
          </a:prstGeom>
        </p:spPr>
      </p:pic>
      <p:sp>
        <p:nvSpPr>
          <p:cNvPr id="5" name="吹き出し: 円形 4">
            <a:extLst>
              <a:ext uri="{FF2B5EF4-FFF2-40B4-BE49-F238E27FC236}">
                <a16:creationId xmlns:a16="http://schemas.microsoft.com/office/drawing/2014/main" id="{5E744A7D-ADBD-4B20-B662-F8F4529C732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今日の天気は？</a:t>
            </a:r>
            <a:r>
              <a:rPr kumimoji="1" lang="ja-JP" altLang="en-US" sz="2400" dirty="0"/>
              <a:t>？</a:t>
            </a:r>
          </a:p>
        </p:txBody>
      </p:sp>
      <p:sp>
        <p:nvSpPr>
          <p:cNvPr id="6" name="テキスト ボックス 5">
            <a:extLst>
              <a:ext uri="{FF2B5EF4-FFF2-40B4-BE49-F238E27FC236}">
                <a16:creationId xmlns:a16="http://schemas.microsoft.com/office/drawing/2014/main" id="{DFF45BAB-E0BA-4FF0-9501-7005A3610461}"/>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7" name="吹き出し: 円形 6">
            <a:extLst>
              <a:ext uri="{FF2B5EF4-FFF2-40B4-BE49-F238E27FC236}">
                <a16:creationId xmlns:a16="http://schemas.microsoft.com/office/drawing/2014/main" id="{720B7E70-347E-4342-8661-1D7BB35F1D0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今日の神奈川県の</a:t>
            </a:r>
            <a:endParaRPr lang="en-US" altLang="ja-JP" sz="2400" b="1" dirty="0">
              <a:solidFill>
                <a:schemeClr val="tx1"/>
              </a:solidFill>
            </a:endParaRPr>
          </a:p>
          <a:p>
            <a:pPr algn="ctr"/>
            <a:r>
              <a:rPr lang="ja-JP" altLang="en-US" sz="2400" b="1" dirty="0">
                <a:solidFill>
                  <a:schemeClr val="tx1"/>
                </a:solidFill>
              </a:rPr>
              <a:t>天気は</a:t>
            </a:r>
            <a:r>
              <a:rPr lang="en-US" altLang="ja-JP" sz="2400" b="1" dirty="0">
                <a:solidFill>
                  <a:schemeClr val="tx1"/>
                </a:solidFill>
              </a:rPr>
              <a:t>…</a:t>
            </a:r>
            <a:endParaRPr kumimoji="1" lang="ja-JP" altLang="en-US" sz="2400" dirty="0">
              <a:solidFill>
                <a:schemeClr val="tx1"/>
              </a:solidFill>
            </a:endParaRPr>
          </a:p>
        </p:txBody>
      </p:sp>
      <p:pic>
        <p:nvPicPr>
          <p:cNvPr id="9" name="図 8">
            <a:extLst>
              <a:ext uri="{FF2B5EF4-FFF2-40B4-BE49-F238E27FC236}">
                <a16:creationId xmlns:a16="http://schemas.microsoft.com/office/drawing/2014/main" id="{85587E59-6B8F-437E-A070-E2E6786B28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8658" y="3811492"/>
            <a:ext cx="3257306" cy="1797608"/>
          </a:xfrm>
          <a:prstGeom prst="rect">
            <a:avLst/>
          </a:prstGeom>
        </p:spPr>
      </p:pic>
      <p:cxnSp>
        <p:nvCxnSpPr>
          <p:cNvPr id="10" name="直線コネクタ 9">
            <a:extLst>
              <a:ext uri="{FF2B5EF4-FFF2-40B4-BE49-F238E27FC236}">
                <a16:creationId xmlns:a16="http://schemas.microsoft.com/office/drawing/2014/main" id="{03924760-79E8-44D3-9D79-27D796EE839B}"/>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FFA40EC0-D5B6-45DE-9DBE-3A4B0837CCE7}"/>
              </a:ext>
            </a:extLst>
          </p:cNvPr>
          <p:cNvPicPr>
            <a:picLocks noChangeAspect="1"/>
          </p:cNvPicPr>
          <p:nvPr/>
        </p:nvPicPr>
        <p:blipFill>
          <a:blip r:embed="rId7"/>
          <a:stretch>
            <a:fillRect/>
          </a:stretch>
        </p:blipFill>
        <p:spPr>
          <a:xfrm rot="1287409">
            <a:off x="4182784" y="2992753"/>
            <a:ext cx="243861" cy="146317"/>
          </a:xfrm>
          <a:prstGeom prst="rect">
            <a:avLst/>
          </a:prstGeom>
        </p:spPr>
      </p:pic>
      <p:pic>
        <p:nvPicPr>
          <p:cNvPr id="12" name="図 11">
            <a:extLst>
              <a:ext uri="{FF2B5EF4-FFF2-40B4-BE49-F238E27FC236}">
                <a16:creationId xmlns:a16="http://schemas.microsoft.com/office/drawing/2014/main" id="{8F91B7D0-6DBE-43D6-B934-B1322878874C}"/>
              </a:ext>
            </a:extLst>
          </p:cNvPr>
          <p:cNvPicPr>
            <a:picLocks noChangeAspect="1"/>
          </p:cNvPicPr>
          <p:nvPr/>
        </p:nvPicPr>
        <p:blipFill>
          <a:blip r:embed="rId7"/>
          <a:stretch>
            <a:fillRect/>
          </a:stretch>
        </p:blipFill>
        <p:spPr>
          <a:xfrm rot="3383590">
            <a:off x="4142028" y="3154023"/>
            <a:ext cx="243861" cy="146317"/>
          </a:xfrm>
          <a:prstGeom prst="rect">
            <a:avLst/>
          </a:prstGeom>
        </p:spPr>
      </p:pic>
      <p:pic>
        <p:nvPicPr>
          <p:cNvPr id="13" name="図 12">
            <a:extLst>
              <a:ext uri="{FF2B5EF4-FFF2-40B4-BE49-F238E27FC236}">
                <a16:creationId xmlns:a16="http://schemas.microsoft.com/office/drawing/2014/main" id="{BF4EED85-BBAA-4BFF-B021-A698746BEF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4" name="テキスト ボックス 13">
            <a:extLst>
              <a:ext uri="{FF2B5EF4-FFF2-40B4-BE49-F238E27FC236}">
                <a16:creationId xmlns:a16="http://schemas.microsoft.com/office/drawing/2014/main" id="{084CBD79-6C9D-4FDD-ABEA-DF0EB644F826}"/>
              </a:ext>
            </a:extLst>
          </p:cNvPr>
          <p:cNvSpPr txBox="1"/>
          <p:nvPr/>
        </p:nvSpPr>
        <p:spPr>
          <a:xfrm>
            <a:off x="7809327" y="4947410"/>
            <a:ext cx="3611032" cy="400110"/>
          </a:xfrm>
          <a:prstGeom prst="rect">
            <a:avLst/>
          </a:prstGeom>
          <a:solidFill>
            <a:schemeClr val="bg1"/>
          </a:solidFill>
          <a:ln>
            <a:solidFill>
              <a:schemeClr val="tx1"/>
            </a:solidFill>
          </a:ln>
        </p:spPr>
        <p:txBody>
          <a:bodyPr wrap="square" rtlCol="0">
            <a:spAutoFit/>
          </a:bodyPr>
          <a:lstStyle/>
          <a:p>
            <a:pPr algn="ctr"/>
            <a:r>
              <a:rPr kumimoji="1" lang="en-US" altLang="ja-JP" sz="2000" b="1" dirty="0"/>
              <a:t>Raspberry Pi</a:t>
            </a:r>
            <a:endParaRPr kumimoji="1" lang="ja-JP" altLang="en-US" sz="2000" b="1" dirty="0"/>
          </a:p>
        </p:txBody>
      </p:sp>
      <p:sp>
        <p:nvSpPr>
          <p:cNvPr id="15" name="テキスト ボックス 14">
            <a:extLst>
              <a:ext uri="{FF2B5EF4-FFF2-40B4-BE49-F238E27FC236}">
                <a16:creationId xmlns:a16="http://schemas.microsoft.com/office/drawing/2014/main" id="{0AB38828-A43B-4FB2-AEC8-6808386CF73B}"/>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
        <p:nvSpPr>
          <p:cNvPr id="16" name="テキスト ボックス 15">
            <a:extLst>
              <a:ext uri="{FF2B5EF4-FFF2-40B4-BE49-F238E27FC236}">
                <a16:creationId xmlns:a16="http://schemas.microsoft.com/office/drawing/2014/main" id="{FC5140E5-FCD2-4650-A2AF-137231D243CE}"/>
              </a:ext>
            </a:extLst>
          </p:cNvPr>
          <p:cNvSpPr txBox="1"/>
          <p:nvPr/>
        </p:nvSpPr>
        <p:spPr>
          <a:xfrm>
            <a:off x="7881563" y="2700311"/>
            <a:ext cx="3466560" cy="3046988"/>
          </a:xfrm>
          <a:prstGeom prst="rect">
            <a:avLst/>
          </a:prstGeom>
          <a:solidFill>
            <a:schemeClr val="bg1"/>
          </a:solidFill>
          <a:ln w="19050">
            <a:solidFill>
              <a:schemeClr val="tx1"/>
            </a:solidFill>
          </a:ln>
        </p:spPr>
        <p:txBody>
          <a:bodyPr wrap="square" rtlCol="0">
            <a:spAutoFit/>
          </a:bodyPr>
          <a:lstStyle/>
          <a:p>
            <a:r>
              <a:rPr kumimoji="1" lang="ja-JP" altLang="en-US" sz="4800" b="1" dirty="0"/>
              <a:t>・天気予報</a:t>
            </a:r>
            <a:endParaRPr kumimoji="1" lang="en-US" altLang="ja-JP" sz="4800" b="1" dirty="0"/>
          </a:p>
          <a:p>
            <a:r>
              <a:rPr lang="ja-JP" altLang="en-US" sz="4800" b="1" dirty="0"/>
              <a:t>・ニュース</a:t>
            </a:r>
            <a:endParaRPr lang="en-US" altLang="ja-JP" sz="4800" b="1" dirty="0"/>
          </a:p>
          <a:p>
            <a:r>
              <a:rPr kumimoji="1" lang="ja-JP" altLang="en-US" sz="4800" b="1" dirty="0"/>
              <a:t>・日時</a:t>
            </a:r>
            <a:endParaRPr kumimoji="1" lang="en-US" altLang="ja-JP" sz="4800" b="1" dirty="0"/>
          </a:p>
          <a:p>
            <a:r>
              <a:rPr lang="ja-JP" altLang="en-US" sz="4800" b="1" dirty="0"/>
              <a:t>・星座占い</a:t>
            </a:r>
            <a:endParaRPr kumimoji="1" lang="ja-JP" altLang="en-US" sz="4800" b="1" dirty="0"/>
          </a:p>
        </p:txBody>
      </p:sp>
      <p:sp>
        <p:nvSpPr>
          <p:cNvPr id="17" name="正方形/長方形 16">
            <a:extLst>
              <a:ext uri="{FF2B5EF4-FFF2-40B4-BE49-F238E27FC236}">
                <a16:creationId xmlns:a16="http://schemas.microsoft.com/office/drawing/2014/main" id="{E29876F0-C6D0-4374-AA7E-B4350AA7831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40000"/>
                  <a:lumOff val="60000"/>
                </a:schemeClr>
              </a:solidFill>
            </a:endParaRPr>
          </a:p>
        </p:txBody>
      </p:sp>
    </p:spTree>
    <p:extLst>
      <p:ext uri="{BB962C8B-B14F-4D97-AF65-F5344CB8AC3E}">
        <p14:creationId xmlns:p14="http://schemas.microsoft.com/office/powerpoint/2010/main" val="181858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50" fill="hold"/>
                                        <p:tgtEl>
                                          <p:spTgt spid="1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5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4" grpId="0" animBg="1"/>
      <p:bldP spid="15" grpId="0" animBg="1"/>
      <p:bldP spid="16" grpId="0" animBg="1"/>
      <p:bldP spid="16"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2F86B-64F9-4EFF-BA57-7C707F7AF077}"/>
              </a:ext>
            </a:extLst>
          </p:cNvPr>
          <p:cNvSpPr>
            <a:spLocks noGrp="1"/>
          </p:cNvSpPr>
          <p:nvPr>
            <p:ph type="title"/>
          </p:nvPr>
        </p:nvSpPr>
        <p:spPr/>
        <p:txBody>
          <a:bodyPr/>
          <a:lstStyle/>
          <a:p>
            <a:r>
              <a:rPr kumimoji="1" lang="ja-JP" altLang="en-US" dirty="0">
                <a:latin typeface="HGP行書体" panose="03000600000000000000" pitchFamily="66" charset="-128"/>
                <a:ea typeface="HGP行書体" panose="03000600000000000000" pitchFamily="66" charset="-128"/>
              </a:rPr>
              <a:t>チームメンバー</a:t>
            </a:r>
          </a:p>
        </p:txBody>
      </p:sp>
      <p:sp>
        <p:nvSpPr>
          <p:cNvPr id="3" name="コンテンツ プレースホルダー 2">
            <a:extLst>
              <a:ext uri="{FF2B5EF4-FFF2-40B4-BE49-F238E27FC236}">
                <a16:creationId xmlns:a16="http://schemas.microsoft.com/office/drawing/2014/main" id="{3F0CDD7C-542F-41C4-8D3A-BB7DDD344587}"/>
              </a:ext>
            </a:extLst>
          </p:cNvPr>
          <p:cNvSpPr>
            <a:spLocks noGrp="1"/>
          </p:cNvSpPr>
          <p:nvPr>
            <p:ph idx="1"/>
          </p:nvPr>
        </p:nvSpPr>
        <p:spPr>
          <a:xfrm>
            <a:off x="838200" y="1825625"/>
            <a:ext cx="4865483" cy="4351338"/>
          </a:xfrm>
        </p:spPr>
        <p:txBody>
          <a:bodyPr/>
          <a:lstStyle/>
          <a:p>
            <a:r>
              <a:rPr kumimoji="1" lang="ja-JP" altLang="en-US" dirty="0">
                <a:latin typeface="HG教科書体" panose="02020609000000000000" pitchFamily="17" charset="-128"/>
                <a:ea typeface="HG教科書体" panose="02020609000000000000" pitchFamily="17" charset="-128"/>
              </a:rPr>
              <a:t>山田晃生</a:t>
            </a:r>
            <a:r>
              <a:rPr kumimoji="1" lang="en-US" altLang="ja-JP" dirty="0">
                <a:latin typeface="HG教科書体" panose="02020609000000000000" pitchFamily="17" charset="-128"/>
                <a:ea typeface="HG教科書体" panose="02020609000000000000" pitchFamily="17" charset="-128"/>
              </a:rPr>
              <a:t>(2001</a:t>
            </a:r>
            <a:r>
              <a:rPr kumimoji="1" lang="ja-JP" altLang="en-US" dirty="0">
                <a:latin typeface="HG教科書体" panose="02020609000000000000" pitchFamily="17" charset="-128"/>
                <a:ea typeface="HG教科書体" panose="02020609000000000000" pitchFamily="17" charset="-128"/>
              </a:rPr>
              <a:t>～</a:t>
            </a:r>
            <a:r>
              <a:rPr kumimoji="1" lang="en-US" altLang="ja-JP" dirty="0">
                <a:latin typeface="HG教科書体" panose="02020609000000000000" pitchFamily="17" charset="-128"/>
                <a:ea typeface="HG教科書体" panose="02020609000000000000" pitchFamily="17" charset="-128"/>
              </a:rPr>
              <a:t>)</a:t>
            </a:r>
          </a:p>
          <a:p>
            <a:r>
              <a:rPr lang="ja-JP" altLang="en-US" dirty="0">
                <a:latin typeface="HG教科書体" panose="02020609000000000000" pitchFamily="17" charset="-128"/>
                <a:ea typeface="HG教科書体" panose="02020609000000000000" pitchFamily="17" charset="-128"/>
              </a:rPr>
              <a:t>主に</a:t>
            </a:r>
            <a:r>
              <a:rPr lang="en-US" altLang="ja-JP" dirty="0" err="1">
                <a:latin typeface="HG教科書体" panose="02020609000000000000" pitchFamily="17" charset="-128"/>
                <a:ea typeface="HG教科書体" panose="02020609000000000000" pitchFamily="17" charset="-128"/>
              </a:rPr>
              <a:t>fastText</a:t>
            </a:r>
            <a:r>
              <a:rPr lang="en-US" altLang="ja-JP" dirty="0">
                <a:latin typeface="HG教科書体" panose="02020609000000000000" pitchFamily="17" charset="-128"/>
                <a:ea typeface="HG教科書体" panose="02020609000000000000" pitchFamily="17" charset="-128"/>
              </a:rPr>
              <a:t>, </a:t>
            </a:r>
            <a:r>
              <a:rPr lang="ja-JP" altLang="en-US" dirty="0">
                <a:latin typeface="HG教科書体" panose="02020609000000000000" pitchFamily="17" charset="-128"/>
                <a:ea typeface="HG教科書体" panose="02020609000000000000" pitchFamily="17" charset="-128"/>
              </a:rPr>
              <a:t>トレーニングデータ作成に携わった。</a:t>
            </a:r>
            <a:endParaRPr lang="en-US" altLang="ja-JP" dirty="0">
              <a:latin typeface="HG教科書体" panose="02020609000000000000" pitchFamily="17" charset="-128"/>
              <a:ea typeface="HG教科書体" panose="02020609000000000000" pitchFamily="17" charset="-128"/>
            </a:endParaRPr>
          </a:p>
          <a:p>
            <a:r>
              <a:rPr lang="ja-JP" altLang="en-US" dirty="0">
                <a:latin typeface="HG教科書体" panose="02020609000000000000" pitchFamily="17" charset="-128"/>
                <a:ea typeface="HG教科書体" panose="02020609000000000000" pitchFamily="17" charset="-128"/>
              </a:rPr>
              <a:t>　</a:t>
            </a:r>
            <a:endParaRPr lang="en-US" altLang="ja-JP" dirty="0">
              <a:latin typeface="HG教科書体" panose="02020609000000000000" pitchFamily="17" charset="-128"/>
              <a:ea typeface="HG教科書体" panose="02020609000000000000" pitchFamily="17" charset="-128"/>
            </a:endParaRPr>
          </a:p>
          <a:p>
            <a:r>
              <a:rPr lang="ja-JP" altLang="en-US" dirty="0"/>
              <a:t>　</a:t>
            </a:r>
            <a:endParaRPr lang="en-US" altLang="ja-JP" dirty="0"/>
          </a:p>
          <a:p>
            <a:r>
              <a:rPr lang="ja-JP" altLang="en-US" dirty="0"/>
              <a:t>　</a:t>
            </a:r>
            <a:endParaRPr lang="en-US" altLang="ja-JP" dirty="0"/>
          </a:p>
          <a:p>
            <a:pPr marL="0" indent="0">
              <a:buNone/>
            </a:pPr>
            <a:endParaRPr lang="en-US" altLang="ja-JP" dirty="0"/>
          </a:p>
        </p:txBody>
      </p:sp>
      <p:sp>
        <p:nvSpPr>
          <p:cNvPr id="4" name="正方形/長方形 3">
            <a:extLst>
              <a:ext uri="{FF2B5EF4-FFF2-40B4-BE49-F238E27FC236}">
                <a16:creationId xmlns:a16="http://schemas.microsoft.com/office/drawing/2014/main" id="{C91C756F-15E3-4B18-84A0-A6F1D7EB569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409CF840-BBE0-4AEC-85C0-E710B50AE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845" y="1027906"/>
            <a:ext cx="3045637" cy="392365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671712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2F86B-64F9-4EFF-BA57-7C707F7AF077}"/>
              </a:ext>
            </a:extLst>
          </p:cNvPr>
          <p:cNvSpPr>
            <a:spLocks noGrp="1"/>
          </p:cNvSpPr>
          <p:nvPr>
            <p:ph type="title"/>
          </p:nvPr>
        </p:nvSpPr>
        <p:spPr/>
        <p:txBody>
          <a:bodyPr/>
          <a:lstStyle/>
          <a:p>
            <a:r>
              <a:rPr kumimoji="1" lang="ja-JP" altLang="en-US" dirty="0"/>
              <a:t>チームメンバー</a:t>
            </a:r>
          </a:p>
        </p:txBody>
      </p:sp>
      <p:sp>
        <p:nvSpPr>
          <p:cNvPr id="3" name="コンテンツ プレースホルダー 2">
            <a:extLst>
              <a:ext uri="{FF2B5EF4-FFF2-40B4-BE49-F238E27FC236}">
                <a16:creationId xmlns:a16="http://schemas.microsoft.com/office/drawing/2014/main" id="{3F0CDD7C-542F-41C4-8D3A-BB7DDD344587}"/>
              </a:ext>
            </a:extLst>
          </p:cNvPr>
          <p:cNvSpPr>
            <a:spLocks noGrp="1"/>
          </p:cNvSpPr>
          <p:nvPr>
            <p:ph idx="1"/>
          </p:nvPr>
        </p:nvSpPr>
        <p:spPr/>
        <p:txBody>
          <a:bodyPr/>
          <a:lstStyle/>
          <a:p>
            <a:r>
              <a:rPr kumimoji="1" lang="ja-JP" altLang="en-US" dirty="0"/>
              <a:t>力石鈴之佑</a:t>
            </a:r>
            <a:endParaRPr kumimoji="1" lang="en-US" altLang="ja-JP" dirty="0"/>
          </a:p>
        </p:txBody>
      </p:sp>
      <p:sp>
        <p:nvSpPr>
          <p:cNvPr id="4" name="正方形/長方形 3">
            <a:extLst>
              <a:ext uri="{FF2B5EF4-FFF2-40B4-BE49-F238E27FC236}">
                <a16:creationId xmlns:a16="http://schemas.microsoft.com/office/drawing/2014/main" id="{20CF5F62-5F75-4B74-8A03-BA4C99F2037B}"/>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CA3CEDC5-D880-4098-BDA7-999941AAE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7017" y="1027906"/>
            <a:ext cx="3143919" cy="372306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600055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D39EC-5E82-4640-93A2-83BC7D77C59D}"/>
              </a:ext>
            </a:extLst>
          </p:cNvPr>
          <p:cNvSpPr>
            <a:spLocks noGrp="1"/>
          </p:cNvSpPr>
          <p:nvPr>
            <p:ph type="title"/>
          </p:nvPr>
        </p:nvSpPr>
        <p:spPr>
          <a:xfrm>
            <a:off x="111544" y="2149451"/>
            <a:ext cx="12579035" cy="2559098"/>
          </a:xfrm>
        </p:spPr>
        <p:txBody>
          <a:bodyPr>
            <a:normAutofit/>
          </a:bodyPr>
          <a:lstStyle/>
          <a:p>
            <a:r>
              <a:rPr kumimoji="1" lang="ja-JP" altLang="en-US" sz="6600" b="1" dirty="0">
                <a:ln w="28575">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ご清聴ありがとうございました</a:t>
            </a:r>
          </a:p>
        </p:txBody>
      </p:sp>
      <p:sp>
        <p:nvSpPr>
          <p:cNvPr id="3" name="正方形/長方形 2">
            <a:extLst>
              <a:ext uri="{FF2B5EF4-FFF2-40B4-BE49-F238E27FC236}">
                <a16:creationId xmlns:a16="http://schemas.microsoft.com/office/drawing/2014/main" id="{ED931E24-1A9E-4A8A-B365-A65C5DBC5F3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6162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7F99B-2F99-425D-85F8-66E655B66740}"/>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質疑応答</a:t>
            </a:r>
          </a:p>
        </p:txBody>
      </p:sp>
      <p:sp>
        <p:nvSpPr>
          <p:cNvPr id="3" name="コンテンツ プレースホルダー 2">
            <a:extLst>
              <a:ext uri="{FF2B5EF4-FFF2-40B4-BE49-F238E27FC236}">
                <a16:creationId xmlns:a16="http://schemas.microsoft.com/office/drawing/2014/main" id="{A94CFC5C-9E98-40B1-B6C6-5BBCE3910AD0}"/>
              </a:ext>
            </a:extLst>
          </p:cNvPr>
          <p:cNvSpPr>
            <a:spLocks noGrp="1"/>
          </p:cNvSpPr>
          <p:nvPr>
            <p:ph idx="1"/>
          </p:nvPr>
        </p:nvSpPr>
        <p:spPr/>
        <p:txBody>
          <a:bodyPr>
            <a:normAutofit/>
          </a:bodyPr>
          <a:lstStyle/>
          <a:p>
            <a:pPr marL="0" indent="0">
              <a:buNone/>
            </a:pPr>
            <a:r>
              <a:rPr kumimoji="1" lang="ja-JP" altLang="en-US" sz="3200" dirty="0"/>
              <a:t>名前の由来</a:t>
            </a:r>
            <a:endParaRPr kumimoji="1" lang="en-US" altLang="ja-JP" sz="3200" dirty="0"/>
          </a:p>
          <a:p>
            <a:pPr marL="514350" indent="-514350">
              <a:buFont typeface="+mj-lt"/>
              <a:buAutoNum type="arabicPeriod"/>
            </a:pPr>
            <a:r>
              <a:rPr lang="ja-JP" altLang="en-US" sz="3200" dirty="0"/>
              <a:t>横浜システム工学院専門学校</a:t>
            </a:r>
            <a:endParaRPr lang="en-US" altLang="ja-JP" sz="3200" dirty="0"/>
          </a:p>
          <a:p>
            <a:pPr marL="514350" indent="-514350">
              <a:buFont typeface="+mj-lt"/>
              <a:buAutoNum type="arabicPeriod"/>
            </a:pPr>
            <a:r>
              <a:rPr kumimoji="1" lang="en-US" altLang="ja-JP" sz="3200" dirty="0"/>
              <a:t>YOKOHAMA SYSTEM ENGINEERING SCHOOL</a:t>
            </a:r>
          </a:p>
          <a:p>
            <a:pPr marL="514350" indent="-514350">
              <a:buFont typeface="+mj-lt"/>
              <a:buAutoNum type="arabicPeriod"/>
            </a:pPr>
            <a:r>
              <a:rPr lang="en-US" altLang="ja-JP" sz="3200" dirty="0"/>
              <a:t>YSE</a:t>
            </a:r>
          </a:p>
          <a:p>
            <a:pPr marL="514350" indent="-514350">
              <a:buFont typeface="+mj-lt"/>
              <a:buAutoNum type="arabicPeriod"/>
            </a:pPr>
            <a:r>
              <a:rPr kumimoji="1" lang="en-US" altLang="ja-JP" sz="5400" dirty="0"/>
              <a:t>YoSiE</a:t>
            </a:r>
            <a:endParaRPr kumimoji="1" lang="ja-JP" altLang="en-US" sz="5400" dirty="0"/>
          </a:p>
        </p:txBody>
      </p:sp>
      <p:sp>
        <p:nvSpPr>
          <p:cNvPr id="4" name="正方形/長方形 3">
            <a:extLst>
              <a:ext uri="{FF2B5EF4-FFF2-40B4-BE49-F238E27FC236}">
                <a16:creationId xmlns:a16="http://schemas.microsoft.com/office/drawing/2014/main" id="{2B15071E-CFA0-4981-A43E-F559A360FA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4913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434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0FECCBAF-9901-4877-94E0-4E2CB0751C20}"/>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49441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F473B5A9-B9F3-4E84-AACD-33D569EB844A}"/>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91297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6DE0BCF3-7C49-46E6-8B00-959ABF3691EC}"/>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13760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7" y="1751617"/>
            <a:ext cx="4439479" cy="3416320"/>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NO TENKI</a:t>
            </a:r>
          </a:p>
          <a:p>
            <a:r>
              <a:rPr kumimoji="1" lang="ja-JP" altLang="en-US" sz="3600" dirty="0"/>
              <a:t>　 </a:t>
            </a:r>
            <a:r>
              <a:rPr lang="ja-JP" altLang="en-US" sz="3600" dirty="0"/>
              <a:t>今日　の    晴れ</a:t>
            </a:r>
            <a:endParaRPr lang="en-US" altLang="ja-JP" sz="3600" dirty="0"/>
          </a:p>
          <a:p>
            <a:r>
              <a:rPr kumimoji="1" lang="en-US" altLang="ja-JP" sz="3600" dirty="0"/>
              <a:t>		</a:t>
            </a:r>
            <a:r>
              <a:rPr lang="ja-JP" altLang="en-US" sz="3600" dirty="0"/>
              <a:t>　      雨</a:t>
            </a:r>
            <a:endParaRPr lang="en-US" altLang="ja-JP" sz="3600" dirty="0"/>
          </a:p>
          <a:p>
            <a:r>
              <a:rPr kumimoji="1" lang="en-US" altLang="ja-JP" sz="3600" dirty="0"/>
              <a:t>		</a:t>
            </a:r>
            <a:r>
              <a:rPr kumimoji="1" lang="ja-JP" altLang="en-US" sz="3600" dirty="0"/>
              <a:t>　</a:t>
            </a:r>
            <a:r>
              <a:rPr lang="ja-JP" altLang="en-US" sz="3600" dirty="0"/>
              <a:t>     曇り</a:t>
            </a:r>
            <a:endParaRPr lang="en-US" altLang="ja-JP" sz="3200" dirty="0"/>
          </a:p>
          <a:p>
            <a:endParaRPr lang="en-US" altLang="ja-JP" sz="3600" dirty="0"/>
          </a:p>
        </p:txBody>
      </p:sp>
      <p:sp>
        <p:nvSpPr>
          <p:cNvPr id="9" name="タイトル 1">
            <a:extLst>
              <a:ext uri="{FF2B5EF4-FFF2-40B4-BE49-F238E27FC236}">
                <a16:creationId xmlns:a16="http://schemas.microsoft.com/office/drawing/2014/main" id="{BB81A56E-A49F-4BB3-AFD8-9F08F8AEC046}"/>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423784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1CC32-F408-4DD0-8B57-748D2BA366DF}"/>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処理の流れ</a:t>
            </a:r>
          </a:p>
        </p:txBody>
      </p:sp>
      <p:grpSp>
        <p:nvGrpSpPr>
          <p:cNvPr id="3" name="グループ化 2">
            <a:extLst>
              <a:ext uri="{FF2B5EF4-FFF2-40B4-BE49-F238E27FC236}">
                <a16:creationId xmlns:a16="http://schemas.microsoft.com/office/drawing/2014/main" id="{C1FE9123-BE36-434D-B006-B0F4AEB2151D}"/>
              </a:ext>
            </a:extLst>
          </p:cNvPr>
          <p:cNvGrpSpPr/>
          <p:nvPr/>
        </p:nvGrpSpPr>
        <p:grpSpPr>
          <a:xfrm>
            <a:off x="365418" y="2392997"/>
            <a:ext cx="11338905" cy="1737360"/>
            <a:chOff x="365418" y="2392997"/>
            <a:chExt cx="11338905" cy="1737360"/>
          </a:xfrm>
        </p:grpSpPr>
        <p:sp>
          <p:nvSpPr>
            <p:cNvPr id="6" name="四角形: 角を丸くする 5">
              <a:extLst>
                <a:ext uri="{FF2B5EF4-FFF2-40B4-BE49-F238E27FC236}">
                  <a16:creationId xmlns:a16="http://schemas.microsoft.com/office/drawing/2014/main" id="{498BA43A-0851-4B4D-8C59-F6EE8AA9BA95}"/>
                </a:ext>
              </a:extLst>
            </p:cNvPr>
            <p:cNvSpPr/>
            <p:nvPr/>
          </p:nvSpPr>
          <p:spPr>
            <a:xfrm>
              <a:off x="365418"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7" name="四角形: 角を丸くする 6">
              <a:extLst>
                <a:ext uri="{FF2B5EF4-FFF2-40B4-BE49-F238E27FC236}">
                  <a16:creationId xmlns:a16="http://schemas.microsoft.com/office/drawing/2014/main" id="{DFE46414-B145-414E-9180-1CFF408BE607}"/>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8" name="四角形: 角を丸くする 7">
              <a:extLst>
                <a:ext uri="{FF2B5EF4-FFF2-40B4-BE49-F238E27FC236}">
                  <a16:creationId xmlns:a16="http://schemas.microsoft.com/office/drawing/2014/main" id="{F6ECECBF-8D35-46E1-BBF0-ECC550F7A622}"/>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9" name="四角形: 角を丸くする 8">
              <a:extLst>
                <a:ext uri="{FF2B5EF4-FFF2-40B4-BE49-F238E27FC236}">
                  <a16:creationId xmlns:a16="http://schemas.microsoft.com/office/drawing/2014/main" id="{5A9694B0-F6A7-47D2-ABC6-D069EAB97396}"/>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grpSp>
      <p:sp>
        <p:nvSpPr>
          <p:cNvPr id="10" name="矢印: 右 9">
            <a:extLst>
              <a:ext uri="{FF2B5EF4-FFF2-40B4-BE49-F238E27FC236}">
                <a16:creationId xmlns:a16="http://schemas.microsoft.com/office/drawing/2014/main" id="{3F893249-F968-46CE-BA68-1261516EED97}"/>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905A35F-3E8C-4E41-8921-4AA6993AF57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40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B419B-6E52-4C41-B5AB-6BF2D48F9AC6}"/>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要素技術</a:t>
            </a:r>
          </a:p>
        </p:txBody>
      </p:sp>
      <p:sp>
        <p:nvSpPr>
          <p:cNvPr id="4" name="四角形: 角を丸くする 3">
            <a:extLst>
              <a:ext uri="{FF2B5EF4-FFF2-40B4-BE49-F238E27FC236}">
                <a16:creationId xmlns:a16="http://schemas.microsoft.com/office/drawing/2014/main" id="{F4F47535-73A9-455B-AE52-8537879D375E}"/>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5" name="四角形: 角を丸くする 4">
            <a:extLst>
              <a:ext uri="{FF2B5EF4-FFF2-40B4-BE49-F238E27FC236}">
                <a16:creationId xmlns:a16="http://schemas.microsoft.com/office/drawing/2014/main" id="{57E686E8-F042-4E7E-B2E5-6E8FE830DBA1}"/>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6" name="四角形: 角を丸くする 5">
            <a:extLst>
              <a:ext uri="{FF2B5EF4-FFF2-40B4-BE49-F238E27FC236}">
                <a16:creationId xmlns:a16="http://schemas.microsoft.com/office/drawing/2014/main" id="{DE682287-EEB5-4309-8FC6-60D331D0E563}"/>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7" name="四角形: 角を丸くする 6">
            <a:extLst>
              <a:ext uri="{FF2B5EF4-FFF2-40B4-BE49-F238E27FC236}">
                <a16:creationId xmlns:a16="http://schemas.microsoft.com/office/drawing/2014/main" id="{D99EEDE4-F0E5-40CF-B3A4-67407DB66D34}"/>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sp>
        <p:nvSpPr>
          <p:cNvPr id="8" name="矢印: 右 7">
            <a:extLst>
              <a:ext uri="{FF2B5EF4-FFF2-40B4-BE49-F238E27FC236}">
                <a16:creationId xmlns:a16="http://schemas.microsoft.com/office/drawing/2014/main" id="{4756C268-2785-4BAB-832F-65D5FF12D8E8}"/>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2B7E9FBE-F349-4365-BAF6-E0177D8C219F}"/>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t>Julius</a:t>
            </a:r>
            <a:endParaRPr kumimoji="1" lang="ja-JP" altLang="en-US" sz="4800" b="1" dirty="0"/>
          </a:p>
        </p:txBody>
      </p:sp>
      <p:sp>
        <p:nvSpPr>
          <p:cNvPr id="10" name="四角形: 角を丸くする 9">
            <a:extLst>
              <a:ext uri="{FF2B5EF4-FFF2-40B4-BE49-F238E27FC236}">
                <a16:creationId xmlns:a16="http://schemas.microsoft.com/office/drawing/2014/main" id="{785E5EDB-BE1F-4985-A031-A8B16BD4F0DB}"/>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err="1"/>
              <a:t>fastText</a:t>
            </a:r>
            <a:endParaRPr kumimoji="1" lang="ja-JP" altLang="en-US" sz="4400" b="1" dirty="0"/>
          </a:p>
        </p:txBody>
      </p:sp>
      <p:sp>
        <p:nvSpPr>
          <p:cNvPr id="11" name="四角形: 角を丸くする 10">
            <a:extLst>
              <a:ext uri="{FF2B5EF4-FFF2-40B4-BE49-F238E27FC236}">
                <a16:creationId xmlns:a16="http://schemas.microsoft.com/office/drawing/2014/main" id="{CCF2C705-AF62-465F-BAAD-50BDB90D3D64}"/>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dirty="0"/>
              <a:t>スクレイピング等</a:t>
            </a:r>
            <a:endParaRPr kumimoji="1" lang="ja-JP" altLang="en-US" sz="4000" b="1" dirty="0"/>
          </a:p>
        </p:txBody>
      </p:sp>
      <p:sp>
        <p:nvSpPr>
          <p:cNvPr id="12" name="四角形: 角を丸くする 11">
            <a:extLst>
              <a:ext uri="{FF2B5EF4-FFF2-40B4-BE49-F238E27FC236}">
                <a16:creationId xmlns:a16="http://schemas.microsoft.com/office/drawing/2014/main" id="{4390E608-46C0-4AB1-9349-EAC68C09284E}"/>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a:t>OpenJTalk</a:t>
            </a:r>
            <a:endParaRPr kumimoji="1" lang="ja-JP" altLang="en-US" sz="3200" b="1" dirty="0"/>
          </a:p>
        </p:txBody>
      </p:sp>
      <p:sp>
        <p:nvSpPr>
          <p:cNvPr id="13" name="正方形/長方形 12">
            <a:extLst>
              <a:ext uri="{FF2B5EF4-FFF2-40B4-BE49-F238E27FC236}">
                <a16:creationId xmlns:a16="http://schemas.microsoft.com/office/drawing/2014/main" id="{A43085D8-1E8E-45D9-9E41-E977531E402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35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0D77D-1F18-4410-8374-29755AB5C0E2}"/>
              </a:ext>
            </a:extLst>
          </p:cNvPr>
          <p:cNvSpPr>
            <a:spLocks noGrp="1"/>
          </p:cNvSpPr>
          <p:nvPr>
            <p:ph type="title"/>
          </p:nvPr>
        </p:nvSpPr>
        <p:spPr/>
        <p:txBody>
          <a:bodyPr/>
          <a:lstStyle/>
          <a:p>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Julius</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D7258BBA-415D-41D8-B861-A5BCA5B0A329}"/>
              </a:ext>
            </a:extLst>
          </p:cNvPr>
          <p:cNvSpPr>
            <a:spLocks noGrp="1"/>
          </p:cNvSpPr>
          <p:nvPr>
            <p:ph idx="1"/>
          </p:nvPr>
        </p:nvSpPr>
        <p:spPr>
          <a:xfrm>
            <a:off x="838200" y="1825625"/>
            <a:ext cx="10515600" cy="4351338"/>
          </a:xfrm>
        </p:spPr>
        <p:txBody>
          <a:bodyPr/>
          <a:lstStyle/>
          <a:p>
            <a:r>
              <a:rPr lang="ja-JP" altLang="en-US" dirty="0"/>
              <a:t>音声認識</a:t>
            </a:r>
            <a:r>
              <a:rPr lang="en-US" altLang="ja-JP" dirty="0"/>
              <a:t>OSS(</a:t>
            </a:r>
            <a:r>
              <a:rPr lang="ja-JP" altLang="en-US" dirty="0"/>
              <a:t>オープンソースソフトウェア</a:t>
            </a:r>
            <a:r>
              <a:rPr lang="en-US" altLang="ja-JP" dirty="0"/>
              <a:t>)</a:t>
            </a:r>
          </a:p>
          <a:p>
            <a:r>
              <a:rPr lang="ja-JP" altLang="en-US" dirty="0"/>
              <a:t>音声をテキストに変換</a:t>
            </a:r>
            <a:endParaRPr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31292F67-BFB0-494E-A9D2-8BFF0843E47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44B55E-1A64-4D7A-8231-2B5D21500D24}"/>
              </a:ext>
            </a:extLst>
          </p:cNvPr>
          <p:cNvSpPr txBox="1"/>
          <p:nvPr/>
        </p:nvSpPr>
        <p:spPr>
          <a:xfrm>
            <a:off x="838201" y="3491719"/>
            <a:ext cx="4369105"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60000"/>
                    <a:lumOff val="40000"/>
                  </a:schemeClr>
                </a:solidFill>
              </a:rPr>
              <a:t>Julius</a:t>
            </a:r>
          </a:p>
        </p:txBody>
      </p:sp>
      <p:sp>
        <p:nvSpPr>
          <p:cNvPr id="7" name="テキスト ボックス 6">
            <a:extLst>
              <a:ext uri="{FF2B5EF4-FFF2-40B4-BE49-F238E27FC236}">
                <a16:creationId xmlns:a16="http://schemas.microsoft.com/office/drawing/2014/main" id="{3B8C2A0D-A46E-4310-BC08-464ACAF8549D}"/>
              </a:ext>
            </a:extLst>
          </p:cNvPr>
          <p:cNvSpPr txBox="1"/>
          <p:nvPr/>
        </p:nvSpPr>
        <p:spPr>
          <a:xfrm>
            <a:off x="6053523" y="3491719"/>
            <a:ext cx="5300277"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60000"/>
                    <a:lumOff val="40000"/>
                  </a:schemeClr>
                </a:solidFill>
              </a:rPr>
              <a:t>Python</a:t>
            </a:r>
            <a:endParaRPr kumimoji="1" lang="ja-JP" altLang="en-US" sz="11500" b="1" dirty="0">
              <a:ln w="28575">
                <a:solidFill>
                  <a:schemeClr val="accent6">
                    <a:lumMod val="50000"/>
                  </a:schemeClr>
                </a:solidFill>
              </a:ln>
              <a:solidFill>
                <a:schemeClr val="accent6">
                  <a:lumMod val="60000"/>
                  <a:lumOff val="40000"/>
                </a:schemeClr>
              </a:solidFill>
            </a:endParaRPr>
          </a:p>
        </p:txBody>
      </p:sp>
      <p:pic>
        <p:nvPicPr>
          <p:cNvPr id="8" name="グラフィックス 7" descr="リンク">
            <a:extLst>
              <a:ext uri="{FF2B5EF4-FFF2-40B4-BE49-F238E27FC236}">
                <a16:creationId xmlns:a16="http://schemas.microsoft.com/office/drawing/2014/main" id="{73289AD7-780F-4D4E-8BD8-7530CA74AC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4892743" y="3720039"/>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1779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50" fill="hold"/>
                                        <p:tgtEl>
                                          <p:spTgt spid="7"/>
                                        </p:tgtEl>
                                        <p:attrNameLst>
                                          <p:attrName>ppt_x</p:attrName>
                                        </p:attrNameLst>
                                      </p:cBhvr>
                                      <p:tavLst>
                                        <p:tav tm="0">
                                          <p:val>
                                            <p:strVal val="1+#ppt_w/2"/>
                                          </p:val>
                                        </p:tav>
                                        <p:tav tm="100000">
                                          <p:val>
                                            <p:strVal val="#ppt_x"/>
                                          </p:val>
                                        </p:tav>
                                      </p:tavLst>
                                    </p:anim>
                                    <p:anim calcmode="lin" valueType="num">
                                      <p:cBhvr additive="base">
                                        <p:cTn id="14"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176904" y="3063788"/>
            <a:ext cx="5838191" cy="7304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サーバと接続</a:t>
            </a:r>
            <a:r>
              <a:rPr kumimoji="1" lang="en-US" altLang="ja-JP" sz="2800" b="1" dirty="0">
                <a:solidFill>
                  <a:schemeClr val="accent6">
                    <a:lumMod val="50000"/>
                  </a:schemeClr>
                </a:solidFill>
              </a:rPr>
              <a:t>(socket</a:t>
            </a:r>
            <a:r>
              <a:rPr kumimoji="1" lang="ja-JP" altLang="en-US" sz="2800" b="1" dirty="0">
                <a:solidFill>
                  <a:schemeClr val="accent6">
                    <a:lumMod val="50000"/>
                  </a:schemeClr>
                </a:solidFill>
              </a:rPr>
              <a:t>通信</a:t>
            </a:r>
            <a:r>
              <a:rPr kumimoji="1" lang="en-US" altLang="ja-JP" sz="2800"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160682" y="4229836"/>
            <a:ext cx="5838190"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accent6">
                    <a:lumMod val="50000"/>
                  </a:schemeClr>
                </a:solidFill>
              </a:rPr>
              <a:t>音声認識</a:t>
            </a:r>
            <a:endParaRPr kumimoji="1" lang="en-US" altLang="ja-JP" sz="2800"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160682" y="5383191"/>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a:solidFill>
                  <a:schemeClr val="accent6">
                    <a:lumMod val="50000"/>
                  </a:schemeClr>
                </a:solidFill>
              </a:rPr>
              <a:t>サーバからデータを取得</a:t>
            </a:r>
            <a:endParaRPr lang="ja-JP" altLang="en-US" sz="2800" b="1" dirty="0">
              <a:solidFill>
                <a:schemeClr val="accent6">
                  <a:lumMod val="50000"/>
                </a:schemeClr>
              </a:solidFill>
            </a:endParaRP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6079777" y="3794212"/>
            <a:ext cx="16223" cy="435624"/>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6084748" y="2220091"/>
            <a:ext cx="11252" cy="843697"/>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6075721" y="4996095"/>
            <a:ext cx="4056" cy="38709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normAutofit/>
          </a:bodyPr>
          <a:lstStyle/>
          <a:p>
            <a:r>
              <a:rPr lang="en-US" altLang="ja-JP"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Python</a:t>
            </a:r>
            <a:r>
              <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169709" y="1453832"/>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2549857" y="2650210"/>
            <a:ext cx="7051728" cy="3848661"/>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160682" y="2388600"/>
            <a:ext cx="1875313" cy="523220"/>
          </a:xfrm>
          <a:prstGeom prst="rect">
            <a:avLst/>
          </a:prstGeom>
          <a:solidFill>
            <a:schemeClr val="bg1"/>
          </a:solidFill>
          <a:ln w="57150">
            <a:solidFill>
              <a:schemeClr val="accent6">
                <a:lumMod val="75000"/>
              </a:schemeClr>
            </a:solidFill>
          </a:ln>
        </p:spPr>
        <p:txBody>
          <a:bodyPr wrap="square" rtlCol="0">
            <a:spAutoFit/>
          </a:bodyPr>
          <a:lstStyle/>
          <a:p>
            <a:pPr algn="ctr"/>
            <a:r>
              <a:rPr kumimoji="1" lang="en-US" altLang="ja-JP" sz="2800" b="1" dirty="0"/>
              <a:t>Python</a:t>
            </a:r>
            <a:endParaRPr kumimoji="1" lang="ja-JP" altLang="en-US" sz="2800"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53FE7-9F4B-431E-B559-2B3E5BAE9F2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3" name="コンテンツ プレースホルダー 2">
            <a:extLst>
              <a:ext uri="{FF2B5EF4-FFF2-40B4-BE49-F238E27FC236}">
                <a16:creationId xmlns:a16="http://schemas.microsoft.com/office/drawing/2014/main" id="{269621C4-66AD-4DC5-BA66-4E2D562D2547}"/>
              </a:ext>
            </a:extLst>
          </p:cNvPr>
          <p:cNvSpPr>
            <a:spLocks noGrp="1"/>
          </p:cNvSpPr>
          <p:nvPr>
            <p:ph idx="1"/>
          </p:nvPr>
        </p:nvSpPr>
        <p:spPr>
          <a:xfrm>
            <a:off x="539015" y="1825625"/>
            <a:ext cx="10814785" cy="4351338"/>
          </a:xfrm>
        </p:spPr>
        <p:txBody>
          <a:bodyPr>
            <a:normAutofit/>
          </a:bodyPr>
          <a:lstStyle/>
          <a:p>
            <a:pPr marL="0" indent="0">
              <a:buNone/>
            </a:pPr>
            <a:r>
              <a:rPr lang="ja-JP" altLang="en-US" sz="4000" b="1" u="sng" dirty="0"/>
              <a:t>音声認識の流れ</a:t>
            </a:r>
            <a:endParaRPr lang="en-US" altLang="ja-JP" sz="4000" b="1" u="sng" dirty="0"/>
          </a:p>
          <a:p>
            <a:pPr marL="0" indent="0">
              <a:buNone/>
            </a:pPr>
            <a:endParaRPr lang="en-US" altLang="ja-JP" sz="3600" dirty="0"/>
          </a:p>
          <a:p>
            <a:pPr marL="0" indent="0">
              <a:buNone/>
            </a:pPr>
            <a:r>
              <a:rPr lang="ja-JP" altLang="en-US" sz="4800" dirty="0"/>
              <a:t>「</a:t>
            </a:r>
            <a:r>
              <a:rPr lang="ja-JP" altLang="en-US" sz="4800" b="1" dirty="0">
                <a:solidFill>
                  <a:srgbClr val="FF0000"/>
                </a:solidFill>
              </a:rPr>
              <a:t>雨</a:t>
            </a:r>
            <a:r>
              <a:rPr lang="en-US" altLang="ja-JP" sz="4800" b="1" dirty="0">
                <a:solidFill>
                  <a:srgbClr val="FF0000"/>
                </a:solidFill>
              </a:rPr>
              <a:t>(</a:t>
            </a:r>
            <a:r>
              <a:rPr lang="ja-JP" altLang="en-US" sz="4800" b="1" dirty="0">
                <a:solidFill>
                  <a:srgbClr val="FF0000"/>
                </a:solidFill>
              </a:rPr>
              <a:t>あめ</a:t>
            </a:r>
            <a:r>
              <a:rPr lang="en-US" altLang="ja-JP" sz="4800" b="1" dirty="0">
                <a:solidFill>
                  <a:srgbClr val="FF0000"/>
                </a:solidFill>
              </a:rPr>
              <a:t>)</a:t>
            </a:r>
            <a:r>
              <a:rPr lang="ja-JP" altLang="en-US" sz="4800" dirty="0"/>
              <a:t>」と発声して、</a:t>
            </a:r>
            <a:endParaRPr lang="en-US" altLang="ja-JP" sz="4800" dirty="0"/>
          </a:p>
          <a:p>
            <a:pPr marL="0" indent="0">
              <a:buNone/>
            </a:pPr>
            <a:r>
              <a:rPr lang="en-US" altLang="ja-JP" sz="4800" dirty="0"/>
              <a:t>  </a:t>
            </a:r>
            <a:r>
              <a:rPr lang="ja-JP" altLang="en-US" sz="4800" dirty="0"/>
              <a:t>“</a:t>
            </a:r>
            <a:r>
              <a:rPr lang="ja-JP" altLang="en-US" sz="4800" b="1" dirty="0">
                <a:solidFill>
                  <a:srgbClr val="FF0000"/>
                </a:solidFill>
              </a:rPr>
              <a:t>雨</a:t>
            </a:r>
            <a:r>
              <a:rPr lang="ja-JP" altLang="en-US" sz="4800" dirty="0"/>
              <a:t>” と文字出力してほしい</a:t>
            </a:r>
            <a:endParaRPr kumimoji="1" lang="ja-JP" altLang="en-US" sz="4800" dirty="0"/>
          </a:p>
        </p:txBody>
      </p:sp>
      <p:sp>
        <p:nvSpPr>
          <p:cNvPr id="4" name="正方形/長方形 3">
            <a:extLst>
              <a:ext uri="{FF2B5EF4-FFF2-40B4-BE49-F238E27FC236}">
                <a16:creationId xmlns:a16="http://schemas.microsoft.com/office/drawing/2014/main" id="{0AA5D799-1F2E-4C4D-9DDF-9AA6630E560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056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736C6-CE05-4D73-907A-DE1B89EFF8D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4" name="正方形/長方形 3">
            <a:extLst>
              <a:ext uri="{FF2B5EF4-FFF2-40B4-BE49-F238E27FC236}">
                <a16:creationId xmlns:a16="http://schemas.microsoft.com/office/drawing/2014/main" id="{8734286A-0A91-4B50-9445-81C9D7BD89E8}"/>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 name="図表 4">
            <a:extLst>
              <a:ext uri="{FF2B5EF4-FFF2-40B4-BE49-F238E27FC236}">
                <a16:creationId xmlns:a16="http://schemas.microsoft.com/office/drawing/2014/main" id="{7B4FA33A-0130-4C11-BD35-05E5E83974C3}"/>
              </a:ext>
            </a:extLst>
          </p:cNvPr>
          <p:cNvGraphicFramePr/>
          <p:nvPr>
            <p:extLst>
              <p:ext uri="{D42A27DB-BD31-4B8C-83A1-F6EECF244321}">
                <p14:modId xmlns:p14="http://schemas.microsoft.com/office/powerpoint/2010/main" val="2766972650"/>
              </p:ext>
            </p:extLst>
          </p:nvPr>
        </p:nvGraphicFramePr>
        <p:xfrm>
          <a:off x="-312638" y="1663389"/>
          <a:ext cx="3819376" cy="5050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吹き出し: 四角形 5">
            <a:extLst>
              <a:ext uri="{FF2B5EF4-FFF2-40B4-BE49-F238E27FC236}">
                <a16:creationId xmlns:a16="http://schemas.microsoft.com/office/drawing/2014/main" id="{EC2D7201-72EE-404E-BD3A-0C1A06897109}"/>
              </a:ext>
            </a:extLst>
          </p:cNvPr>
          <p:cNvSpPr/>
          <p:nvPr/>
        </p:nvSpPr>
        <p:spPr>
          <a:xfrm>
            <a:off x="4281025" y="934278"/>
            <a:ext cx="5090962" cy="2782957"/>
          </a:xfrm>
          <a:prstGeom prst="wedgeRectCallout">
            <a:avLst>
              <a:gd name="adj1" fmla="val -83635"/>
              <a:gd name="adj2" fmla="val 280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5A7D1760-D2E1-4100-BD37-4AED46BC1B26}"/>
              </a:ext>
            </a:extLst>
          </p:cNvPr>
          <p:cNvGrpSpPr/>
          <p:nvPr/>
        </p:nvGrpSpPr>
        <p:grpSpPr>
          <a:xfrm>
            <a:off x="4417760" y="2675190"/>
            <a:ext cx="4818146" cy="702707"/>
            <a:chOff x="4417760" y="2675190"/>
            <a:chExt cx="4818146" cy="702707"/>
          </a:xfrm>
        </p:grpSpPr>
        <p:sp>
          <p:nvSpPr>
            <p:cNvPr id="21" name="四角形: 角を丸くする 20">
              <a:extLst>
                <a:ext uri="{FF2B5EF4-FFF2-40B4-BE49-F238E27FC236}">
                  <a16:creationId xmlns:a16="http://schemas.microsoft.com/office/drawing/2014/main" id="{BAA8180E-787F-4896-8E97-7EC4A49D0F05}"/>
                </a:ext>
              </a:extLst>
            </p:cNvPr>
            <p:cNvSpPr/>
            <p:nvPr/>
          </p:nvSpPr>
          <p:spPr>
            <a:xfrm>
              <a:off x="7725158" y="2689631"/>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b="1" dirty="0" err="1">
                  <a:solidFill>
                    <a:schemeClr val="tx1"/>
                  </a:solidFill>
                </a:rPr>
                <a:t>jikaN</a:t>
              </a:r>
              <a:endParaRPr kumimoji="1" lang="en-US" altLang="ja-JP" sz="3200" b="1" dirty="0">
                <a:solidFill>
                  <a:schemeClr val="tx1"/>
                </a:solidFill>
              </a:endParaRPr>
            </a:p>
          </p:txBody>
        </p:sp>
        <p:sp>
          <p:nvSpPr>
            <p:cNvPr id="22" name="四角形: 角を丸くする 21">
              <a:extLst>
                <a:ext uri="{FF2B5EF4-FFF2-40B4-BE49-F238E27FC236}">
                  <a16:creationId xmlns:a16="http://schemas.microsoft.com/office/drawing/2014/main" id="{EDC4E367-E64F-4B7A-B3EF-53D5D66DB72C}"/>
                </a:ext>
              </a:extLst>
            </p:cNvPr>
            <p:cNvSpPr/>
            <p:nvPr/>
          </p:nvSpPr>
          <p:spPr>
            <a:xfrm>
              <a:off x="6071786" y="2689632"/>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tx1"/>
                  </a:solidFill>
                </a:rPr>
                <a:t>じかん</a:t>
              </a:r>
            </a:p>
          </p:txBody>
        </p:sp>
        <p:sp>
          <p:nvSpPr>
            <p:cNvPr id="23" name="四角形: 角を丸くする 22">
              <a:extLst>
                <a:ext uri="{FF2B5EF4-FFF2-40B4-BE49-F238E27FC236}">
                  <a16:creationId xmlns:a16="http://schemas.microsoft.com/office/drawing/2014/main" id="{16F93167-60FB-497D-9DE7-D09B7AA5FF38}"/>
                </a:ext>
              </a:extLst>
            </p:cNvPr>
            <p:cNvSpPr/>
            <p:nvPr/>
          </p:nvSpPr>
          <p:spPr>
            <a:xfrm>
              <a:off x="4417760" y="2675190"/>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tx1"/>
                  </a:solidFill>
                </a:rPr>
                <a:t>時間</a:t>
              </a:r>
              <a:endParaRPr kumimoji="1" lang="ja-JP" altLang="en-US" sz="3200" b="1" dirty="0">
                <a:solidFill>
                  <a:schemeClr val="tx1"/>
                </a:solidFill>
              </a:endParaRPr>
            </a:p>
          </p:txBody>
        </p:sp>
        <p:sp>
          <p:nvSpPr>
            <p:cNvPr id="25" name="矢印: 右 24">
              <a:extLst>
                <a:ext uri="{FF2B5EF4-FFF2-40B4-BE49-F238E27FC236}">
                  <a16:creationId xmlns:a16="http://schemas.microsoft.com/office/drawing/2014/main" id="{A09748F9-9A4D-4921-94F2-BB0AF43FE653}"/>
                </a:ext>
              </a:extLst>
            </p:cNvPr>
            <p:cNvSpPr/>
            <p:nvPr/>
          </p:nvSpPr>
          <p:spPr>
            <a:xfrm>
              <a:off x="7444613" y="2794296"/>
              <a:ext cx="461986" cy="3550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solidFill>
                  <a:schemeClr val="tx1"/>
                </a:solidFill>
              </a:endParaRPr>
            </a:p>
          </p:txBody>
        </p:sp>
        <p:sp>
          <p:nvSpPr>
            <p:cNvPr id="26" name="矢印: 右 25">
              <a:extLst>
                <a:ext uri="{FF2B5EF4-FFF2-40B4-BE49-F238E27FC236}">
                  <a16:creationId xmlns:a16="http://schemas.microsoft.com/office/drawing/2014/main" id="{898890FC-9D02-407B-8E68-649705E94406}"/>
                </a:ext>
              </a:extLst>
            </p:cNvPr>
            <p:cNvSpPr/>
            <p:nvPr/>
          </p:nvSpPr>
          <p:spPr>
            <a:xfrm>
              <a:off x="5744042" y="2784704"/>
              <a:ext cx="461986" cy="3550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solidFill>
                  <a:schemeClr val="tx1"/>
                </a:solidFill>
              </a:endParaRPr>
            </a:p>
          </p:txBody>
        </p:sp>
      </p:grpSp>
      <p:grpSp>
        <p:nvGrpSpPr>
          <p:cNvPr id="7" name="グループ化 6">
            <a:extLst>
              <a:ext uri="{FF2B5EF4-FFF2-40B4-BE49-F238E27FC236}">
                <a16:creationId xmlns:a16="http://schemas.microsoft.com/office/drawing/2014/main" id="{A366FD54-DA9A-4371-9504-A1C8BF401D8B}"/>
              </a:ext>
            </a:extLst>
          </p:cNvPr>
          <p:cNvGrpSpPr/>
          <p:nvPr/>
        </p:nvGrpSpPr>
        <p:grpSpPr>
          <a:xfrm>
            <a:off x="4417760" y="1071149"/>
            <a:ext cx="4818146" cy="1304838"/>
            <a:chOff x="4417760" y="1071149"/>
            <a:chExt cx="4818146" cy="1304838"/>
          </a:xfrm>
        </p:grpSpPr>
        <p:sp>
          <p:nvSpPr>
            <p:cNvPr id="18" name="四角形: 角を丸くする 17">
              <a:extLst>
                <a:ext uri="{FF2B5EF4-FFF2-40B4-BE49-F238E27FC236}">
                  <a16:creationId xmlns:a16="http://schemas.microsoft.com/office/drawing/2014/main" id="{F1AEF80B-D4E7-4CC2-BD95-4902BD9E6801}"/>
                </a:ext>
              </a:extLst>
            </p:cNvPr>
            <p:cNvSpPr/>
            <p:nvPr/>
          </p:nvSpPr>
          <p:spPr>
            <a:xfrm>
              <a:off x="7725158" y="1085590"/>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b="1" dirty="0" err="1">
                  <a:solidFill>
                    <a:schemeClr val="tx1"/>
                  </a:solidFill>
                </a:rPr>
                <a:t>ame</a:t>
              </a:r>
              <a:endParaRPr kumimoji="1" lang="en-US" altLang="ja-JP" sz="4400" b="1" dirty="0">
                <a:solidFill>
                  <a:schemeClr val="tx1"/>
                </a:solidFill>
              </a:endParaRPr>
            </a:p>
          </p:txBody>
        </p:sp>
        <p:sp>
          <p:nvSpPr>
            <p:cNvPr id="19" name="四角形: 角を丸くする 18">
              <a:extLst>
                <a:ext uri="{FF2B5EF4-FFF2-40B4-BE49-F238E27FC236}">
                  <a16:creationId xmlns:a16="http://schemas.microsoft.com/office/drawing/2014/main" id="{62FF5AD1-0D66-485C-BB2E-78D29D9CB17E}"/>
                </a:ext>
              </a:extLst>
            </p:cNvPr>
            <p:cNvSpPr/>
            <p:nvPr/>
          </p:nvSpPr>
          <p:spPr>
            <a:xfrm>
              <a:off x="6071786" y="1085591"/>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あめ</a:t>
              </a:r>
            </a:p>
          </p:txBody>
        </p:sp>
        <p:sp>
          <p:nvSpPr>
            <p:cNvPr id="20" name="四角形: 角を丸くする 19">
              <a:extLst>
                <a:ext uri="{FF2B5EF4-FFF2-40B4-BE49-F238E27FC236}">
                  <a16:creationId xmlns:a16="http://schemas.microsoft.com/office/drawing/2014/main" id="{05A05781-3E47-4CBB-9F65-64689200C8E8}"/>
                </a:ext>
              </a:extLst>
            </p:cNvPr>
            <p:cNvSpPr/>
            <p:nvPr/>
          </p:nvSpPr>
          <p:spPr>
            <a:xfrm>
              <a:off x="4417760" y="1071149"/>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雨</a:t>
              </a:r>
            </a:p>
          </p:txBody>
        </p:sp>
        <p:sp>
          <p:nvSpPr>
            <p:cNvPr id="24" name="矢印: 右 23">
              <a:extLst>
                <a:ext uri="{FF2B5EF4-FFF2-40B4-BE49-F238E27FC236}">
                  <a16:creationId xmlns:a16="http://schemas.microsoft.com/office/drawing/2014/main" id="{C4301B92-26EE-4D47-B057-A32F9DB8E85D}"/>
                </a:ext>
              </a:extLst>
            </p:cNvPr>
            <p:cNvSpPr/>
            <p:nvPr/>
          </p:nvSpPr>
          <p:spPr>
            <a:xfrm>
              <a:off x="5768827"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sp>
          <p:nvSpPr>
            <p:cNvPr id="27" name="矢印: 右 26">
              <a:extLst>
                <a:ext uri="{FF2B5EF4-FFF2-40B4-BE49-F238E27FC236}">
                  <a16:creationId xmlns:a16="http://schemas.microsoft.com/office/drawing/2014/main" id="{8D1CD72C-648E-4151-BBC2-EB378C8DCFFF}"/>
                </a:ext>
              </a:extLst>
            </p:cNvPr>
            <p:cNvSpPr/>
            <p:nvPr/>
          </p:nvSpPr>
          <p:spPr>
            <a:xfrm>
              <a:off x="7431975"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grpSp>
      <p:sp>
        <p:nvSpPr>
          <p:cNvPr id="29" name="吹き出し: 四角形 28">
            <a:extLst>
              <a:ext uri="{FF2B5EF4-FFF2-40B4-BE49-F238E27FC236}">
                <a16:creationId xmlns:a16="http://schemas.microsoft.com/office/drawing/2014/main" id="{70CCEB74-7A6E-4D0A-BE60-EBA84434B49E}"/>
              </a:ext>
            </a:extLst>
          </p:cNvPr>
          <p:cNvSpPr/>
          <p:nvPr/>
        </p:nvSpPr>
        <p:spPr>
          <a:xfrm>
            <a:off x="4281025" y="3548421"/>
            <a:ext cx="5090962" cy="2782957"/>
          </a:xfrm>
          <a:prstGeom prst="wedgeRectCallout">
            <a:avLst>
              <a:gd name="adj1" fmla="val -82928"/>
              <a:gd name="adj2" fmla="val 1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2314A52-A6CD-4CA8-B466-62F024240387}"/>
              </a:ext>
            </a:extLst>
          </p:cNvPr>
          <p:cNvSpPr/>
          <p:nvPr/>
        </p:nvSpPr>
        <p:spPr>
          <a:xfrm>
            <a:off x="4888493" y="3674732"/>
            <a:ext cx="3876026" cy="2499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ysClr val="windowText" lastClr="000000"/>
                </a:solidFill>
              </a:rPr>
              <a:t>辞書ファイル</a:t>
            </a:r>
            <a:endParaRPr lang="en-US" altLang="ja-JP" sz="2800" b="1" dirty="0">
              <a:solidFill>
                <a:sysClr val="windowText" lastClr="000000"/>
              </a:solidFill>
            </a:endParaRPr>
          </a:p>
          <a:p>
            <a:endParaRPr lang="en-US" altLang="ja-JP" sz="2800" dirty="0">
              <a:solidFill>
                <a:sysClr val="windowText" lastClr="000000"/>
              </a:solidFill>
            </a:endParaRPr>
          </a:p>
          <a:p>
            <a:r>
              <a:rPr lang="ja-JP" altLang="en-US" sz="2800" b="1" dirty="0">
                <a:solidFill>
                  <a:sysClr val="windowText" lastClr="000000"/>
                </a:solidFill>
              </a:rPr>
              <a:t> 音素</a:t>
            </a:r>
            <a:r>
              <a:rPr lang="en-US" altLang="ja-JP" sz="2800" b="1" dirty="0">
                <a:solidFill>
                  <a:sysClr val="windowText" lastClr="000000"/>
                </a:solidFill>
              </a:rPr>
              <a:t>		         </a:t>
            </a:r>
            <a:r>
              <a:rPr lang="ja-JP" altLang="en-US" sz="2800" b="1" dirty="0">
                <a:solidFill>
                  <a:sysClr val="windowText" lastClr="000000"/>
                </a:solidFill>
              </a:rPr>
              <a:t>単語</a:t>
            </a:r>
            <a:endParaRPr lang="en-US" altLang="ja-JP" sz="2800" b="1" dirty="0">
              <a:solidFill>
                <a:sysClr val="windowText" lastClr="000000"/>
              </a:solidFill>
            </a:endParaRPr>
          </a:p>
          <a:p>
            <a:r>
              <a:rPr kumimoji="1" lang="en-US" altLang="ja-JP" sz="2800" dirty="0">
                <a:solidFill>
                  <a:sysClr val="windowText" lastClr="000000"/>
                </a:solidFill>
              </a:rPr>
              <a:t>h a r e	  	</a:t>
            </a:r>
            <a:r>
              <a:rPr kumimoji="1" lang="ja-JP" altLang="en-US" sz="2800" dirty="0">
                <a:solidFill>
                  <a:sysClr val="windowText" lastClr="000000"/>
                </a:solidFill>
              </a:rPr>
              <a:t>晴れ</a:t>
            </a:r>
            <a:endParaRPr lang="en-US" altLang="ja-JP" sz="2800" dirty="0">
              <a:solidFill>
                <a:sysClr val="windowText" lastClr="000000"/>
              </a:solidFill>
            </a:endParaRPr>
          </a:p>
          <a:p>
            <a:r>
              <a:rPr lang="en-US" altLang="ja-JP" sz="2800" dirty="0">
                <a:solidFill>
                  <a:sysClr val="windowText" lastClr="000000"/>
                </a:solidFill>
              </a:rPr>
              <a:t>k u m o r </a:t>
            </a:r>
            <a:r>
              <a:rPr lang="en-US" altLang="ja-JP" sz="2800" dirty="0" err="1">
                <a:solidFill>
                  <a:sysClr val="windowText" lastClr="000000"/>
                </a:solidFill>
              </a:rPr>
              <a:t>i</a:t>
            </a:r>
            <a:r>
              <a:rPr lang="en-US" altLang="ja-JP" sz="2800" dirty="0">
                <a:solidFill>
                  <a:sysClr val="windowText" lastClr="000000"/>
                </a:solidFill>
              </a:rPr>
              <a:t> 	  	</a:t>
            </a:r>
            <a:r>
              <a:rPr lang="ja-JP" altLang="en-US" sz="2800" dirty="0">
                <a:solidFill>
                  <a:sysClr val="windowText" lastClr="000000"/>
                </a:solidFill>
              </a:rPr>
              <a:t>曇り</a:t>
            </a:r>
            <a:endParaRPr lang="en-US" altLang="ja-JP" sz="2800" dirty="0">
              <a:solidFill>
                <a:sysClr val="windowText" lastClr="000000"/>
              </a:solidFill>
            </a:endParaRPr>
          </a:p>
          <a:p>
            <a:r>
              <a:rPr kumimoji="1" lang="en-US" altLang="ja-JP" sz="2800" dirty="0">
                <a:solidFill>
                  <a:sysClr val="windowText" lastClr="000000"/>
                </a:solidFill>
              </a:rPr>
              <a:t>a m e		  	  </a:t>
            </a:r>
            <a:r>
              <a:rPr kumimoji="1" lang="ja-JP" altLang="en-US" sz="2800" dirty="0">
                <a:solidFill>
                  <a:sysClr val="windowText" lastClr="000000"/>
                </a:solidFill>
              </a:rPr>
              <a:t>雨</a:t>
            </a:r>
            <a:endParaRPr kumimoji="1" lang="en-US" altLang="ja-JP" sz="2800" dirty="0">
              <a:solidFill>
                <a:sysClr val="windowText" lastClr="000000"/>
              </a:solidFill>
            </a:endParaRPr>
          </a:p>
        </p:txBody>
      </p:sp>
      <p:sp>
        <p:nvSpPr>
          <p:cNvPr id="31" name="矢印: 右 30">
            <a:extLst>
              <a:ext uri="{FF2B5EF4-FFF2-40B4-BE49-F238E27FC236}">
                <a16:creationId xmlns:a16="http://schemas.microsoft.com/office/drawing/2014/main" id="{66FD8DEF-D57E-41E7-8960-592A31AD255F}"/>
              </a:ext>
            </a:extLst>
          </p:cNvPr>
          <p:cNvSpPr/>
          <p:nvPr/>
        </p:nvSpPr>
        <p:spPr>
          <a:xfrm>
            <a:off x="6408275" y="5754200"/>
            <a:ext cx="836462" cy="48701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cxnSp>
        <p:nvCxnSpPr>
          <p:cNvPr id="33" name="直線コネクタ 32">
            <a:extLst>
              <a:ext uri="{FF2B5EF4-FFF2-40B4-BE49-F238E27FC236}">
                <a16:creationId xmlns:a16="http://schemas.microsoft.com/office/drawing/2014/main" id="{8D26DE95-AFF3-4CD9-923D-212C573A12BD}"/>
              </a:ext>
            </a:extLst>
          </p:cNvPr>
          <p:cNvCxnSpPr/>
          <p:nvPr/>
        </p:nvCxnSpPr>
        <p:spPr>
          <a:xfrm>
            <a:off x="4909490" y="6173941"/>
            <a:ext cx="101901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751CC70-24DC-4147-A745-6A1EDA4821CA}"/>
              </a:ext>
            </a:extLst>
          </p:cNvPr>
          <p:cNvCxnSpPr>
            <a:cxnSpLocks/>
          </p:cNvCxnSpPr>
          <p:nvPr/>
        </p:nvCxnSpPr>
        <p:spPr>
          <a:xfrm flipV="1">
            <a:off x="7748016" y="6171685"/>
            <a:ext cx="677872" cy="451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四角形: 角を丸くする 37">
            <a:extLst>
              <a:ext uri="{FF2B5EF4-FFF2-40B4-BE49-F238E27FC236}">
                <a16:creationId xmlns:a16="http://schemas.microsoft.com/office/drawing/2014/main" id="{72E4019F-4D7F-4000-A28B-67B6B6AEE5DF}"/>
              </a:ext>
            </a:extLst>
          </p:cNvPr>
          <p:cNvSpPr/>
          <p:nvPr/>
        </p:nvSpPr>
        <p:spPr>
          <a:xfrm>
            <a:off x="1600200" y="1823162"/>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accent6">
                    <a:lumMod val="50000"/>
                  </a:schemeClr>
                </a:solidFill>
              </a:rPr>
              <a:t>あめ</a:t>
            </a:r>
          </a:p>
        </p:txBody>
      </p:sp>
      <p:sp>
        <p:nvSpPr>
          <p:cNvPr id="39" name="四角形: 角を丸くする 38">
            <a:extLst>
              <a:ext uri="{FF2B5EF4-FFF2-40B4-BE49-F238E27FC236}">
                <a16:creationId xmlns:a16="http://schemas.microsoft.com/office/drawing/2014/main" id="{AD6285AC-1E5C-4D9F-935C-D82D316E24BC}"/>
              </a:ext>
            </a:extLst>
          </p:cNvPr>
          <p:cNvSpPr/>
          <p:nvPr/>
        </p:nvSpPr>
        <p:spPr>
          <a:xfrm>
            <a:off x="1597050" y="3761816"/>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a:solidFill>
                  <a:schemeClr val="accent6">
                    <a:lumMod val="50000"/>
                  </a:schemeClr>
                </a:solidFill>
              </a:rPr>
              <a:t>ame</a:t>
            </a:r>
            <a:endParaRPr kumimoji="1" lang="ja-JP" altLang="en-US" sz="3200" b="1" dirty="0">
              <a:solidFill>
                <a:schemeClr val="accent6">
                  <a:lumMod val="50000"/>
                </a:schemeClr>
              </a:solidFill>
            </a:endParaRPr>
          </a:p>
        </p:txBody>
      </p:sp>
      <p:sp>
        <p:nvSpPr>
          <p:cNvPr id="40" name="四角形: 角を丸くする 39">
            <a:extLst>
              <a:ext uri="{FF2B5EF4-FFF2-40B4-BE49-F238E27FC236}">
                <a16:creationId xmlns:a16="http://schemas.microsoft.com/office/drawing/2014/main" id="{9F66BD62-94F6-440F-B8DD-31A2F7DB1F24}"/>
              </a:ext>
            </a:extLst>
          </p:cNvPr>
          <p:cNvSpPr/>
          <p:nvPr/>
        </p:nvSpPr>
        <p:spPr>
          <a:xfrm>
            <a:off x="1597050" y="5585184"/>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accent6">
                    <a:lumMod val="50000"/>
                  </a:schemeClr>
                </a:solidFill>
              </a:rPr>
              <a:t>雨</a:t>
            </a:r>
            <a:endParaRPr kumimoji="1" lang="ja-JP" altLang="en-US" sz="3200" b="1" dirty="0">
              <a:solidFill>
                <a:schemeClr val="accent6">
                  <a:lumMod val="50000"/>
                </a:schemeClr>
              </a:solidFill>
            </a:endParaRPr>
          </a:p>
        </p:txBody>
      </p:sp>
      <p:sp>
        <p:nvSpPr>
          <p:cNvPr id="11" name="矢印: 五方向 10">
            <a:extLst>
              <a:ext uri="{FF2B5EF4-FFF2-40B4-BE49-F238E27FC236}">
                <a16:creationId xmlns:a16="http://schemas.microsoft.com/office/drawing/2014/main" id="{0361E213-C715-44B3-98C7-BD090FF0CFCC}"/>
              </a:ext>
            </a:extLst>
          </p:cNvPr>
          <p:cNvSpPr/>
          <p:nvPr/>
        </p:nvSpPr>
        <p:spPr>
          <a:xfrm rot="5400000">
            <a:off x="8089307" y="278665"/>
            <a:ext cx="775906" cy="1090567"/>
          </a:xfrm>
          <a:prstGeom prst="homePlat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2400" b="1" dirty="0">
                <a:solidFill>
                  <a:schemeClr val="bg1"/>
                </a:solidFill>
              </a:rPr>
              <a:t>音素</a:t>
            </a:r>
            <a:endParaRPr kumimoji="1" lang="ja-JP" altLang="en-US" sz="2400" b="1" dirty="0">
              <a:solidFill>
                <a:schemeClr val="bg1"/>
              </a:solidFill>
            </a:endParaRPr>
          </a:p>
        </p:txBody>
      </p:sp>
    </p:spTree>
    <p:extLst>
      <p:ext uri="{BB962C8B-B14F-4D97-AF65-F5344CB8AC3E}">
        <p14:creationId xmlns:p14="http://schemas.microsoft.com/office/powerpoint/2010/main" val="281827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250"/>
                                        <p:tgtEl>
                                          <p:spTgt spid="38"/>
                                        </p:tgtEl>
                                      </p:cBhvr>
                                    </p:animEffect>
                                    <p:anim calcmode="lin" valueType="num">
                                      <p:cBhvr>
                                        <p:cTn id="13" dur="250" fill="hold"/>
                                        <p:tgtEl>
                                          <p:spTgt spid="38"/>
                                        </p:tgtEl>
                                        <p:attrNameLst>
                                          <p:attrName>ppt_x</p:attrName>
                                        </p:attrNameLst>
                                      </p:cBhvr>
                                      <p:tavLst>
                                        <p:tav tm="0">
                                          <p:val>
                                            <p:strVal val="#ppt_x"/>
                                          </p:val>
                                        </p:tav>
                                        <p:tav tm="100000">
                                          <p:val>
                                            <p:strVal val="#ppt_x"/>
                                          </p:val>
                                        </p:tav>
                                      </p:tavLst>
                                    </p:anim>
                                    <p:anim calcmode="lin" valueType="num">
                                      <p:cBhvr>
                                        <p:cTn id="14" dur="2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25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250"/>
                                        <p:tgtEl>
                                          <p:spTgt spid="39"/>
                                        </p:tgtEl>
                                      </p:cBhvr>
                                    </p:animEffect>
                                    <p:anim calcmode="lin" valueType="num">
                                      <p:cBhvr>
                                        <p:cTn id="42" dur="250" fill="hold"/>
                                        <p:tgtEl>
                                          <p:spTgt spid="39"/>
                                        </p:tgtEl>
                                        <p:attrNameLst>
                                          <p:attrName>ppt_x</p:attrName>
                                        </p:attrNameLst>
                                      </p:cBhvr>
                                      <p:tavLst>
                                        <p:tav tm="0">
                                          <p:val>
                                            <p:strVal val="#ppt_x"/>
                                          </p:val>
                                        </p:tav>
                                        <p:tav tm="100000">
                                          <p:val>
                                            <p:strVal val="#ppt_x"/>
                                          </p:val>
                                        </p:tav>
                                      </p:tavLst>
                                    </p:anim>
                                    <p:anim calcmode="lin" valueType="num">
                                      <p:cBhvr>
                                        <p:cTn id="43"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randombar(horizontal)">
                                      <p:cBhvr>
                                        <p:cTn id="48" dur="500"/>
                                        <p:tgtEl>
                                          <p:spTgt spid="29"/>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left)">
                                      <p:cBhvr>
                                        <p:cTn id="57" dur="250"/>
                                        <p:tgtEl>
                                          <p:spTgt spid="33"/>
                                        </p:tgtEl>
                                      </p:cBhvr>
                                    </p:animEffect>
                                  </p:childTnLst>
                                </p:cTn>
                              </p:par>
                            </p:childTnLst>
                          </p:cTn>
                        </p:par>
                        <p:par>
                          <p:cTn id="58" fill="hold">
                            <p:stCondLst>
                              <p:cond delay="250"/>
                            </p:stCondLst>
                            <p:childTnLst>
                              <p:par>
                                <p:cTn id="59" presetID="22" presetClass="entr" presetSubtype="8"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250"/>
                                        <p:tgtEl>
                                          <p:spTgt spid="31"/>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left)">
                                      <p:cBhvr>
                                        <p:cTn id="65" dur="250"/>
                                        <p:tgtEl>
                                          <p:spTgt spid="34"/>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250"/>
                                        <p:tgtEl>
                                          <p:spTgt spid="40"/>
                                        </p:tgtEl>
                                      </p:cBhvr>
                                    </p:animEffect>
                                    <p:anim calcmode="lin" valueType="num">
                                      <p:cBhvr>
                                        <p:cTn id="71" dur="250" fill="hold"/>
                                        <p:tgtEl>
                                          <p:spTgt spid="40"/>
                                        </p:tgtEl>
                                        <p:attrNameLst>
                                          <p:attrName>ppt_x</p:attrName>
                                        </p:attrNameLst>
                                      </p:cBhvr>
                                      <p:tavLst>
                                        <p:tav tm="0">
                                          <p:val>
                                            <p:strVal val="#ppt_x"/>
                                          </p:val>
                                        </p:tav>
                                        <p:tav tm="100000">
                                          <p:val>
                                            <p:strVal val="#ppt_x"/>
                                          </p:val>
                                        </p:tav>
                                      </p:tavLst>
                                    </p:anim>
                                    <p:anim calcmode="lin" valueType="num">
                                      <p:cBhvr>
                                        <p:cTn id="72" dur="25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29" grpId="0" animBg="1"/>
      <p:bldP spid="30" grpId="0" animBg="1"/>
      <p:bldP spid="31" grpId="0" animBg="1"/>
      <p:bldP spid="38" grpId="0" animBg="1"/>
      <p:bldP spid="39" grpId="0" animBg="1"/>
      <p:bldP spid="40" grpId="0" animBg="1"/>
      <p:bldP spid="11"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60000"/>
            <a:lumOff val="40000"/>
          </a:schemeClr>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2121</TotalTime>
  <Words>3377</Words>
  <Application>Microsoft Office PowerPoint</Application>
  <PresentationFormat>ワイド画面</PresentationFormat>
  <Paragraphs>479</Paragraphs>
  <Slides>38</Slides>
  <Notes>30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38</vt:i4>
      </vt:variant>
    </vt:vector>
  </HeadingPairs>
  <TitlesOfParts>
    <vt:vector size="46" baseType="lpstr">
      <vt:lpstr>HGP行書体</vt:lpstr>
      <vt:lpstr>HGP明朝E</vt:lpstr>
      <vt:lpstr>HGS明朝E</vt:lpstr>
      <vt:lpstr>HG教科書体</vt:lpstr>
      <vt:lpstr>游ゴシック</vt:lpstr>
      <vt:lpstr>游ゴシック Light</vt:lpstr>
      <vt:lpstr>Arial</vt:lpstr>
      <vt:lpstr>Office テーマ</vt:lpstr>
      <vt:lpstr>AIスピーカー開発</vt:lpstr>
      <vt:lpstr>目次</vt:lpstr>
      <vt:lpstr>プロジェクトの全体像</vt:lpstr>
      <vt:lpstr>処理の流れ</vt:lpstr>
      <vt:lpstr>要素技術</vt:lpstr>
      <vt:lpstr>Julius</vt:lpstr>
      <vt:lpstr>Pythonとの連携</vt:lpstr>
      <vt:lpstr>音声認識</vt:lpstr>
      <vt:lpstr>音声認識</vt:lpstr>
      <vt:lpstr>辞書ファイル</vt:lpstr>
      <vt:lpstr>辞書ファイル</vt:lpstr>
      <vt:lpstr>辞書ファイル</vt:lpstr>
      <vt:lpstr>辞書ファイル</vt:lpstr>
      <vt:lpstr>辞書ファイル</vt:lpstr>
      <vt:lpstr>ウェイクワード</vt:lpstr>
      <vt:lpstr>ウェイクワード</vt:lpstr>
      <vt:lpstr>テキスト分類の仕組み</vt:lpstr>
      <vt:lpstr>fastText</vt:lpstr>
      <vt:lpstr>データ取得</vt:lpstr>
      <vt:lpstr>データ取得　定時実行</vt:lpstr>
      <vt:lpstr>OpenJTalk</vt:lpstr>
      <vt:lpstr>OpenJTalk</vt:lpstr>
      <vt:lpstr>トラブルの対処</vt:lpstr>
      <vt:lpstr>実行ファイル yosie.sh</vt:lpstr>
      <vt:lpstr>実行ファイル yosie.sh</vt:lpstr>
      <vt:lpstr>実行ファイル function.py</vt:lpstr>
      <vt:lpstr>デモンストレーション</vt:lpstr>
      <vt:lpstr>YoSiEの可能性</vt:lpstr>
      <vt:lpstr>まとめ</vt:lpstr>
      <vt:lpstr>チームメンバー</vt:lpstr>
      <vt:lpstr>チームメンバー</vt:lpstr>
      <vt:lpstr>ご清聴ありがとうございました</vt:lpstr>
      <vt:lpstr>質疑応答</vt:lpstr>
      <vt:lpstr>辞書ファイル</vt:lpstr>
      <vt:lpstr>辞書ファイル</vt:lpstr>
      <vt:lpstr>辞書ファイル</vt:lpstr>
      <vt:lpstr>辞書ファイル</vt:lpstr>
      <vt:lpstr>辞書ファイル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力石 鈴之佑</cp:lastModifiedBy>
  <cp:revision>221</cp:revision>
  <dcterms:created xsi:type="dcterms:W3CDTF">2021-11-23T02:33:41Z</dcterms:created>
  <dcterms:modified xsi:type="dcterms:W3CDTF">2022-01-21T03:13:56Z</dcterms:modified>
</cp:coreProperties>
</file>