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Nunito"/>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11463ab3a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11463ab3a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1160a9682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1160a9682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1160a9682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1160a9682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1160a9682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1160a9682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160a9682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1160a9682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1160a9682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1160a9682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1160a9682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1160a9682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1160a9682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1160a9682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1160a9682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1160a9682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1160a9682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1160a9682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13355211f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13355211f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1463ab3a6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1463ab3a6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1160a9682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1160a9682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1160a96822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1160a96822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1463ab3a6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1463ab3a6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11463ab3a6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11463ab3a6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1463ab3a6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1463ab3a6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1160a968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1160a968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1160a9682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1160a9682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1160a9682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1160a9682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1160a9682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1160a9682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s://app.recorditor.com/recording/f0c8c9f493ee26b1396ce6c8487dfd660e6b86cfbce291f24a0424a7df67aae16df4cdda7537cf021f2ab4d33c5464022b80b7c5812e5d7a0f5a689524cf842c"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spreadsheets/d/1MVdaIuqlO2IkyqyhcN_qfxV38g7_If__/edit?usp=drive_link&amp;ouid=109416836118642236108&amp;rtpof=true&amp;sd=true" TargetMode="External"/><Relationship Id="rId4" Type="http://schemas.openxmlformats.org/officeDocument/2006/relationships/hyperlink" Target="https://docs.google.com/spreadsheets/d/1bJcRRSBrdqj4D-abjKNLMYpTTwxLMdM0/edit?usp=drive_link&amp;ouid=109416836118642236108&amp;rtpof=true&amp;sd=true" TargetMode="External"/><Relationship Id="rId5" Type="http://schemas.openxmlformats.org/officeDocument/2006/relationships/hyperlink" Target="https://app.recorditor.com/recording/f0c8c9f493ee26b1396ce6c8487dfd660e6b86cfbce291f24a0424a7df67aae16df4cdda7537cf021f2ab4d33c5464022b80b7c5812e5d7a0f5a689524cf842c"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85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PROJECT 7</a:t>
            </a:r>
            <a:endParaRPr/>
          </a:p>
          <a:p>
            <a:pPr indent="0" lvl="0" marL="0" rtl="0" algn="l">
              <a:lnSpc>
                <a:spcPct val="115000"/>
              </a:lnSpc>
              <a:spcBef>
                <a:spcPts val="0"/>
              </a:spcBef>
              <a:spcAft>
                <a:spcPts val="300"/>
              </a:spcAft>
              <a:buNone/>
            </a:pPr>
            <a:r>
              <a:rPr b="0" lang="en-GB" sz="2600">
                <a:solidFill>
                  <a:srgbClr val="000000"/>
                </a:solidFill>
                <a:latin typeface="Arial"/>
                <a:ea typeface="Arial"/>
                <a:cs typeface="Arial"/>
                <a:sym typeface="Arial"/>
              </a:rPr>
              <a:t>Analyzing the Impact of Car Features on Price and Profitability</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Rikin Correya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nvSpPr>
        <p:spPr>
          <a:xfrm>
            <a:off x="745275" y="440025"/>
            <a:ext cx="7304100" cy="6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2"/>
                </a:solidFill>
                <a:latin typeface="Lato"/>
                <a:ea typeface="Lato"/>
                <a:cs typeface="Lato"/>
                <a:sym typeface="Lato"/>
              </a:rPr>
              <a:t>TASK 4(A)</a:t>
            </a:r>
            <a:r>
              <a:rPr lang="en-GB">
                <a:solidFill>
                  <a:schemeClr val="accent1"/>
                </a:solidFill>
                <a:latin typeface="Lato"/>
                <a:ea typeface="Lato"/>
                <a:cs typeface="Lato"/>
                <a:sym typeface="Lato"/>
              </a:rPr>
              <a:t>  -  </a:t>
            </a:r>
            <a:r>
              <a:rPr lang="en-GB" sz="1200"/>
              <a:t>Create a pivot table that shows the average price of cars for each manufacturer. </a:t>
            </a:r>
            <a:endParaRPr sz="1900">
              <a:solidFill>
                <a:schemeClr val="accent1"/>
              </a:solidFill>
              <a:latin typeface="Lato"/>
              <a:ea typeface="Lato"/>
              <a:cs typeface="Lato"/>
              <a:sym typeface="Lato"/>
            </a:endParaRPr>
          </a:p>
        </p:txBody>
      </p:sp>
      <p:pic>
        <p:nvPicPr>
          <p:cNvPr id="146" name="Google Shape;146;p22"/>
          <p:cNvPicPr preferRelativeResize="0"/>
          <p:nvPr/>
        </p:nvPicPr>
        <p:blipFill>
          <a:blip r:embed="rId3">
            <a:alphaModFix/>
          </a:blip>
          <a:stretch>
            <a:fillRect/>
          </a:stretch>
        </p:blipFill>
        <p:spPr>
          <a:xfrm>
            <a:off x="2831750" y="876075"/>
            <a:ext cx="1740250" cy="4152475"/>
          </a:xfrm>
          <a:prstGeom prst="rect">
            <a:avLst/>
          </a:prstGeom>
          <a:noFill/>
          <a:ln>
            <a:noFill/>
          </a:ln>
        </p:spPr>
      </p:pic>
      <p:pic>
        <p:nvPicPr>
          <p:cNvPr id="147" name="Google Shape;147;p22"/>
          <p:cNvPicPr preferRelativeResize="0"/>
          <p:nvPr/>
        </p:nvPicPr>
        <p:blipFill>
          <a:blip r:embed="rId4">
            <a:alphaModFix/>
          </a:blip>
          <a:stretch>
            <a:fillRect/>
          </a:stretch>
        </p:blipFill>
        <p:spPr>
          <a:xfrm>
            <a:off x="4978750" y="1060175"/>
            <a:ext cx="2033478" cy="3784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nvSpPr>
        <p:spPr>
          <a:xfrm>
            <a:off x="745275" y="440025"/>
            <a:ext cx="7304100" cy="6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2"/>
                </a:solidFill>
                <a:latin typeface="Lato"/>
                <a:ea typeface="Lato"/>
                <a:cs typeface="Lato"/>
                <a:sym typeface="Lato"/>
              </a:rPr>
              <a:t>TASK 4(B)</a:t>
            </a:r>
            <a:r>
              <a:rPr lang="en-GB">
                <a:solidFill>
                  <a:schemeClr val="accent1"/>
                </a:solidFill>
                <a:latin typeface="Lato"/>
                <a:ea typeface="Lato"/>
                <a:cs typeface="Lato"/>
                <a:sym typeface="Lato"/>
              </a:rPr>
              <a:t>  -  </a:t>
            </a:r>
            <a:r>
              <a:rPr lang="en-GB" sz="1200"/>
              <a:t>Create a bar chart or a horizontal stacked bar chart that visualizes the relationship between manufacturer and average price.</a:t>
            </a:r>
            <a:endParaRPr sz="2000">
              <a:solidFill>
                <a:schemeClr val="accent1"/>
              </a:solidFill>
              <a:latin typeface="Lato"/>
              <a:ea typeface="Lato"/>
              <a:cs typeface="Lato"/>
              <a:sym typeface="Lato"/>
            </a:endParaRPr>
          </a:p>
        </p:txBody>
      </p:sp>
      <p:pic>
        <p:nvPicPr>
          <p:cNvPr id="153" name="Google Shape;153;p23"/>
          <p:cNvPicPr preferRelativeResize="0"/>
          <p:nvPr/>
        </p:nvPicPr>
        <p:blipFill>
          <a:blip r:embed="rId3">
            <a:alphaModFix/>
          </a:blip>
          <a:stretch>
            <a:fillRect/>
          </a:stretch>
        </p:blipFill>
        <p:spPr>
          <a:xfrm>
            <a:off x="469525" y="1054425"/>
            <a:ext cx="8065327" cy="3944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nvSpPr>
        <p:spPr>
          <a:xfrm>
            <a:off x="745275" y="440025"/>
            <a:ext cx="7304100" cy="6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2"/>
                </a:solidFill>
                <a:latin typeface="Lato"/>
                <a:ea typeface="Lato"/>
                <a:cs typeface="Lato"/>
                <a:sym typeface="Lato"/>
              </a:rPr>
              <a:t>TASK 5(A)</a:t>
            </a:r>
            <a:r>
              <a:rPr lang="en-GB">
                <a:solidFill>
                  <a:schemeClr val="accent1"/>
                </a:solidFill>
                <a:latin typeface="Lato"/>
                <a:ea typeface="Lato"/>
                <a:cs typeface="Lato"/>
                <a:sym typeface="Lato"/>
              </a:rPr>
              <a:t>  - </a:t>
            </a:r>
            <a:r>
              <a:rPr lang="en-GB" sz="1200">
                <a:solidFill>
                  <a:schemeClr val="accent1"/>
                </a:solidFill>
                <a:latin typeface="Lato"/>
                <a:ea typeface="Lato"/>
                <a:cs typeface="Lato"/>
                <a:sym typeface="Lato"/>
              </a:rPr>
              <a:t> </a:t>
            </a:r>
            <a:r>
              <a:rPr lang="en-GB" sz="1200"/>
              <a:t>Create a scatter plot with the number of cylinders on the x-axis and highway MPG on the y-axis. Then create a trendline on the scatter plot to visually estimate the slope of the relationship and assess its significance.</a:t>
            </a:r>
            <a:endParaRPr sz="1200">
              <a:solidFill>
                <a:schemeClr val="accent1"/>
              </a:solidFill>
              <a:latin typeface="Lato"/>
              <a:ea typeface="Lato"/>
              <a:cs typeface="Lato"/>
              <a:sym typeface="Lato"/>
            </a:endParaRPr>
          </a:p>
        </p:txBody>
      </p:sp>
      <p:pic>
        <p:nvPicPr>
          <p:cNvPr id="159" name="Google Shape;159;p24"/>
          <p:cNvPicPr preferRelativeResize="0"/>
          <p:nvPr/>
        </p:nvPicPr>
        <p:blipFill>
          <a:blip r:embed="rId3">
            <a:alphaModFix/>
          </a:blip>
          <a:stretch>
            <a:fillRect/>
          </a:stretch>
        </p:blipFill>
        <p:spPr>
          <a:xfrm>
            <a:off x="804725" y="1147350"/>
            <a:ext cx="6789863" cy="3784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nvSpPr>
        <p:spPr>
          <a:xfrm>
            <a:off x="745275" y="440025"/>
            <a:ext cx="7304100" cy="6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2"/>
                </a:solidFill>
                <a:latin typeface="Lato"/>
                <a:ea typeface="Lato"/>
                <a:cs typeface="Lato"/>
                <a:sym typeface="Lato"/>
              </a:rPr>
              <a:t>TASK 5(B)</a:t>
            </a:r>
            <a:r>
              <a:rPr lang="en-GB">
                <a:solidFill>
                  <a:schemeClr val="accent1"/>
                </a:solidFill>
                <a:latin typeface="Lato"/>
                <a:ea typeface="Lato"/>
                <a:cs typeface="Lato"/>
                <a:sym typeface="Lato"/>
              </a:rPr>
              <a:t>  - </a:t>
            </a:r>
            <a:r>
              <a:rPr lang="en-GB" sz="1200">
                <a:solidFill>
                  <a:schemeClr val="accent1"/>
                </a:solidFill>
                <a:latin typeface="Lato"/>
                <a:ea typeface="Lato"/>
                <a:cs typeface="Lato"/>
                <a:sym typeface="Lato"/>
              </a:rPr>
              <a:t> </a:t>
            </a:r>
            <a:r>
              <a:rPr lang="en-GB" sz="1200"/>
              <a:t>Calculate the correlation coefficient between the number of cylinders and highway MPG to quantify the strength and direction of the relationship.</a:t>
            </a:r>
            <a:endParaRPr sz="1300">
              <a:solidFill>
                <a:schemeClr val="accent1"/>
              </a:solidFill>
              <a:latin typeface="Lato"/>
              <a:ea typeface="Lato"/>
              <a:cs typeface="Lato"/>
              <a:sym typeface="Lato"/>
            </a:endParaRPr>
          </a:p>
        </p:txBody>
      </p:sp>
      <p:pic>
        <p:nvPicPr>
          <p:cNvPr id="165" name="Google Shape;165;p25"/>
          <p:cNvPicPr preferRelativeResize="0"/>
          <p:nvPr/>
        </p:nvPicPr>
        <p:blipFill>
          <a:blip r:embed="rId3">
            <a:alphaModFix/>
          </a:blip>
          <a:stretch>
            <a:fillRect/>
          </a:stretch>
        </p:blipFill>
        <p:spPr>
          <a:xfrm>
            <a:off x="1311900" y="2316800"/>
            <a:ext cx="5824625" cy="1363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72765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DASHBOARD</a:t>
            </a:r>
            <a:endParaRPr/>
          </a:p>
        </p:txBody>
      </p:sp>
      <p:sp>
        <p:nvSpPr>
          <p:cNvPr id="171" name="Google Shape;171;p26"/>
          <p:cNvSpPr txBox="1"/>
          <p:nvPr/>
        </p:nvSpPr>
        <p:spPr>
          <a:xfrm>
            <a:off x="727650" y="455925"/>
            <a:ext cx="6164400" cy="4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2"/>
                </a:solidFill>
                <a:latin typeface="Lato"/>
                <a:ea typeface="Lato"/>
                <a:cs typeface="Lato"/>
                <a:sym typeface="Lato"/>
              </a:rPr>
              <a:t>TASK 1</a:t>
            </a:r>
            <a:r>
              <a:rPr lang="en-GB">
                <a:solidFill>
                  <a:schemeClr val="dk2"/>
                </a:solidFill>
                <a:latin typeface="Lato"/>
                <a:ea typeface="Lato"/>
                <a:cs typeface="Lato"/>
                <a:sym typeface="Lato"/>
              </a:rPr>
              <a:t> </a:t>
            </a:r>
            <a:r>
              <a:rPr lang="en-GB" sz="1500">
                <a:solidFill>
                  <a:schemeClr val="dk2"/>
                </a:solidFill>
                <a:latin typeface="Lato"/>
                <a:ea typeface="Lato"/>
                <a:cs typeface="Lato"/>
                <a:sym typeface="Lato"/>
              </a:rPr>
              <a:t>- </a:t>
            </a:r>
            <a:r>
              <a:rPr lang="en-GB" sz="1200">
                <a:solidFill>
                  <a:schemeClr val="dk2"/>
                </a:solidFill>
              </a:rPr>
              <a:t>How does the distribution of car prices vary by brand and body style?</a:t>
            </a:r>
            <a:endParaRPr>
              <a:solidFill>
                <a:schemeClr val="dk2"/>
              </a:solidFill>
              <a:latin typeface="Lato"/>
              <a:ea typeface="Lato"/>
              <a:cs typeface="Lato"/>
              <a:sym typeface="Lato"/>
            </a:endParaRPr>
          </a:p>
        </p:txBody>
      </p:sp>
      <p:pic>
        <p:nvPicPr>
          <p:cNvPr id="172" name="Google Shape;172;p26"/>
          <p:cNvPicPr preferRelativeResize="0"/>
          <p:nvPr/>
        </p:nvPicPr>
        <p:blipFill>
          <a:blip r:embed="rId3">
            <a:alphaModFix/>
          </a:blip>
          <a:stretch>
            <a:fillRect/>
          </a:stretch>
        </p:blipFill>
        <p:spPr>
          <a:xfrm>
            <a:off x="102850" y="847375"/>
            <a:ext cx="8907701" cy="3834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nvSpPr>
        <p:spPr>
          <a:xfrm>
            <a:off x="569100" y="519300"/>
            <a:ext cx="7926000" cy="4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2"/>
                </a:solidFill>
                <a:latin typeface="Lato"/>
                <a:ea typeface="Lato"/>
                <a:cs typeface="Lato"/>
                <a:sym typeface="Lato"/>
              </a:rPr>
              <a:t>TASK 2</a:t>
            </a:r>
            <a:r>
              <a:rPr lang="en-GB">
                <a:solidFill>
                  <a:schemeClr val="dk2"/>
                </a:solidFill>
                <a:latin typeface="Lato"/>
                <a:ea typeface="Lato"/>
                <a:cs typeface="Lato"/>
                <a:sym typeface="Lato"/>
              </a:rPr>
              <a:t> </a:t>
            </a:r>
            <a:r>
              <a:rPr lang="en-GB" sz="1500">
                <a:solidFill>
                  <a:schemeClr val="dk2"/>
                </a:solidFill>
                <a:latin typeface="Lato"/>
                <a:ea typeface="Lato"/>
                <a:cs typeface="Lato"/>
                <a:sym typeface="Lato"/>
              </a:rPr>
              <a:t>- </a:t>
            </a:r>
            <a:r>
              <a:rPr lang="en-GB" sz="1200"/>
              <a:t>Which car brands have the highest and lowest average MSRPs, and how does this vary by body style?</a:t>
            </a:r>
            <a:endParaRPr sz="1500">
              <a:solidFill>
                <a:schemeClr val="dk2"/>
              </a:solidFill>
              <a:latin typeface="Lato"/>
              <a:ea typeface="Lato"/>
              <a:cs typeface="Lato"/>
              <a:sym typeface="Lato"/>
            </a:endParaRPr>
          </a:p>
        </p:txBody>
      </p:sp>
      <p:pic>
        <p:nvPicPr>
          <p:cNvPr id="178" name="Google Shape;178;p27"/>
          <p:cNvPicPr preferRelativeResize="0"/>
          <p:nvPr/>
        </p:nvPicPr>
        <p:blipFill>
          <a:blip r:embed="rId3">
            <a:alphaModFix/>
          </a:blip>
          <a:stretch>
            <a:fillRect/>
          </a:stretch>
        </p:blipFill>
        <p:spPr>
          <a:xfrm>
            <a:off x="68350" y="1091600"/>
            <a:ext cx="8927502" cy="3401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nvSpPr>
        <p:spPr>
          <a:xfrm>
            <a:off x="487600" y="519300"/>
            <a:ext cx="8424000" cy="4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2"/>
                </a:solidFill>
                <a:latin typeface="Lato"/>
                <a:ea typeface="Lato"/>
                <a:cs typeface="Lato"/>
                <a:sym typeface="Lato"/>
              </a:rPr>
              <a:t>TASK 3</a:t>
            </a:r>
            <a:r>
              <a:rPr lang="en-GB">
                <a:solidFill>
                  <a:schemeClr val="dk2"/>
                </a:solidFill>
                <a:latin typeface="Lato"/>
                <a:ea typeface="Lato"/>
                <a:cs typeface="Lato"/>
                <a:sym typeface="Lato"/>
              </a:rPr>
              <a:t> </a:t>
            </a:r>
            <a:r>
              <a:rPr lang="en-GB" sz="1500">
                <a:solidFill>
                  <a:schemeClr val="dk2"/>
                </a:solidFill>
                <a:latin typeface="Lato"/>
                <a:ea typeface="Lato"/>
                <a:cs typeface="Lato"/>
                <a:sym typeface="Lato"/>
              </a:rPr>
              <a:t>- </a:t>
            </a:r>
            <a:r>
              <a:rPr lang="en-GB" sz="1200"/>
              <a:t>How do the different feature such as transmission type affect the MSRP, and how does this vary by body style?</a:t>
            </a:r>
            <a:endParaRPr sz="1600">
              <a:solidFill>
                <a:schemeClr val="dk2"/>
              </a:solidFill>
              <a:latin typeface="Lato"/>
              <a:ea typeface="Lato"/>
              <a:cs typeface="Lato"/>
              <a:sym typeface="Lato"/>
            </a:endParaRPr>
          </a:p>
        </p:txBody>
      </p:sp>
      <p:pic>
        <p:nvPicPr>
          <p:cNvPr id="184" name="Google Shape;184;p28"/>
          <p:cNvPicPr preferRelativeResize="0"/>
          <p:nvPr/>
        </p:nvPicPr>
        <p:blipFill>
          <a:blip r:embed="rId3">
            <a:alphaModFix/>
          </a:blip>
          <a:stretch>
            <a:fillRect/>
          </a:stretch>
        </p:blipFill>
        <p:spPr>
          <a:xfrm>
            <a:off x="83050" y="940825"/>
            <a:ext cx="5015099" cy="2066000"/>
          </a:xfrm>
          <a:prstGeom prst="rect">
            <a:avLst/>
          </a:prstGeom>
          <a:noFill/>
          <a:ln>
            <a:noFill/>
          </a:ln>
        </p:spPr>
      </p:pic>
      <p:pic>
        <p:nvPicPr>
          <p:cNvPr id="185" name="Google Shape;185;p28"/>
          <p:cNvPicPr preferRelativeResize="0"/>
          <p:nvPr/>
        </p:nvPicPr>
        <p:blipFill>
          <a:blip r:embed="rId4">
            <a:alphaModFix/>
          </a:blip>
          <a:stretch>
            <a:fillRect/>
          </a:stretch>
        </p:blipFill>
        <p:spPr>
          <a:xfrm>
            <a:off x="3948550" y="3006825"/>
            <a:ext cx="4863776" cy="1945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nvSpPr>
        <p:spPr>
          <a:xfrm>
            <a:off x="656075" y="519300"/>
            <a:ext cx="7363500" cy="4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2"/>
                </a:solidFill>
                <a:latin typeface="Lato"/>
                <a:ea typeface="Lato"/>
                <a:cs typeface="Lato"/>
                <a:sym typeface="Lato"/>
              </a:rPr>
              <a:t>TASK 4</a:t>
            </a:r>
            <a:r>
              <a:rPr lang="en-GB">
                <a:solidFill>
                  <a:schemeClr val="dk2"/>
                </a:solidFill>
                <a:latin typeface="Lato"/>
                <a:ea typeface="Lato"/>
                <a:cs typeface="Lato"/>
                <a:sym typeface="Lato"/>
              </a:rPr>
              <a:t> </a:t>
            </a:r>
            <a:r>
              <a:rPr lang="en-GB" sz="1500">
                <a:solidFill>
                  <a:schemeClr val="dk2"/>
                </a:solidFill>
                <a:latin typeface="Lato"/>
                <a:ea typeface="Lato"/>
                <a:cs typeface="Lato"/>
                <a:sym typeface="Lato"/>
              </a:rPr>
              <a:t>- </a:t>
            </a:r>
            <a:r>
              <a:rPr lang="en-GB" sz="1200"/>
              <a:t>How does the fuel efficiency of cars vary across different body styles and model years? </a:t>
            </a:r>
            <a:endParaRPr sz="1700">
              <a:solidFill>
                <a:schemeClr val="dk2"/>
              </a:solidFill>
              <a:latin typeface="Lato"/>
              <a:ea typeface="Lato"/>
              <a:cs typeface="Lato"/>
              <a:sym typeface="Lato"/>
            </a:endParaRPr>
          </a:p>
        </p:txBody>
      </p:sp>
      <p:pic>
        <p:nvPicPr>
          <p:cNvPr id="191" name="Google Shape;191;p29"/>
          <p:cNvPicPr preferRelativeResize="0"/>
          <p:nvPr/>
        </p:nvPicPr>
        <p:blipFill>
          <a:blip r:embed="rId3">
            <a:alphaModFix/>
          </a:blip>
          <a:stretch>
            <a:fillRect/>
          </a:stretch>
        </p:blipFill>
        <p:spPr>
          <a:xfrm>
            <a:off x="152400" y="929450"/>
            <a:ext cx="8839201" cy="3048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nvSpPr>
        <p:spPr>
          <a:xfrm>
            <a:off x="656075" y="519300"/>
            <a:ext cx="7363500" cy="4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2"/>
                </a:solidFill>
                <a:latin typeface="Lato"/>
                <a:ea typeface="Lato"/>
                <a:cs typeface="Lato"/>
                <a:sym typeface="Lato"/>
              </a:rPr>
              <a:t>TASK 5</a:t>
            </a:r>
            <a:r>
              <a:rPr lang="en-GB">
                <a:solidFill>
                  <a:schemeClr val="dk2"/>
                </a:solidFill>
                <a:latin typeface="Lato"/>
                <a:ea typeface="Lato"/>
                <a:cs typeface="Lato"/>
                <a:sym typeface="Lato"/>
              </a:rPr>
              <a:t> </a:t>
            </a:r>
            <a:r>
              <a:rPr lang="en-GB" sz="1500">
                <a:solidFill>
                  <a:schemeClr val="dk2"/>
                </a:solidFill>
                <a:latin typeface="Lato"/>
                <a:ea typeface="Lato"/>
                <a:cs typeface="Lato"/>
                <a:sym typeface="Lato"/>
              </a:rPr>
              <a:t>- </a:t>
            </a:r>
            <a:r>
              <a:rPr lang="en-GB" sz="1200"/>
              <a:t>How does the car's horsepower, MPG, and price vary across different Brands?</a:t>
            </a:r>
            <a:endParaRPr sz="1200"/>
          </a:p>
          <a:p>
            <a:pPr indent="0" lvl="0" marL="0" rtl="0" algn="l">
              <a:spcBef>
                <a:spcPts val="0"/>
              </a:spcBef>
              <a:spcAft>
                <a:spcPts val="0"/>
              </a:spcAft>
              <a:buNone/>
            </a:pPr>
            <a:r>
              <a:t/>
            </a:r>
            <a:endParaRPr sz="1200"/>
          </a:p>
        </p:txBody>
      </p:sp>
      <p:pic>
        <p:nvPicPr>
          <p:cNvPr id="197" name="Google Shape;197;p30"/>
          <p:cNvPicPr preferRelativeResize="0"/>
          <p:nvPr/>
        </p:nvPicPr>
        <p:blipFill>
          <a:blip r:embed="rId3">
            <a:alphaModFix/>
          </a:blip>
          <a:stretch>
            <a:fillRect/>
          </a:stretch>
        </p:blipFill>
        <p:spPr>
          <a:xfrm>
            <a:off x="899800" y="949275"/>
            <a:ext cx="6876049" cy="40087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nvSpPr>
        <p:spPr>
          <a:xfrm>
            <a:off x="656075" y="519300"/>
            <a:ext cx="7363500" cy="4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2"/>
                </a:solidFill>
                <a:latin typeface="Lato"/>
                <a:ea typeface="Lato"/>
                <a:cs typeface="Lato"/>
                <a:sym typeface="Lato"/>
              </a:rPr>
              <a:t>TASK 5</a:t>
            </a:r>
            <a:r>
              <a:rPr lang="en-GB">
                <a:solidFill>
                  <a:schemeClr val="dk2"/>
                </a:solidFill>
                <a:latin typeface="Lato"/>
                <a:ea typeface="Lato"/>
                <a:cs typeface="Lato"/>
                <a:sym typeface="Lato"/>
              </a:rPr>
              <a:t> </a:t>
            </a:r>
            <a:r>
              <a:rPr lang="en-GB" sz="1500">
                <a:solidFill>
                  <a:schemeClr val="dk2"/>
                </a:solidFill>
                <a:latin typeface="Lato"/>
                <a:ea typeface="Lato"/>
                <a:cs typeface="Lato"/>
                <a:sym typeface="Lato"/>
              </a:rPr>
              <a:t>- Continue</a:t>
            </a:r>
            <a:endParaRPr sz="1200"/>
          </a:p>
        </p:txBody>
      </p:sp>
      <p:pic>
        <p:nvPicPr>
          <p:cNvPr id="203" name="Google Shape;203;p31"/>
          <p:cNvPicPr preferRelativeResize="0"/>
          <p:nvPr/>
        </p:nvPicPr>
        <p:blipFill>
          <a:blip r:embed="rId3">
            <a:alphaModFix/>
          </a:blip>
          <a:stretch>
            <a:fillRect/>
          </a:stretch>
        </p:blipFill>
        <p:spPr>
          <a:xfrm>
            <a:off x="370425" y="959175"/>
            <a:ext cx="8332900" cy="3930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1174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Project Description</a:t>
            </a:r>
            <a:endParaRPr/>
          </a:p>
        </p:txBody>
      </p:sp>
      <p:sp>
        <p:nvSpPr>
          <p:cNvPr id="93" name="Google Shape;93;p14"/>
          <p:cNvSpPr txBox="1"/>
          <p:nvPr>
            <p:ph idx="1" type="body"/>
          </p:nvPr>
        </p:nvSpPr>
        <p:spPr>
          <a:xfrm>
            <a:off x="555575" y="1710025"/>
            <a:ext cx="7688700" cy="31605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a:t>The automotive industry is evolving rapidly, with a focus on fuel efficiency, sustainability, and innovation. As electric and hybrid vehicles gain popularity and alternative fuels emerge, traditional gasoline cars remain a significant part of the market. The client seeks to optimize car pricing and product development to boost profitability while meeting consumer demand.</a:t>
            </a:r>
            <a:endParaRPr/>
          </a:p>
          <a:p>
            <a:pPr indent="0" lvl="0" marL="0" rtl="0" algn="l">
              <a:spcBef>
                <a:spcPts val="1200"/>
              </a:spcBef>
              <a:spcAft>
                <a:spcPts val="0"/>
              </a:spcAft>
              <a:buNone/>
            </a:pPr>
            <a:r>
              <a:rPr lang="en-GB"/>
              <a:t>This project will analyze car features, market segments, and pricing to identify popular and profitable attributes. Using techniques like regression and market segmentation, manufacturers can align pricing with demand and prioritize key features for future models, enhancing both competitiveness and profitability.</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i="1" lang="en-GB" sz="1700"/>
              <a:t>* </a:t>
            </a:r>
            <a:r>
              <a:rPr i="1" lang="en-GB"/>
              <a:t>All the Excel Files links are provided on Slide 5 after “Approach” Section. </a:t>
            </a:r>
            <a:r>
              <a:rPr i="1" lang="en-GB" sz="1600"/>
              <a:t>*</a:t>
            </a:r>
            <a:endParaRPr i="1"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727650" y="618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a:t>
            </a:r>
            <a:endParaRPr/>
          </a:p>
          <a:p>
            <a:pPr indent="0" lvl="0" marL="0" rtl="0" algn="l">
              <a:spcBef>
                <a:spcPts val="0"/>
              </a:spcBef>
              <a:spcAft>
                <a:spcPts val="0"/>
              </a:spcAft>
              <a:buNone/>
            </a:pPr>
            <a:r>
              <a:t/>
            </a:r>
            <a:endParaRPr/>
          </a:p>
        </p:txBody>
      </p:sp>
      <p:sp>
        <p:nvSpPr>
          <p:cNvPr id="209" name="Google Shape;209;p32"/>
          <p:cNvSpPr txBox="1"/>
          <p:nvPr/>
        </p:nvSpPr>
        <p:spPr>
          <a:xfrm>
            <a:off x="550850" y="1457450"/>
            <a:ext cx="85059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arenR"/>
            </a:pPr>
            <a:r>
              <a:rPr lang="en-GB"/>
              <a:t>Helped me in understanding more about Car Data analysis, and how different factors can be </a:t>
            </a:r>
            <a:r>
              <a:rPr lang="en-GB"/>
              <a:t>dependent</a:t>
            </a:r>
            <a:r>
              <a:rPr lang="en-GB"/>
              <a:t> on other factors. </a:t>
            </a:r>
            <a:endParaRPr/>
          </a:p>
          <a:p>
            <a:pPr indent="0" lvl="0" marL="1371600" rtl="0" algn="l">
              <a:spcBef>
                <a:spcPts val="0"/>
              </a:spcBef>
              <a:spcAft>
                <a:spcPts val="0"/>
              </a:spcAft>
              <a:buNone/>
            </a:pPr>
            <a:r>
              <a:t/>
            </a:r>
            <a:endParaRPr/>
          </a:p>
          <a:p>
            <a:pPr indent="0" lvl="0" marL="0" rtl="0" algn="l">
              <a:spcBef>
                <a:spcPts val="0"/>
              </a:spcBef>
              <a:spcAft>
                <a:spcPts val="0"/>
              </a:spcAft>
              <a:buNone/>
            </a:pPr>
            <a:r>
              <a:rPr lang="en-GB"/>
              <a:t> </a:t>
            </a:r>
            <a:r>
              <a:rPr lang="en-GB"/>
              <a:t>2) </a:t>
            </a:r>
            <a:r>
              <a:rPr lang="en-GB"/>
              <a:t>Increased understanding of Correlation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3) Gaining more knowledge of Scatter-Plots and bubble charts &amp; understanding it’s importance and how     to make it look more appealing.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4) Created a </a:t>
            </a:r>
            <a:r>
              <a:rPr lang="en-GB"/>
              <a:t>Dashboard</a:t>
            </a:r>
            <a:r>
              <a:rPr lang="en-GB"/>
              <a:t> which was </a:t>
            </a:r>
            <a:r>
              <a:rPr lang="en-GB"/>
              <a:t>interactive with the help of slicers &amp; filter buttons for viewers.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ctrTitle"/>
          </p:nvPr>
        </p:nvSpPr>
        <p:spPr>
          <a:xfrm>
            <a:off x="727950" y="1312375"/>
            <a:ext cx="7688100" cy="16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3240"/>
              <a:t>THANK YOU </a:t>
            </a:r>
            <a:endParaRPr sz="3240"/>
          </a:p>
          <a:p>
            <a:pPr indent="0" lvl="0" marL="0" rtl="0" algn="l">
              <a:spcBef>
                <a:spcPts val="0"/>
              </a:spcBef>
              <a:spcAft>
                <a:spcPts val="0"/>
              </a:spcAft>
              <a:buSzPts val="990"/>
              <a:buNone/>
            </a:pPr>
            <a:r>
              <a:t/>
            </a:r>
            <a:endParaRPr sz="2340"/>
          </a:p>
        </p:txBody>
      </p:sp>
      <p:sp>
        <p:nvSpPr>
          <p:cNvPr id="215" name="Google Shape;215;p33"/>
          <p:cNvSpPr txBox="1"/>
          <p:nvPr/>
        </p:nvSpPr>
        <p:spPr>
          <a:xfrm>
            <a:off x="727950" y="2977075"/>
            <a:ext cx="7948200" cy="209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accent1"/>
                </a:solidFill>
                <a:latin typeface="Lato"/>
                <a:ea typeface="Lato"/>
                <a:cs typeface="Lato"/>
                <a:sym typeface="Lato"/>
              </a:rPr>
              <a:t>Note -&gt; I couldn’t record Loom Video for more than 5 minutes, so I have used another online recorder, whose link i have provided in the VIDEO  LINK while submitting.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en-GB" sz="1300">
                <a:solidFill>
                  <a:schemeClr val="accent1"/>
                </a:solidFill>
                <a:latin typeface="Lato"/>
                <a:ea typeface="Lato"/>
                <a:cs typeface="Lato"/>
                <a:sym typeface="Lato"/>
              </a:rPr>
              <a:t>Steps to watch my video - Click on the Video Link provided -&gt; Then they will ask to Sign in, so if you are new then Sign in to the account -&gt; after creating an account,you will be on the dashboard. -&gt; Then again go back to my My VIDEO LINK and click it again, then it will load for 2 - 3  minutes, as it's a 30 minute video.</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en-GB" sz="1300">
                <a:solidFill>
                  <a:schemeClr val="accent1"/>
                </a:solidFill>
                <a:latin typeface="Lato"/>
                <a:ea typeface="Lato"/>
                <a:cs typeface="Lato"/>
                <a:sym typeface="Lato"/>
              </a:rPr>
              <a:t>Video link - </a:t>
            </a:r>
            <a:r>
              <a:rPr lang="en-GB" sz="1300" u="sng">
                <a:solidFill>
                  <a:schemeClr val="hlink"/>
                </a:solidFill>
                <a:latin typeface="Lato"/>
                <a:ea typeface="Lato"/>
                <a:cs typeface="Lato"/>
                <a:sym typeface="Lato"/>
                <a:hlinkClick r:id="rId3"/>
              </a:rPr>
              <a:t>https://app.recorditor.com/recording/f0c8c9f493ee26b1396ce6c8487dfd660e6b86cfbce291f24a0424a7df67aae16df4cdda7537cf021f2ab4d33c5464022b80b7c5812e5d7a0f5a689524cf842c</a:t>
            </a:r>
            <a:endParaRPr sz="1300">
              <a:solidFill>
                <a:schemeClr val="accen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Tech_Stack used</a:t>
            </a:r>
            <a:endParaRPr/>
          </a:p>
        </p:txBody>
      </p:sp>
      <p:sp>
        <p:nvSpPr>
          <p:cNvPr id="99" name="Google Shape;99;p15"/>
          <p:cNvSpPr txBox="1"/>
          <p:nvPr>
            <p:ph idx="1" type="body"/>
          </p:nvPr>
        </p:nvSpPr>
        <p:spPr>
          <a:xfrm>
            <a:off x="729450" y="1853850"/>
            <a:ext cx="7688700" cy="29409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Clr>
                <a:srgbClr val="424242"/>
              </a:buClr>
              <a:buSzPts val="1300"/>
              <a:buFont typeface="Nunito"/>
              <a:buAutoNum type="arabicParenR"/>
            </a:pPr>
            <a:r>
              <a:rPr lang="en-GB">
                <a:solidFill>
                  <a:srgbClr val="424242"/>
                </a:solidFill>
                <a:latin typeface="Nunito"/>
                <a:ea typeface="Nunito"/>
                <a:cs typeface="Nunito"/>
                <a:sym typeface="Nunito"/>
              </a:rPr>
              <a:t>MS Excel</a:t>
            </a:r>
            <a:endParaRPr>
              <a:solidFill>
                <a:srgbClr val="424242"/>
              </a:solidFill>
              <a:latin typeface="Nunito"/>
              <a:ea typeface="Nunito"/>
              <a:cs typeface="Nunito"/>
              <a:sym typeface="Nunito"/>
            </a:endParaRPr>
          </a:p>
          <a:p>
            <a:pPr indent="0" lvl="0" marL="0" rtl="0" algn="l">
              <a:spcBef>
                <a:spcPts val="1200"/>
              </a:spcBef>
              <a:spcAft>
                <a:spcPts val="0"/>
              </a:spcAft>
              <a:buNone/>
            </a:pPr>
            <a:r>
              <a:rPr lang="en-GB">
                <a:solidFill>
                  <a:srgbClr val="424242"/>
                </a:solidFill>
                <a:latin typeface="Nunito"/>
                <a:ea typeface="Nunito"/>
                <a:cs typeface="Nunito"/>
                <a:sym typeface="Nunito"/>
              </a:rPr>
              <a:t>It was used in order to open the .csv file, cleaning the data and then applying statistical functions on the useful data to analyse, as well as  a very important tool in order to draw insights out of the data in form of tables and charts.</a:t>
            </a:r>
            <a:endParaRPr>
              <a:solidFill>
                <a:srgbClr val="424242"/>
              </a:solidFill>
              <a:latin typeface="Nunito"/>
              <a:ea typeface="Nunito"/>
              <a:cs typeface="Nunito"/>
              <a:sym typeface="Nunito"/>
            </a:endParaRPr>
          </a:p>
          <a:p>
            <a:pPr indent="0" lvl="0" marL="0" rtl="0" algn="l">
              <a:spcBef>
                <a:spcPts val="1200"/>
              </a:spcBef>
              <a:spcAft>
                <a:spcPts val="0"/>
              </a:spcAft>
              <a:buNone/>
            </a:pPr>
            <a:r>
              <a:rPr lang="en-GB">
                <a:solidFill>
                  <a:srgbClr val="424242"/>
                </a:solidFill>
                <a:latin typeface="Nunito"/>
                <a:ea typeface="Nunito"/>
                <a:cs typeface="Nunito"/>
                <a:sym typeface="Nunito"/>
              </a:rPr>
              <a:t>It was also used to prepare interactive Dashboards, for easy visualization and understanding of the insights.</a:t>
            </a:r>
            <a:endParaRPr>
              <a:solidFill>
                <a:srgbClr val="424242"/>
              </a:solidFill>
              <a:latin typeface="Nunito"/>
              <a:ea typeface="Nunito"/>
              <a:cs typeface="Nunito"/>
              <a:sym typeface="Nunito"/>
            </a:endParaRPr>
          </a:p>
          <a:p>
            <a:pPr indent="-311150" lvl="0" marL="457200" rtl="0" algn="l">
              <a:spcBef>
                <a:spcPts val="1200"/>
              </a:spcBef>
              <a:spcAft>
                <a:spcPts val="0"/>
              </a:spcAft>
              <a:buClr>
                <a:srgbClr val="424242"/>
              </a:buClr>
              <a:buSzPts val="1300"/>
              <a:buFont typeface="Nunito"/>
              <a:buAutoNum type="arabicParenR"/>
            </a:pPr>
            <a:r>
              <a:rPr lang="en-GB">
                <a:solidFill>
                  <a:srgbClr val="424242"/>
                </a:solidFill>
                <a:latin typeface="Nunito"/>
                <a:ea typeface="Nunito"/>
                <a:cs typeface="Nunito"/>
                <a:sym typeface="Nunito"/>
              </a:rPr>
              <a:t>Google Slides </a:t>
            </a:r>
            <a:endParaRPr>
              <a:solidFill>
                <a:srgbClr val="424242"/>
              </a:solidFill>
              <a:latin typeface="Nunito"/>
              <a:ea typeface="Nunito"/>
              <a:cs typeface="Nunito"/>
              <a:sym typeface="Nunito"/>
            </a:endParaRPr>
          </a:p>
          <a:p>
            <a:pPr indent="0" lvl="0" marL="0" rtl="0" algn="l">
              <a:spcBef>
                <a:spcPts val="1200"/>
              </a:spcBef>
              <a:spcAft>
                <a:spcPts val="0"/>
              </a:spcAft>
              <a:buNone/>
            </a:pPr>
            <a:r>
              <a:rPr lang="en-GB">
                <a:solidFill>
                  <a:srgbClr val="424242"/>
                </a:solidFill>
                <a:latin typeface="Nunito"/>
                <a:ea typeface="Nunito"/>
                <a:cs typeface="Nunito"/>
                <a:sym typeface="Nunito"/>
              </a:rPr>
              <a:t>It was used to prepare the report and to document all the insights of different tasks of the project.</a:t>
            </a:r>
            <a:endParaRPr>
              <a:solidFill>
                <a:srgbClr val="424242"/>
              </a:solidFill>
              <a:latin typeface="Nunito"/>
              <a:ea typeface="Nunito"/>
              <a:cs typeface="Nunito"/>
              <a:sym typeface="Nunito"/>
            </a:endParaRPr>
          </a:p>
          <a:p>
            <a:pPr indent="0" lvl="0" marL="457200" rtl="0" algn="l">
              <a:spcBef>
                <a:spcPts val="1200"/>
              </a:spcBef>
              <a:spcAft>
                <a:spcPts val="1200"/>
              </a:spcAft>
              <a:buNone/>
            </a:pPr>
            <a:r>
              <a:t/>
            </a:r>
            <a:endParaRPr>
              <a:solidFill>
                <a:srgbClr val="42424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Approach</a:t>
            </a:r>
            <a:endParaRPr/>
          </a:p>
        </p:txBody>
      </p:sp>
      <p:sp>
        <p:nvSpPr>
          <p:cNvPr id="105" name="Google Shape;105;p16"/>
          <p:cNvSpPr txBox="1"/>
          <p:nvPr/>
        </p:nvSpPr>
        <p:spPr>
          <a:xfrm>
            <a:off x="850975" y="2039500"/>
            <a:ext cx="7159800" cy="27822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accent1"/>
              </a:buClr>
              <a:buSzPts val="1300"/>
              <a:buFont typeface="Lato"/>
              <a:buAutoNum type="arabicParenR"/>
            </a:pPr>
            <a:r>
              <a:rPr lang="en-GB" sz="1300">
                <a:solidFill>
                  <a:schemeClr val="accent1"/>
                </a:solidFill>
                <a:latin typeface="Lato"/>
                <a:ea typeface="Lato"/>
                <a:cs typeface="Lato"/>
                <a:sym typeface="Lato"/>
              </a:rPr>
              <a:t>Data Pre-Processing  - Cleaned the raw data, by first removing duplicate row entries, and replacing all NULL values by Imputing the data values. After replacing all the NULLs, the next step was to find any error in data entries and correct it, and detect OUTLIERS in the dataset and correct or remove it.</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AutoNum type="arabicParenR"/>
            </a:pPr>
            <a:r>
              <a:rPr lang="en-GB" sz="1300">
                <a:solidFill>
                  <a:schemeClr val="accent1"/>
                </a:solidFill>
                <a:latin typeface="Lato"/>
                <a:ea typeface="Lato"/>
                <a:cs typeface="Lato"/>
                <a:sym typeface="Lato"/>
              </a:rPr>
              <a:t>After the Dataset was cleaned, it was available for Analysis, hence carried on with the Analysis using Excel Functions, Tables and Statistical Functions, and found correlation, top performers &amp; much more.</a:t>
            </a:r>
            <a:endParaRPr sz="1300">
              <a:solidFill>
                <a:schemeClr val="accent1"/>
              </a:solidFill>
              <a:latin typeface="Lato"/>
              <a:ea typeface="Lato"/>
              <a:cs typeface="Lato"/>
              <a:sym typeface="Lato"/>
            </a:endParaRPr>
          </a:p>
          <a:p>
            <a:pPr indent="0" lvl="0" marL="457200" rtl="0" algn="l">
              <a:spcBef>
                <a:spcPts val="0"/>
              </a:spcBef>
              <a:spcAft>
                <a:spcPts val="0"/>
              </a:spcAft>
              <a:buNone/>
            </a:pPr>
            <a:r>
              <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AutoNum type="arabicParenR"/>
            </a:pPr>
            <a:r>
              <a:rPr lang="en-GB" sz="1300">
                <a:solidFill>
                  <a:schemeClr val="accent1"/>
                </a:solidFill>
                <a:latin typeface="Lato"/>
                <a:ea typeface="Lato"/>
                <a:cs typeface="Lato"/>
                <a:sym typeface="Lato"/>
              </a:rPr>
              <a:t>After completing all the Insight Tasks, Dashboard was prepared using Excel tools like Pivot Tables, Slicers &amp; Charts/Graphs for better visualization &amp; Understanding of all the Tasks Insights.</a:t>
            </a:r>
            <a:endParaRPr sz="1300">
              <a:solidFill>
                <a:schemeClr val="accen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84775" y="555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Links to Files</a:t>
            </a:r>
            <a:endParaRPr/>
          </a:p>
        </p:txBody>
      </p:sp>
      <p:sp>
        <p:nvSpPr>
          <p:cNvPr id="111" name="Google Shape;111;p17"/>
          <p:cNvSpPr txBox="1"/>
          <p:nvPr/>
        </p:nvSpPr>
        <p:spPr>
          <a:xfrm>
            <a:off x="3202925" y="619475"/>
            <a:ext cx="59820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i="1" lang="en-GB" sz="1200">
                <a:solidFill>
                  <a:schemeClr val="accent5"/>
                </a:solidFill>
                <a:latin typeface="Lato"/>
                <a:ea typeface="Lato"/>
                <a:cs typeface="Lato"/>
                <a:sym typeface="Lato"/>
              </a:rPr>
              <a:t>Note - Its a .xlsx file format, hence you may see certain things not shown properly if you open it on google sheets. So it’s recommended to download the file and open it in Excel. </a:t>
            </a:r>
            <a:endParaRPr sz="1300"/>
          </a:p>
        </p:txBody>
      </p:sp>
      <p:sp>
        <p:nvSpPr>
          <p:cNvPr id="112" name="Google Shape;112;p17"/>
          <p:cNvSpPr txBox="1"/>
          <p:nvPr/>
        </p:nvSpPr>
        <p:spPr>
          <a:xfrm>
            <a:off x="438025" y="1322975"/>
            <a:ext cx="7950600" cy="38205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accent1"/>
              </a:buClr>
              <a:buSzPts val="1300"/>
              <a:buFont typeface="Lato"/>
              <a:buAutoNum type="arabicParenR"/>
            </a:pPr>
            <a:r>
              <a:rPr lang="en-GB" sz="1300">
                <a:solidFill>
                  <a:schemeClr val="accent1"/>
                </a:solidFill>
                <a:latin typeface="Lato"/>
                <a:ea typeface="Lato"/>
                <a:cs typeface="Lato"/>
                <a:sym typeface="Lato"/>
              </a:rPr>
              <a:t>Final Dataset &amp; Insights - </a:t>
            </a:r>
            <a:r>
              <a:rPr lang="en-GB" sz="1300" u="sng">
                <a:solidFill>
                  <a:schemeClr val="hlink"/>
                </a:solidFill>
                <a:latin typeface="Lato"/>
                <a:ea typeface="Lato"/>
                <a:cs typeface="Lato"/>
                <a:sym typeface="Lato"/>
                <a:hlinkClick r:id="rId3"/>
              </a:rPr>
              <a:t>https://docs.google.com/spreadsheets/d/1MVdaIuqlO2IkyqyhcN_qfxV38g7_If__/edit?usp=drive_link&amp;ouid=109416836118642236108&amp;rtpof=true&amp;sd=true</a:t>
            </a:r>
            <a:endParaRPr sz="1300">
              <a:solidFill>
                <a:schemeClr val="accent1"/>
              </a:solidFill>
              <a:latin typeface="Lato"/>
              <a:ea typeface="Lato"/>
              <a:cs typeface="Lato"/>
              <a:sym typeface="Lato"/>
            </a:endParaRPr>
          </a:p>
          <a:p>
            <a:pPr indent="0" lvl="0" marL="457200" rtl="0" algn="l">
              <a:spcBef>
                <a:spcPts val="0"/>
              </a:spcBef>
              <a:spcAft>
                <a:spcPts val="0"/>
              </a:spcAft>
              <a:buNone/>
            </a:pPr>
            <a:r>
              <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AutoNum type="arabicParenR"/>
            </a:pPr>
            <a:r>
              <a:rPr lang="en-GB" sz="1300">
                <a:solidFill>
                  <a:schemeClr val="accent1"/>
                </a:solidFill>
                <a:latin typeface="Lato"/>
                <a:ea typeface="Lato"/>
                <a:cs typeface="Lato"/>
                <a:sym typeface="Lato"/>
              </a:rPr>
              <a:t>Dashboard - </a:t>
            </a:r>
            <a:r>
              <a:rPr lang="en-GB" sz="1300" u="sng">
                <a:solidFill>
                  <a:schemeClr val="hlink"/>
                </a:solidFill>
                <a:latin typeface="Lato"/>
                <a:ea typeface="Lato"/>
                <a:cs typeface="Lato"/>
                <a:sym typeface="Lato"/>
                <a:hlinkClick r:id="rId4"/>
              </a:rPr>
              <a:t>https://docs.google.com/spreadsheets/d/1bJcRRSBrdqj4D-abjKNLMYpTTwxLMdM0/edit?usp=drive_link&amp;ouid=109416836118642236108&amp;rtpof=true&amp;sd=true</a:t>
            </a:r>
            <a:endParaRPr sz="1300">
              <a:solidFill>
                <a:schemeClr val="accent1"/>
              </a:solidFill>
              <a:latin typeface="Lato"/>
              <a:ea typeface="Lato"/>
              <a:cs typeface="Lato"/>
              <a:sym typeface="Lato"/>
            </a:endParaRPr>
          </a:p>
          <a:p>
            <a:pPr indent="0" lvl="0" marL="457200" rtl="0" algn="l">
              <a:spcBef>
                <a:spcPts val="0"/>
              </a:spcBef>
              <a:spcAft>
                <a:spcPts val="0"/>
              </a:spcAft>
              <a:buNone/>
            </a:pPr>
            <a:r>
              <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AutoNum type="arabicParenR"/>
            </a:pPr>
            <a:r>
              <a:rPr lang="en-GB" sz="1300">
                <a:solidFill>
                  <a:schemeClr val="accent1"/>
                </a:solidFill>
                <a:latin typeface="Lato"/>
                <a:ea typeface="Lato"/>
                <a:cs typeface="Lato"/>
                <a:sym typeface="Lato"/>
              </a:rPr>
              <a:t>Video Presentation -</a:t>
            </a:r>
            <a:endParaRPr sz="1300">
              <a:solidFill>
                <a:schemeClr val="accent1"/>
              </a:solidFill>
              <a:latin typeface="Lato"/>
              <a:ea typeface="Lato"/>
              <a:cs typeface="Lato"/>
              <a:sym typeface="Lato"/>
            </a:endParaRPr>
          </a:p>
          <a:p>
            <a:pPr indent="0" lvl="0" marL="457200" rtl="0" algn="l">
              <a:spcBef>
                <a:spcPts val="0"/>
              </a:spcBef>
              <a:spcAft>
                <a:spcPts val="0"/>
              </a:spcAft>
              <a:buNone/>
            </a:pPr>
            <a:r>
              <a:rPr lang="en-GB" sz="1300" u="sng">
                <a:solidFill>
                  <a:schemeClr val="hlink"/>
                </a:solidFill>
                <a:latin typeface="Lato"/>
                <a:ea typeface="Lato"/>
                <a:cs typeface="Lato"/>
                <a:sym typeface="Lato"/>
                <a:hlinkClick r:id="rId5"/>
              </a:rPr>
              <a:t>https://app.recorditor.com/recording/f0c8c9f493ee26b1396ce6c8487dfd660e6b86cfbce291f24a0424a7df67aae16df4cdda7537cf021f2ab4d33c5464022b80b7c5812e5d7a0f5a689524cf842c</a:t>
            </a:r>
            <a:endParaRPr sz="1300">
              <a:solidFill>
                <a:schemeClr val="accent1"/>
              </a:solidFill>
              <a:latin typeface="Lato"/>
              <a:ea typeface="Lato"/>
              <a:cs typeface="Lato"/>
              <a:sym typeface="Lato"/>
            </a:endParaRPr>
          </a:p>
          <a:p>
            <a:pPr indent="0" lvl="0" marL="45720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en-GB" sz="1100">
                <a:solidFill>
                  <a:schemeClr val="accent1"/>
                </a:solidFill>
                <a:latin typeface="Lato"/>
                <a:ea typeface="Lato"/>
                <a:cs typeface="Lato"/>
                <a:sym typeface="Lato"/>
              </a:rPr>
              <a:t>Note -&gt; I couldn’t record Loom Video for more than 5 minutes, so I have used another online recorder, whose link i have provided in the VIDEO  LINK while submitting. </a:t>
            </a:r>
            <a:endParaRPr sz="1100">
              <a:solidFill>
                <a:schemeClr val="accent1"/>
              </a:solidFill>
              <a:latin typeface="Lato"/>
              <a:ea typeface="Lato"/>
              <a:cs typeface="Lato"/>
              <a:sym typeface="Lato"/>
            </a:endParaRPr>
          </a:p>
          <a:p>
            <a:pPr indent="0" lvl="0" marL="0" rtl="0" algn="l">
              <a:spcBef>
                <a:spcPts val="0"/>
              </a:spcBef>
              <a:spcAft>
                <a:spcPts val="0"/>
              </a:spcAft>
              <a:buNone/>
            </a:pPr>
            <a:r>
              <a:t/>
            </a:r>
            <a:endParaRPr sz="1100">
              <a:solidFill>
                <a:schemeClr val="accent1"/>
              </a:solidFill>
              <a:latin typeface="Lato"/>
              <a:ea typeface="Lato"/>
              <a:cs typeface="Lato"/>
              <a:sym typeface="Lato"/>
            </a:endParaRPr>
          </a:p>
          <a:p>
            <a:pPr indent="0" lvl="0" marL="0" rtl="0" algn="l">
              <a:spcBef>
                <a:spcPts val="0"/>
              </a:spcBef>
              <a:spcAft>
                <a:spcPts val="0"/>
              </a:spcAft>
              <a:buNone/>
            </a:pPr>
            <a:r>
              <a:rPr lang="en-GB" sz="1100">
                <a:solidFill>
                  <a:schemeClr val="accent1"/>
                </a:solidFill>
                <a:latin typeface="Lato"/>
                <a:ea typeface="Lato"/>
                <a:cs typeface="Lato"/>
                <a:sym typeface="Lato"/>
              </a:rPr>
              <a:t>Steps to watch my video - Click on the Video Link provided -&gt; Then they will ask to Sign in, so if you are new then Sign in to the account -&gt; after creating an account,you will be on the dashboard. -&gt; Then again go back to my My VIDEO LINK and click it again, then it will load for 2 - 3  minutes, as it's a 30 minute video.  </a:t>
            </a:r>
            <a:endParaRPr sz="1100">
              <a:solidFill>
                <a:schemeClr val="accent1"/>
              </a:solidFill>
              <a:latin typeface="Lato"/>
              <a:ea typeface="Lato"/>
              <a:cs typeface="Lato"/>
              <a:sym typeface="Lato"/>
            </a:endParaRPr>
          </a:p>
          <a:p>
            <a:pPr indent="0" lvl="0" marL="0" rtl="0" algn="l">
              <a:spcBef>
                <a:spcPts val="0"/>
              </a:spcBef>
              <a:spcAft>
                <a:spcPts val="0"/>
              </a:spcAft>
              <a:buNone/>
            </a:pPr>
            <a:r>
              <a:rPr lang="en-GB" sz="1100">
                <a:solidFill>
                  <a:schemeClr val="accent1"/>
                </a:solidFill>
                <a:latin typeface="Lato"/>
                <a:ea typeface="Lato"/>
                <a:cs typeface="Lato"/>
                <a:sym typeface="Lato"/>
              </a:rPr>
              <a:t>I couldn’t download the Video Presentation as I have to pay for it, hence only link can be used to watch it. Sorry for the inconvenience.</a:t>
            </a:r>
            <a:endParaRPr sz="11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45720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65100" y="555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Insights</a:t>
            </a:r>
            <a:endParaRPr/>
          </a:p>
          <a:p>
            <a:pPr indent="0" lvl="0" marL="0" rtl="0" algn="l">
              <a:spcBef>
                <a:spcPts val="0"/>
              </a:spcBef>
              <a:spcAft>
                <a:spcPts val="0"/>
              </a:spcAft>
              <a:buNone/>
            </a:pPr>
            <a:r>
              <a:t/>
            </a:r>
            <a:endParaRPr/>
          </a:p>
        </p:txBody>
      </p:sp>
      <p:sp>
        <p:nvSpPr>
          <p:cNvPr id="118" name="Google Shape;118;p18"/>
          <p:cNvSpPr txBox="1"/>
          <p:nvPr/>
        </p:nvSpPr>
        <p:spPr>
          <a:xfrm>
            <a:off x="765100" y="1302225"/>
            <a:ext cx="7304100" cy="6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2"/>
                </a:solidFill>
                <a:latin typeface="Lato"/>
                <a:ea typeface="Lato"/>
                <a:cs typeface="Lato"/>
                <a:sym typeface="Lato"/>
              </a:rPr>
              <a:t>TASK 1(A)</a:t>
            </a:r>
            <a:r>
              <a:rPr lang="en-GB">
                <a:solidFill>
                  <a:schemeClr val="dk2"/>
                </a:solidFill>
                <a:latin typeface="Lato"/>
                <a:ea typeface="Lato"/>
                <a:cs typeface="Lato"/>
                <a:sym typeface="Lato"/>
              </a:rPr>
              <a:t> </a:t>
            </a:r>
            <a:r>
              <a:rPr lang="en-GB">
                <a:solidFill>
                  <a:schemeClr val="accent1"/>
                </a:solidFill>
                <a:latin typeface="Lato"/>
                <a:ea typeface="Lato"/>
                <a:cs typeface="Lato"/>
                <a:sym typeface="Lato"/>
              </a:rPr>
              <a:t>  -  </a:t>
            </a:r>
            <a:r>
              <a:rPr lang="en-GB" sz="1200"/>
              <a:t>Create a pivot table that shows the number of car models in each market category and their corresponding popularity scores.</a:t>
            </a:r>
            <a:endParaRPr>
              <a:solidFill>
                <a:schemeClr val="accent1"/>
              </a:solidFill>
              <a:latin typeface="Lato"/>
              <a:ea typeface="Lato"/>
              <a:cs typeface="Lato"/>
              <a:sym typeface="Lato"/>
            </a:endParaRPr>
          </a:p>
        </p:txBody>
      </p:sp>
      <p:pic>
        <p:nvPicPr>
          <p:cNvPr id="119" name="Google Shape;119;p18"/>
          <p:cNvPicPr preferRelativeResize="0"/>
          <p:nvPr/>
        </p:nvPicPr>
        <p:blipFill>
          <a:blip r:embed="rId3">
            <a:alphaModFix/>
          </a:blip>
          <a:stretch>
            <a:fillRect/>
          </a:stretch>
        </p:blipFill>
        <p:spPr>
          <a:xfrm>
            <a:off x="310975" y="2069025"/>
            <a:ext cx="3933825" cy="2619375"/>
          </a:xfrm>
          <a:prstGeom prst="rect">
            <a:avLst/>
          </a:prstGeom>
          <a:noFill/>
          <a:ln>
            <a:noFill/>
          </a:ln>
        </p:spPr>
      </p:pic>
      <p:pic>
        <p:nvPicPr>
          <p:cNvPr id="120" name="Google Shape;120;p18"/>
          <p:cNvPicPr preferRelativeResize="0"/>
          <p:nvPr/>
        </p:nvPicPr>
        <p:blipFill>
          <a:blip r:embed="rId4">
            <a:alphaModFix/>
          </a:blip>
          <a:stretch>
            <a:fillRect/>
          </a:stretch>
        </p:blipFill>
        <p:spPr>
          <a:xfrm>
            <a:off x="4558075" y="2069025"/>
            <a:ext cx="3895725" cy="2505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nvSpPr>
        <p:spPr>
          <a:xfrm>
            <a:off x="700200" y="103075"/>
            <a:ext cx="7743600" cy="6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2"/>
                </a:solidFill>
                <a:latin typeface="Lato"/>
                <a:ea typeface="Lato"/>
                <a:cs typeface="Lato"/>
                <a:sym typeface="Lato"/>
              </a:rPr>
              <a:t>TASK 1(B)</a:t>
            </a:r>
            <a:r>
              <a:rPr lang="en-GB">
                <a:solidFill>
                  <a:schemeClr val="dk2"/>
                </a:solidFill>
                <a:latin typeface="Lato"/>
                <a:ea typeface="Lato"/>
                <a:cs typeface="Lato"/>
                <a:sym typeface="Lato"/>
              </a:rPr>
              <a:t> </a:t>
            </a:r>
            <a:r>
              <a:rPr lang="en-GB">
                <a:solidFill>
                  <a:schemeClr val="accent1"/>
                </a:solidFill>
                <a:latin typeface="Lato"/>
                <a:ea typeface="Lato"/>
                <a:cs typeface="Lato"/>
                <a:sym typeface="Lato"/>
              </a:rPr>
              <a:t>  -  </a:t>
            </a:r>
            <a:r>
              <a:rPr lang="en-GB" sz="1200"/>
              <a:t>Create a combo chart that visualizes the relationship between market category and popularity.</a:t>
            </a:r>
            <a:endParaRPr sz="1200">
              <a:solidFill>
                <a:schemeClr val="accent1"/>
              </a:solidFill>
              <a:latin typeface="Lato"/>
              <a:ea typeface="Lato"/>
              <a:cs typeface="Lato"/>
              <a:sym typeface="Lato"/>
            </a:endParaRPr>
          </a:p>
        </p:txBody>
      </p:sp>
      <p:pic>
        <p:nvPicPr>
          <p:cNvPr id="126" name="Google Shape;126;p19"/>
          <p:cNvPicPr preferRelativeResize="0"/>
          <p:nvPr/>
        </p:nvPicPr>
        <p:blipFill>
          <a:blip r:embed="rId3">
            <a:alphaModFix/>
          </a:blip>
          <a:stretch>
            <a:fillRect/>
          </a:stretch>
        </p:blipFill>
        <p:spPr>
          <a:xfrm>
            <a:off x="112750" y="558950"/>
            <a:ext cx="6549026" cy="2210050"/>
          </a:xfrm>
          <a:prstGeom prst="rect">
            <a:avLst/>
          </a:prstGeom>
          <a:noFill/>
          <a:ln>
            <a:noFill/>
          </a:ln>
        </p:spPr>
      </p:pic>
      <p:pic>
        <p:nvPicPr>
          <p:cNvPr id="127" name="Google Shape;127;p19"/>
          <p:cNvPicPr preferRelativeResize="0"/>
          <p:nvPr/>
        </p:nvPicPr>
        <p:blipFill>
          <a:blip r:embed="rId4">
            <a:alphaModFix/>
          </a:blip>
          <a:stretch>
            <a:fillRect/>
          </a:stretch>
        </p:blipFill>
        <p:spPr>
          <a:xfrm>
            <a:off x="2360650" y="2818525"/>
            <a:ext cx="6600350" cy="22100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nvSpPr>
        <p:spPr>
          <a:xfrm>
            <a:off x="745275" y="529225"/>
            <a:ext cx="7304100" cy="6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2"/>
                </a:solidFill>
                <a:latin typeface="Lato"/>
                <a:ea typeface="Lato"/>
                <a:cs typeface="Lato"/>
                <a:sym typeface="Lato"/>
              </a:rPr>
              <a:t>TASK 2</a:t>
            </a:r>
            <a:r>
              <a:rPr lang="en-GB">
                <a:solidFill>
                  <a:schemeClr val="accent1"/>
                </a:solidFill>
                <a:latin typeface="Lato"/>
                <a:ea typeface="Lato"/>
                <a:cs typeface="Lato"/>
                <a:sym typeface="Lato"/>
              </a:rPr>
              <a:t>  -  </a:t>
            </a:r>
            <a:r>
              <a:rPr lang="en-GB" sz="1200"/>
              <a:t>Create a scatter chart that plots engine power on the x-axis and price on the y-axis. Add a trendline to the chart to visualize the relationship between these variables.</a:t>
            </a:r>
            <a:endParaRPr sz="1500">
              <a:solidFill>
                <a:schemeClr val="accent1"/>
              </a:solidFill>
              <a:latin typeface="Lato"/>
              <a:ea typeface="Lato"/>
              <a:cs typeface="Lato"/>
              <a:sym typeface="Lato"/>
            </a:endParaRPr>
          </a:p>
        </p:txBody>
      </p:sp>
      <p:pic>
        <p:nvPicPr>
          <p:cNvPr id="133" name="Google Shape;133;p20"/>
          <p:cNvPicPr preferRelativeResize="0"/>
          <p:nvPr/>
        </p:nvPicPr>
        <p:blipFill>
          <a:blip r:embed="rId3">
            <a:alphaModFix/>
          </a:blip>
          <a:stretch>
            <a:fillRect/>
          </a:stretch>
        </p:blipFill>
        <p:spPr>
          <a:xfrm>
            <a:off x="745275" y="1103975"/>
            <a:ext cx="5885000" cy="3943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nvSpPr>
        <p:spPr>
          <a:xfrm>
            <a:off x="745275" y="440025"/>
            <a:ext cx="7304100" cy="6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2"/>
                </a:solidFill>
                <a:latin typeface="Lato"/>
                <a:ea typeface="Lato"/>
                <a:cs typeface="Lato"/>
                <a:sym typeface="Lato"/>
              </a:rPr>
              <a:t>TASK 3</a:t>
            </a:r>
            <a:r>
              <a:rPr lang="en-GB">
                <a:solidFill>
                  <a:schemeClr val="accent1"/>
                </a:solidFill>
                <a:latin typeface="Lato"/>
                <a:ea typeface="Lato"/>
                <a:cs typeface="Lato"/>
                <a:sym typeface="Lato"/>
              </a:rPr>
              <a:t>  -  </a:t>
            </a:r>
            <a:r>
              <a:rPr lang="en-GB" sz="1200"/>
              <a:t>Use regression analysis to identify the variables that have the strongest relationship with a car's price. Then create a bar chart that shows the coefficient values for each variable to visualize their relative importance.</a:t>
            </a:r>
            <a:endParaRPr sz="1800">
              <a:solidFill>
                <a:schemeClr val="accent1"/>
              </a:solidFill>
              <a:latin typeface="Lato"/>
              <a:ea typeface="Lato"/>
              <a:cs typeface="Lato"/>
              <a:sym typeface="Lato"/>
            </a:endParaRPr>
          </a:p>
        </p:txBody>
      </p:sp>
      <p:pic>
        <p:nvPicPr>
          <p:cNvPr id="139" name="Google Shape;139;p21"/>
          <p:cNvPicPr preferRelativeResize="0"/>
          <p:nvPr/>
        </p:nvPicPr>
        <p:blipFill>
          <a:blip r:embed="rId3">
            <a:alphaModFix/>
          </a:blip>
          <a:stretch>
            <a:fillRect/>
          </a:stretch>
        </p:blipFill>
        <p:spPr>
          <a:xfrm>
            <a:off x="63200" y="1107700"/>
            <a:ext cx="4616499" cy="3901024"/>
          </a:xfrm>
          <a:prstGeom prst="rect">
            <a:avLst/>
          </a:prstGeom>
          <a:noFill/>
          <a:ln>
            <a:noFill/>
          </a:ln>
        </p:spPr>
      </p:pic>
      <p:pic>
        <p:nvPicPr>
          <p:cNvPr id="140" name="Google Shape;140;p21"/>
          <p:cNvPicPr preferRelativeResize="0"/>
          <p:nvPr/>
        </p:nvPicPr>
        <p:blipFill>
          <a:blip r:embed="rId4">
            <a:alphaModFix/>
          </a:blip>
          <a:stretch>
            <a:fillRect/>
          </a:stretch>
        </p:blipFill>
        <p:spPr>
          <a:xfrm>
            <a:off x="4792550" y="1147350"/>
            <a:ext cx="4267550" cy="2741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