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Roboto"/>
      <p:regular r:id="rId22"/>
      <p:bold r:id="rId23"/>
      <p:italic r:id="rId24"/>
      <p:boldItalic r:id="rId25"/>
    </p:embeddedFont>
    <p:embeddedFont>
      <p:font typeface="Nunito"/>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Roboto-regular.fntdata"/><Relationship Id="rId21" Type="http://schemas.openxmlformats.org/officeDocument/2006/relationships/font" Target="fonts/Raleway-boldItalic.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font" Target="fonts/Roboto-boldItalic.fntdata"/><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146108a98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146108a98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146108a98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146108a98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146108a98d_0_1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146108a98d_0_1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146108a98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146108a98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146108a98d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146108a98d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146108a98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146108a98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146108a98d_0_1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146108a98d_0_1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146108a98d_0_1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146108a98d_0_1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46108a98d_0_1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46108a98d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46108a98d_0_1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46108a98d_0_1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46108a98d_0_15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46108a98d_0_15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hyperlink" Target="https://app.recorditor.com/recording/5145939fb6bceb3c4ad078fc5d0bb19ed16302719e387df234024739280e0fd17aff0f2f0f09ac9308e4329fd62e62bb698b587653122bdb0bd2820723f1a41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hyperlink" Target="https://docs.google.com/spreadsheets/d/1qrLFbJjd1uP0TavGJHd2XW-B-Sggtaqp/edit?usp=sharing&amp;ouid=109416836118642236108&amp;rtpof=true&amp;sd=true" TargetMode="External"/><Relationship Id="rId4" Type="http://schemas.openxmlformats.org/officeDocument/2006/relationships/hyperlink" Target="https://app.recorditor.com/recording/5145939fb6bceb3c4ad078fc5d0bb19ed16302719e387df234024739280e0fd17aff0f2f0f09ac9308e4329fd62e62bb698b587653122bdb0bd2820723f1a41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729450" y="1322450"/>
            <a:ext cx="7688100" cy="1850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8</a:t>
            </a:r>
            <a:endParaRPr/>
          </a:p>
          <a:p>
            <a:pPr indent="0" lvl="0" marL="0" rtl="0" algn="l">
              <a:lnSpc>
                <a:spcPct val="115000"/>
              </a:lnSpc>
              <a:spcBef>
                <a:spcPts val="0"/>
              </a:spcBef>
              <a:spcAft>
                <a:spcPts val="300"/>
              </a:spcAft>
              <a:buNone/>
            </a:pPr>
            <a:r>
              <a:rPr b="0" lang="en-GB" sz="2600">
                <a:solidFill>
                  <a:srgbClr val="000000"/>
                </a:solidFill>
                <a:latin typeface="Arial"/>
                <a:ea typeface="Arial"/>
                <a:cs typeface="Arial"/>
                <a:sym typeface="Arial"/>
              </a:rPr>
              <a:t>ABC Call Volume Trend Analysis</a:t>
            </a:r>
            <a:endParaRPr/>
          </a:p>
        </p:txBody>
      </p:sp>
      <p:sp>
        <p:nvSpPr>
          <p:cNvPr id="132" name="Google Shape;132;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Rikin Correya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727650" y="6186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Result</a:t>
            </a:r>
            <a:endParaRPr/>
          </a:p>
          <a:p>
            <a:pPr indent="0" lvl="0" marL="0" rtl="0" algn="l">
              <a:spcBef>
                <a:spcPts val="0"/>
              </a:spcBef>
              <a:spcAft>
                <a:spcPts val="0"/>
              </a:spcAft>
              <a:buNone/>
            </a:pPr>
            <a:r>
              <a:t/>
            </a:r>
            <a:endParaRPr/>
          </a:p>
        </p:txBody>
      </p:sp>
      <p:sp>
        <p:nvSpPr>
          <p:cNvPr id="202" name="Google Shape;202;p34"/>
          <p:cNvSpPr txBox="1"/>
          <p:nvPr/>
        </p:nvSpPr>
        <p:spPr>
          <a:xfrm>
            <a:off x="765075" y="1589625"/>
            <a:ext cx="7541700" cy="3250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Clr>
                <a:srgbClr val="262626"/>
              </a:buClr>
              <a:buSzPts val="1600"/>
              <a:buAutoNum type="arabicParenR"/>
            </a:pPr>
            <a:r>
              <a:rPr lang="en-GB" sz="1600">
                <a:solidFill>
                  <a:srgbClr val="262626"/>
                </a:solidFill>
              </a:rPr>
              <a:t>The project helped in understanding how to analyse call centre data and make effective insights</a:t>
            </a:r>
            <a:endParaRPr sz="1600">
              <a:solidFill>
                <a:srgbClr val="262626"/>
              </a:solidFill>
            </a:endParaRPr>
          </a:p>
          <a:p>
            <a:pPr indent="-330200" lvl="0" marL="457200" rtl="0" algn="l">
              <a:lnSpc>
                <a:spcPct val="115000"/>
              </a:lnSpc>
              <a:spcBef>
                <a:spcPts val="0"/>
              </a:spcBef>
              <a:spcAft>
                <a:spcPts val="0"/>
              </a:spcAft>
              <a:buClr>
                <a:srgbClr val="262626"/>
              </a:buClr>
              <a:buSzPts val="1600"/>
              <a:buAutoNum type="arabicParenR"/>
            </a:pPr>
            <a:r>
              <a:rPr lang="en-GB" sz="1600">
                <a:solidFill>
                  <a:srgbClr val="262626"/>
                </a:solidFill>
              </a:rPr>
              <a:t>The project helped in giving a glimpse of a high stake problem where customer satisfaction and profitability needs to be kept in mind along with how the jobs of people are in balance. </a:t>
            </a:r>
            <a:endParaRPr sz="1600">
              <a:solidFill>
                <a:srgbClr val="262626"/>
              </a:solidFill>
            </a:endParaRPr>
          </a:p>
          <a:p>
            <a:pPr indent="-330200" lvl="0" marL="457200" rtl="0" algn="l">
              <a:lnSpc>
                <a:spcPct val="115000"/>
              </a:lnSpc>
              <a:spcBef>
                <a:spcPts val="0"/>
              </a:spcBef>
              <a:spcAft>
                <a:spcPts val="0"/>
              </a:spcAft>
              <a:buClr>
                <a:srgbClr val="262626"/>
              </a:buClr>
              <a:buSzPts val="1600"/>
              <a:buAutoNum type="arabicParenR"/>
            </a:pPr>
            <a:r>
              <a:rPr lang="en-GB" sz="1600">
                <a:solidFill>
                  <a:srgbClr val="262626"/>
                </a:solidFill>
              </a:rPr>
              <a:t>Understanding importance of the role of CX Team to improve the productivity of a business indirectly through customer experience </a:t>
            </a:r>
            <a:r>
              <a:rPr lang="en-GB" sz="1600">
                <a:solidFill>
                  <a:srgbClr val="262626"/>
                </a:solidFill>
              </a:rPr>
              <a:t>satisfaction.</a:t>
            </a:r>
            <a:endParaRPr sz="1600">
              <a:solidFill>
                <a:srgbClr val="262626"/>
              </a:solidFill>
            </a:endParaRPr>
          </a:p>
          <a:p>
            <a:pPr indent="-330200" lvl="0" marL="457200" rtl="0" algn="l">
              <a:lnSpc>
                <a:spcPct val="115000"/>
              </a:lnSpc>
              <a:spcBef>
                <a:spcPts val="0"/>
              </a:spcBef>
              <a:spcAft>
                <a:spcPts val="0"/>
              </a:spcAft>
              <a:buClr>
                <a:srgbClr val="262626"/>
              </a:buClr>
              <a:buSzPts val="1600"/>
              <a:buAutoNum type="arabicParenR"/>
            </a:pPr>
            <a:r>
              <a:rPr lang="en-GB" sz="1600">
                <a:solidFill>
                  <a:srgbClr val="262626"/>
                </a:solidFill>
              </a:rPr>
              <a:t>Further understanding of Pivot Tables and better Visualization.</a:t>
            </a:r>
            <a:endParaRPr sz="1600">
              <a:solidFill>
                <a:srgbClr val="262626"/>
              </a:solidFill>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type="ctrTitle"/>
          </p:nvPr>
        </p:nvSpPr>
        <p:spPr>
          <a:xfrm>
            <a:off x="727950" y="1312375"/>
            <a:ext cx="7688100" cy="1664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3240"/>
              <a:t>THANK YOU </a:t>
            </a:r>
            <a:endParaRPr sz="3240"/>
          </a:p>
          <a:p>
            <a:pPr indent="0" lvl="0" marL="0" rtl="0" algn="l">
              <a:spcBef>
                <a:spcPts val="0"/>
              </a:spcBef>
              <a:spcAft>
                <a:spcPts val="0"/>
              </a:spcAft>
              <a:buSzPts val="990"/>
              <a:buNone/>
            </a:pPr>
            <a:r>
              <a:t/>
            </a:r>
            <a:endParaRPr sz="2340"/>
          </a:p>
        </p:txBody>
      </p:sp>
      <p:sp>
        <p:nvSpPr>
          <p:cNvPr id="208" name="Google Shape;208;p35"/>
          <p:cNvSpPr txBox="1"/>
          <p:nvPr/>
        </p:nvSpPr>
        <p:spPr>
          <a:xfrm>
            <a:off x="597900" y="2719425"/>
            <a:ext cx="7948200" cy="209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solidFill>
                  <a:srgbClr val="595959"/>
                </a:solidFill>
                <a:latin typeface="Lato"/>
                <a:ea typeface="Lato"/>
                <a:cs typeface="Lato"/>
                <a:sym typeface="Lato"/>
              </a:rPr>
              <a:t>Note -&gt; I couldn’t record Loom Video for more than 5 minutes, so I have used another online recorder, whose link i have provided in the VIDEO  LINK while submitting. </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rPr lang="en-GB" sz="1300">
                <a:solidFill>
                  <a:srgbClr val="595959"/>
                </a:solidFill>
                <a:latin typeface="Lato"/>
                <a:ea typeface="Lato"/>
                <a:cs typeface="Lato"/>
                <a:sym typeface="Lato"/>
              </a:rPr>
              <a:t>Steps to watch my video - Click on the Video Link provided -&gt; Then they will ask to Sign in, so if you are new then Sign in to the account -&gt; after creating an account,you will be on the dashboard. -&gt; Then again go back to my My VIDEO LINK and click it again, then it will load for 2 - 3  minutes, as it's a 20 minute video.</a:t>
            </a:r>
            <a:endParaRPr sz="1300">
              <a:solidFill>
                <a:srgbClr val="595959"/>
              </a:solidFill>
              <a:latin typeface="Lato"/>
              <a:ea typeface="Lato"/>
              <a:cs typeface="Lato"/>
              <a:sym typeface="Lato"/>
            </a:endParaRPr>
          </a:p>
          <a:p>
            <a:pPr indent="0" lvl="0" marL="0" rtl="0" algn="l">
              <a:spcBef>
                <a:spcPts val="0"/>
              </a:spcBef>
              <a:spcAft>
                <a:spcPts val="0"/>
              </a:spcAft>
              <a:buNone/>
            </a:pPr>
            <a:r>
              <a:t/>
            </a:r>
            <a:endParaRPr sz="1300">
              <a:solidFill>
                <a:srgbClr val="595959"/>
              </a:solidFill>
              <a:latin typeface="Lato"/>
              <a:ea typeface="Lato"/>
              <a:cs typeface="Lato"/>
              <a:sym typeface="Lato"/>
            </a:endParaRPr>
          </a:p>
          <a:p>
            <a:pPr indent="0" lvl="0" marL="0" rtl="0" algn="l">
              <a:spcBef>
                <a:spcPts val="0"/>
              </a:spcBef>
              <a:spcAft>
                <a:spcPts val="0"/>
              </a:spcAft>
              <a:buNone/>
            </a:pPr>
            <a:r>
              <a:rPr lang="en-GB" sz="1300">
                <a:solidFill>
                  <a:srgbClr val="595959"/>
                </a:solidFill>
                <a:latin typeface="Lato"/>
                <a:ea typeface="Lato"/>
                <a:cs typeface="Lato"/>
                <a:sym typeface="Lato"/>
              </a:rPr>
              <a:t>Video link - </a:t>
            </a:r>
            <a:r>
              <a:rPr lang="en-GB" sz="1300" u="sng">
                <a:solidFill>
                  <a:schemeClr val="hlink"/>
                </a:solidFill>
                <a:latin typeface="Lato"/>
                <a:ea typeface="Lato"/>
                <a:cs typeface="Lato"/>
                <a:sym typeface="Lato"/>
                <a:hlinkClick r:id="rId3"/>
              </a:rPr>
              <a:t>https://app.recorditor.com/recording/5145939fb6bceb3c4ad078fc5d0bb19ed16302719e387df234024739280e0fd17aff0f2f0f09ac9308e4329fd62e62bb698b587653122bdb0bd2820723f1a41e</a:t>
            </a:r>
            <a:endParaRPr sz="1300">
              <a:solidFill>
                <a:srgbClr val="595959"/>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727650" y="1174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Description</a:t>
            </a:r>
            <a:endParaRPr/>
          </a:p>
        </p:txBody>
      </p:sp>
      <p:sp>
        <p:nvSpPr>
          <p:cNvPr id="138" name="Google Shape;138;p26"/>
          <p:cNvSpPr txBox="1"/>
          <p:nvPr>
            <p:ph idx="1" type="body"/>
          </p:nvPr>
        </p:nvSpPr>
        <p:spPr>
          <a:xfrm>
            <a:off x="555575" y="1710025"/>
            <a:ext cx="7688700" cy="3160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GB"/>
              <a:t>This project focuses on analyzing Customer Experience (CX) data from an inbound calling team. There is a 23-day dataset that includes details like agent names, queue times, call times, durations, and call statuses (e.g., abandoned, answered, or transferred).</a:t>
            </a:r>
            <a:endParaRPr/>
          </a:p>
          <a:p>
            <a:pPr indent="0" lvl="0" marL="0" rtl="0" algn="l">
              <a:spcBef>
                <a:spcPts val="1200"/>
              </a:spcBef>
              <a:spcAft>
                <a:spcPts val="0"/>
              </a:spcAft>
              <a:buNone/>
            </a:pPr>
            <a:r>
              <a:rPr lang="en-GB"/>
              <a:t>•In the given project we have to calculate the average call duration and total number of call per hour</a:t>
            </a:r>
            <a:endParaRPr/>
          </a:p>
          <a:p>
            <a:pPr indent="0" lvl="0" marL="0" rtl="0" algn="l">
              <a:spcBef>
                <a:spcPts val="1000"/>
              </a:spcBef>
              <a:spcAft>
                <a:spcPts val="0"/>
              </a:spcAft>
              <a:buNone/>
            </a:pPr>
            <a:r>
              <a:rPr lang="en-GB"/>
              <a:t>•We had to propose a manpower plan required during each time bucket and reduce the abandon rate to 10%</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i="1" lang="en-GB" sz="1700"/>
              <a:t>* </a:t>
            </a:r>
            <a:r>
              <a:rPr i="1" lang="en-GB"/>
              <a:t>All the Files links are provided on Slide 5 after “Approach” Section. </a:t>
            </a:r>
            <a:r>
              <a:rPr i="1" lang="en-GB" sz="1600"/>
              <a:t>*</a:t>
            </a:r>
            <a:endParaRPr i="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Tech_Stack used</a:t>
            </a:r>
            <a:endParaRPr/>
          </a:p>
        </p:txBody>
      </p:sp>
      <p:sp>
        <p:nvSpPr>
          <p:cNvPr id="144" name="Google Shape;144;p27"/>
          <p:cNvSpPr txBox="1"/>
          <p:nvPr>
            <p:ph idx="1" type="body"/>
          </p:nvPr>
        </p:nvSpPr>
        <p:spPr>
          <a:xfrm>
            <a:off x="729450" y="1853850"/>
            <a:ext cx="7688700" cy="2940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MS Excel</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in order to open the .csv file, cleaning the data and then applying statistical functions on the useful data to analyse, as well as  a very important tool in order to draw insights out of the data in form of tables and charts.</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also used to prepare interactive Dashboards, for easy visualization and understanding of the insights.</a:t>
            </a:r>
            <a:endParaRPr>
              <a:solidFill>
                <a:srgbClr val="424242"/>
              </a:solidFill>
              <a:latin typeface="Nunito"/>
              <a:ea typeface="Nunito"/>
              <a:cs typeface="Nunito"/>
              <a:sym typeface="Nunito"/>
            </a:endParaRPr>
          </a:p>
          <a:p>
            <a:pPr indent="-311150" lvl="0" marL="457200" rtl="0" algn="l">
              <a:spcBef>
                <a:spcPts val="1200"/>
              </a:spcBef>
              <a:spcAft>
                <a:spcPts val="0"/>
              </a:spcAft>
              <a:buClr>
                <a:srgbClr val="424242"/>
              </a:buClr>
              <a:buSzPts val="1300"/>
              <a:buFont typeface="Nunito"/>
              <a:buAutoNum type="arabicParenR"/>
            </a:pPr>
            <a:r>
              <a:rPr lang="en-GB">
                <a:solidFill>
                  <a:srgbClr val="424242"/>
                </a:solidFill>
                <a:latin typeface="Nunito"/>
                <a:ea typeface="Nunito"/>
                <a:cs typeface="Nunito"/>
                <a:sym typeface="Nunito"/>
              </a:rPr>
              <a:t>Google Slides </a:t>
            </a:r>
            <a:endParaRPr>
              <a:solidFill>
                <a:srgbClr val="424242"/>
              </a:solidFill>
              <a:latin typeface="Nunito"/>
              <a:ea typeface="Nunito"/>
              <a:cs typeface="Nunito"/>
              <a:sym typeface="Nunito"/>
            </a:endParaRPr>
          </a:p>
          <a:p>
            <a:pPr indent="0" lvl="0" marL="0" rtl="0" algn="l">
              <a:spcBef>
                <a:spcPts val="1200"/>
              </a:spcBef>
              <a:spcAft>
                <a:spcPts val="0"/>
              </a:spcAft>
              <a:buNone/>
            </a:pPr>
            <a:r>
              <a:rPr lang="en-GB">
                <a:solidFill>
                  <a:srgbClr val="424242"/>
                </a:solidFill>
                <a:latin typeface="Nunito"/>
                <a:ea typeface="Nunito"/>
                <a:cs typeface="Nunito"/>
                <a:sym typeface="Nunito"/>
              </a:rPr>
              <a:t>It was used to prepare the report and to document all the insights of different tasks of the project.</a:t>
            </a:r>
            <a:endParaRPr>
              <a:solidFill>
                <a:srgbClr val="424242"/>
              </a:solidFill>
              <a:latin typeface="Nunito"/>
              <a:ea typeface="Nunito"/>
              <a:cs typeface="Nunito"/>
              <a:sym typeface="Nunito"/>
            </a:endParaRPr>
          </a:p>
          <a:p>
            <a:pPr indent="0" lvl="0" marL="457200" rtl="0" algn="l">
              <a:spcBef>
                <a:spcPts val="1200"/>
              </a:spcBef>
              <a:spcAft>
                <a:spcPts val="1200"/>
              </a:spcAft>
              <a:buNone/>
            </a:pPr>
            <a:r>
              <a:t/>
            </a:r>
            <a:endParaRPr>
              <a:solidFill>
                <a:srgbClr val="42424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646425" y="4471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Approach</a:t>
            </a:r>
            <a:endParaRPr/>
          </a:p>
        </p:txBody>
      </p:sp>
      <p:grpSp>
        <p:nvGrpSpPr>
          <p:cNvPr id="150" name="Google Shape;150;p28"/>
          <p:cNvGrpSpPr/>
          <p:nvPr/>
        </p:nvGrpSpPr>
        <p:grpSpPr>
          <a:xfrm>
            <a:off x="0" y="1189989"/>
            <a:ext cx="2726700" cy="3482836"/>
            <a:chOff x="0" y="1189989"/>
            <a:chExt cx="2726700" cy="3482836"/>
          </a:xfrm>
        </p:grpSpPr>
        <p:sp>
          <p:nvSpPr>
            <p:cNvPr id="151" name="Google Shape;151;p28"/>
            <p:cNvSpPr/>
            <p:nvPr/>
          </p:nvSpPr>
          <p:spPr>
            <a:xfrm>
              <a:off x="0" y="1189989"/>
              <a:ext cx="2726700" cy="669000"/>
            </a:xfrm>
            <a:prstGeom prst="homePlate">
              <a:avLst>
                <a:gd fmla="val 50000" name="adj"/>
              </a:avLst>
            </a:prstGeom>
            <a:solidFill>
              <a:srgbClr val="155B5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1</a:t>
              </a:r>
              <a:endParaRPr>
                <a:solidFill>
                  <a:srgbClr val="FFFFFF"/>
                </a:solidFill>
                <a:latin typeface="Roboto"/>
                <a:ea typeface="Roboto"/>
                <a:cs typeface="Roboto"/>
                <a:sym typeface="Roboto"/>
              </a:endParaRPr>
            </a:p>
          </p:txBody>
        </p:sp>
        <p:sp>
          <p:nvSpPr>
            <p:cNvPr id="152" name="Google Shape;152;p28"/>
            <p:cNvSpPr txBox="1"/>
            <p:nvPr/>
          </p:nvSpPr>
          <p:spPr>
            <a:xfrm>
              <a:off x="410850"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Data Cleaning and understanding the data set. </a:t>
              </a:r>
              <a:endParaRPr sz="1200">
                <a:latin typeface="Roboto"/>
                <a:ea typeface="Roboto"/>
                <a:cs typeface="Roboto"/>
                <a:sym typeface="Roboto"/>
              </a:endParaRPr>
            </a:p>
            <a:p>
              <a:pPr indent="0" lvl="0" marL="0" rtl="0" algn="l">
                <a:lnSpc>
                  <a:spcPct val="115000"/>
                </a:lnSpc>
                <a:spcBef>
                  <a:spcPts val="0"/>
                </a:spcBef>
                <a:spcAft>
                  <a:spcPts val="0"/>
                </a:spcAft>
                <a:buNone/>
              </a:pPr>
              <a:r>
                <a:rPr lang="en-GB" sz="1200">
                  <a:latin typeface="Roboto"/>
                  <a:ea typeface="Roboto"/>
                  <a:cs typeface="Roboto"/>
                  <a:sym typeface="Roboto"/>
                </a:rPr>
                <a:t>(All NULL values were replaced with #N/A, because categorical values were missing.)</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53" name="Google Shape;153;p28"/>
          <p:cNvGrpSpPr/>
          <p:nvPr/>
        </p:nvGrpSpPr>
        <p:grpSpPr>
          <a:xfrm>
            <a:off x="2263425" y="1189775"/>
            <a:ext cx="2541300" cy="3483050"/>
            <a:chOff x="2263425" y="1189775"/>
            <a:chExt cx="2541300" cy="3483050"/>
          </a:xfrm>
        </p:grpSpPr>
        <p:sp>
          <p:nvSpPr>
            <p:cNvPr id="154" name="Google Shape;154;p28"/>
            <p:cNvSpPr/>
            <p:nvPr/>
          </p:nvSpPr>
          <p:spPr>
            <a:xfrm>
              <a:off x="2263425" y="1189775"/>
              <a:ext cx="2541300" cy="669000"/>
            </a:xfrm>
            <a:prstGeom prst="chevron">
              <a:avLst>
                <a:gd fmla="val 50000" name="adj"/>
              </a:avLst>
            </a:prstGeom>
            <a:solidFill>
              <a:srgbClr val="1B786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2</a:t>
              </a:r>
              <a:endParaRPr>
                <a:solidFill>
                  <a:srgbClr val="FFFFFF"/>
                </a:solidFill>
                <a:latin typeface="Roboto"/>
                <a:ea typeface="Roboto"/>
                <a:cs typeface="Roboto"/>
                <a:sym typeface="Roboto"/>
              </a:endParaRPr>
            </a:p>
          </p:txBody>
        </p:sp>
        <p:sp>
          <p:nvSpPr>
            <p:cNvPr id="155" name="Google Shape;155;p28"/>
            <p:cNvSpPr txBox="1"/>
            <p:nvPr/>
          </p:nvSpPr>
          <p:spPr>
            <a:xfrm>
              <a:off x="2512202"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Understanding the tasks, and </a:t>
              </a:r>
              <a:r>
                <a:rPr lang="en-GB" sz="1200">
                  <a:latin typeface="Roboto"/>
                  <a:ea typeface="Roboto"/>
                  <a:cs typeface="Roboto"/>
                  <a:sym typeface="Roboto"/>
                </a:rPr>
                <a:t>figuring</a:t>
              </a:r>
              <a:r>
                <a:rPr lang="en-GB" sz="1200">
                  <a:latin typeface="Roboto"/>
                  <a:ea typeface="Roboto"/>
                  <a:cs typeface="Roboto"/>
                  <a:sym typeface="Roboto"/>
                </a:rPr>
                <a:t> out the important columns to work with</a:t>
              </a:r>
              <a:endParaRPr sz="1200">
                <a:latin typeface="Roboto"/>
                <a:ea typeface="Roboto"/>
                <a:cs typeface="Roboto"/>
                <a:sym typeface="Roboto"/>
              </a:endParaRPr>
            </a:p>
            <a:p>
              <a:pPr indent="0" lvl="0" marL="0" rtl="0" algn="l">
                <a:lnSpc>
                  <a:spcPct val="115000"/>
                </a:lnSpc>
                <a:spcBef>
                  <a:spcPts val="0"/>
                </a:spcBef>
                <a:spcAft>
                  <a:spcPts val="0"/>
                </a:spcAft>
                <a:buNone/>
              </a:pPr>
              <a:r>
                <a:t/>
              </a:r>
              <a:endParaRPr sz="1200">
                <a:latin typeface="Roboto"/>
                <a:ea typeface="Roboto"/>
                <a:cs typeface="Roboto"/>
                <a:sym typeface="Roboto"/>
              </a:endParaRPr>
            </a:p>
          </p:txBody>
        </p:sp>
      </p:grpSp>
      <p:grpSp>
        <p:nvGrpSpPr>
          <p:cNvPr id="156" name="Google Shape;156;p28"/>
          <p:cNvGrpSpPr/>
          <p:nvPr/>
        </p:nvGrpSpPr>
        <p:grpSpPr>
          <a:xfrm>
            <a:off x="4329974" y="1189775"/>
            <a:ext cx="2541300" cy="3483050"/>
            <a:chOff x="4329974" y="1189775"/>
            <a:chExt cx="2541300" cy="3483050"/>
          </a:xfrm>
        </p:grpSpPr>
        <p:sp>
          <p:nvSpPr>
            <p:cNvPr id="157" name="Google Shape;157;p28"/>
            <p:cNvSpPr/>
            <p:nvPr/>
          </p:nvSpPr>
          <p:spPr>
            <a:xfrm>
              <a:off x="4329974" y="1189775"/>
              <a:ext cx="2541300" cy="669000"/>
            </a:xfrm>
            <a:prstGeom prst="chevron">
              <a:avLst>
                <a:gd fmla="val 50000" name="adj"/>
              </a:avLst>
            </a:prstGeom>
            <a:solidFill>
              <a:srgbClr val="1D7E7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3</a:t>
              </a:r>
              <a:endParaRPr>
                <a:solidFill>
                  <a:srgbClr val="FFFFFF"/>
                </a:solidFill>
                <a:latin typeface="Roboto"/>
                <a:ea typeface="Roboto"/>
                <a:cs typeface="Roboto"/>
                <a:sym typeface="Roboto"/>
              </a:endParaRPr>
            </a:p>
          </p:txBody>
        </p:sp>
        <p:sp>
          <p:nvSpPr>
            <p:cNvPr id="158" name="Google Shape;158;p28"/>
            <p:cNvSpPr txBox="1"/>
            <p:nvPr/>
          </p:nvSpPr>
          <p:spPr>
            <a:xfrm>
              <a:off x="4613553"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Making Pivot Tables, and using formulas to find out </a:t>
              </a:r>
              <a:r>
                <a:rPr lang="en-GB" sz="1200">
                  <a:latin typeface="Roboto"/>
                  <a:ea typeface="Roboto"/>
                  <a:cs typeface="Roboto"/>
                  <a:sym typeface="Roboto"/>
                </a:rPr>
                <a:t>different</a:t>
              </a:r>
              <a:r>
                <a:rPr lang="en-GB" sz="1200">
                  <a:latin typeface="Roboto"/>
                  <a:ea typeface="Roboto"/>
                  <a:cs typeface="Roboto"/>
                  <a:sym typeface="Roboto"/>
                </a:rPr>
                <a:t> relevant numerical values for the respective tasks.</a:t>
              </a:r>
              <a:endParaRPr sz="1200">
                <a:latin typeface="Roboto"/>
                <a:ea typeface="Roboto"/>
                <a:cs typeface="Roboto"/>
                <a:sym typeface="Roboto"/>
              </a:endParaRPr>
            </a:p>
          </p:txBody>
        </p:sp>
      </p:grpSp>
      <p:grpSp>
        <p:nvGrpSpPr>
          <p:cNvPr id="159" name="Google Shape;159;p28"/>
          <p:cNvGrpSpPr/>
          <p:nvPr/>
        </p:nvGrpSpPr>
        <p:grpSpPr>
          <a:xfrm>
            <a:off x="6396739" y="1189775"/>
            <a:ext cx="2541300" cy="3483050"/>
            <a:chOff x="6396739" y="1189775"/>
            <a:chExt cx="2541300" cy="3483050"/>
          </a:xfrm>
        </p:grpSpPr>
        <p:sp>
          <p:nvSpPr>
            <p:cNvPr id="160" name="Google Shape;160;p28"/>
            <p:cNvSpPr/>
            <p:nvPr/>
          </p:nvSpPr>
          <p:spPr>
            <a:xfrm>
              <a:off x="6396739" y="1189775"/>
              <a:ext cx="2541300" cy="669000"/>
            </a:xfrm>
            <a:prstGeom prst="chevron">
              <a:avLst>
                <a:gd fmla="val 50000" name="adj"/>
              </a:avLst>
            </a:prstGeom>
            <a:solidFill>
              <a:srgbClr val="1F887E"/>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latin typeface="Roboto"/>
                  <a:ea typeface="Roboto"/>
                  <a:cs typeface="Roboto"/>
                  <a:sym typeface="Roboto"/>
                </a:rPr>
                <a:t>4</a:t>
              </a:r>
              <a:endParaRPr>
                <a:solidFill>
                  <a:srgbClr val="FFFFFF"/>
                </a:solidFill>
                <a:latin typeface="Roboto"/>
                <a:ea typeface="Roboto"/>
                <a:cs typeface="Roboto"/>
                <a:sym typeface="Roboto"/>
              </a:endParaRPr>
            </a:p>
          </p:txBody>
        </p:sp>
        <p:sp>
          <p:nvSpPr>
            <p:cNvPr id="161" name="Google Shape;161;p28"/>
            <p:cNvSpPr txBox="1"/>
            <p:nvPr/>
          </p:nvSpPr>
          <p:spPr>
            <a:xfrm>
              <a:off x="6714905" y="2057125"/>
              <a:ext cx="19050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200">
                  <a:latin typeface="Roboto"/>
                  <a:ea typeface="Roboto"/>
                  <a:cs typeface="Roboto"/>
                  <a:sym typeface="Roboto"/>
                </a:rPr>
                <a:t>Making Charts and Graphs for better visualization and results.</a:t>
              </a:r>
              <a:endParaRPr sz="1200">
                <a:latin typeface="Roboto"/>
                <a:ea typeface="Roboto"/>
                <a:cs typeface="Roboto"/>
                <a:sym typeface="Roboto"/>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784775" y="5555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Links to Files</a:t>
            </a:r>
            <a:endParaRPr/>
          </a:p>
        </p:txBody>
      </p:sp>
      <p:sp>
        <p:nvSpPr>
          <p:cNvPr id="167" name="Google Shape;167;p29"/>
          <p:cNvSpPr txBox="1"/>
          <p:nvPr/>
        </p:nvSpPr>
        <p:spPr>
          <a:xfrm>
            <a:off x="3084000" y="532300"/>
            <a:ext cx="5982000" cy="58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i="1" lang="en-GB" sz="1200">
                <a:solidFill>
                  <a:schemeClr val="accent5"/>
                </a:solidFill>
                <a:latin typeface="Lato"/>
                <a:ea typeface="Lato"/>
                <a:cs typeface="Lato"/>
                <a:sym typeface="Lato"/>
              </a:rPr>
              <a:t>Note - Its a .xlsx file format, hence you may see certain things not shown properly if you open it on google sheets. So it’s recommended to download the file and open it in Excel. </a:t>
            </a:r>
            <a:endParaRPr sz="1300"/>
          </a:p>
        </p:txBody>
      </p:sp>
      <p:sp>
        <p:nvSpPr>
          <p:cNvPr id="168" name="Google Shape;168;p29"/>
          <p:cNvSpPr txBox="1"/>
          <p:nvPr/>
        </p:nvSpPr>
        <p:spPr>
          <a:xfrm>
            <a:off x="522875" y="1267700"/>
            <a:ext cx="7950600" cy="3463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Final Dataset &amp; Insights - </a:t>
            </a:r>
            <a:endParaRPr sz="1300">
              <a:solidFill>
                <a:schemeClr val="accent1"/>
              </a:solidFill>
              <a:latin typeface="Lato"/>
              <a:ea typeface="Lato"/>
              <a:cs typeface="Lato"/>
              <a:sym typeface="Lato"/>
            </a:endParaRPr>
          </a:p>
          <a:p>
            <a:pPr indent="0" lvl="0" marL="457200" rtl="0" algn="l">
              <a:spcBef>
                <a:spcPts val="0"/>
              </a:spcBef>
              <a:spcAft>
                <a:spcPts val="0"/>
              </a:spcAft>
              <a:buNone/>
            </a:pPr>
            <a:r>
              <a:rPr lang="en-GB" sz="1300" u="sng">
                <a:solidFill>
                  <a:schemeClr val="hlink"/>
                </a:solidFill>
                <a:latin typeface="Lato"/>
                <a:ea typeface="Lato"/>
                <a:cs typeface="Lato"/>
                <a:sym typeface="Lato"/>
                <a:hlinkClick r:id="rId3"/>
              </a:rPr>
              <a:t>https://docs.google.com/spreadsheets/d/1qrLFbJjd1uP0TavGJHd2XW-B-Sggtaqp/edit?usp=sharing&amp;ouid=109416836118642236108&amp;rtpof=true&amp;sd=true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311150" lvl="0" marL="457200" rtl="0" algn="l">
              <a:spcBef>
                <a:spcPts val="0"/>
              </a:spcBef>
              <a:spcAft>
                <a:spcPts val="0"/>
              </a:spcAft>
              <a:buClr>
                <a:schemeClr val="accent1"/>
              </a:buClr>
              <a:buSzPts val="1300"/>
              <a:buFont typeface="Lato"/>
              <a:buAutoNum type="arabicParenR"/>
            </a:pPr>
            <a:r>
              <a:rPr lang="en-GB" sz="1300">
                <a:solidFill>
                  <a:schemeClr val="accent1"/>
                </a:solidFill>
                <a:latin typeface="Lato"/>
                <a:ea typeface="Lato"/>
                <a:cs typeface="Lato"/>
                <a:sym typeface="Lato"/>
              </a:rPr>
              <a:t>Video Presentation - </a:t>
            </a:r>
            <a:endParaRPr sz="1300">
              <a:solidFill>
                <a:schemeClr val="accent1"/>
              </a:solidFill>
              <a:latin typeface="Lato"/>
              <a:ea typeface="Lato"/>
              <a:cs typeface="Lato"/>
              <a:sym typeface="Lato"/>
            </a:endParaRPr>
          </a:p>
          <a:p>
            <a:pPr indent="0" lvl="0" marL="457200" rtl="0" algn="l">
              <a:spcBef>
                <a:spcPts val="0"/>
              </a:spcBef>
              <a:spcAft>
                <a:spcPts val="0"/>
              </a:spcAft>
              <a:buNone/>
            </a:pPr>
            <a:r>
              <a:rPr lang="en-GB" sz="1300" u="sng">
                <a:solidFill>
                  <a:schemeClr val="hlink"/>
                </a:solidFill>
                <a:latin typeface="Lato"/>
                <a:ea typeface="Lato"/>
                <a:cs typeface="Lato"/>
                <a:sym typeface="Lato"/>
                <a:hlinkClick r:id="rId4"/>
              </a:rPr>
              <a:t>https://app.recorditor.com/recording/5145939fb6bceb3c4ad078fc5d0bb19ed16302719e387df234024739280e0fd17aff0f2f0f09ac9308e4329fd62e62bb698b587653122bdb0bd2820723f1a41e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Note -&gt; I couldn’t record Loom Video for more than 5 minutes, so I have used another online recorder, whose link i have provided in the VIDEO  LINK while submitting. </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rPr b="1" lang="en-GB" sz="1100">
                <a:solidFill>
                  <a:schemeClr val="accent1"/>
                </a:solidFill>
                <a:latin typeface="Lato"/>
                <a:ea typeface="Lato"/>
                <a:cs typeface="Lato"/>
                <a:sym typeface="Lato"/>
              </a:rPr>
              <a:t>Steps to watch my video </a:t>
            </a:r>
            <a:r>
              <a:rPr lang="en-GB" sz="1100">
                <a:solidFill>
                  <a:schemeClr val="accent1"/>
                </a:solidFill>
                <a:latin typeface="Lato"/>
                <a:ea typeface="Lato"/>
                <a:cs typeface="Lato"/>
                <a:sym typeface="Lato"/>
              </a:rPr>
              <a:t>- Click on the Video Link provided -&gt; Then they will ask to Sign in, so if you are new then Sign in to the account -&gt; after creating an account,you will be on the dashboard. -&gt; Then again go back to my My VIDEO LINK and click it again, then it will load for 2 - 3  minutes, as it's a 20 minute video.  </a:t>
            </a:r>
            <a:endParaRPr sz="1100">
              <a:solidFill>
                <a:schemeClr val="accent1"/>
              </a:solidFill>
              <a:latin typeface="Lato"/>
              <a:ea typeface="Lato"/>
              <a:cs typeface="Lato"/>
              <a:sym typeface="Lato"/>
            </a:endParaRPr>
          </a:p>
          <a:p>
            <a:pPr indent="0" lvl="0" marL="0" rtl="0" algn="l">
              <a:spcBef>
                <a:spcPts val="0"/>
              </a:spcBef>
              <a:spcAft>
                <a:spcPts val="0"/>
              </a:spcAft>
              <a:buNone/>
            </a:pPr>
            <a:r>
              <a:rPr lang="en-GB" sz="1100">
                <a:solidFill>
                  <a:schemeClr val="accent1"/>
                </a:solidFill>
                <a:latin typeface="Lato"/>
                <a:ea typeface="Lato"/>
                <a:cs typeface="Lato"/>
                <a:sym typeface="Lato"/>
              </a:rPr>
              <a:t>I couldn’t download the Video Presentation as I have to pay for it, hence only link can be used to watch it. Sorry for the inconvenience.</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0" rtl="0" algn="l">
              <a:spcBef>
                <a:spcPts val="0"/>
              </a:spcBef>
              <a:spcAft>
                <a:spcPts val="0"/>
              </a:spcAft>
              <a:buNone/>
            </a:pPr>
            <a:r>
              <a:t/>
            </a:r>
            <a:endParaRPr sz="1100">
              <a:solidFill>
                <a:schemeClr val="accent1"/>
              </a:solidFill>
              <a:latin typeface="Lato"/>
              <a:ea typeface="Lato"/>
              <a:cs typeface="Lato"/>
              <a:sym typeface="Lato"/>
            </a:endParaRPr>
          </a:p>
          <a:p>
            <a:pPr indent="0" lvl="0" marL="0" rtl="0" algn="l">
              <a:spcBef>
                <a:spcPts val="0"/>
              </a:spcBef>
              <a:spcAft>
                <a:spcPts val="0"/>
              </a:spcAft>
              <a:buNone/>
            </a:pPr>
            <a:r>
              <a:t/>
            </a:r>
            <a:endParaRPr sz="1300">
              <a:solidFill>
                <a:schemeClr val="accent1"/>
              </a:solidFill>
              <a:latin typeface="Lato"/>
              <a:ea typeface="Lato"/>
              <a:cs typeface="Lato"/>
              <a:sym typeface="Lato"/>
            </a:endParaRPr>
          </a:p>
          <a:p>
            <a:pPr indent="0" lvl="0" marL="457200" rtl="0" algn="l">
              <a:spcBef>
                <a:spcPts val="0"/>
              </a:spcBef>
              <a:spcAft>
                <a:spcPts val="0"/>
              </a:spcAft>
              <a:buNone/>
            </a:pPr>
            <a:r>
              <a:t/>
            </a:r>
            <a:endParaRPr sz="1300">
              <a:solidFill>
                <a:schemeClr val="accen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626375" y="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Insights</a:t>
            </a:r>
            <a:endParaRPr/>
          </a:p>
          <a:p>
            <a:pPr indent="0" lvl="0" marL="0" rtl="0" algn="l">
              <a:spcBef>
                <a:spcPts val="0"/>
              </a:spcBef>
              <a:spcAft>
                <a:spcPts val="0"/>
              </a:spcAft>
              <a:buNone/>
            </a:pPr>
            <a:r>
              <a:t/>
            </a:r>
            <a:endParaRPr/>
          </a:p>
        </p:txBody>
      </p:sp>
      <p:sp>
        <p:nvSpPr>
          <p:cNvPr id="174" name="Google Shape;174;p30"/>
          <p:cNvSpPr txBox="1"/>
          <p:nvPr/>
        </p:nvSpPr>
        <p:spPr>
          <a:xfrm>
            <a:off x="725450" y="535200"/>
            <a:ext cx="7304100" cy="6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1</a:t>
            </a:r>
            <a:r>
              <a:rPr lang="en-GB">
                <a:solidFill>
                  <a:schemeClr val="accent1"/>
                </a:solidFill>
                <a:latin typeface="Lato"/>
                <a:ea typeface="Lato"/>
                <a:cs typeface="Lato"/>
                <a:sym typeface="Lato"/>
              </a:rPr>
              <a:t>  -  </a:t>
            </a:r>
            <a:r>
              <a:rPr b="1" i="1" lang="en-GB" sz="1200"/>
              <a:t>Average Call Duration</a:t>
            </a:r>
            <a:r>
              <a:rPr lang="en-GB" sz="1200"/>
              <a:t> - Determine the average duration of all incoming calls received by agents. This should be calculated for each time bucket.</a:t>
            </a:r>
            <a:endParaRPr>
              <a:solidFill>
                <a:schemeClr val="accent1"/>
              </a:solidFill>
              <a:latin typeface="Lato"/>
              <a:ea typeface="Lato"/>
              <a:cs typeface="Lato"/>
              <a:sym typeface="Lato"/>
            </a:endParaRPr>
          </a:p>
        </p:txBody>
      </p:sp>
      <p:pic>
        <p:nvPicPr>
          <p:cNvPr id="175" name="Google Shape;175;p30"/>
          <p:cNvPicPr preferRelativeResize="0"/>
          <p:nvPr/>
        </p:nvPicPr>
        <p:blipFill>
          <a:blip r:embed="rId3">
            <a:alphaModFix/>
          </a:blip>
          <a:stretch>
            <a:fillRect/>
          </a:stretch>
        </p:blipFill>
        <p:spPr>
          <a:xfrm>
            <a:off x="816400" y="1149600"/>
            <a:ext cx="6942522" cy="3689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nvSpPr>
        <p:spPr>
          <a:xfrm>
            <a:off x="573150" y="-49550"/>
            <a:ext cx="79977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2</a:t>
            </a:r>
            <a:r>
              <a:rPr lang="en-GB">
                <a:solidFill>
                  <a:schemeClr val="accent1"/>
                </a:solidFill>
                <a:latin typeface="Lato"/>
                <a:ea typeface="Lato"/>
                <a:cs typeface="Lato"/>
                <a:sym typeface="Lato"/>
              </a:rPr>
              <a:t>  -  </a:t>
            </a:r>
            <a:r>
              <a:rPr b="1" i="1" lang="en-GB" sz="1200"/>
              <a:t>Call Volume Analysis</a:t>
            </a:r>
            <a:r>
              <a:rPr lang="en-GB" sz="1200"/>
              <a:t> - V</a:t>
            </a:r>
            <a:r>
              <a:rPr lang="en-GB" sz="1200"/>
              <a:t>isualize the total number of calls received. This should be represented as a graph or chart showing the number of calls against time. Time should be represented in buckets</a:t>
            </a:r>
            <a:endParaRPr>
              <a:solidFill>
                <a:schemeClr val="accent1"/>
              </a:solidFill>
              <a:latin typeface="Lato"/>
              <a:ea typeface="Lato"/>
              <a:cs typeface="Lato"/>
              <a:sym typeface="Lato"/>
            </a:endParaRPr>
          </a:p>
        </p:txBody>
      </p:sp>
      <p:pic>
        <p:nvPicPr>
          <p:cNvPr id="181" name="Google Shape;181;p31"/>
          <p:cNvPicPr preferRelativeResize="0"/>
          <p:nvPr/>
        </p:nvPicPr>
        <p:blipFill>
          <a:blip r:embed="rId3">
            <a:alphaModFix/>
          </a:blip>
          <a:stretch>
            <a:fillRect/>
          </a:stretch>
        </p:blipFill>
        <p:spPr>
          <a:xfrm>
            <a:off x="152375" y="515350"/>
            <a:ext cx="5042648" cy="2015775"/>
          </a:xfrm>
          <a:prstGeom prst="rect">
            <a:avLst/>
          </a:prstGeom>
          <a:noFill/>
          <a:ln>
            <a:noFill/>
          </a:ln>
        </p:spPr>
      </p:pic>
      <p:pic>
        <p:nvPicPr>
          <p:cNvPr id="182" name="Google Shape;182;p31"/>
          <p:cNvPicPr preferRelativeResize="0"/>
          <p:nvPr/>
        </p:nvPicPr>
        <p:blipFill>
          <a:blip r:embed="rId4">
            <a:alphaModFix/>
          </a:blip>
          <a:stretch>
            <a:fillRect/>
          </a:stretch>
        </p:blipFill>
        <p:spPr>
          <a:xfrm>
            <a:off x="3232775" y="2531125"/>
            <a:ext cx="5619201" cy="2566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nvSpPr>
        <p:spPr>
          <a:xfrm>
            <a:off x="573150" y="-49550"/>
            <a:ext cx="79977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3</a:t>
            </a:r>
            <a:r>
              <a:rPr lang="en-GB">
                <a:solidFill>
                  <a:schemeClr val="accent1"/>
                </a:solidFill>
                <a:latin typeface="Lato"/>
                <a:ea typeface="Lato"/>
                <a:cs typeface="Lato"/>
                <a:sym typeface="Lato"/>
              </a:rPr>
              <a:t>  -  </a:t>
            </a:r>
            <a:r>
              <a:rPr b="1" i="1" lang="en-GB" sz="1200"/>
              <a:t>Manpower Planning </a:t>
            </a:r>
            <a:r>
              <a:rPr lang="en-GB" sz="1200"/>
              <a:t>- </a:t>
            </a:r>
            <a:r>
              <a:rPr lang="en-GB" sz="1200"/>
              <a:t>The current rate of abandoned calls is approximately 30%. Propose a plan for manpower allocation during each time bucket (from 9 am to 9 pm) to reduce the abandon rate to 10%.</a:t>
            </a:r>
            <a:endParaRPr>
              <a:solidFill>
                <a:schemeClr val="accent1"/>
              </a:solidFill>
              <a:latin typeface="Lato"/>
              <a:ea typeface="Lato"/>
              <a:cs typeface="Lato"/>
              <a:sym typeface="Lato"/>
            </a:endParaRPr>
          </a:p>
        </p:txBody>
      </p:sp>
      <p:pic>
        <p:nvPicPr>
          <p:cNvPr id="188" name="Google Shape;188;p32"/>
          <p:cNvPicPr preferRelativeResize="0"/>
          <p:nvPr/>
        </p:nvPicPr>
        <p:blipFill>
          <a:blip r:embed="rId3">
            <a:alphaModFix/>
          </a:blip>
          <a:stretch>
            <a:fillRect/>
          </a:stretch>
        </p:blipFill>
        <p:spPr>
          <a:xfrm>
            <a:off x="122650" y="515350"/>
            <a:ext cx="8887900" cy="3760000"/>
          </a:xfrm>
          <a:prstGeom prst="rect">
            <a:avLst/>
          </a:prstGeom>
          <a:noFill/>
          <a:ln>
            <a:noFill/>
          </a:ln>
        </p:spPr>
      </p:pic>
      <p:pic>
        <p:nvPicPr>
          <p:cNvPr id="189" name="Google Shape;189;p32"/>
          <p:cNvPicPr preferRelativeResize="0"/>
          <p:nvPr/>
        </p:nvPicPr>
        <p:blipFill>
          <a:blip r:embed="rId4">
            <a:alphaModFix/>
          </a:blip>
          <a:stretch>
            <a:fillRect/>
          </a:stretch>
        </p:blipFill>
        <p:spPr>
          <a:xfrm>
            <a:off x="320875" y="4328650"/>
            <a:ext cx="5775999" cy="563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nvSpPr>
        <p:spPr>
          <a:xfrm>
            <a:off x="447950" y="-89200"/>
            <a:ext cx="8582400" cy="56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chemeClr val="dk2"/>
                </a:solidFill>
                <a:latin typeface="Lato"/>
                <a:ea typeface="Lato"/>
                <a:cs typeface="Lato"/>
                <a:sym typeface="Lato"/>
              </a:rPr>
              <a:t>TASK 4</a:t>
            </a:r>
            <a:r>
              <a:rPr lang="en-GB">
                <a:solidFill>
                  <a:schemeClr val="accent1"/>
                </a:solidFill>
                <a:latin typeface="Lato"/>
                <a:ea typeface="Lato"/>
                <a:cs typeface="Lato"/>
                <a:sym typeface="Lato"/>
              </a:rPr>
              <a:t>  -  </a:t>
            </a:r>
            <a:r>
              <a:rPr b="1" i="1" lang="en-GB" sz="1200"/>
              <a:t>Night Shift Manpower Planning</a:t>
            </a:r>
            <a:r>
              <a:rPr b="1" i="1" lang="en-GB" sz="1200"/>
              <a:t> </a:t>
            </a:r>
            <a:r>
              <a:rPr lang="en-GB" sz="1200"/>
              <a:t>- </a:t>
            </a:r>
            <a:r>
              <a:rPr lang="en-GB" sz="1100"/>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endParaRPr sz="1300">
              <a:solidFill>
                <a:schemeClr val="accent1"/>
              </a:solidFill>
              <a:latin typeface="Lato"/>
              <a:ea typeface="Lato"/>
              <a:cs typeface="Lato"/>
              <a:sym typeface="Lato"/>
            </a:endParaRPr>
          </a:p>
        </p:txBody>
      </p:sp>
      <p:pic>
        <p:nvPicPr>
          <p:cNvPr id="195" name="Google Shape;195;p33"/>
          <p:cNvPicPr preferRelativeResize="0"/>
          <p:nvPr/>
        </p:nvPicPr>
        <p:blipFill>
          <a:blip r:embed="rId3">
            <a:alphaModFix/>
          </a:blip>
          <a:stretch>
            <a:fillRect/>
          </a:stretch>
        </p:blipFill>
        <p:spPr>
          <a:xfrm>
            <a:off x="191150" y="588475"/>
            <a:ext cx="8839204" cy="574030"/>
          </a:xfrm>
          <a:prstGeom prst="rect">
            <a:avLst/>
          </a:prstGeom>
          <a:noFill/>
          <a:ln>
            <a:noFill/>
          </a:ln>
        </p:spPr>
      </p:pic>
      <p:pic>
        <p:nvPicPr>
          <p:cNvPr id="196" name="Google Shape;196;p33"/>
          <p:cNvPicPr preferRelativeResize="0"/>
          <p:nvPr/>
        </p:nvPicPr>
        <p:blipFill>
          <a:blip r:embed="rId4">
            <a:alphaModFix/>
          </a:blip>
          <a:stretch>
            <a:fillRect/>
          </a:stretch>
        </p:blipFill>
        <p:spPr>
          <a:xfrm>
            <a:off x="349725" y="1235600"/>
            <a:ext cx="8333773" cy="3802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