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Raleway"/>
      <p:regular r:id="rId24"/>
      <p:bold r:id="rId25"/>
      <p:italic r:id="rId26"/>
      <p:boldItalic r:id="rId27"/>
    </p:embeddedFont>
    <p:embeddedFont>
      <p:font typeface="Nunito"/>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aleway-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Nunito-regular.fntdata"/><Relationship Id="rId27" Type="http://schemas.openxmlformats.org/officeDocument/2006/relationships/font" Target="fonts/Raleway-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5.xml"/><Relationship Id="rId33" Type="http://schemas.openxmlformats.org/officeDocument/2006/relationships/font" Target="fonts/Lato-bold.fntdata"/><Relationship Id="rId10" Type="http://schemas.openxmlformats.org/officeDocument/2006/relationships/slide" Target="slides/slide4.xml"/><Relationship Id="rId32" Type="http://schemas.openxmlformats.org/officeDocument/2006/relationships/font" Target="fonts/Lato-regular.fntdata"/><Relationship Id="rId13" Type="http://schemas.openxmlformats.org/officeDocument/2006/relationships/slide" Target="slides/slide7.xml"/><Relationship Id="rId35" Type="http://schemas.openxmlformats.org/officeDocument/2006/relationships/font" Target="fonts/Lato-boldItalic.fntdata"/><Relationship Id="rId12" Type="http://schemas.openxmlformats.org/officeDocument/2006/relationships/slide" Target="slides/slide6.xml"/><Relationship Id="rId34" Type="http://schemas.openxmlformats.org/officeDocument/2006/relationships/font" Target="fonts/La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03c8715ef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03c8715ef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3c8715efc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3c8715efc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3c8715efc_0_5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03c8715efc_0_5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03c8715efc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03c8715efc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3c8715ef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3c8715ef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3c8715efc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3c8715efc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3c8715efc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03c8715efc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3c8715efc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3c8715efc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3c8715efc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3c8715efc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3c8715ef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3c8715ef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3c8715efc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3c8715efc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3c8715efc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3c8715efc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03c8715efc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03c8715efc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03c8715efc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03c8715efc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3c8715ef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3c8715ef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3c8715efc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3c8715efc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3c8715efc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3c8715efc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docs.google.com/spreadsheets/d/1nLNAZtVsFaK57hhi7_AAPgpwbL85li-q/edit?usp=drive_link&amp;ouid=109416836118642236108&amp;rtpof=true&amp;s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8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a:t>
            </a:r>
            <a:r>
              <a:rPr lang="en-GB"/>
              <a:t>4</a:t>
            </a:r>
            <a:endParaRPr/>
          </a:p>
          <a:p>
            <a:pPr indent="0" lvl="0" marL="0" rtl="0" algn="l">
              <a:spcBef>
                <a:spcPts val="0"/>
              </a:spcBef>
              <a:spcAft>
                <a:spcPts val="0"/>
              </a:spcAft>
              <a:buNone/>
            </a:pPr>
            <a:r>
              <a:rPr lang="en-GB"/>
              <a:t>Hiring Process Analytics</a:t>
            </a:r>
            <a:r>
              <a:rPr lang="en-GB"/>
              <a:t>  </a:t>
            </a:r>
            <a:endParaRPr/>
          </a:p>
        </p:txBody>
      </p:sp>
      <p:sp>
        <p:nvSpPr>
          <p:cNvPr id="132" name="Google Shape;132;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Rikin Correya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Approach</a:t>
            </a:r>
            <a:endParaRPr sz="1840"/>
          </a:p>
        </p:txBody>
      </p:sp>
      <p:sp>
        <p:nvSpPr>
          <p:cNvPr id="191" name="Google Shape;191;p34"/>
          <p:cNvSpPr txBox="1"/>
          <p:nvPr>
            <p:ph idx="1" type="body"/>
          </p:nvPr>
        </p:nvSpPr>
        <p:spPr>
          <a:xfrm>
            <a:off x="727650" y="1853850"/>
            <a:ext cx="7688700" cy="285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First i made a pivot table, in which I included the column APPLICATION_ID in values to count the number of employees, then I added the STATUS in filter in order to filter the employees which are HIRED.     Finally also used the department column in rows,in order to segregate the number of employees in different departments.</a:t>
            </a:r>
            <a:endParaRPr/>
          </a:p>
          <a:p>
            <a:pPr indent="0" lvl="0" marL="0" rtl="0" algn="l">
              <a:spcBef>
                <a:spcPts val="1200"/>
              </a:spcBef>
              <a:spcAft>
                <a:spcPts val="0"/>
              </a:spcAft>
              <a:buNone/>
            </a:pPr>
            <a:r>
              <a:rPr lang="en-GB"/>
              <a:t>Moving ahead, I created a pivot chart (Pie of Pie type) using the pivot table created, and adjusted all the data for </a:t>
            </a:r>
            <a:r>
              <a:rPr lang="en-GB"/>
              <a:t>better</a:t>
            </a:r>
            <a:r>
              <a:rPr lang="en-GB"/>
              <a:t> visualization. </a:t>
            </a:r>
            <a:endParaRPr b="1" i="1"/>
          </a:p>
          <a:p>
            <a:pPr indent="0" lvl="0" marL="0" rtl="0" algn="l">
              <a:spcBef>
                <a:spcPts val="1200"/>
              </a:spcBef>
              <a:spcAft>
                <a:spcPts val="0"/>
              </a:spcAft>
              <a:buNone/>
            </a:pPr>
            <a:r>
              <a:t/>
            </a:r>
            <a:endParaRPr b="1" i="1"/>
          </a:p>
          <a:p>
            <a:pPr indent="0" lvl="0" marL="0" rtl="0" algn="l">
              <a:spcBef>
                <a:spcPts val="1200"/>
              </a:spcBef>
              <a:spcAft>
                <a:spcPts val="0"/>
              </a:spcAft>
              <a:buNone/>
            </a:pPr>
            <a:r>
              <a:rPr lang="en-GB"/>
              <a:t>-&gt; Also added the %of total employees </a:t>
            </a:r>
            <a:r>
              <a:rPr lang="en-GB"/>
              <a:t>column in</a:t>
            </a:r>
            <a:r>
              <a:rPr lang="en-GB"/>
              <a:t> the pivot table, for better understanding of proportion of hired employees in each department.                                                  </a:t>
            </a:r>
            <a:endParaRPr/>
          </a:p>
          <a:p>
            <a:pPr indent="0" lvl="0" marL="0" rtl="0" algn="l">
              <a:spcBef>
                <a:spcPts val="1200"/>
              </a:spcBef>
              <a:spcAft>
                <a:spcPts val="1200"/>
              </a:spcAft>
              <a:buNone/>
            </a:pPr>
            <a:r>
              <a:t/>
            </a:r>
            <a:endParaRPr/>
          </a:p>
        </p:txBody>
      </p:sp>
      <p:sp>
        <p:nvSpPr>
          <p:cNvPr id="192" name="Google Shape;192;p34"/>
          <p:cNvSpPr txBox="1"/>
          <p:nvPr>
            <p:ph type="title"/>
          </p:nvPr>
        </p:nvSpPr>
        <p:spPr>
          <a:xfrm>
            <a:off x="544875" y="598950"/>
            <a:ext cx="8267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D -  </a:t>
            </a:r>
            <a:r>
              <a:rPr lang="en-GB" sz="1822"/>
              <a:t>To show the proportion of people working in different departments</a:t>
            </a:r>
            <a:endParaRPr sz="1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489550" y="5951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Insight</a:t>
            </a:r>
            <a:endParaRPr sz="1840"/>
          </a:p>
        </p:txBody>
      </p:sp>
      <p:pic>
        <p:nvPicPr>
          <p:cNvPr id="198" name="Google Shape;198;p35"/>
          <p:cNvPicPr preferRelativeResize="0"/>
          <p:nvPr/>
        </p:nvPicPr>
        <p:blipFill>
          <a:blip r:embed="rId3">
            <a:alphaModFix/>
          </a:blip>
          <a:stretch>
            <a:fillRect/>
          </a:stretch>
        </p:blipFill>
        <p:spPr>
          <a:xfrm>
            <a:off x="2063350" y="595150"/>
            <a:ext cx="6758900" cy="4354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727650" y="20365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Approach</a:t>
            </a:r>
            <a:endParaRPr sz="1840"/>
          </a:p>
        </p:txBody>
      </p:sp>
      <p:sp>
        <p:nvSpPr>
          <p:cNvPr id="204" name="Google Shape;204;p36"/>
          <p:cNvSpPr txBox="1"/>
          <p:nvPr>
            <p:ph idx="1" type="body"/>
          </p:nvPr>
        </p:nvSpPr>
        <p:spPr>
          <a:xfrm>
            <a:off x="787100" y="2642750"/>
            <a:ext cx="7688700" cy="1672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First i made a pivot table, in which i counted the </a:t>
            </a:r>
            <a:r>
              <a:rPr lang="en-GB"/>
              <a:t>application_id, and then filtered only the HIRED employees , and finally segregated all the employees as per their position in the organization.</a:t>
            </a:r>
            <a:endParaRPr b="1" i="1"/>
          </a:p>
          <a:p>
            <a:pPr indent="0" lvl="0" marL="0" rtl="0" algn="l">
              <a:spcBef>
                <a:spcPts val="1200"/>
              </a:spcBef>
              <a:spcAft>
                <a:spcPts val="0"/>
              </a:spcAft>
              <a:buNone/>
            </a:pPr>
            <a:r>
              <a:t/>
            </a:r>
            <a:endParaRPr b="1" i="1"/>
          </a:p>
          <a:p>
            <a:pPr indent="0" lvl="0" marL="0" rtl="0" algn="l">
              <a:spcBef>
                <a:spcPts val="1200"/>
              </a:spcBef>
              <a:spcAft>
                <a:spcPts val="0"/>
              </a:spcAft>
              <a:buNone/>
            </a:pPr>
            <a:r>
              <a:rPr lang="en-GB"/>
              <a:t>                                         </a:t>
            </a:r>
            <a:endParaRPr/>
          </a:p>
          <a:p>
            <a:pPr indent="0" lvl="0" marL="0" rtl="0" algn="l">
              <a:spcBef>
                <a:spcPts val="1200"/>
              </a:spcBef>
              <a:spcAft>
                <a:spcPts val="1200"/>
              </a:spcAft>
              <a:buNone/>
            </a:pPr>
            <a:r>
              <a:t/>
            </a:r>
            <a:endParaRPr/>
          </a:p>
        </p:txBody>
      </p:sp>
      <p:sp>
        <p:nvSpPr>
          <p:cNvPr id="205" name="Google Shape;205;p36"/>
          <p:cNvSpPr txBox="1"/>
          <p:nvPr>
            <p:ph type="title"/>
          </p:nvPr>
        </p:nvSpPr>
        <p:spPr>
          <a:xfrm>
            <a:off x="544875" y="1262950"/>
            <a:ext cx="8267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E -  </a:t>
            </a:r>
            <a:r>
              <a:rPr lang="en-GB" sz="1822"/>
              <a:t>To represent the different position tiers within the company</a:t>
            </a:r>
            <a:endParaRPr sz="1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title"/>
          </p:nvPr>
        </p:nvSpPr>
        <p:spPr>
          <a:xfrm>
            <a:off x="340875" y="5951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Insight</a:t>
            </a:r>
            <a:endParaRPr sz="1840"/>
          </a:p>
        </p:txBody>
      </p:sp>
      <p:pic>
        <p:nvPicPr>
          <p:cNvPr id="211" name="Google Shape;211;p37"/>
          <p:cNvPicPr preferRelativeResize="0"/>
          <p:nvPr/>
        </p:nvPicPr>
        <p:blipFill>
          <a:blip r:embed="rId3">
            <a:alphaModFix/>
          </a:blip>
          <a:stretch>
            <a:fillRect/>
          </a:stretch>
        </p:blipFill>
        <p:spPr>
          <a:xfrm>
            <a:off x="1589400" y="595150"/>
            <a:ext cx="7205150" cy="426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727650" y="569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Some more Analysis &amp; Visualization</a:t>
            </a:r>
            <a:endParaRPr sz="1840"/>
          </a:p>
        </p:txBody>
      </p:sp>
      <p:sp>
        <p:nvSpPr>
          <p:cNvPr id="217" name="Google Shape;217;p38"/>
          <p:cNvSpPr txBox="1"/>
          <p:nvPr/>
        </p:nvSpPr>
        <p:spPr>
          <a:xfrm>
            <a:off x="7335675" y="1143650"/>
            <a:ext cx="1556100" cy="28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Department Wise Average salary of </a:t>
            </a:r>
            <a:r>
              <a:rPr lang="en-GB" sz="1300">
                <a:solidFill>
                  <a:schemeClr val="accent1"/>
                </a:solidFill>
                <a:latin typeface="Lato"/>
                <a:ea typeface="Lato"/>
                <a:cs typeface="Lato"/>
                <a:sym typeface="Lato"/>
              </a:rPr>
              <a:t>employees</a:t>
            </a:r>
            <a:r>
              <a:rPr lang="en-GB" sz="1300">
                <a:solidFill>
                  <a:schemeClr val="accent1"/>
                </a:solidFill>
                <a:latin typeface="Lato"/>
                <a:ea typeface="Lato"/>
                <a:cs typeface="Lato"/>
                <a:sym typeface="Lato"/>
              </a:rPr>
              <a: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The highest paid employees work in the General </a:t>
            </a:r>
            <a:r>
              <a:rPr lang="en-GB" sz="1300">
                <a:solidFill>
                  <a:schemeClr val="accent1"/>
                </a:solidFill>
                <a:latin typeface="Lato"/>
                <a:ea typeface="Lato"/>
                <a:cs typeface="Lato"/>
                <a:sym typeface="Lato"/>
              </a:rPr>
              <a:t>Management</a:t>
            </a:r>
            <a:r>
              <a:rPr lang="en-GB" sz="1300">
                <a:solidFill>
                  <a:schemeClr val="accent1"/>
                </a:solidFill>
                <a:latin typeface="Lato"/>
                <a:ea typeface="Lato"/>
                <a:cs typeface="Lato"/>
                <a:sym typeface="Lato"/>
              </a:rPr>
              <a:t> Department.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All other departments </a:t>
            </a:r>
            <a:r>
              <a:rPr lang="en-GB" sz="1300">
                <a:solidFill>
                  <a:schemeClr val="accent1"/>
                </a:solidFill>
                <a:latin typeface="Lato"/>
                <a:ea typeface="Lato"/>
                <a:cs typeface="Lato"/>
                <a:sym typeface="Lato"/>
              </a:rPr>
              <a:t>average</a:t>
            </a:r>
            <a:r>
              <a:rPr lang="en-GB" sz="1300">
                <a:solidFill>
                  <a:schemeClr val="accent1"/>
                </a:solidFill>
                <a:latin typeface="Lato"/>
                <a:ea typeface="Lato"/>
                <a:cs typeface="Lato"/>
                <a:sym typeface="Lato"/>
              </a:rPr>
              <a:t> salary are mostly the same.</a:t>
            </a:r>
            <a:endParaRPr sz="1300">
              <a:solidFill>
                <a:schemeClr val="accent1"/>
              </a:solidFill>
              <a:latin typeface="Lato"/>
              <a:ea typeface="Lato"/>
              <a:cs typeface="Lato"/>
              <a:sym typeface="Lato"/>
            </a:endParaRPr>
          </a:p>
        </p:txBody>
      </p:sp>
      <p:pic>
        <p:nvPicPr>
          <p:cNvPr id="218" name="Google Shape;218;p38"/>
          <p:cNvPicPr preferRelativeResize="0"/>
          <p:nvPr/>
        </p:nvPicPr>
        <p:blipFill>
          <a:blip r:embed="rId3">
            <a:alphaModFix/>
          </a:blip>
          <a:stretch>
            <a:fillRect/>
          </a:stretch>
        </p:blipFill>
        <p:spPr>
          <a:xfrm>
            <a:off x="618200" y="1105000"/>
            <a:ext cx="6459825" cy="39552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727650" y="5698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Some more Analysis &amp; Visualization</a:t>
            </a:r>
            <a:endParaRPr sz="1840"/>
          </a:p>
        </p:txBody>
      </p:sp>
      <p:sp>
        <p:nvSpPr>
          <p:cNvPr id="224" name="Google Shape;224;p39"/>
          <p:cNvSpPr txBox="1"/>
          <p:nvPr/>
        </p:nvSpPr>
        <p:spPr>
          <a:xfrm>
            <a:off x="7335675" y="1143650"/>
            <a:ext cx="1556100" cy="3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Gender </a:t>
            </a:r>
            <a:r>
              <a:rPr lang="en-GB" sz="1300">
                <a:solidFill>
                  <a:schemeClr val="accent1"/>
                </a:solidFill>
                <a:latin typeface="Lato"/>
                <a:ea typeface="Lato"/>
                <a:cs typeface="Lato"/>
                <a:sym typeface="Lato"/>
              </a:rPr>
              <a:t>Wise proportion of employees working in each department.</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The lowest amount of females works in Finance Department and General management, the ratio of male to female is the </a:t>
            </a:r>
            <a:r>
              <a:rPr lang="en-GB" sz="1300">
                <a:solidFill>
                  <a:schemeClr val="accent1"/>
                </a:solidFill>
                <a:latin typeface="Lato"/>
                <a:ea typeface="Lato"/>
                <a:cs typeface="Lato"/>
                <a:sym typeface="Lato"/>
              </a:rPr>
              <a:t>lowest</a:t>
            </a:r>
            <a:r>
              <a:rPr lang="en-GB" sz="1300">
                <a:solidFill>
                  <a:schemeClr val="accent1"/>
                </a:solidFill>
                <a:latin typeface="Lato"/>
                <a:ea typeface="Lato"/>
                <a:cs typeface="Lato"/>
                <a:sym typeface="Lato"/>
              </a:rPr>
              <a:t> as well in these two departments.</a:t>
            </a:r>
            <a:endParaRPr sz="1300">
              <a:solidFill>
                <a:schemeClr val="accent1"/>
              </a:solidFill>
              <a:latin typeface="Lato"/>
              <a:ea typeface="Lato"/>
              <a:cs typeface="Lato"/>
              <a:sym typeface="Lato"/>
            </a:endParaRPr>
          </a:p>
        </p:txBody>
      </p:sp>
      <p:pic>
        <p:nvPicPr>
          <p:cNvPr id="225" name="Google Shape;225;p39"/>
          <p:cNvPicPr preferRelativeResize="0"/>
          <p:nvPr/>
        </p:nvPicPr>
        <p:blipFill>
          <a:blip r:embed="rId3">
            <a:alphaModFix/>
          </a:blip>
          <a:stretch>
            <a:fillRect/>
          </a:stretch>
        </p:blipFill>
        <p:spPr>
          <a:xfrm>
            <a:off x="638000" y="999725"/>
            <a:ext cx="6221976" cy="399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727650" y="133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p:txBody>
      </p:sp>
      <p:sp>
        <p:nvSpPr>
          <p:cNvPr id="231" name="Google Shape;231;p40"/>
          <p:cNvSpPr txBox="1"/>
          <p:nvPr>
            <p:ph idx="1" type="body"/>
          </p:nvPr>
        </p:nvSpPr>
        <p:spPr>
          <a:xfrm>
            <a:off x="729450" y="2078875"/>
            <a:ext cx="7688700" cy="26028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The project has helped me gain insights and has </a:t>
            </a:r>
            <a:r>
              <a:rPr lang="en-GB"/>
              <a:t>increased</a:t>
            </a:r>
            <a:r>
              <a:rPr lang="en-GB"/>
              <a:t> knowledge in using FORMULAS in Excel.</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GB"/>
              <a:t>Got introduced to use </a:t>
            </a:r>
            <a:r>
              <a:rPr lang="en-GB"/>
              <a:t>statistical</a:t>
            </a:r>
            <a:r>
              <a:rPr lang="en-GB"/>
              <a:t> functions such as Z-Score method to detect outliers in real-time data.</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GB"/>
              <a:t>Helped in utilising more detailed </a:t>
            </a:r>
            <a:r>
              <a:rPr lang="en-GB"/>
              <a:t>elements</a:t>
            </a:r>
            <a:r>
              <a:rPr lang="en-GB"/>
              <a:t> of </a:t>
            </a:r>
            <a:r>
              <a:rPr lang="en-GB"/>
              <a:t>different</a:t>
            </a:r>
            <a:r>
              <a:rPr lang="en-GB"/>
              <a:t> charts using pivot table and understanding them and its usage.</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ph type="ctrTitle"/>
          </p:nvPr>
        </p:nvSpPr>
        <p:spPr>
          <a:xfrm>
            <a:off x="3419400" y="1827875"/>
            <a:ext cx="2449500" cy="185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THANK </a:t>
            </a:r>
            <a:endParaRPr/>
          </a:p>
          <a:p>
            <a:pPr indent="0" lvl="0" marL="0" rtl="0" algn="ctr">
              <a:spcBef>
                <a:spcPts val="0"/>
              </a:spcBef>
              <a:spcAft>
                <a:spcPts val="0"/>
              </a:spcAft>
              <a:buNone/>
            </a:pPr>
            <a:r>
              <a:rPr lang="en-GB"/>
              <a:t>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7650" y="13384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138" name="Google Shape;138;p26"/>
          <p:cNvSpPr txBox="1"/>
          <p:nvPr>
            <p:ph idx="1" type="body"/>
          </p:nvPr>
        </p:nvSpPr>
        <p:spPr>
          <a:xfrm>
            <a:off x="729450" y="2078875"/>
            <a:ext cx="7688700" cy="2602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To analyse the given data and record of the previous hires for the employees and their </a:t>
            </a:r>
            <a:r>
              <a:rPr lang="en-GB"/>
              <a:t>rejections</a:t>
            </a:r>
            <a:r>
              <a:rPr lang="en-GB"/>
              <a:t>, interviews, job positions, departments and so on.  Using statistical formulas and  analysing </a:t>
            </a:r>
            <a:r>
              <a:rPr lang="en-GB"/>
              <a:t>techniques</a:t>
            </a:r>
            <a:r>
              <a:rPr lang="en-GB"/>
              <a:t>, providing a report of </a:t>
            </a:r>
            <a:r>
              <a:rPr lang="en-GB"/>
              <a:t>different</a:t>
            </a:r>
            <a:r>
              <a:rPr lang="en-GB"/>
              <a:t> tasks to the hiring team which helps them understand the past and current hiring scenarios.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-&gt; Excel file link - </a:t>
            </a:r>
            <a:r>
              <a:rPr lang="en-GB" u="sng">
                <a:solidFill>
                  <a:schemeClr val="accent5"/>
                </a:solidFill>
                <a:highlight>
                  <a:schemeClr val="accent6"/>
                </a:highlight>
                <a:hlinkClick r:id="rId3">
                  <a:extLst>
                    <a:ext uri="{A12FA001-AC4F-418D-AE19-62706E023703}">
                      <ahyp:hlinkClr val="tx"/>
                    </a:ext>
                  </a:extLst>
                </a:hlinkClick>
              </a:rPr>
              <a:t>https://docs.google.com/spreadsheets/d/1nLNAZtVsFaK57hhi7_AAPgpwbL85li-q/edit?usp=drive_link&amp;ouid=109416836118642236108&amp;rtpof=true&amp;sd=true</a:t>
            </a:r>
            <a:endParaRPr>
              <a:solidFill>
                <a:schemeClr val="accent5"/>
              </a:solidFill>
              <a:highlight>
                <a:schemeClr val="accent6"/>
              </a:highlight>
            </a:endParaRPr>
          </a:p>
          <a:p>
            <a:pPr indent="0" lvl="0" marL="0" rtl="0" algn="l">
              <a:spcBef>
                <a:spcPts val="1200"/>
              </a:spcBef>
              <a:spcAft>
                <a:spcPts val="1200"/>
              </a:spcAft>
              <a:buNone/>
            </a:pPr>
            <a:r>
              <a:rPr i="1" lang="en-GB">
                <a:solidFill>
                  <a:schemeClr val="accent5"/>
                </a:solidFill>
              </a:rPr>
              <a:t>Note - Its a .xlsx file format, hence you may see certain things not shown properly if you open it on google sheets. So it’s recommended to download the file and open it in Excel. </a:t>
            </a:r>
            <a:endParaRPr i="1">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Tech_Stack used</a:t>
            </a:r>
            <a:endParaRPr/>
          </a:p>
        </p:txBody>
      </p:sp>
      <p:sp>
        <p:nvSpPr>
          <p:cNvPr id="144" name="Google Shape;144;p27"/>
          <p:cNvSpPr txBox="1"/>
          <p:nvPr>
            <p:ph idx="1" type="body"/>
          </p:nvPr>
        </p:nvSpPr>
        <p:spPr>
          <a:xfrm>
            <a:off x="729450" y="1853850"/>
            <a:ext cx="7688700" cy="294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MS Excel</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in order to open the .csv file, cleaning the data and then applying statistical functions on the useful data to analyse, as well as  a very important tool in order to draw insights out of the data in form of tables and charts.</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Google Slides </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to prepare the report and to document all the insights of different tasks of the project.</a:t>
            </a:r>
            <a:endParaRPr>
              <a:solidFill>
                <a:srgbClr val="424242"/>
              </a:solidFill>
              <a:latin typeface="Nunito"/>
              <a:ea typeface="Nunito"/>
              <a:cs typeface="Nunito"/>
              <a:sym typeface="Nunito"/>
            </a:endParaRPr>
          </a:p>
          <a:p>
            <a:pPr indent="0" lvl="0" marL="0" rtl="0" algn="l">
              <a:spcBef>
                <a:spcPts val="1200"/>
              </a:spcBef>
              <a:spcAft>
                <a:spcPts val="1200"/>
              </a:spcAft>
              <a:buNone/>
            </a:pPr>
            <a:r>
              <a:t/>
            </a:r>
            <a:endParaRPr>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Approach</a:t>
            </a:r>
            <a:endParaRPr sz="1840"/>
          </a:p>
        </p:txBody>
      </p:sp>
      <p:sp>
        <p:nvSpPr>
          <p:cNvPr id="150" name="Google Shape;150;p28"/>
          <p:cNvSpPr txBox="1"/>
          <p:nvPr>
            <p:ph idx="1" type="body"/>
          </p:nvPr>
        </p:nvSpPr>
        <p:spPr>
          <a:xfrm>
            <a:off x="727650" y="1853850"/>
            <a:ext cx="7688700" cy="2937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Created a pivot table and added the required parameters and filtered by “HIRED” to create the necessary data and then created </a:t>
            </a:r>
            <a:r>
              <a:rPr lang="en-GB"/>
              <a:t>column</a:t>
            </a:r>
            <a:r>
              <a:rPr lang="en-GB"/>
              <a:t> graph using the output data.</a:t>
            </a:r>
            <a:endParaRPr/>
          </a:p>
          <a:p>
            <a:pPr indent="0" lvl="0" marL="0" rtl="0" algn="l">
              <a:spcBef>
                <a:spcPts val="1200"/>
              </a:spcBef>
              <a:spcAft>
                <a:spcPts val="0"/>
              </a:spcAft>
              <a:buNone/>
            </a:pPr>
            <a:r>
              <a:rPr lang="en-GB"/>
              <a:t>We can also do the following </a:t>
            </a:r>
            <a:r>
              <a:rPr lang="en-GB"/>
              <a:t>without</a:t>
            </a:r>
            <a:r>
              <a:rPr lang="en-GB"/>
              <a:t> the help of Pivot table and just formulas.                                                                      </a:t>
            </a:r>
            <a:r>
              <a:rPr lang="en-GB"/>
              <a:t>Formula</a:t>
            </a:r>
            <a:r>
              <a:rPr lang="en-GB"/>
              <a:t> used =&gt;          Male Hired -       </a:t>
            </a:r>
            <a:r>
              <a:rPr lang="en-GB"/>
              <a:t>=COUNTIFS(D:D, "Male", C:C, "Hired")     (Similarly for females)</a:t>
            </a:r>
            <a:endParaRPr/>
          </a:p>
          <a:p>
            <a:pPr indent="0" lvl="0" marL="0" rtl="0" algn="l">
              <a:spcBef>
                <a:spcPts val="1200"/>
              </a:spcBef>
              <a:spcAft>
                <a:spcPts val="0"/>
              </a:spcAft>
              <a:buNone/>
            </a:pPr>
            <a:r>
              <a:rPr lang="en-GB"/>
              <a:t>In order to </a:t>
            </a:r>
            <a:r>
              <a:rPr b="1" i="1" lang="en-GB"/>
              <a:t>handle blanks</a:t>
            </a:r>
            <a:r>
              <a:rPr lang="en-GB"/>
              <a:t>, I followed these steps -</a:t>
            </a:r>
            <a:endParaRPr/>
          </a:p>
          <a:p>
            <a:pPr indent="-304958" lvl="0" marL="457200" rtl="0" algn="l">
              <a:spcBef>
                <a:spcPts val="1200"/>
              </a:spcBef>
              <a:spcAft>
                <a:spcPts val="0"/>
              </a:spcAft>
              <a:buSzPct val="100000"/>
              <a:buAutoNum type="arabicParenR"/>
            </a:pPr>
            <a:r>
              <a:rPr lang="en-GB"/>
              <a:t>Filtered out blank cells in gender, got a total of them by using COUNT.</a:t>
            </a:r>
            <a:endParaRPr/>
          </a:p>
          <a:p>
            <a:pPr indent="-304958" lvl="0" marL="457200" rtl="0" algn="l">
              <a:spcBef>
                <a:spcPts val="0"/>
              </a:spcBef>
              <a:spcAft>
                <a:spcPts val="0"/>
              </a:spcAft>
              <a:buSzPct val="100000"/>
              <a:buAutoNum type="arabicParenR"/>
            </a:pPr>
            <a:r>
              <a:rPr lang="en-GB"/>
              <a:t>Then got the percentage ratio of MALES, FEMALES, and DON’T WANT TO SAY from the non-blank record.eg Male (54.68%), Female(39.6%), Don’t want to say (5.72%)</a:t>
            </a:r>
            <a:endParaRPr/>
          </a:p>
          <a:p>
            <a:pPr indent="-304958" lvl="0" marL="457200" rtl="0" algn="l">
              <a:spcBef>
                <a:spcPts val="0"/>
              </a:spcBef>
              <a:spcAft>
                <a:spcPts val="0"/>
              </a:spcAft>
              <a:buSzPct val="100000"/>
              <a:buAutoNum type="arabicParenR"/>
            </a:pPr>
            <a:r>
              <a:rPr lang="en-GB"/>
              <a:t>Then divided the total blank cells as per the  ratio. Eg - Total was 10 blank, hence Male(54.68 percent of 10) similarly for female and don’t want to say, hence getting Male(5), Female(4), Don’t want to say (1) .</a:t>
            </a:r>
            <a:endParaRPr/>
          </a:p>
          <a:p>
            <a:pPr indent="-304958" lvl="0" marL="457200" rtl="0" algn="l">
              <a:spcBef>
                <a:spcPts val="0"/>
              </a:spcBef>
              <a:spcAft>
                <a:spcPts val="0"/>
              </a:spcAft>
              <a:buSzPct val="100000"/>
              <a:buAutoNum type="arabicParenR"/>
            </a:pPr>
            <a:r>
              <a:rPr lang="en-GB"/>
              <a:t>Then added the divided genders to the already existing data.                                                                          </a:t>
            </a:r>
            <a:r>
              <a:rPr lang="en-GB"/>
              <a:t>          </a:t>
            </a:r>
            <a:endParaRPr/>
          </a:p>
          <a:p>
            <a:pPr indent="0" lvl="0" marL="0" rtl="0" algn="l">
              <a:spcBef>
                <a:spcPts val="1200"/>
              </a:spcBef>
              <a:spcAft>
                <a:spcPts val="1200"/>
              </a:spcAft>
              <a:buNone/>
            </a:pPr>
            <a:r>
              <a:t/>
            </a:r>
            <a:endParaRPr/>
          </a:p>
        </p:txBody>
      </p:sp>
      <p:sp>
        <p:nvSpPr>
          <p:cNvPr id="151" name="Google Shape;151;p28"/>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A - </a:t>
            </a:r>
            <a:r>
              <a:rPr lang="en-GB" sz="1822"/>
              <a:t>Determine the gender distribution of hires</a:t>
            </a:r>
            <a:endParaRPr sz="182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679900" y="5753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Insight</a:t>
            </a:r>
            <a:endParaRPr sz="1840"/>
          </a:p>
        </p:txBody>
      </p:sp>
      <p:pic>
        <p:nvPicPr>
          <p:cNvPr id="157" name="Google Shape;157;p29"/>
          <p:cNvPicPr preferRelativeResize="0"/>
          <p:nvPr/>
        </p:nvPicPr>
        <p:blipFill>
          <a:blip r:embed="rId3">
            <a:alphaModFix/>
          </a:blip>
          <a:stretch>
            <a:fillRect/>
          </a:stretch>
        </p:blipFill>
        <p:spPr>
          <a:xfrm>
            <a:off x="392500" y="1110550"/>
            <a:ext cx="6104475" cy="3626825"/>
          </a:xfrm>
          <a:prstGeom prst="rect">
            <a:avLst/>
          </a:prstGeom>
          <a:noFill/>
          <a:ln>
            <a:noFill/>
          </a:ln>
        </p:spPr>
      </p:pic>
      <p:sp>
        <p:nvSpPr>
          <p:cNvPr id="158" name="Google Shape;158;p29"/>
          <p:cNvSpPr txBox="1"/>
          <p:nvPr/>
        </p:nvSpPr>
        <p:spPr>
          <a:xfrm>
            <a:off x="6770775" y="1044550"/>
            <a:ext cx="2110800" cy="3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solidFill>
                  <a:schemeClr val="accent1"/>
                </a:solidFill>
                <a:latin typeface="Lato"/>
                <a:ea typeface="Lato"/>
                <a:cs typeface="Lato"/>
                <a:sym typeface="Lato"/>
              </a:rPr>
              <a:t>Without </a:t>
            </a:r>
            <a:r>
              <a:rPr b="1" lang="en-GB" sz="1300">
                <a:solidFill>
                  <a:schemeClr val="accent1"/>
                </a:solidFill>
                <a:latin typeface="Lato"/>
                <a:ea typeface="Lato"/>
                <a:cs typeface="Lato"/>
                <a:sym typeface="Lato"/>
              </a:rPr>
              <a:t>handling</a:t>
            </a:r>
            <a:r>
              <a:rPr b="1" lang="en-GB" sz="1300">
                <a:solidFill>
                  <a:schemeClr val="accent1"/>
                </a:solidFill>
                <a:latin typeface="Lato"/>
                <a:ea typeface="Lato"/>
                <a:cs typeface="Lato"/>
                <a:sym typeface="Lato"/>
              </a:rPr>
              <a:t> Blanks</a:t>
            </a:r>
            <a:endParaRPr b="1"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Male - 2563</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Female - 1856</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b="1" lang="en-GB" sz="1300">
                <a:solidFill>
                  <a:schemeClr val="accent1"/>
                </a:solidFill>
                <a:latin typeface="Lato"/>
                <a:ea typeface="Lato"/>
                <a:cs typeface="Lato"/>
                <a:sym typeface="Lato"/>
              </a:rPr>
              <a:t>After Handling Blanks </a:t>
            </a:r>
            <a:endParaRPr b="1"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Male - 2568</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Female - 1860</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We can observe that the amount of Males hired are </a:t>
            </a:r>
            <a:r>
              <a:rPr lang="en-GB" sz="1300">
                <a:solidFill>
                  <a:schemeClr val="accent1"/>
                </a:solidFill>
                <a:latin typeface="Lato"/>
                <a:ea typeface="Lato"/>
                <a:cs typeface="Lato"/>
                <a:sym typeface="Lato"/>
              </a:rPr>
              <a:t>significantly</a:t>
            </a:r>
            <a:r>
              <a:rPr lang="en-GB" sz="1300">
                <a:solidFill>
                  <a:schemeClr val="accent1"/>
                </a:solidFill>
                <a:latin typeface="Lato"/>
                <a:ea typeface="Lato"/>
                <a:cs typeface="Lato"/>
                <a:sym typeface="Lato"/>
              </a:rPr>
              <a:t> more than the females hired.</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The number of male applicants are also higher than female, hence more rejection and hiring numbers for males.</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Approach</a:t>
            </a:r>
            <a:endParaRPr sz="1840"/>
          </a:p>
        </p:txBody>
      </p:sp>
      <p:sp>
        <p:nvSpPr>
          <p:cNvPr id="164" name="Google Shape;164;p30"/>
          <p:cNvSpPr txBox="1"/>
          <p:nvPr>
            <p:ph idx="1" type="body"/>
          </p:nvPr>
        </p:nvSpPr>
        <p:spPr>
          <a:xfrm>
            <a:off x="727650" y="1853850"/>
            <a:ext cx="7688700" cy="30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We can also do the following with just a formula.                                                                                                             Formula used =&gt;          </a:t>
            </a:r>
            <a:r>
              <a:rPr lang="en-GB"/>
              <a:t>= AVERAGE(G:G)</a:t>
            </a:r>
            <a:endParaRPr/>
          </a:p>
          <a:p>
            <a:pPr indent="0" lvl="0" marL="0" rtl="0" algn="l">
              <a:spcBef>
                <a:spcPts val="1200"/>
              </a:spcBef>
              <a:spcAft>
                <a:spcPts val="0"/>
              </a:spcAft>
              <a:buNone/>
            </a:pPr>
            <a:r>
              <a:rPr lang="en-GB"/>
              <a:t>In order to </a:t>
            </a:r>
            <a:r>
              <a:rPr b="1" i="1" lang="en-GB"/>
              <a:t>handle outliers</a:t>
            </a:r>
            <a:r>
              <a:rPr lang="en-GB"/>
              <a:t>, I used the</a:t>
            </a:r>
            <a:r>
              <a:rPr b="1" lang="en-GB"/>
              <a:t> Z-Score </a:t>
            </a:r>
            <a:r>
              <a:rPr lang="en-GB"/>
              <a:t>method and followed these steps -</a:t>
            </a:r>
            <a:endParaRPr/>
          </a:p>
          <a:p>
            <a:pPr indent="-311150" lvl="0" marL="457200" rtl="0" algn="l">
              <a:spcBef>
                <a:spcPts val="1200"/>
              </a:spcBef>
              <a:spcAft>
                <a:spcPts val="0"/>
              </a:spcAft>
              <a:buSzPts val="1300"/>
              <a:buAutoNum type="arabicParenR"/>
            </a:pPr>
            <a:r>
              <a:rPr lang="en-GB"/>
              <a:t>Used the =STDEV to find the </a:t>
            </a:r>
            <a:r>
              <a:rPr lang="en-GB"/>
              <a:t>standard</a:t>
            </a:r>
            <a:r>
              <a:rPr lang="en-GB"/>
              <a:t> deviation of the salary column.</a:t>
            </a:r>
            <a:endParaRPr/>
          </a:p>
          <a:p>
            <a:pPr indent="-311150" lvl="0" marL="457200" rtl="0" algn="l">
              <a:spcBef>
                <a:spcPts val="0"/>
              </a:spcBef>
              <a:spcAft>
                <a:spcPts val="0"/>
              </a:spcAft>
              <a:buSzPts val="1300"/>
              <a:buAutoNum type="arabicParenR"/>
            </a:pPr>
            <a:r>
              <a:rPr lang="en-GB"/>
              <a:t>Created a column for Z-Scores for the salary using formula =(salary - average) /standard_deviation </a:t>
            </a:r>
            <a:endParaRPr/>
          </a:p>
          <a:p>
            <a:pPr indent="-311150" lvl="0" marL="457200" rtl="0" algn="l">
              <a:spcBef>
                <a:spcPts val="0"/>
              </a:spcBef>
              <a:spcAft>
                <a:spcPts val="0"/>
              </a:spcAft>
              <a:buSzPts val="1300"/>
              <a:buAutoNum type="arabicParenR"/>
            </a:pPr>
            <a:r>
              <a:rPr lang="en-GB"/>
              <a:t>Those salary having Zscore more than 3 and less than -3 are traditionally marked as an OUTLIER.</a:t>
            </a:r>
            <a:endParaRPr/>
          </a:p>
          <a:p>
            <a:pPr indent="-311150" lvl="0" marL="457200" rtl="0" algn="l">
              <a:spcBef>
                <a:spcPts val="0"/>
              </a:spcBef>
              <a:spcAft>
                <a:spcPts val="0"/>
              </a:spcAft>
              <a:buSzPts val="1300"/>
              <a:buAutoNum type="arabicParenR"/>
            </a:pPr>
            <a:r>
              <a:rPr lang="en-GB"/>
              <a:t>Obtained average of the salaries excluding the OUTLIERS. (used to replace the OUTLIER’s Salary)</a:t>
            </a:r>
            <a:endParaRPr/>
          </a:p>
          <a:p>
            <a:pPr indent="-311150" lvl="0" marL="457200" rtl="0" algn="l">
              <a:spcBef>
                <a:spcPts val="0"/>
              </a:spcBef>
              <a:spcAft>
                <a:spcPts val="0"/>
              </a:spcAft>
              <a:buSzPts val="1300"/>
              <a:buAutoNum type="arabicParenR"/>
            </a:pPr>
            <a:r>
              <a:rPr lang="en-GB"/>
              <a:t>Created another column named  “Corrected Salary” , and used the formula </a:t>
            </a:r>
            <a:r>
              <a:rPr lang="en-GB"/>
              <a:t>using</a:t>
            </a:r>
            <a:r>
              <a:rPr lang="en-GB"/>
              <a:t> IF Condition.              =if(Zscore&gt;3 or Zscore&lt;-3  then replace it with the average salary calculated without outliers, else let it be the previous salary)                                                                          </a:t>
            </a:r>
            <a:endParaRPr/>
          </a:p>
          <a:p>
            <a:pPr indent="0" lvl="0" marL="0" rtl="0" algn="l">
              <a:spcBef>
                <a:spcPts val="1200"/>
              </a:spcBef>
              <a:spcAft>
                <a:spcPts val="1200"/>
              </a:spcAft>
              <a:buNone/>
            </a:pPr>
            <a:r>
              <a:rPr lang="en-GB"/>
              <a:t>Note -&gt; I have used the average to replace the outliers, so that the outliers don’t affect that much on the average of the salary, as 2lakh, 3lakh and 4lakh were very out of the range.</a:t>
            </a:r>
            <a:endParaRPr/>
          </a:p>
        </p:txBody>
      </p:sp>
      <p:sp>
        <p:nvSpPr>
          <p:cNvPr id="165" name="Google Shape;165;p30"/>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B - </a:t>
            </a:r>
            <a:r>
              <a:rPr lang="en-GB" sz="1822"/>
              <a:t>Determine the </a:t>
            </a:r>
            <a:r>
              <a:rPr lang="en-GB" sz="1822"/>
              <a:t>the average salary offered by this company</a:t>
            </a:r>
            <a:endParaRPr sz="18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459825" y="3474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Insight</a:t>
            </a:r>
            <a:endParaRPr sz="1840"/>
          </a:p>
        </p:txBody>
      </p:sp>
      <p:pic>
        <p:nvPicPr>
          <p:cNvPr id="171" name="Google Shape;171;p31"/>
          <p:cNvPicPr preferRelativeResize="0"/>
          <p:nvPr/>
        </p:nvPicPr>
        <p:blipFill>
          <a:blip r:embed="rId3">
            <a:alphaModFix/>
          </a:blip>
          <a:stretch>
            <a:fillRect/>
          </a:stretch>
        </p:blipFill>
        <p:spPr>
          <a:xfrm>
            <a:off x="440025" y="763700"/>
            <a:ext cx="8263952" cy="2624088"/>
          </a:xfrm>
          <a:prstGeom prst="rect">
            <a:avLst/>
          </a:prstGeom>
          <a:noFill/>
          <a:ln>
            <a:noFill/>
          </a:ln>
        </p:spPr>
      </p:pic>
      <p:sp>
        <p:nvSpPr>
          <p:cNvPr id="172" name="Google Shape;172;p31"/>
          <p:cNvSpPr txBox="1"/>
          <p:nvPr/>
        </p:nvSpPr>
        <p:spPr>
          <a:xfrm>
            <a:off x="121800" y="3387800"/>
            <a:ext cx="8900400" cy="11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accent1"/>
                </a:solidFill>
                <a:latin typeface="Lato"/>
                <a:ea typeface="Lato"/>
                <a:cs typeface="Lato"/>
                <a:sym typeface="Lato"/>
              </a:rPr>
              <a:t>As we replaced the outliers with Average, there has been not much difference in the AVERAGE calculated after replacing the outliers.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300">
                <a:solidFill>
                  <a:schemeClr val="accent1"/>
                </a:solidFill>
                <a:latin typeface="Lato"/>
                <a:ea typeface="Lato"/>
                <a:cs typeface="Lato"/>
                <a:sym typeface="Lato"/>
              </a:rPr>
              <a:t>If we had replaced the </a:t>
            </a:r>
            <a:r>
              <a:rPr lang="en-GB" sz="1300">
                <a:solidFill>
                  <a:schemeClr val="accent1"/>
                </a:solidFill>
                <a:latin typeface="Lato"/>
                <a:ea typeface="Lato"/>
                <a:cs typeface="Lato"/>
                <a:sym typeface="Lato"/>
              </a:rPr>
              <a:t>outliers with the closest Z-score possible value, then the AVERAGE would have increased, as this is a right-skewed salary data.</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i="1" lang="en-GB" sz="1200">
                <a:solidFill>
                  <a:schemeClr val="accent1"/>
                </a:solidFill>
                <a:latin typeface="Lato"/>
                <a:ea typeface="Lato"/>
                <a:cs typeface="Lato"/>
                <a:sym typeface="Lato"/>
              </a:rPr>
              <a:t>I have purposely used Average to replace, because if there is even a thought of considering these salaries as outliers then it should be handled as average of others which are very less, using the closest Z-score doesn’t make any sense, better than that would be to just consider it as NOT AN OUTLIERS because these salaries are possible if the employee has great experience and qualifications</a:t>
            </a:r>
            <a:endParaRPr i="1" sz="1200">
              <a:solidFill>
                <a:schemeClr val="accen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Approach</a:t>
            </a:r>
            <a:endParaRPr sz="1840"/>
          </a:p>
        </p:txBody>
      </p:sp>
      <p:sp>
        <p:nvSpPr>
          <p:cNvPr id="178" name="Google Shape;178;p32"/>
          <p:cNvSpPr txBox="1"/>
          <p:nvPr>
            <p:ph idx="1" type="body"/>
          </p:nvPr>
        </p:nvSpPr>
        <p:spPr>
          <a:xfrm>
            <a:off x="727650" y="1853850"/>
            <a:ext cx="7688700" cy="28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can do the following with just a formula.                                                                                                                       Formula used =&gt;       </a:t>
            </a:r>
            <a:r>
              <a:rPr lang="en-GB"/>
              <a:t>=COUNTIFS(G:G,"&gt;=0",G:G,"&lt;10000") similarly different class intervals like &gt;=10000 and &lt;20000, etc.</a:t>
            </a:r>
            <a:endParaRPr/>
          </a:p>
          <a:p>
            <a:pPr indent="0" lvl="0" marL="0" rtl="0" algn="l">
              <a:spcBef>
                <a:spcPts val="1200"/>
              </a:spcBef>
              <a:spcAft>
                <a:spcPts val="0"/>
              </a:spcAft>
              <a:buNone/>
            </a:pPr>
            <a:r>
              <a:rPr lang="en-GB"/>
              <a:t>Then after creating intervals and counting the no. of employees with their salary in the range, we can use that table to create a </a:t>
            </a:r>
            <a:r>
              <a:rPr b="1" i="1" lang="en-GB"/>
              <a:t>Histogram Chart.</a:t>
            </a:r>
            <a:endParaRPr b="1" i="1"/>
          </a:p>
          <a:p>
            <a:pPr indent="0" lvl="0" marL="0" rtl="0" algn="l">
              <a:spcBef>
                <a:spcPts val="1200"/>
              </a:spcBef>
              <a:spcAft>
                <a:spcPts val="0"/>
              </a:spcAft>
              <a:buNone/>
            </a:pPr>
            <a:r>
              <a:t/>
            </a:r>
            <a:endParaRPr b="1" i="1"/>
          </a:p>
          <a:p>
            <a:pPr indent="0" lvl="0" marL="0" rtl="0" algn="l">
              <a:spcBef>
                <a:spcPts val="1200"/>
              </a:spcBef>
              <a:spcAft>
                <a:spcPts val="0"/>
              </a:spcAft>
              <a:buNone/>
            </a:pPr>
            <a:r>
              <a:rPr lang="en-GB"/>
              <a:t>-&gt; </a:t>
            </a:r>
            <a:r>
              <a:rPr lang="en-GB"/>
              <a:t>In order to </a:t>
            </a:r>
            <a:r>
              <a:rPr b="1" i="1" lang="en-GB"/>
              <a:t>handle outliers</a:t>
            </a:r>
            <a:r>
              <a:rPr lang="en-GB"/>
              <a:t>, we can use the same Z-Score method as previous task and then replace the salaries and add them to their respective salary intervals.                                                                </a:t>
            </a:r>
            <a:endParaRPr/>
          </a:p>
          <a:p>
            <a:pPr indent="0" lvl="0" marL="0" rtl="0" algn="l">
              <a:spcBef>
                <a:spcPts val="1200"/>
              </a:spcBef>
              <a:spcAft>
                <a:spcPts val="1200"/>
              </a:spcAft>
              <a:buNone/>
            </a:pPr>
            <a:r>
              <a:t/>
            </a:r>
            <a:endParaRPr/>
          </a:p>
        </p:txBody>
      </p:sp>
      <p:sp>
        <p:nvSpPr>
          <p:cNvPr id="179" name="Google Shape;179;p32"/>
          <p:cNvSpPr txBox="1"/>
          <p:nvPr>
            <p:ph type="title"/>
          </p:nvPr>
        </p:nvSpPr>
        <p:spPr>
          <a:xfrm>
            <a:off x="832300" y="5989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C - </a:t>
            </a:r>
            <a:r>
              <a:rPr lang="en-GB" sz="1822"/>
              <a:t> Create class intervals for the salaries in the company </a:t>
            </a:r>
            <a:endParaRPr sz="1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410275" y="3969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GB" sz="1840"/>
              <a:t>Insight</a:t>
            </a:r>
            <a:endParaRPr sz="1840"/>
          </a:p>
        </p:txBody>
      </p:sp>
      <p:pic>
        <p:nvPicPr>
          <p:cNvPr id="185" name="Google Shape;185;p33"/>
          <p:cNvPicPr preferRelativeResize="0"/>
          <p:nvPr/>
        </p:nvPicPr>
        <p:blipFill>
          <a:blip r:embed="rId3">
            <a:alphaModFix/>
          </a:blip>
          <a:stretch>
            <a:fillRect/>
          </a:stretch>
        </p:blipFill>
        <p:spPr>
          <a:xfrm>
            <a:off x="215950" y="777350"/>
            <a:ext cx="8077337" cy="395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