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Nuni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62F685-EA88-44A0-8029-F62C00074055}">
  <a:tblStyle styleId="{0D62F685-EA88-44A0-8029-F62C000740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01790d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01790d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a01790d3b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a01790d3b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a01790d3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a01790d3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01790d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01790d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01790d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01790d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a01790d3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a01790d3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a01790d3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a01790d3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a01790d3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a01790d3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a01790d3b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a01790d3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a01790d3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a01790d3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a01790d3b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a01790d3b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01790d3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01790d3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a01790d3b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a01790d3b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a01790d3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a01790d3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01790d3b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01790d3b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a01790d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a01790d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01790d3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01790d3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01790d3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01790d3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a01790d3b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a01790d3b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a01790d3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a01790d3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sBUPWhYKxzA8mlgnFF39F5MhGK-WsGj6/edit?usp=sharing&amp;ouid=109416836118642236108&amp;rtpof=true&amp;sd=true" TargetMode="External"/><Relationship Id="rId4" Type="http://schemas.openxmlformats.org/officeDocument/2006/relationships/hyperlink" Target="https://docs.google.com/spreadsheets/d/1D4jZA6TqIhsJ5SAzxHZaj4hYaOxZIw7_/edit?usp=sharing&amp;ouid=109416836118642236108&amp;rtpof=true&amp;sd=true" TargetMode="External"/><Relationship Id="rId5" Type="http://schemas.openxmlformats.org/officeDocument/2006/relationships/hyperlink" Target="https://docs.google.com/spreadsheets/d/1HOluR4vkBBD8vWr0u_nCgzdbCzbeHNXR/edit?usp=sharing&amp;ouid=109416836118642236108&amp;rtpof=true&amp;sd=true" TargetMode="External"/><Relationship Id="rId6" Type="http://schemas.openxmlformats.org/officeDocument/2006/relationships/hyperlink" Target="https://drive.google.com/file/d/1f1zk5F6JAUuCMYQIXgkT04Jx5KQ6IewW/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5</a:t>
            </a:r>
            <a:endParaRPr/>
          </a:p>
          <a:p>
            <a:pPr indent="0" lvl="0" marL="0" rtl="0" algn="l">
              <a:spcBef>
                <a:spcPts val="0"/>
              </a:spcBef>
              <a:spcAft>
                <a:spcPts val="0"/>
              </a:spcAft>
              <a:buNone/>
            </a:pPr>
            <a:r>
              <a:rPr lang="en-GB"/>
              <a:t>IMDB Movie Analysis</a:t>
            </a:r>
            <a:r>
              <a:rPr lang="en-GB"/>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486963" y="0"/>
            <a:ext cx="8170075" cy="4138600"/>
          </a:xfrm>
          <a:prstGeom prst="rect">
            <a:avLst/>
          </a:prstGeom>
          <a:noFill/>
          <a:ln>
            <a:noFill/>
          </a:ln>
        </p:spPr>
      </p:pic>
      <p:sp>
        <p:nvSpPr>
          <p:cNvPr id="140" name="Google Shape;140;p22"/>
          <p:cNvSpPr txBox="1"/>
          <p:nvPr/>
        </p:nvSpPr>
        <p:spPr>
          <a:xfrm>
            <a:off x="976300" y="4219550"/>
            <a:ext cx="7405800" cy="726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max IMDB Score is achieved by “Comedy”.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While the least Min IMDB scores are achieved by genres like “</a:t>
            </a:r>
            <a:r>
              <a:rPr lang="en-GB" sz="1300">
                <a:solidFill>
                  <a:schemeClr val="accent1"/>
                </a:solidFill>
                <a:latin typeface="Lato"/>
                <a:ea typeface="Lato"/>
                <a:cs typeface="Lato"/>
                <a:sym typeface="Lato"/>
              </a:rPr>
              <a:t>Biography</a:t>
            </a:r>
            <a:r>
              <a:rPr lang="en-GB" sz="1300">
                <a:solidFill>
                  <a:schemeClr val="accent1"/>
                </a:solidFill>
                <a:latin typeface="Lato"/>
                <a:ea typeface="Lato"/>
                <a:cs typeface="Lato"/>
                <a:sym typeface="Lato"/>
              </a:rPr>
              <a:t>”, “Film-Noir”, “Western” which had very few movies, the Mean for these </a:t>
            </a:r>
            <a:r>
              <a:rPr lang="en-GB" sz="1300">
                <a:solidFill>
                  <a:schemeClr val="accent1"/>
                </a:solidFill>
                <a:latin typeface="Lato"/>
                <a:ea typeface="Lato"/>
                <a:cs typeface="Lato"/>
                <a:sym typeface="Lato"/>
              </a:rPr>
              <a:t>genres</a:t>
            </a:r>
            <a:r>
              <a:rPr lang="en-GB" sz="1300">
                <a:solidFill>
                  <a:schemeClr val="accent1"/>
                </a:solidFill>
                <a:latin typeface="Lato"/>
                <a:ea typeface="Lato"/>
                <a:cs typeface="Lato"/>
                <a:sym typeface="Lato"/>
              </a:rPr>
              <a:t> also remains relatively Higher than others.</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291600" y="535725"/>
            <a:ext cx="3674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3804"/>
              <a:buNone/>
            </a:pPr>
            <a:r>
              <a:rPr lang="en-GB" sz="1840"/>
              <a:t>TASK B - </a:t>
            </a:r>
            <a:r>
              <a:rPr lang="en-GB" sz="1840"/>
              <a:t> Movie Duration Analysis</a:t>
            </a:r>
            <a:endParaRPr sz="1840"/>
          </a:p>
        </p:txBody>
      </p:sp>
      <p:sp>
        <p:nvSpPr>
          <p:cNvPr id="146" name="Google Shape;146;p23"/>
          <p:cNvSpPr txBox="1"/>
          <p:nvPr>
            <p:ph idx="1" type="body"/>
          </p:nvPr>
        </p:nvSpPr>
        <p:spPr>
          <a:xfrm>
            <a:off x="4045500" y="535725"/>
            <a:ext cx="5098500" cy="66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Task </a:t>
            </a:r>
            <a:r>
              <a:rPr lang="en-GB"/>
              <a:t>-  A</a:t>
            </a:r>
            <a:r>
              <a:rPr lang="en-GB"/>
              <a:t>nalyze the distribution of movie durations and identify the relationship between movie duration and IMDB score.</a:t>
            </a:r>
            <a:r>
              <a:rPr lang="en-GB"/>
              <a:t>                                                                              </a:t>
            </a:r>
            <a:endParaRPr/>
          </a:p>
        </p:txBody>
      </p:sp>
      <p:graphicFrame>
        <p:nvGraphicFramePr>
          <p:cNvPr id="147" name="Google Shape;147;p23"/>
          <p:cNvGraphicFramePr/>
          <p:nvPr/>
        </p:nvGraphicFramePr>
        <p:xfrm>
          <a:off x="628763" y="1688325"/>
          <a:ext cx="3000000" cy="3000000"/>
        </p:xfrm>
        <a:graphic>
          <a:graphicData uri="http://schemas.openxmlformats.org/drawingml/2006/table">
            <a:tbl>
              <a:tblPr>
                <a:noFill/>
                <a:tableStyleId>{0D62F685-EA88-44A0-8029-F62C00074055}</a:tableStyleId>
              </a:tblPr>
              <a:tblGrid>
                <a:gridCol w="3110475"/>
                <a:gridCol w="1830625"/>
              </a:tblGrid>
              <a:tr h="180975">
                <a:tc>
                  <a:txBody>
                    <a:bodyPr/>
                    <a:lstStyle/>
                    <a:p>
                      <a:pPr indent="0" lvl="0" marL="0" rtl="0" algn="l">
                        <a:spcBef>
                          <a:spcPts val="0"/>
                        </a:spcBef>
                        <a:spcAft>
                          <a:spcPts val="0"/>
                        </a:spcAft>
                        <a:buNone/>
                      </a:pPr>
                      <a:r>
                        <a:rPr b="1" lang="en-GB" sz="1100">
                          <a:solidFill>
                            <a:srgbClr val="FFFFFF"/>
                          </a:solidFill>
                        </a:rPr>
                        <a:t>Descriptive Stats</a:t>
                      </a:r>
                      <a:endParaRPr b="1" sz="1100">
                        <a:solidFill>
                          <a:srgbClr val="FFFFFF"/>
                        </a:solidFill>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b="1" lang="en-GB" sz="1100">
                          <a:solidFill>
                            <a:srgbClr val="FFFFFF"/>
                          </a:solidFill>
                        </a:rPr>
                        <a:t>Values.</a:t>
                      </a:r>
                      <a:endParaRPr b="1" sz="1100">
                        <a:solidFill>
                          <a:srgbClr val="FFFFFF"/>
                        </a:solidFill>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5B9BD5"/>
                    </a:solidFill>
                  </a:tcPr>
                </a:tc>
              </a:tr>
              <a:tr h="180975">
                <a:tc>
                  <a:txBody>
                    <a:bodyPr/>
                    <a:lstStyle/>
                    <a:p>
                      <a:pPr indent="0" lvl="0" marL="0" rtl="0" algn="l">
                        <a:spcBef>
                          <a:spcPts val="0"/>
                        </a:spcBef>
                        <a:spcAft>
                          <a:spcPts val="0"/>
                        </a:spcAft>
                        <a:buNone/>
                      </a:pPr>
                      <a:r>
                        <a:rPr lang="en-GB"/>
                        <a:t>Mean</a:t>
                      </a:r>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GB"/>
                        <a:t>107.0885586</a:t>
                      </a:r>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r>
              <a:tr h="180975">
                <a:tc>
                  <a:txBody>
                    <a:bodyPr/>
                    <a:lstStyle/>
                    <a:p>
                      <a:pPr indent="0" lvl="0" marL="0" rtl="0" algn="l">
                        <a:spcBef>
                          <a:spcPts val="0"/>
                        </a:spcBef>
                        <a:spcAft>
                          <a:spcPts val="0"/>
                        </a:spcAft>
                        <a:buNone/>
                      </a:pPr>
                      <a:r>
                        <a:rPr lang="en-GB"/>
                        <a:t>Median</a:t>
                      </a:r>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103</a:t>
                      </a:r>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tcPr>
                </a:tc>
              </a:tr>
              <a:tr h="180975">
                <a:tc>
                  <a:txBody>
                    <a:bodyPr/>
                    <a:lstStyle/>
                    <a:p>
                      <a:pPr indent="0" lvl="0" marL="0" rtl="0" algn="l">
                        <a:spcBef>
                          <a:spcPts val="0"/>
                        </a:spcBef>
                        <a:spcAft>
                          <a:spcPts val="0"/>
                        </a:spcAft>
                        <a:buNone/>
                      </a:pPr>
                      <a:r>
                        <a:rPr lang="en-GB"/>
                        <a:t>Mode</a:t>
                      </a:r>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GB"/>
                        <a:t>90</a:t>
                      </a:r>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r>
              <a:tr h="180975">
                <a:tc>
                  <a:txBody>
                    <a:bodyPr/>
                    <a:lstStyle/>
                    <a:p>
                      <a:pPr indent="0" lvl="0" marL="0" rtl="0" algn="l">
                        <a:spcBef>
                          <a:spcPts val="0"/>
                        </a:spcBef>
                        <a:spcAft>
                          <a:spcPts val="0"/>
                        </a:spcAft>
                        <a:buNone/>
                      </a:pPr>
                      <a:r>
                        <a:rPr lang="en-GB"/>
                        <a:t>Standard</a:t>
                      </a:r>
                      <a:r>
                        <a:rPr lang="en-GB"/>
                        <a:t> Deviation</a:t>
                      </a:r>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a:t>24.55250957</a:t>
                      </a:r>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tcPr>
                </a:tc>
              </a:tr>
              <a:tr h="180975">
                <a:tc>
                  <a:txBody>
                    <a:bodyPr/>
                    <a:lstStyle/>
                    <a:p>
                      <a:pPr indent="0" lvl="0" marL="0" rtl="0" algn="l">
                        <a:spcBef>
                          <a:spcPts val="0"/>
                        </a:spcBef>
                        <a:spcAft>
                          <a:spcPts val="0"/>
                        </a:spcAft>
                        <a:buNone/>
                      </a:pPr>
                      <a:r>
                        <a:rPr lang="en-GB"/>
                        <a:t>Variance</a:t>
                      </a:r>
                      <a:endParaRPr/>
                    </a:p>
                  </a:txBody>
                  <a:tcPr marT="91425" marB="91425" marR="91425" marL="91425">
                    <a:lnL cap="flat" cmpd="sng" w="7625">
                      <a:solidFill>
                        <a:srgbClr val="9BC2E6"/>
                      </a:solidFill>
                      <a:prstDash val="solid"/>
                      <a:round/>
                      <a:headEnd len="sm" w="sm" type="none"/>
                      <a:tailEnd len="sm" w="sm" type="none"/>
                    </a:lnL>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GB"/>
                        <a:t>602.8397884</a:t>
                      </a:r>
                      <a:endParaRPr/>
                    </a:p>
                  </a:txBody>
                  <a:tcPr marT="91425" marB="91425" marR="91425" marL="91425">
                    <a:lnR cap="flat" cmpd="sng" w="7625">
                      <a:solidFill>
                        <a:srgbClr val="9BC2E6"/>
                      </a:solidFill>
                      <a:prstDash val="solid"/>
                      <a:round/>
                      <a:headEnd len="sm" w="sm" type="none"/>
                      <a:tailEnd len="sm" w="sm" type="none"/>
                    </a:lnR>
                    <a:lnT cap="flat" cmpd="sng" w="7625">
                      <a:solidFill>
                        <a:srgbClr val="9BC2E6"/>
                      </a:solidFill>
                      <a:prstDash val="solid"/>
                      <a:round/>
                      <a:headEnd len="sm" w="sm" type="none"/>
                      <a:tailEnd len="sm" w="sm" type="none"/>
                    </a:lnT>
                    <a:lnB cap="flat" cmpd="sng" w="7625">
                      <a:solidFill>
                        <a:srgbClr val="9BC2E6"/>
                      </a:solidFill>
                      <a:prstDash val="solid"/>
                      <a:round/>
                      <a:headEnd len="sm" w="sm" type="none"/>
                      <a:tailEnd len="sm" w="sm" type="none"/>
                    </a:lnB>
                    <a:solidFill>
                      <a:srgbClr val="DDEBF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345200" y="3410925"/>
            <a:ext cx="8596500" cy="1649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We can see a steady increase in the IMDB Score with increase in the Duration of movies.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Meanwhile IMDB Scores for movies with duration less than 60 mins tends to remain in the upper side of the trendline, showing a positive score.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spread of IMDB Scores is the highest for movies having duration between 60 and 300 mins, considering Most movies are in this range hence the Widespread of Scores, but they are divided almost equally as a positive and negative scores as per the trendline.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best duration </a:t>
            </a:r>
            <a:r>
              <a:rPr lang="en-GB" sz="1300">
                <a:solidFill>
                  <a:schemeClr val="accent1"/>
                </a:solidFill>
                <a:latin typeface="Lato"/>
                <a:ea typeface="Lato"/>
                <a:cs typeface="Lato"/>
                <a:sym typeface="Lato"/>
              </a:rPr>
              <a:t>range</a:t>
            </a:r>
            <a:r>
              <a:rPr lang="en-GB" sz="1300">
                <a:solidFill>
                  <a:schemeClr val="accent1"/>
                </a:solidFill>
                <a:latin typeface="Lato"/>
                <a:ea typeface="Lato"/>
                <a:cs typeface="Lato"/>
                <a:sym typeface="Lato"/>
              </a:rPr>
              <a:t> would be less than 100 mins, to get a risk free above average IMDB Score considering DURATION as a factor. (Could possibly be affected due to present scenario of less span of attention of people)</a:t>
            </a:r>
            <a:endParaRPr sz="1300">
              <a:solidFill>
                <a:schemeClr val="accent1"/>
              </a:solidFill>
              <a:latin typeface="Lato"/>
              <a:ea typeface="Lato"/>
              <a:cs typeface="Lato"/>
              <a:sym typeface="Lato"/>
            </a:endParaRPr>
          </a:p>
        </p:txBody>
      </p:sp>
      <p:pic>
        <p:nvPicPr>
          <p:cNvPr id="153" name="Google Shape;153;p24"/>
          <p:cNvPicPr preferRelativeResize="0"/>
          <p:nvPr/>
        </p:nvPicPr>
        <p:blipFill>
          <a:blip r:embed="rId3">
            <a:alphaModFix/>
          </a:blip>
          <a:stretch>
            <a:fillRect/>
          </a:stretch>
        </p:blipFill>
        <p:spPr>
          <a:xfrm>
            <a:off x="223850" y="92875"/>
            <a:ext cx="8839199" cy="33180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91600" y="535725"/>
            <a:ext cx="3674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 -  </a:t>
            </a:r>
            <a:r>
              <a:rPr lang="en-GB" sz="1840"/>
              <a:t>Language Analysis</a:t>
            </a:r>
            <a:endParaRPr sz="1840"/>
          </a:p>
        </p:txBody>
      </p:sp>
      <p:sp>
        <p:nvSpPr>
          <p:cNvPr id="159" name="Google Shape;159;p25"/>
          <p:cNvSpPr txBox="1"/>
          <p:nvPr>
            <p:ph idx="1" type="body"/>
          </p:nvPr>
        </p:nvSpPr>
        <p:spPr>
          <a:xfrm>
            <a:off x="3788575" y="469575"/>
            <a:ext cx="5355300" cy="53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Task </a:t>
            </a:r>
            <a:r>
              <a:rPr lang="en-GB"/>
              <a:t>-  </a:t>
            </a:r>
            <a:r>
              <a:rPr lang="en-GB"/>
              <a:t>Determine the most common languages used in movies and analyze their impact on the IMDB score using descriptive statistics.</a:t>
            </a:r>
            <a:r>
              <a:rPr lang="en-GB"/>
              <a:t>                                                                             </a:t>
            </a:r>
            <a:endParaRPr/>
          </a:p>
        </p:txBody>
      </p:sp>
      <p:pic>
        <p:nvPicPr>
          <p:cNvPr id="160" name="Google Shape;160;p25"/>
          <p:cNvPicPr preferRelativeResize="0"/>
          <p:nvPr/>
        </p:nvPicPr>
        <p:blipFill>
          <a:blip r:embed="rId3">
            <a:alphaModFix/>
          </a:blip>
          <a:stretch>
            <a:fillRect/>
          </a:stretch>
        </p:blipFill>
        <p:spPr>
          <a:xfrm>
            <a:off x="553550" y="1004775"/>
            <a:ext cx="7485550" cy="40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152400" y="80975"/>
            <a:ext cx="7068784" cy="4838702"/>
          </a:xfrm>
          <a:prstGeom prst="rect">
            <a:avLst/>
          </a:prstGeom>
          <a:noFill/>
          <a:ln>
            <a:noFill/>
          </a:ln>
        </p:spPr>
      </p:pic>
      <p:sp>
        <p:nvSpPr>
          <p:cNvPr id="166" name="Google Shape;166;p26"/>
          <p:cNvSpPr txBox="1"/>
          <p:nvPr/>
        </p:nvSpPr>
        <p:spPr>
          <a:xfrm>
            <a:off x="7386500" y="514475"/>
            <a:ext cx="1597500" cy="4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accent1"/>
                </a:solidFill>
                <a:latin typeface="Lato"/>
                <a:ea typeface="Lato"/>
                <a:cs typeface="Lato"/>
                <a:sym typeface="Lato"/>
              </a:rPr>
              <a:t>- </a:t>
            </a:r>
            <a:r>
              <a:rPr lang="en-GB" sz="1200">
                <a:solidFill>
                  <a:schemeClr val="accent1"/>
                </a:solidFill>
                <a:latin typeface="Lato"/>
                <a:ea typeface="Lato"/>
                <a:cs typeface="Lato"/>
                <a:sym typeface="Lato"/>
              </a:rPr>
              <a:t>English has the highest range of IMDB Score ranging from 2 uptill 9.5, because of the high number of movies </a:t>
            </a:r>
            <a:r>
              <a:rPr lang="en-GB" sz="1200">
                <a:solidFill>
                  <a:schemeClr val="accent1"/>
                </a:solidFill>
                <a:latin typeface="Lato"/>
                <a:ea typeface="Lato"/>
                <a:cs typeface="Lato"/>
                <a:sym typeface="Lato"/>
              </a:rPr>
              <a:t>having</a:t>
            </a:r>
            <a:r>
              <a:rPr lang="en-GB" sz="1200">
                <a:solidFill>
                  <a:schemeClr val="accent1"/>
                </a:solidFill>
                <a:latin typeface="Lato"/>
                <a:ea typeface="Lato"/>
                <a:cs typeface="Lato"/>
                <a:sym typeface="Lato"/>
              </a:rPr>
              <a:t> “English” as the language</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GB" sz="1200">
                <a:solidFill>
                  <a:schemeClr val="accent1"/>
                </a:solidFill>
                <a:latin typeface="Lato"/>
                <a:ea typeface="Lato"/>
                <a:cs typeface="Lato"/>
                <a:sym typeface="Lato"/>
              </a:rPr>
              <a:t>- “Telugu” consisting of just 1 movie has Min,Max,Median all converging at one score, comparing with other Languages with just a Single movie, has the highest rating.</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GB" sz="1200">
                <a:solidFill>
                  <a:schemeClr val="accent1"/>
                </a:solidFill>
                <a:latin typeface="Lato"/>
                <a:ea typeface="Lato"/>
                <a:cs typeface="Lato"/>
                <a:sym typeface="Lato"/>
              </a:rPr>
              <a:t>- “Danish” , “Persian” has the highest mean amongst Languages having more than 1 movies.</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91600" y="535725"/>
            <a:ext cx="3674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 -  </a:t>
            </a:r>
            <a:r>
              <a:rPr lang="en-GB" sz="1840"/>
              <a:t>Director Analysis</a:t>
            </a:r>
            <a:endParaRPr sz="1840"/>
          </a:p>
        </p:txBody>
      </p:sp>
      <p:sp>
        <p:nvSpPr>
          <p:cNvPr id="172" name="Google Shape;172;p27"/>
          <p:cNvSpPr txBox="1"/>
          <p:nvPr>
            <p:ph idx="1" type="body"/>
          </p:nvPr>
        </p:nvSpPr>
        <p:spPr>
          <a:xfrm>
            <a:off x="3788575" y="469575"/>
            <a:ext cx="5355300" cy="535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b="1" lang="en-GB"/>
              <a:t>Task </a:t>
            </a:r>
            <a:r>
              <a:rPr lang="en-GB"/>
              <a:t>-  </a:t>
            </a:r>
            <a:r>
              <a:rPr lang="en-GB"/>
              <a:t>Identify the top directors based on their average IMDB score and analyze their contribution to the success of movies using percentile calculations.</a:t>
            </a:r>
            <a:r>
              <a:rPr lang="en-GB"/>
              <a:t>                                                                            </a:t>
            </a:r>
            <a:endParaRPr/>
          </a:p>
        </p:txBody>
      </p:sp>
      <p:pic>
        <p:nvPicPr>
          <p:cNvPr id="173" name="Google Shape;173;p27"/>
          <p:cNvPicPr preferRelativeResize="0"/>
          <p:nvPr/>
        </p:nvPicPr>
        <p:blipFill>
          <a:blip r:embed="rId3">
            <a:alphaModFix/>
          </a:blip>
          <a:stretch>
            <a:fillRect/>
          </a:stretch>
        </p:blipFill>
        <p:spPr>
          <a:xfrm>
            <a:off x="537775" y="1070925"/>
            <a:ext cx="6436265" cy="3767775"/>
          </a:xfrm>
          <a:prstGeom prst="rect">
            <a:avLst/>
          </a:prstGeom>
          <a:noFill/>
          <a:ln>
            <a:noFill/>
          </a:ln>
        </p:spPr>
      </p:pic>
      <p:sp>
        <p:nvSpPr>
          <p:cNvPr id="174" name="Google Shape;174;p27"/>
          <p:cNvSpPr txBox="1"/>
          <p:nvPr/>
        </p:nvSpPr>
        <p:spPr>
          <a:xfrm>
            <a:off x="7146950" y="3661500"/>
            <a:ext cx="1744500" cy="11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accent1"/>
                </a:solidFill>
                <a:latin typeface="Lato"/>
                <a:ea typeface="Lato"/>
                <a:cs typeface="Lato"/>
                <a:sym typeface="Lato"/>
              </a:rPr>
              <a:t>Note -&gt; This img consists just top 20 Directors as per Percentiles, the rest of the table is </a:t>
            </a:r>
            <a:r>
              <a:rPr lang="en-GB" sz="1100">
                <a:solidFill>
                  <a:schemeClr val="accent1"/>
                </a:solidFill>
                <a:latin typeface="Lato"/>
                <a:ea typeface="Lato"/>
                <a:cs typeface="Lato"/>
                <a:sym typeface="Lato"/>
              </a:rPr>
              <a:t>available</a:t>
            </a:r>
            <a:r>
              <a:rPr lang="en-GB" sz="1100">
                <a:solidFill>
                  <a:schemeClr val="accent1"/>
                </a:solidFill>
                <a:latin typeface="Lato"/>
                <a:ea typeface="Lato"/>
                <a:cs typeface="Lato"/>
                <a:sym typeface="Lato"/>
              </a:rPr>
              <a:t> in the Solutions Excel file</a:t>
            </a:r>
            <a:endParaRPr sz="11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nvSpPr>
        <p:spPr>
          <a:xfrm>
            <a:off x="7290375" y="507275"/>
            <a:ext cx="15519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a:t>
            </a:r>
            <a:r>
              <a:rPr lang="en-GB" sz="1200">
                <a:solidFill>
                  <a:schemeClr val="accent1"/>
                </a:solidFill>
                <a:latin typeface="Lato"/>
                <a:ea typeface="Lato"/>
                <a:cs typeface="Lato"/>
                <a:sym typeface="Lato"/>
              </a:rPr>
              <a:t> The horizontal line passing through the middle represents Avg.IMDB Score of the entire movie data, hence we can observe how high are the ratings of these top 20 Directors relatively.</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GB" sz="1200">
                <a:solidFill>
                  <a:schemeClr val="accent1"/>
                </a:solidFill>
                <a:latin typeface="Lato"/>
                <a:ea typeface="Lato"/>
                <a:cs typeface="Lato"/>
                <a:sym typeface="Lato"/>
              </a:rPr>
              <a:t>- Out of these 20, Sergio &amp; Nolan can be concluded as the most talented directors as they have maintained an average rating of more than 8 IMDB, having directed 4 and 8 movies respectively</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180" name="Google Shape;180;p28"/>
          <p:cNvPicPr preferRelativeResize="0"/>
          <p:nvPr/>
        </p:nvPicPr>
        <p:blipFill>
          <a:blip r:embed="rId3">
            <a:alphaModFix/>
          </a:blip>
          <a:stretch>
            <a:fillRect/>
          </a:stretch>
        </p:blipFill>
        <p:spPr>
          <a:xfrm>
            <a:off x="109600" y="169313"/>
            <a:ext cx="7180776" cy="477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91600" y="535725"/>
            <a:ext cx="3674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E -  </a:t>
            </a:r>
            <a:r>
              <a:rPr lang="en-GB" sz="1840"/>
              <a:t>Budget Analysis</a:t>
            </a:r>
            <a:endParaRPr sz="1840"/>
          </a:p>
        </p:txBody>
      </p:sp>
      <p:sp>
        <p:nvSpPr>
          <p:cNvPr id="186" name="Google Shape;186;p29"/>
          <p:cNvSpPr txBox="1"/>
          <p:nvPr>
            <p:ph idx="1" type="body"/>
          </p:nvPr>
        </p:nvSpPr>
        <p:spPr>
          <a:xfrm>
            <a:off x="3788575" y="469575"/>
            <a:ext cx="5355300" cy="53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Task </a:t>
            </a:r>
            <a:r>
              <a:rPr lang="en-GB"/>
              <a:t>- </a:t>
            </a:r>
            <a:r>
              <a:rPr lang="en-GB"/>
              <a:t>Analyze the correlation between movie budgets and gross earnings, and identify the movies with the highest profit margin.</a:t>
            </a:r>
            <a:r>
              <a:rPr lang="en-GB"/>
              <a:t>                                                                           </a:t>
            </a:r>
            <a:endParaRPr/>
          </a:p>
        </p:txBody>
      </p:sp>
      <p:pic>
        <p:nvPicPr>
          <p:cNvPr id="187" name="Google Shape;187;p29"/>
          <p:cNvPicPr preferRelativeResize="0"/>
          <p:nvPr/>
        </p:nvPicPr>
        <p:blipFill>
          <a:blip r:embed="rId3">
            <a:alphaModFix/>
          </a:blip>
          <a:stretch>
            <a:fillRect/>
          </a:stretch>
        </p:blipFill>
        <p:spPr>
          <a:xfrm>
            <a:off x="762425" y="1148400"/>
            <a:ext cx="6196176" cy="376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0"/>
          <p:cNvPicPr preferRelativeResize="0"/>
          <p:nvPr/>
        </p:nvPicPr>
        <p:blipFill>
          <a:blip r:embed="rId3">
            <a:alphaModFix/>
          </a:blip>
          <a:stretch>
            <a:fillRect/>
          </a:stretch>
        </p:blipFill>
        <p:spPr>
          <a:xfrm>
            <a:off x="56100" y="77475"/>
            <a:ext cx="7480425" cy="4828425"/>
          </a:xfrm>
          <a:prstGeom prst="rect">
            <a:avLst/>
          </a:prstGeom>
          <a:noFill/>
          <a:ln>
            <a:noFill/>
          </a:ln>
        </p:spPr>
      </p:pic>
      <p:sp>
        <p:nvSpPr>
          <p:cNvPr id="193" name="Google Shape;193;p30"/>
          <p:cNvSpPr txBox="1"/>
          <p:nvPr/>
        </p:nvSpPr>
        <p:spPr>
          <a:xfrm>
            <a:off x="7643400" y="281738"/>
            <a:ext cx="1500600" cy="44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a:t>
            </a:r>
            <a:r>
              <a:rPr lang="en-GB" sz="1100">
                <a:solidFill>
                  <a:schemeClr val="accent1"/>
                </a:solidFill>
                <a:latin typeface="Lato"/>
                <a:ea typeface="Lato"/>
                <a:cs typeface="Lato"/>
                <a:sym typeface="Lato"/>
              </a:rPr>
              <a:t> There is no drastic high or low in the IMDB Score of the top 15 Most profitable Movies</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 The highest rating amongst them is around 9 for “The Dark Knight” movie, even though its 9th Profitable, possibly high production costs resulted in lesser profit.</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 Meanwhile, “Star Wars Ep 1” is ranked 8th even with a low score of 6, possibly because it was a new concept &amp; people wanted to explore a new type, hence later an improvement of 8.5 score for “Star Wars Ep 4”, ranked 4th Profitable as well.</a:t>
            </a:r>
            <a:endParaRPr sz="11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7650" y="62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sp>
        <p:nvSpPr>
          <p:cNvPr id="199" name="Google Shape;199;p31"/>
          <p:cNvSpPr txBox="1"/>
          <p:nvPr>
            <p:ph idx="1" type="body"/>
          </p:nvPr>
        </p:nvSpPr>
        <p:spPr>
          <a:xfrm>
            <a:off x="727650" y="1468850"/>
            <a:ext cx="7688700" cy="309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 was able to understand Data Analytics more conceptually about how Directors and the IMDB scores were related, as well how can budget change the total Gross earning &amp; IMDB scores of a particular movie, and so on. </a:t>
            </a:r>
            <a:endParaRPr/>
          </a:p>
          <a:p>
            <a:pPr indent="-311150" lvl="0" marL="457200" rtl="0" algn="l">
              <a:spcBef>
                <a:spcPts val="0"/>
              </a:spcBef>
              <a:spcAft>
                <a:spcPts val="0"/>
              </a:spcAft>
              <a:buSzPts val="1300"/>
              <a:buChar char="●"/>
            </a:pPr>
            <a:r>
              <a:rPr lang="en-GB"/>
              <a:t>Data Cleaning was the most crucial task that I gained more knowledge in this project, I learned how to </a:t>
            </a:r>
            <a:r>
              <a:rPr lang="en-GB"/>
              <a:t>scrape</a:t>
            </a:r>
            <a:r>
              <a:rPr lang="en-GB"/>
              <a:t> data using Python from websites, as per our needs. As well as, trying to handle NULL values and BLANK Values, after detecting Outliers and errors.</a:t>
            </a:r>
            <a:endParaRPr/>
          </a:p>
          <a:p>
            <a:pPr indent="-311150" lvl="0" marL="457200" rtl="0" algn="l">
              <a:spcBef>
                <a:spcPts val="0"/>
              </a:spcBef>
              <a:spcAft>
                <a:spcPts val="0"/>
              </a:spcAft>
              <a:buSzPts val="1300"/>
              <a:buChar char="●"/>
            </a:pPr>
            <a:r>
              <a:rPr lang="en-GB"/>
              <a:t>Data Cleaning turned out to be a long task but a very crucial task for most accurate </a:t>
            </a:r>
            <a:r>
              <a:rPr lang="en-GB"/>
              <a:t>Analysis</a:t>
            </a:r>
            <a:r>
              <a:rPr lang="en-GB"/>
              <a:t> of the data. Eg.( Movies having 500 as Duration would have changed the whole analysis of Task B, hence Identifying Outliers and removing them is very </a:t>
            </a:r>
            <a:r>
              <a:rPr lang="en-GB"/>
              <a:t>crucial</a:t>
            </a:r>
            <a:r>
              <a:rPr lang="en-GB"/>
              <a:t>)</a:t>
            </a:r>
            <a:endParaRPr/>
          </a:p>
          <a:p>
            <a:pPr indent="-311150" lvl="0" marL="457200" rtl="0" algn="l">
              <a:spcBef>
                <a:spcPts val="0"/>
              </a:spcBef>
              <a:spcAft>
                <a:spcPts val="0"/>
              </a:spcAft>
              <a:buSzPts val="1300"/>
              <a:buChar char="●"/>
            </a:pPr>
            <a:r>
              <a:rPr lang="en-GB"/>
              <a:t>Understood some more practical uses of Treemap and Radar Charts, along with the importance of Combo Charts  in this project.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3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93" name="Google Shape;93;p14"/>
          <p:cNvSpPr txBox="1"/>
          <p:nvPr>
            <p:ph idx="1" type="body"/>
          </p:nvPr>
        </p:nvSpPr>
        <p:spPr>
          <a:xfrm>
            <a:off x="729450" y="2078875"/>
            <a:ext cx="7688700" cy="26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analyse what factors influence highly or merely to the success of movies, where success is defined as HIGH IMDB Scores. This analysis is highly impactful for producers, directors and actors of film </a:t>
            </a:r>
            <a:r>
              <a:rPr lang="en-GB"/>
              <a:t>industry to make decisions for their future projects.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GB" sz="1700"/>
              <a:t>* </a:t>
            </a:r>
            <a:r>
              <a:rPr i="1" lang="en-GB"/>
              <a:t>All the Excel Files links are provided on Slide 7 after “Approach” Section. </a:t>
            </a:r>
            <a:r>
              <a:rPr i="1" lang="en-GB" sz="1600"/>
              <a:t>*</a:t>
            </a:r>
            <a:endParaRPr i="1" sz="1600">
              <a:solidFill>
                <a:schemeClr val="accent5"/>
              </a:solidFill>
              <a:highlight>
                <a:schemeClr val="accent6"/>
              </a:highlight>
            </a:endParaRPr>
          </a:p>
          <a:p>
            <a:pPr indent="0" lvl="0" marL="0" rtl="0" algn="l">
              <a:spcBef>
                <a:spcPts val="1200"/>
              </a:spcBef>
              <a:spcAft>
                <a:spcPts val="1200"/>
              </a:spcAft>
              <a:buNone/>
            </a:pPr>
            <a:r>
              <a:rPr i="1" lang="en-GB">
                <a:solidFill>
                  <a:schemeClr val="accent5"/>
                </a:solidFill>
              </a:rPr>
              <a:t>Note - Its a .xlsx file format, hence you may see certain things not shown properly if you open it on google sheets. So it’s recommended to download the file and open it in Excel. </a:t>
            </a:r>
            <a:endParaRPr i="1">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3419400" y="1827875"/>
            <a:ext cx="2449500" cy="185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a:t>
            </a:r>
            <a:endParaRPr/>
          </a:p>
          <a:p>
            <a:pPr indent="0" lvl="0" marL="0" rtl="0" algn="ctr">
              <a:spcBef>
                <a:spcPts val="0"/>
              </a:spcBef>
              <a:spcAft>
                <a:spcPts val="0"/>
              </a:spcAft>
              <a:buNone/>
            </a:pPr>
            <a:r>
              <a:rPr lang="en-GB"/>
              <a:t>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Tech_Stack used</a:t>
            </a:r>
            <a:endParaRPr/>
          </a:p>
        </p:txBody>
      </p:sp>
      <p:sp>
        <p:nvSpPr>
          <p:cNvPr id="99" name="Google Shape;99;p15"/>
          <p:cNvSpPr txBox="1"/>
          <p:nvPr>
            <p:ph idx="1" type="body"/>
          </p:nvPr>
        </p:nvSpPr>
        <p:spPr>
          <a:xfrm>
            <a:off x="729450" y="1853850"/>
            <a:ext cx="7688700" cy="2940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MS Excel</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in order to open the .csv file, cleaning the data and then applying statistical functions on the useful data to analyse, as well as  a very important tool in order to draw insights out of the data in form of tables and charts.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Google Slides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to prepare the report and to document all the insights of different tasks of the project.</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PyCharm</a:t>
            </a:r>
            <a:endParaRPr>
              <a:solidFill>
                <a:srgbClr val="424242"/>
              </a:solidFill>
              <a:latin typeface="Nunito"/>
              <a:ea typeface="Nunito"/>
              <a:cs typeface="Nunito"/>
              <a:sym typeface="Nunito"/>
            </a:endParaRPr>
          </a:p>
          <a:p>
            <a:pPr indent="0" lvl="0" marL="0" rtl="0" algn="l">
              <a:spcBef>
                <a:spcPts val="1200"/>
              </a:spcBef>
              <a:spcAft>
                <a:spcPts val="1200"/>
              </a:spcAft>
              <a:buNone/>
            </a:pPr>
            <a:r>
              <a:rPr lang="en-GB">
                <a:solidFill>
                  <a:srgbClr val="424242"/>
                </a:solidFill>
                <a:latin typeface="Nunito"/>
                <a:ea typeface="Nunito"/>
                <a:cs typeface="Nunito"/>
                <a:sym typeface="Nunito"/>
              </a:rPr>
              <a:t>It was used to </a:t>
            </a:r>
            <a:r>
              <a:rPr lang="en-GB">
                <a:solidFill>
                  <a:srgbClr val="424242"/>
                </a:solidFill>
                <a:latin typeface="Nunito"/>
                <a:ea typeface="Nunito"/>
                <a:cs typeface="Nunito"/>
                <a:sym typeface="Nunito"/>
              </a:rPr>
              <a:t>scrape</a:t>
            </a:r>
            <a:r>
              <a:rPr lang="en-GB">
                <a:solidFill>
                  <a:srgbClr val="424242"/>
                </a:solidFill>
                <a:latin typeface="Nunito"/>
                <a:ea typeface="Nunito"/>
                <a:cs typeface="Nunito"/>
                <a:sym typeface="Nunito"/>
              </a:rPr>
              <a:t> data from wikipedia sites of the movies using python packages, in order to collect the missing data and have an ordered data for further analysis. </a:t>
            </a:r>
            <a:endParaRPr>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GB"/>
              <a:t>Went through all the data, understood all the columns (28 columns and 5043 rows). This data contained NULL values, Blanks, Duplicates, Unwanted CHaracters and many Outliers as well. Followed the steps below mentioned to get a clean &amp; ordered data for further analysis - </a:t>
            </a:r>
            <a:endParaRPr/>
          </a:p>
          <a:p>
            <a:pPr indent="-311150" lvl="0" marL="457200" rtl="0" algn="l">
              <a:spcBef>
                <a:spcPts val="1200"/>
              </a:spcBef>
              <a:spcAft>
                <a:spcPts val="0"/>
              </a:spcAft>
              <a:buSzPts val="1300"/>
              <a:buAutoNum type="arabicParenR"/>
            </a:pPr>
            <a:r>
              <a:rPr b="1" lang="en-GB"/>
              <a:t>Removal of Duplicates</a:t>
            </a:r>
            <a:r>
              <a:rPr lang="en-GB"/>
              <a:t> - Selected the </a:t>
            </a:r>
            <a:r>
              <a:rPr lang="en-GB"/>
              <a:t>entire</a:t>
            </a:r>
            <a:r>
              <a:rPr lang="en-GB"/>
              <a:t> data,and </a:t>
            </a:r>
            <a:r>
              <a:rPr lang="en-GB"/>
              <a:t>deleted</a:t>
            </a:r>
            <a:r>
              <a:rPr lang="en-GB"/>
              <a:t> identical rows (Rows having all column values same as other row/s) (Total 45 duplicate rows were deleted).</a:t>
            </a:r>
            <a:endParaRPr/>
          </a:p>
          <a:p>
            <a:pPr indent="-311150" lvl="0" marL="457200" rtl="0" algn="l">
              <a:spcBef>
                <a:spcPts val="0"/>
              </a:spcBef>
              <a:spcAft>
                <a:spcPts val="0"/>
              </a:spcAft>
              <a:buSzPts val="1300"/>
              <a:buAutoNum type="arabicParenR"/>
            </a:pPr>
            <a:r>
              <a:rPr b="1" lang="en-GB"/>
              <a:t>Further removal of duplicates by Logic</a:t>
            </a:r>
            <a:r>
              <a:rPr lang="en-GB"/>
              <a:t> - 6 Columns were selected to find duplicates namely “Movie_Title”, “Title_Year”, “Director_Name”, “Actor1_Name”, “Movie_IMDB_Link” &amp; “IMDB_Score”. (There is no way there can be 2 DIFFERENT MOVIES having all these 6 </a:t>
            </a:r>
            <a:r>
              <a:rPr lang="en-GB"/>
              <a:t>DIFFERENT</a:t>
            </a:r>
            <a:r>
              <a:rPr lang="en-GB"/>
              <a:t> FACTORS being the same) (Total 78 more duplicates were found and were removed).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84775" y="1345675"/>
            <a:ext cx="7688700" cy="36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a:t>
            </a:r>
            <a:r>
              <a:rPr b="1" lang="en-GB"/>
              <a:t>NULL HANDLING </a:t>
            </a:r>
            <a:r>
              <a:rPr lang="en-GB"/>
              <a:t>- </a:t>
            </a:r>
            <a:r>
              <a:rPr lang="en-GB"/>
              <a:t> </a:t>
            </a:r>
            <a:r>
              <a:rPr lang="en-GB"/>
              <a:t>Deleted</a:t>
            </a:r>
            <a:r>
              <a:rPr lang="en-GB"/>
              <a:t> all rows where </a:t>
            </a:r>
            <a:r>
              <a:rPr lang="en-GB"/>
              <a:t>at least</a:t>
            </a:r>
            <a:r>
              <a:rPr lang="en-GB"/>
              <a:t> 10 or more columns were blank. ( 6 Removed )</a:t>
            </a:r>
            <a:endParaRPr/>
          </a:p>
          <a:p>
            <a:pPr indent="0" lvl="0" marL="0" rtl="0" algn="l">
              <a:spcBef>
                <a:spcPts val="1200"/>
              </a:spcBef>
              <a:spcAft>
                <a:spcPts val="0"/>
              </a:spcAft>
              <a:buNone/>
            </a:pPr>
            <a:r>
              <a:rPr lang="en-GB"/>
              <a:t>4)  </a:t>
            </a:r>
            <a:r>
              <a:rPr b="1" lang="en-GB"/>
              <a:t>Handling Outliers in Budget </a:t>
            </a:r>
            <a:r>
              <a:rPr lang="en-GB"/>
              <a:t>- Used the Z-Score method to detect outliers, and chose the top 15 outliers with highest budget (</a:t>
            </a:r>
            <a:r>
              <a:rPr lang="en-GB"/>
              <a:t>surpassing</a:t>
            </a:r>
            <a:r>
              <a:rPr lang="en-GB"/>
              <a:t> over 1 billion ).  All of them were outliers as they were entered in Country Currency instead of dollars, so manually checked the internet for the budget in US Dollars for a generalised budget column and a more normalised distribution of Budget Column. </a:t>
            </a:r>
            <a:endParaRPr/>
          </a:p>
          <a:p>
            <a:pPr indent="0" lvl="0" marL="0" rtl="0" algn="l">
              <a:spcBef>
                <a:spcPts val="1200"/>
              </a:spcBef>
              <a:spcAft>
                <a:spcPts val="0"/>
              </a:spcAft>
              <a:buNone/>
            </a:pPr>
            <a:r>
              <a:rPr lang="en-GB"/>
              <a:t>5) </a:t>
            </a:r>
            <a:r>
              <a:rPr b="1" lang="en-GB"/>
              <a:t>Handed Outliers in Duration</a:t>
            </a:r>
            <a:r>
              <a:rPr lang="en-GB"/>
              <a:t> - Using the Z-Score method and it was potential an error as they had values more than 500 min, hence replaced them with the Median of Duration Data.</a:t>
            </a:r>
            <a:endParaRPr/>
          </a:p>
          <a:p>
            <a:pPr indent="0" lvl="0" marL="0" rtl="0" algn="l">
              <a:spcBef>
                <a:spcPts val="1200"/>
              </a:spcBef>
              <a:spcAft>
                <a:spcPts val="0"/>
              </a:spcAft>
              <a:buNone/>
            </a:pPr>
            <a:r>
              <a:rPr lang="en-GB"/>
              <a:t>6)</a:t>
            </a:r>
            <a:r>
              <a:rPr b="1" lang="en-GB"/>
              <a:t> Removed all the extra columns</a:t>
            </a:r>
            <a:r>
              <a:rPr lang="en-GB"/>
              <a:t> like likes, different actor names, etc which were not relevant for the tasks of project, resulting into a cleaner data.</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7650" y="588675"/>
            <a:ext cx="7688700" cy="44400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7)  Checked all the Columns  required for tasks for any </a:t>
            </a:r>
            <a:r>
              <a:rPr b="1" lang="en-GB"/>
              <a:t>BLANKS or NULL Entries</a:t>
            </a:r>
            <a:r>
              <a:rPr lang="en-GB"/>
              <a:t>.</a:t>
            </a:r>
            <a:endParaRPr/>
          </a:p>
          <a:p>
            <a:pPr indent="-311150" lvl="0" marL="457200" rtl="0" algn="l">
              <a:spcBef>
                <a:spcPts val="1200"/>
              </a:spcBef>
              <a:spcAft>
                <a:spcPts val="0"/>
              </a:spcAft>
              <a:buSzPts val="1300"/>
              <a:buAutoNum type="alphaLcParenR"/>
            </a:pPr>
            <a:r>
              <a:rPr lang="en-GB"/>
              <a:t>No Blanks were recognised in GENRE Column.</a:t>
            </a:r>
            <a:endParaRPr/>
          </a:p>
          <a:p>
            <a:pPr indent="-311150" lvl="0" marL="457200" rtl="0" algn="l">
              <a:spcBef>
                <a:spcPts val="0"/>
              </a:spcBef>
              <a:spcAft>
                <a:spcPts val="0"/>
              </a:spcAft>
              <a:buSzPts val="1300"/>
              <a:buAutoNum type="alphaLcParenR"/>
            </a:pPr>
            <a:r>
              <a:rPr lang="en-GB"/>
              <a:t>In DURATION, 14 blanks were detected, whose value was then manually searched and entered for correctness.</a:t>
            </a:r>
            <a:endParaRPr/>
          </a:p>
          <a:p>
            <a:pPr indent="-311150" lvl="0" marL="457200" rtl="0" algn="l">
              <a:spcBef>
                <a:spcPts val="0"/>
              </a:spcBef>
              <a:spcAft>
                <a:spcPts val="0"/>
              </a:spcAft>
              <a:buSzPts val="1300"/>
              <a:buAutoNum type="alphaLcParenR"/>
            </a:pPr>
            <a:r>
              <a:rPr lang="en-GB"/>
              <a:t>In LANGUAGE, 10 blanks were detected, and as all of them had USA as country of origin, “English” was set as the language.</a:t>
            </a:r>
            <a:endParaRPr/>
          </a:p>
          <a:p>
            <a:pPr indent="-311150" lvl="0" marL="457200" rtl="0" algn="l">
              <a:spcBef>
                <a:spcPts val="0"/>
              </a:spcBef>
              <a:spcAft>
                <a:spcPts val="0"/>
              </a:spcAft>
              <a:buSzPts val="1300"/>
              <a:buAutoNum type="alphaLcParenR"/>
            </a:pPr>
            <a:r>
              <a:rPr lang="en-GB"/>
              <a:t>IN DIRECTOR_NAME column. Total of 99 Blanks were detected.</a:t>
            </a:r>
            <a:endParaRPr/>
          </a:p>
          <a:p>
            <a:pPr indent="0" lvl="0" marL="457200" rtl="0" algn="l">
              <a:spcBef>
                <a:spcPts val="1200"/>
              </a:spcBef>
              <a:spcAft>
                <a:spcPts val="0"/>
              </a:spcAft>
              <a:buNone/>
            </a:pPr>
            <a:r>
              <a:rPr lang="en-GB"/>
              <a:t>As the number was too high to manually search &amp; enter, using the IMDB_Links provided in the data, got the corresponding movies wikipedia page and using “BeautifulSoup” and “Pandas” packages of Python, we extracted names of directors along with the movie links into a new Excel file named “directors.xlsx”.</a:t>
            </a:r>
            <a:endParaRPr/>
          </a:p>
          <a:p>
            <a:pPr indent="0" lvl="0" marL="457200" rtl="0" algn="l">
              <a:spcBef>
                <a:spcPts val="1200"/>
              </a:spcBef>
              <a:spcAft>
                <a:spcPts val="0"/>
              </a:spcAft>
              <a:buNone/>
            </a:pPr>
            <a:r>
              <a:rPr lang="en-GB"/>
              <a:t>Out of 99 about 10 names were not found, which were manually then entered, and finally all the names were copied as a column and pasted in the Blank data of Director column.</a:t>
            </a:r>
            <a:endParaRPr/>
          </a:p>
          <a:p>
            <a:pPr indent="0" lvl="0" marL="457200" rtl="0" algn="l">
              <a:spcBef>
                <a:spcPts val="1200"/>
              </a:spcBef>
              <a:spcAft>
                <a:spcPts val="0"/>
              </a:spcAft>
              <a:buNone/>
            </a:pPr>
            <a:r>
              <a:rPr lang="en-GB"/>
              <a:t>Note -&gt; Had to use wikipedia, as IMDB was not providing access to enter the URL through scraping.</a:t>
            </a:r>
            <a:endParaRPr/>
          </a:p>
          <a:p>
            <a:pPr indent="0" lvl="0" marL="0" rtl="0" algn="l">
              <a:spcBef>
                <a:spcPts val="1200"/>
              </a:spcBef>
              <a:spcAft>
                <a:spcPts val="0"/>
              </a:spcAft>
              <a:buNone/>
            </a:pPr>
            <a:r>
              <a:rPr lang="en-GB"/>
              <a:t>Final data had 4914 Rows.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784775" y="1222950"/>
            <a:ext cx="7688700" cy="3825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arenR"/>
            </a:pPr>
            <a:r>
              <a:rPr lang="en-GB"/>
              <a:t>Solutions of the TASKS ( IMDB_Movies_SOLUTIONS.xlsx )</a:t>
            </a:r>
            <a:endParaRPr/>
          </a:p>
          <a:p>
            <a:pPr indent="0" lvl="0" marL="0" rtl="0" algn="l">
              <a:spcBef>
                <a:spcPts val="1200"/>
              </a:spcBef>
              <a:spcAft>
                <a:spcPts val="0"/>
              </a:spcAft>
              <a:buNone/>
            </a:pPr>
            <a:r>
              <a:rPr lang="en-GB" u="sng">
                <a:solidFill>
                  <a:schemeClr val="hlink"/>
                </a:solidFill>
                <a:hlinkClick r:id="rId3"/>
              </a:rPr>
              <a:t>https://docs.google.com/spreadsheets/d/1sBUPWhYKxzA8mlgnFF39F5MhGK-WsGj6/edit?usp=sharing&amp;ouid=109416836118642236108&amp;rtpof=true&amp;sd=true</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AutoNum type="arabicParenR"/>
            </a:pPr>
            <a:r>
              <a:rPr lang="en-GB"/>
              <a:t>Cleaned Final Data for Analysis ( Cleaned_IMDB_Data(AsPerTasks).xlsx )</a:t>
            </a:r>
            <a:endParaRPr/>
          </a:p>
          <a:p>
            <a:pPr indent="0" lvl="0" marL="0" rtl="0" algn="l">
              <a:spcBef>
                <a:spcPts val="1200"/>
              </a:spcBef>
              <a:spcAft>
                <a:spcPts val="0"/>
              </a:spcAft>
              <a:buNone/>
            </a:pPr>
            <a:r>
              <a:rPr lang="en-GB" u="sng">
                <a:solidFill>
                  <a:schemeClr val="hlink"/>
                </a:solidFill>
                <a:hlinkClick r:id="rId4"/>
              </a:rPr>
              <a:t>https://docs.google.com/spreadsheets/d/1D4jZA6TqIhsJ5SAzxHZaj4hYaOxZIw7_/edit?usp=sharing&amp;ouid=109416836118642236108&amp;rtpof=true&amp;sd=true</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AutoNum type="arabicParenR"/>
            </a:pPr>
            <a:r>
              <a:rPr lang="en-GB"/>
              <a:t>Scraped EXCEL File ( directors.xlsx) </a:t>
            </a:r>
            <a:endParaRPr/>
          </a:p>
          <a:p>
            <a:pPr indent="0" lvl="0" marL="0" rtl="0" algn="l">
              <a:spcBef>
                <a:spcPts val="1200"/>
              </a:spcBef>
              <a:spcAft>
                <a:spcPts val="0"/>
              </a:spcAft>
              <a:buNone/>
            </a:pPr>
            <a:r>
              <a:rPr lang="en-GB" u="sng">
                <a:solidFill>
                  <a:schemeClr val="hlink"/>
                </a:solidFill>
                <a:hlinkClick r:id="rId5"/>
              </a:rPr>
              <a:t>https://docs.google.com/spreadsheets/d/1HOluR4vkBBD8vWr0u_nCgzdbCzbeHNXR/edit?usp=sharing&amp;ouid=109416836118642236108&amp;rtpof=true&amp;sd=true</a:t>
            </a:r>
            <a:endParaRPr/>
          </a:p>
          <a:p>
            <a:pPr indent="-304958" lvl="0" marL="457200" rtl="0" algn="l">
              <a:spcBef>
                <a:spcPts val="1200"/>
              </a:spcBef>
              <a:spcAft>
                <a:spcPts val="0"/>
              </a:spcAft>
              <a:buSzPct val="100000"/>
              <a:buAutoNum type="arabicParenR"/>
            </a:pPr>
            <a:r>
              <a:rPr lang="en-GB"/>
              <a:t>Python program for scraping ( scrapingdirectorname.py )</a:t>
            </a:r>
            <a:endParaRPr/>
          </a:p>
          <a:p>
            <a:pPr indent="0" lvl="0" marL="0" rtl="0" algn="l">
              <a:spcBef>
                <a:spcPts val="1200"/>
              </a:spcBef>
              <a:spcAft>
                <a:spcPts val="1200"/>
              </a:spcAft>
              <a:buNone/>
            </a:pPr>
            <a:r>
              <a:rPr lang="en-GB" u="sng">
                <a:solidFill>
                  <a:schemeClr val="hlink"/>
                </a:solidFill>
                <a:hlinkClick r:id="rId6"/>
              </a:rPr>
              <a:t>https://drive.google.com/file/d/1f1zk5F6JAUuCMYQIXgkT04Jx5KQ6IewW/view?usp=sharing</a:t>
            </a:r>
            <a:endParaRPr/>
          </a:p>
        </p:txBody>
      </p:sp>
      <p:sp>
        <p:nvSpPr>
          <p:cNvPr id="121" name="Google Shape;121;p19"/>
          <p:cNvSpPr txBox="1"/>
          <p:nvPr>
            <p:ph type="title"/>
          </p:nvPr>
        </p:nvSpPr>
        <p:spPr>
          <a:xfrm>
            <a:off x="784775" y="55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 to Files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91600" y="535725"/>
            <a:ext cx="3674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A - Movie Genre Analysis</a:t>
            </a:r>
            <a:endParaRPr sz="1840"/>
          </a:p>
        </p:txBody>
      </p:sp>
      <p:sp>
        <p:nvSpPr>
          <p:cNvPr id="127" name="Google Shape;127;p20"/>
          <p:cNvSpPr txBox="1"/>
          <p:nvPr>
            <p:ph idx="1" type="body"/>
          </p:nvPr>
        </p:nvSpPr>
        <p:spPr>
          <a:xfrm>
            <a:off x="4045425" y="469575"/>
            <a:ext cx="5098500" cy="66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GB"/>
              <a:t>Task </a:t>
            </a:r>
            <a:r>
              <a:rPr lang="en-GB"/>
              <a:t>-  Determine the most common genres of movies in the dataset. Then, for each genre, calculate descriptive statistics (mean, median, mode, range, variance, standard deviation) of the IMDB scores.                                                                              </a:t>
            </a:r>
            <a:endParaRPr/>
          </a:p>
        </p:txBody>
      </p:sp>
      <p:pic>
        <p:nvPicPr>
          <p:cNvPr id="128" name="Google Shape;128;p20"/>
          <p:cNvPicPr preferRelativeResize="0"/>
          <p:nvPr/>
        </p:nvPicPr>
        <p:blipFill>
          <a:blip r:embed="rId3">
            <a:alphaModFix/>
          </a:blip>
          <a:stretch>
            <a:fillRect/>
          </a:stretch>
        </p:blipFill>
        <p:spPr>
          <a:xfrm>
            <a:off x="527750" y="1277575"/>
            <a:ext cx="8088498" cy="370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96188" y="140500"/>
            <a:ext cx="7551613" cy="3745700"/>
          </a:xfrm>
          <a:prstGeom prst="rect">
            <a:avLst/>
          </a:prstGeom>
          <a:noFill/>
          <a:ln>
            <a:noFill/>
          </a:ln>
        </p:spPr>
      </p:pic>
      <p:sp>
        <p:nvSpPr>
          <p:cNvPr id="134" name="Google Shape;134;p21"/>
          <p:cNvSpPr txBox="1"/>
          <p:nvPr/>
        </p:nvSpPr>
        <p:spPr>
          <a:xfrm>
            <a:off x="914400" y="4048200"/>
            <a:ext cx="6262800" cy="1095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most common Genre is as seen “Drama”, while “Comedy” and “Thriller” follows in 2nd and 3rd place.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least common Genres are “Western”, “Musical”, “Music” , “Documentary” and “History”.</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