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Nunito"/>
      <p:regular r:id="rId19"/>
      <p:bold r:id="rId20"/>
      <p:italic r:id="rId21"/>
      <p:boldItalic r:id="rId22"/>
    </p:embeddedFont>
    <p:embeddedFont>
      <p:font typeface="Maven Pro"/>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11" Type="http://schemas.openxmlformats.org/officeDocument/2006/relationships/slide" Target="slides/slide6.xml"/><Relationship Id="rId22" Type="http://schemas.openxmlformats.org/officeDocument/2006/relationships/font" Target="fonts/Nunito-boldItalic.fntdata"/><Relationship Id="rId10" Type="http://schemas.openxmlformats.org/officeDocument/2006/relationships/slide" Target="slides/slide5.xml"/><Relationship Id="rId21" Type="http://schemas.openxmlformats.org/officeDocument/2006/relationships/font" Target="fonts/Nunito-italic.fntdata"/><Relationship Id="rId13" Type="http://schemas.openxmlformats.org/officeDocument/2006/relationships/slide" Target="slides/slide8.xml"/><Relationship Id="rId24" Type="http://schemas.openxmlformats.org/officeDocument/2006/relationships/font" Target="fonts/MavenPro-bold.fntdata"/><Relationship Id="rId12" Type="http://schemas.openxmlformats.org/officeDocument/2006/relationships/slide" Target="slides/slide7.xml"/><Relationship Id="rId23" Type="http://schemas.openxmlformats.org/officeDocument/2006/relationships/font" Target="fonts/Maven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f47e913ced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f47e913ced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f6b5f8a662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f6b5f8a662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f6b5f8a662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f6b5f8a662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f6b5f8a662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f6b5f8a662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f6b5f8a662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f6b5f8a662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f47e913ced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f47e913ced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f6b5f8a6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f6b5f8a6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f6b5f8a66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f6b5f8a66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f6b5f8a66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f6b5f8a66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f6b5f8a66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f6b5f8a66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f6b5f8a662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f6b5f8a662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f6b5f8a662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f6b5f8a662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f6b5f8a662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f6b5f8a662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PROJECT 2</a:t>
            </a:r>
            <a:endParaRPr/>
          </a:p>
          <a:p>
            <a:pPr indent="0" lvl="0" marL="0" rtl="0" algn="l">
              <a:spcBef>
                <a:spcPts val="0"/>
              </a:spcBef>
              <a:spcAft>
                <a:spcPts val="0"/>
              </a:spcAft>
              <a:buNone/>
            </a:pPr>
            <a:r>
              <a:rPr lang="en-GB"/>
              <a:t>Instagram User Analytics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Rikin Correya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2"/>
          <p:cNvSpPr txBox="1"/>
          <p:nvPr>
            <p:ph idx="1" type="body"/>
          </p:nvPr>
        </p:nvSpPr>
        <p:spPr>
          <a:xfrm>
            <a:off x="590700" y="195875"/>
            <a:ext cx="7688700" cy="483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200"/>
              <a:t>5</a:t>
            </a:r>
            <a:r>
              <a:rPr b="1" lang="en-GB" sz="1200"/>
              <a:t>)</a:t>
            </a:r>
            <a:r>
              <a:rPr b="1" lang="en-GB" sz="1300"/>
              <a:t> </a:t>
            </a:r>
            <a:r>
              <a:rPr b="1" lang="en-GB"/>
              <a:t> </a:t>
            </a:r>
            <a:r>
              <a:rPr b="1" lang="en-GB" sz="1200"/>
              <a:t>Ad Campaign Launch</a:t>
            </a:r>
            <a:endParaRPr b="1" sz="1200"/>
          </a:p>
          <a:p>
            <a:pPr indent="0" lvl="0" marL="457200" rtl="0" algn="l">
              <a:spcBef>
                <a:spcPts val="1200"/>
              </a:spcBef>
              <a:spcAft>
                <a:spcPts val="0"/>
              </a:spcAft>
              <a:buNone/>
            </a:pPr>
            <a:r>
              <a:rPr lang="en-GB" sz="1200"/>
              <a:t>Query  used - </a:t>
            </a:r>
            <a:r>
              <a:rPr lang="en-GB" sz="1200"/>
              <a:t>SELECT COUNT(*) AS total_acc_created, DAYNAME(created_at) AS day_creation   FROM users GROUP BY day_creation ORDER BY total_acc_created DESC; </a:t>
            </a:r>
            <a:endParaRPr sz="1200"/>
          </a:p>
          <a:p>
            <a:pPr indent="0" lvl="0" marL="457200" rtl="0" algn="l">
              <a:spcBef>
                <a:spcPts val="1200"/>
              </a:spcBef>
              <a:spcAft>
                <a:spcPts val="0"/>
              </a:spcAft>
              <a:buNone/>
            </a:pPr>
            <a:r>
              <a:t/>
            </a:r>
            <a:endParaRPr sz="1200"/>
          </a:p>
          <a:p>
            <a:pPr indent="0" lvl="0" marL="457200" rtl="0" algn="l">
              <a:spcBef>
                <a:spcPts val="1200"/>
              </a:spcBef>
              <a:spcAft>
                <a:spcPts val="0"/>
              </a:spcAft>
              <a:buNone/>
            </a:pPr>
            <a:r>
              <a:t/>
            </a:r>
            <a:endParaRPr sz="1200"/>
          </a:p>
          <a:p>
            <a:pPr indent="0" lvl="0" marL="457200" rtl="0" algn="l">
              <a:spcBef>
                <a:spcPts val="1200"/>
              </a:spcBef>
              <a:spcAft>
                <a:spcPts val="0"/>
              </a:spcAft>
              <a:buNone/>
            </a:pPr>
            <a:r>
              <a:t/>
            </a:r>
            <a:endParaRPr sz="1200"/>
          </a:p>
          <a:p>
            <a:pPr indent="0" lvl="0" marL="457200" rtl="0" algn="l">
              <a:spcBef>
                <a:spcPts val="1200"/>
              </a:spcBef>
              <a:spcAft>
                <a:spcPts val="0"/>
              </a:spcAft>
              <a:buNone/>
            </a:pPr>
            <a:r>
              <a:t/>
            </a:r>
            <a:endParaRPr sz="1200"/>
          </a:p>
          <a:p>
            <a:pPr indent="0" lvl="0" marL="457200" rtl="0" algn="l">
              <a:spcBef>
                <a:spcPts val="1200"/>
              </a:spcBef>
              <a:spcAft>
                <a:spcPts val="0"/>
              </a:spcAft>
              <a:buNone/>
            </a:pPr>
            <a:r>
              <a:t/>
            </a:r>
            <a:endParaRPr sz="1200"/>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334" name="Google Shape;334;p22"/>
          <p:cNvPicPr preferRelativeResize="0"/>
          <p:nvPr/>
        </p:nvPicPr>
        <p:blipFill>
          <a:blip r:embed="rId3">
            <a:alphaModFix/>
          </a:blip>
          <a:stretch>
            <a:fillRect/>
          </a:stretch>
        </p:blipFill>
        <p:spPr>
          <a:xfrm>
            <a:off x="377737" y="1163475"/>
            <a:ext cx="8388523" cy="3746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3"/>
          <p:cNvSpPr txBox="1"/>
          <p:nvPr>
            <p:ph idx="1" type="body"/>
          </p:nvPr>
        </p:nvSpPr>
        <p:spPr>
          <a:xfrm>
            <a:off x="590700" y="195875"/>
            <a:ext cx="7688700" cy="32370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GB" sz="1400"/>
              <a:t>B)  Investor </a:t>
            </a:r>
            <a:r>
              <a:rPr b="1" lang="en-GB" sz="1400"/>
              <a:t>Metrics</a:t>
            </a:r>
            <a:endParaRPr b="1" sz="1400"/>
          </a:p>
          <a:p>
            <a:pPr indent="0" lvl="0" marL="457200" rtl="0" algn="l">
              <a:spcBef>
                <a:spcPts val="1200"/>
              </a:spcBef>
              <a:spcAft>
                <a:spcPts val="0"/>
              </a:spcAft>
              <a:buNone/>
            </a:pPr>
            <a:r>
              <a:rPr lang="en-GB" sz="1200"/>
              <a:t>1)</a:t>
            </a:r>
            <a:r>
              <a:rPr lang="en-GB" sz="1300"/>
              <a:t> </a:t>
            </a:r>
            <a:r>
              <a:rPr b="1" lang="en-GB"/>
              <a:t>User Engagement</a:t>
            </a:r>
            <a:r>
              <a:rPr b="1" lang="en-GB" sz="1200"/>
              <a:t>  </a:t>
            </a:r>
            <a:endParaRPr b="1" sz="1200"/>
          </a:p>
          <a:p>
            <a:pPr indent="0" lvl="0" marL="457200" rtl="0" algn="l">
              <a:spcBef>
                <a:spcPts val="1200"/>
              </a:spcBef>
              <a:spcAft>
                <a:spcPts val="0"/>
              </a:spcAft>
              <a:buNone/>
            </a:pPr>
            <a:r>
              <a:rPr lang="en-GB" sz="1200"/>
              <a:t>Query  used - </a:t>
            </a:r>
            <a:r>
              <a:rPr lang="en-GB" sz="1200"/>
              <a:t>select round(((select count(*) as total_posts from photos) / (select count(*) as total_users from users)),2) as avg_posts_per_user;</a:t>
            </a:r>
            <a:endParaRPr sz="1200"/>
          </a:p>
          <a:p>
            <a:pPr indent="0" lvl="0" marL="457200" rtl="0" algn="l">
              <a:spcBef>
                <a:spcPts val="1200"/>
              </a:spcBef>
              <a:spcAft>
                <a:spcPts val="0"/>
              </a:spcAft>
              <a:buNone/>
            </a:pPr>
            <a:r>
              <a:t/>
            </a:r>
            <a:endParaRPr sz="1200"/>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340" name="Google Shape;340;p23"/>
          <p:cNvPicPr preferRelativeResize="0"/>
          <p:nvPr/>
        </p:nvPicPr>
        <p:blipFill>
          <a:blip r:embed="rId3">
            <a:alphaModFix/>
          </a:blip>
          <a:stretch>
            <a:fillRect/>
          </a:stretch>
        </p:blipFill>
        <p:spPr>
          <a:xfrm>
            <a:off x="527225" y="1462950"/>
            <a:ext cx="8240102" cy="3456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4"/>
          <p:cNvSpPr txBox="1"/>
          <p:nvPr>
            <p:ph idx="1" type="body"/>
          </p:nvPr>
        </p:nvSpPr>
        <p:spPr>
          <a:xfrm>
            <a:off x="590700" y="195875"/>
            <a:ext cx="7688700" cy="483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200"/>
              <a:t>2</a:t>
            </a:r>
            <a:r>
              <a:rPr b="1" lang="en-GB" sz="1200"/>
              <a:t>)</a:t>
            </a:r>
            <a:r>
              <a:rPr b="1" lang="en-GB" sz="1300"/>
              <a:t> </a:t>
            </a:r>
            <a:r>
              <a:rPr b="1" lang="en-GB"/>
              <a:t> Bots &amp; Fake Accounts</a:t>
            </a:r>
            <a:endParaRPr b="1" sz="1200"/>
          </a:p>
          <a:p>
            <a:pPr indent="0" lvl="0" marL="457200" rtl="0" algn="l">
              <a:spcBef>
                <a:spcPts val="1200"/>
              </a:spcBef>
              <a:spcAft>
                <a:spcPts val="0"/>
              </a:spcAft>
              <a:buNone/>
            </a:pPr>
            <a:r>
              <a:rPr lang="en-GB" sz="1200"/>
              <a:t>Query  used - </a:t>
            </a:r>
            <a:r>
              <a:rPr lang="en-GB" sz="1200"/>
              <a:t>select id, username,posts_liked from users inner join(select count(*) as posts_liked, user_id from likes group by user_id having posts_liked = (select count(*) from photos)) as posts_liked_table on users.id = posts_liked_table.user_id;</a:t>
            </a:r>
            <a:endParaRPr sz="1200"/>
          </a:p>
          <a:p>
            <a:pPr indent="0" lvl="0" marL="457200" rtl="0" algn="l">
              <a:spcBef>
                <a:spcPts val="1200"/>
              </a:spcBef>
              <a:spcAft>
                <a:spcPts val="0"/>
              </a:spcAft>
              <a:buNone/>
            </a:pPr>
            <a:r>
              <a:t/>
            </a:r>
            <a:endParaRPr sz="1200"/>
          </a:p>
          <a:p>
            <a:pPr indent="0" lvl="0" marL="457200" rtl="0" algn="l">
              <a:spcBef>
                <a:spcPts val="1200"/>
              </a:spcBef>
              <a:spcAft>
                <a:spcPts val="0"/>
              </a:spcAft>
              <a:buNone/>
            </a:pPr>
            <a:r>
              <a:t/>
            </a:r>
            <a:endParaRPr sz="1200"/>
          </a:p>
          <a:p>
            <a:pPr indent="0" lvl="0" marL="457200" rtl="0" algn="l">
              <a:spcBef>
                <a:spcPts val="1200"/>
              </a:spcBef>
              <a:spcAft>
                <a:spcPts val="0"/>
              </a:spcAft>
              <a:buNone/>
            </a:pPr>
            <a:r>
              <a:t/>
            </a:r>
            <a:endParaRPr sz="1200"/>
          </a:p>
          <a:p>
            <a:pPr indent="0" lvl="0" marL="457200" rtl="0" algn="l">
              <a:spcBef>
                <a:spcPts val="1200"/>
              </a:spcBef>
              <a:spcAft>
                <a:spcPts val="0"/>
              </a:spcAft>
              <a:buNone/>
            </a:pPr>
            <a:r>
              <a:t/>
            </a:r>
            <a:endParaRPr sz="1200"/>
          </a:p>
          <a:p>
            <a:pPr indent="0" lvl="0" marL="457200" rtl="0" algn="l">
              <a:spcBef>
                <a:spcPts val="1200"/>
              </a:spcBef>
              <a:spcAft>
                <a:spcPts val="0"/>
              </a:spcAft>
              <a:buNone/>
            </a:pPr>
            <a:r>
              <a:t/>
            </a:r>
            <a:endParaRPr sz="1200"/>
          </a:p>
          <a:p>
            <a:pPr indent="0" lvl="0" marL="457200" rtl="0" algn="l">
              <a:spcBef>
                <a:spcPts val="1200"/>
              </a:spcBef>
              <a:spcAft>
                <a:spcPts val="0"/>
              </a:spcAft>
              <a:buNone/>
            </a:pPr>
            <a:r>
              <a:t/>
            </a:r>
            <a:endParaRPr sz="1200"/>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346" name="Google Shape;346;p24"/>
          <p:cNvPicPr preferRelativeResize="0"/>
          <p:nvPr/>
        </p:nvPicPr>
        <p:blipFill>
          <a:blip r:embed="rId3">
            <a:alphaModFix/>
          </a:blip>
          <a:stretch>
            <a:fillRect/>
          </a:stretch>
        </p:blipFill>
        <p:spPr>
          <a:xfrm>
            <a:off x="745250" y="1349550"/>
            <a:ext cx="6976949" cy="3679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5"/>
          <p:cNvSpPr txBox="1"/>
          <p:nvPr>
            <p:ph type="title"/>
          </p:nvPr>
        </p:nvSpPr>
        <p:spPr>
          <a:xfrm>
            <a:off x="1388625" y="772725"/>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Thank You</a:t>
            </a:r>
            <a:endParaRPr/>
          </a:p>
        </p:txBody>
      </p:sp>
      <p:sp>
        <p:nvSpPr>
          <p:cNvPr id="352" name="Google Shape;352;p25"/>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Purpose</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This project has 2 sections - </a:t>
            </a:r>
            <a:endParaRPr/>
          </a:p>
          <a:p>
            <a:pPr indent="-311150" lvl="0" marL="457200" rtl="0" algn="l">
              <a:spcBef>
                <a:spcPts val="1200"/>
              </a:spcBef>
              <a:spcAft>
                <a:spcPts val="0"/>
              </a:spcAft>
              <a:buSzPts val="1300"/>
              <a:buAutoNum type="arabicParenR"/>
            </a:pPr>
            <a:r>
              <a:rPr b="1" lang="en-GB"/>
              <a:t>Marketing Analysis</a:t>
            </a:r>
            <a:r>
              <a:rPr lang="en-GB"/>
              <a:t> - Analyzing data of Instagram users in order to find and understand how the users interact with the social media platform and how to market different Advertisements to the users.</a:t>
            </a:r>
            <a:endParaRPr/>
          </a:p>
          <a:p>
            <a:pPr indent="-311150" lvl="0" marL="457200" rtl="0" algn="l">
              <a:spcBef>
                <a:spcPts val="0"/>
              </a:spcBef>
              <a:spcAft>
                <a:spcPts val="0"/>
              </a:spcAft>
              <a:buSzPts val="1300"/>
              <a:buAutoNum type="arabicParenR"/>
            </a:pPr>
            <a:r>
              <a:rPr b="1" lang="en-GB"/>
              <a:t>Investor Metrics</a:t>
            </a:r>
            <a:r>
              <a:rPr lang="en-GB"/>
              <a:t> - Analyze data to understand user behaviour on the platform and to help investors gain insights of the platform’s growth and </a:t>
            </a:r>
            <a:r>
              <a:rPr lang="en-GB"/>
              <a:t>performance</a:t>
            </a:r>
            <a:r>
              <a:rPr lang="en-GB"/>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729450" y="5852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Approach </a:t>
            </a:r>
            <a:endParaRPr/>
          </a:p>
        </p:txBody>
      </p:sp>
      <p:sp>
        <p:nvSpPr>
          <p:cNvPr id="290" name="Google Shape;290;p15"/>
          <p:cNvSpPr txBox="1"/>
          <p:nvPr>
            <p:ph idx="1" type="body"/>
          </p:nvPr>
        </p:nvSpPr>
        <p:spPr>
          <a:xfrm>
            <a:off x="727650" y="1276125"/>
            <a:ext cx="7688700" cy="1572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Creating a database using SQL queries and creating a database and entering values in the schemas.</a:t>
            </a:r>
            <a:endParaRPr/>
          </a:p>
          <a:p>
            <a:pPr indent="-311150" lvl="0" marL="457200" rtl="0" algn="l">
              <a:spcBef>
                <a:spcPts val="0"/>
              </a:spcBef>
              <a:spcAft>
                <a:spcPts val="0"/>
              </a:spcAft>
              <a:buSzPts val="1300"/>
              <a:buChar char="●"/>
            </a:pPr>
            <a:r>
              <a:rPr lang="en-GB"/>
              <a:t>Using SQL queries in order to analyse the Instagram User database by extracting the needful information from the database, and finding some insights from marketing and investing point of views.</a:t>
            </a:r>
            <a:endParaRPr/>
          </a:p>
          <a:p>
            <a:pPr indent="-311150" lvl="0" marL="457200" rtl="0" algn="l">
              <a:spcBef>
                <a:spcPts val="0"/>
              </a:spcBef>
              <a:spcAft>
                <a:spcPts val="0"/>
              </a:spcAft>
              <a:buSzPts val="1300"/>
              <a:buChar char="●"/>
            </a:pPr>
            <a:r>
              <a:rPr lang="en-GB"/>
              <a:t>Preparing a final report of all the extracted information for easy presentation.</a:t>
            </a:r>
            <a:endParaRPr/>
          </a:p>
        </p:txBody>
      </p:sp>
      <p:sp>
        <p:nvSpPr>
          <p:cNvPr id="291" name="Google Shape;291;p15"/>
          <p:cNvSpPr txBox="1"/>
          <p:nvPr>
            <p:ph type="title"/>
          </p:nvPr>
        </p:nvSpPr>
        <p:spPr>
          <a:xfrm>
            <a:off x="727650" y="2759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Tech-Stack Used</a:t>
            </a:r>
            <a:endParaRPr/>
          </a:p>
        </p:txBody>
      </p:sp>
      <p:sp>
        <p:nvSpPr>
          <p:cNvPr id="292" name="Google Shape;292;p15"/>
          <p:cNvSpPr txBox="1"/>
          <p:nvPr>
            <p:ph idx="1" type="body"/>
          </p:nvPr>
        </p:nvSpPr>
        <p:spPr>
          <a:xfrm>
            <a:off x="729450" y="3294600"/>
            <a:ext cx="7688700" cy="100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MySQL Servers and Workbench 8.0 .</a:t>
            </a:r>
            <a:endParaRPr/>
          </a:p>
          <a:p>
            <a:pPr indent="0" lvl="0" marL="0" rtl="0" algn="l">
              <a:spcBef>
                <a:spcPts val="1200"/>
              </a:spcBef>
              <a:spcAft>
                <a:spcPts val="1200"/>
              </a:spcAft>
              <a:buNone/>
            </a:pPr>
            <a:r>
              <a:rPr lang="en-GB"/>
              <a:t>The above software is the easiest and the most comfortable platform for simple extraction of data from database using queries. It’s also economical and quite efficient on windows.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Insights</a:t>
            </a:r>
            <a:endParaRPr/>
          </a:p>
        </p:txBody>
      </p:sp>
      <p:sp>
        <p:nvSpPr>
          <p:cNvPr id="298" name="Google Shape;298;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This Instagram user analytics project helped  me to explore SQL in better depth  and  enhanced my understanding  of complex queries work and how to cultivate meaningful business insights from given data . It enabled me to ask the right necessary questions and pinpoint the required  solutions </a:t>
            </a:r>
            <a:r>
              <a:rPr lang="en-GB"/>
              <a:t>effectively</a:t>
            </a:r>
            <a:r>
              <a:rPr lang="en-GB"/>
              <a:t> to the given problems.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type="title"/>
          </p:nvPr>
        </p:nvSpPr>
        <p:spPr>
          <a:xfrm>
            <a:off x="1165500" y="7438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Results</a:t>
            </a:r>
            <a:endParaRPr/>
          </a:p>
        </p:txBody>
      </p:sp>
      <p:sp>
        <p:nvSpPr>
          <p:cNvPr id="304" name="Google Shape;304;p17"/>
          <p:cNvSpPr txBox="1"/>
          <p:nvPr>
            <p:ph idx="1" type="body"/>
          </p:nvPr>
        </p:nvSpPr>
        <p:spPr>
          <a:xfrm>
            <a:off x="729450" y="1345500"/>
            <a:ext cx="7688700" cy="352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Following query statements are the ones I executed to extract the required data from the </a:t>
            </a:r>
            <a:r>
              <a:rPr lang="en-GB"/>
              <a:t>database</a:t>
            </a:r>
            <a:r>
              <a:rPr lang="en-GB"/>
              <a:t> and get results.</a:t>
            </a:r>
            <a:endParaRPr/>
          </a:p>
          <a:p>
            <a:pPr indent="0" lvl="0" marL="0" rtl="0" algn="l">
              <a:spcBef>
                <a:spcPts val="1200"/>
              </a:spcBef>
              <a:spcAft>
                <a:spcPts val="0"/>
              </a:spcAft>
              <a:buNone/>
            </a:pPr>
            <a:r>
              <a:rPr lang="en-GB"/>
              <a:t>All the different questions in both sections were answered correctly from the </a:t>
            </a:r>
            <a:r>
              <a:rPr lang="en-GB"/>
              <a:t>database. Different subqueries and joins along with aggregate functions have been used to analyse the selected data for the tasks.</a:t>
            </a:r>
            <a:endParaRPr/>
          </a:p>
          <a:p>
            <a:pPr indent="0" lvl="0" marL="0" rtl="0" algn="l">
              <a:spcBef>
                <a:spcPts val="1200"/>
              </a:spcBef>
              <a:spcAft>
                <a:spcPts val="0"/>
              </a:spcAft>
              <a:buNone/>
            </a:pPr>
            <a:r>
              <a:t/>
            </a:r>
            <a:endParaRPr/>
          </a:p>
          <a:p>
            <a:pPr indent="0" lvl="0" marL="0" rtl="0" algn="l">
              <a:spcBef>
                <a:spcPts val="1200"/>
              </a:spcBef>
              <a:spcAft>
                <a:spcPts val="0"/>
              </a:spcAft>
              <a:buNone/>
            </a:pPr>
            <a:r>
              <a:rPr i="1" lang="en-GB"/>
              <a:t>Note </a:t>
            </a:r>
            <a:r>
              <a:rPr lang="en-GB"/>
              <a:t>- The heading of the Task is given along with the query used. A more easy to understand query indentation is shown in the screenshots provided below it, which also shows the Output of the query as well as detailed Tasks explanation.</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8"/>
          <p:cNvSpPr txBox="1"/>
          <p:nvPr>
            <p:ph idx="1" type="body"/>
          </p:nvPr>
        </p:nvSpPr>
        <p:spPr>
          <a:xfrm>
            <a:off x="590700" y="195875"/>
            <a:ext cx="7688700" cy="32370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SzPts val="1400"/>
              <a:buAutoNum type="alphaUcParenR"/>
            </a:pPr>
            <a:r>
              <a:rPr b="1" lang="en-GB" sz="1400"/>
              <a:t>Marketing Analysis </a:t>
            </a:r>
            <a:endParaRPr b="1" sz="1400"/>
          </a:p>
          <a:p>
            <a:pPr indent="0" lvl="0" marL="457200" rtl="0" algn="l">
              <a:spcBef>
                <a:spcPts val="1200"/>
              </a:spcBef>
              <a:spcAft>
                <a:spcPts val="0"/>
              </a:spcAft>
              <a:buNone/>
            </a:pPr>
            <a:r>
              <a:rPr lang="en-GB" sz="1200"/>
              <a:t>1)</a:t>
            </a:r>
            <a:r>
              <a:rPr lang="en-GB" sz="1300"/>
              <a:t> </a:t>
            </a:r>
            <a:r>
              <a:rPr b="1" lang="en-GB"/>
              <a:t> </a:t>
            </a:r>
            <a:r>
              <a:rPr b="1" lang="en-GB" sz="1200"/>
              <a:t>Loyal User Award   </a:t>
            </a:r>
            <a:endParaRPr b="1" sz="1200"/>
          </a:p>
          <a:p>
            <a:pPr indent="0" lvl="0" marL="457200" rtl="0" algn="l">
              <a:spcBef>
                <a:spcPts val="1200"/>
              </a:spcBef>
              <a:spcAft>
                <a:spcPts val="0"/>
              </a:spcAft>
              <a:buNone/>
            </a:pPr>
            <a:r>
              <a:rPr lang="en-GB" sz="1200"/>
              <a:t>Query  used - select id, username, created_at from users order by created_at limit 5;</a:t>
            </a:r>
            <a:endParaRPr sz="1200"/>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310" name="Google Shape;310;p18"/>
          <p:cNvPicPr preferRelativeResize="0"/>
          <p:nvPr/>
        </p:nvPicPr>
        <p:blipFill>
          <a:blip r:embed="rId3">
            <a:alphaModFix/>
          </a:blip>
          <a:stretch>
            <a:fillRect/>
          </a:stretch>
        </p:blipFill>
        <p:spPr>
          <a:xfrm>
            <a:off x="868200" y="1342925"/>
            <a:ext cx="6784627" cy="36628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9"/>
          <p:cNvSpPr txBox="1"/>
          <p:nvPr>
            <p:ph idx="1" type="body"/>
          </p:nvPr>
        </p:nvSpPr>
        <p:spPr>
          <a:xfrm>
            <a:off x="590700" y="195875"/>
            <a:ext cx="7688700" cy="390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200"/>
              <a:t>2</a:t>
            </a:r>
            <a:r>
              <a:rPr b="1" lang="en-GB" sz="1200"/>
              <a:t>)</a:t>
            </a:r>
            <a:r>
              <a:rPr b="1" lang="en-GB" sz="1300"/>
              <a:t> </a:t>
            </a:r>
            <a:r>
              <a:rPr b="1" lang="en-GB"/>
              <a:t> </a:t>
            </a:r>
            <a:r>
              <a:rPr b="1" lang="en-GB" sz="1200"/>
              <a:t>Inactive User Engagement</a:t>
            </a:r>
            <a:endParaRPr b="1" sz="1200"/>
          </a:p>
          <a:p>
            <a:pPr indent="0" lvl="0" marL="457200" rtl="0" algn="l">
              <a:spcBef>
                <a:spcPts val="1200"/>
              </a:spcBef>
              <a:spcAft>
                <a:spcPts val="0"/>
              </a:spcAft>
              <a:buNone/>
            </a:pPr>
            <a:r>
              <a:rPr lang="en-GB" sz="1200"/>
              <a:t>Query  used - </a:t>
            </a:r>
            <a:r>
              <a:rPr lang="en-GB" sz="1200"/>
              <a:t>select id, username from users where id not in (select user_id from photos group by             user_id);</a:t>
            </a:r>
            <a:endParaRPr sz="1200"/>
          </a:p>
          <a:p>
            <a:pPr indent="0" lvl="0" marL="457200" rtl="0" algn="l">
              <a:spcBef>
                <a:spcPts val="1200"/>
              </a:spcBef>
              <a:spcAft>
                <a:spcPts val="0"/>
              </a:spcAft>
              <a:buNone/>
            </a:pPr>
            <a:r>
              <a:t/>
            </a:r>
            <a:endParaRPr sz="1200"/>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316" name="Google Shape;316;p19"/>
          <p:cNvPicPr preferRelativeResize="0"/>
          <p:nvPr/>
        </p:nvPicPr>
        <p:blipFill>
          <a:blip r:embed="rId3">
            <a:alphaModFix/>
          </a:blip>
          <a:stretch>
            <a:fillRect/>
          </a:stretch>
        </p:blipFill>
        <p:spPr>
          <a:xfrm>
            <a:off x="822563" y="1110575"/>
            <a:ext cx="7224960" cy="3901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0"/>
          <p:cNvSpPr txBox="1"/>
          <p:nvPr>
            <p:ph idx="1" type="body"/>
          </p:nvPr>
        </p:nvSpPr>
        <p:spPr>
          <a:xfrm>
            <a:off x="560975" y="97950"/>
            <a:ext cx="7688700" cy="494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200"/>
              <a:t>3</a:t>
            </a:r>
            <a:r>
              <a:rPr b="1" lang="en-GB" sz="1200"/>
              <a:t>)</a:t>
            </a:r>
            <a:r>
              <a:rPr b="1" lang="en-GB" sz="1300"/>
              <a:t> </a:t>
            </a:r>
            <a:r>
              <a:rPr b="1" lang="en-GB"/>
              <a:t> </a:t>
            </a:r>
            <a:r>
              <a:rPr b="1" lang="en-GB" sz="1200"/>
              <a:t>Contest Winner Declaration</a:t>
            </a:r>
            <a:endParaRPr b="1" sz="1200"/>
          </a:p>
          <a:p>
            <a:pPr indent="0" lvl="0" marL="457200" rtl="0" algn="l">
              <a:spcBef>
                <a:spcPts val="1200"/>
              </a:spcBef>
              <a:spcAft>
                <a:spcPts val="0"/>
              </a:spcAft>
              <a:buNone/>
            </a:pPr>
            <a:r>
              <a:rPr lang="en-GB" sz="1200"/>
              <a:t>Query  used - </a:t>
            </a:r>
            <a:r>
              <a:rPr lang="en-GB" sz="1200"/>
              <a:t>create view most_liked_photos as(select count(user_id) as total_likes,photo_id from likes group by photo_id );                                                                                                                                       select username, total_likes, inner_query_table.photo_id,inner_query_table.image_url from users inner join (select total_likes,user_id,photo_id,image_url  from most_liked_photos inner join photos on photos.id = most_liked_photos.photo_id order by total_likes desc limit 1) as inner_query_table on users.id = inner_query_table.user_id;</a:t>
            </a:r>
            <a:endParaRPr sz="1200"/>
          </a:p>
          <a:p>
            <a:pPr indent="0" lvl="0" marL="457200" rtl="0" algn="l">
              <a:spcBef>
                <a:spcPts val="1200"/>
              </a:spcBef>
              <a:spcAft>
                <a:spcPts val="0"/>
              </a:spcAft>
              <a:buNone/>
            </a:pPr>
            <a:r>
              <a:t/>
            </a:r>
            <a:endParaRPr sz="1200"/>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322" name="Google Shape;322;p20"/>
          <p:cNvPicPr preferRelativeResize="0"/>
          <p:nvPr/>
        </p:nvPicPr>
        <p:blipFill>
          <a:blip r:embed="rId3">
            <a:alphaModFix/>
          </a:blip>
          <a:stretch>
            <a:fillRect/>
          </a:stretch>
        </p:blipFill>
        <p:spPr>
          <a:xfrm>
            <a:off x="739250" y="1832150"/>
            <a:ext cx="7091952" cy="32133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ph idx="1" type="body"/>
          </p:nvPr>
        </p:nvSpPr>
        <p:spPr>
          <a:xfrm>
            <a:off x="590700" y="195875"/>
            <a:ext cx="7688700" cy="390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200"/>
              <a:t>4</a:t>
            </a:r>
            <a:r>
              <a:rPr b="1" lang="en-GB" sz="1200"/>
              <a:t>)</a:t>
            </a:r>
            <a:r>
              <a:rPr b="1" lang="en-GB" sz="1300"/>
              <a:t> </a:t>
            </a:r>
            <a:r>
              <a:rPr b="1" lang="en-GB"/>
              <a:t> </a:t>
            </a:r>
            <a:r>
              <a:rPr b="1" lang="en-GB" sz="1200"/>
              <a:t>Hashtag Research</a:t>
            </a:r>
            <a:endParaRPr b="1" sz="1200"/>
          </a:p>
          <a:p>
            <a:pPr indent="0" lvl="0" marL="457200" rtl="0" algn="l">
              <a:spcBef>
                <a:spcPts val="1200"/>
              </a:spcBef>
              <a:spcAft>
                <a:spcPts val="0"/>
              </a:spcAft>
              <a:buNone/>
            </a:pPr>
            <a:r>
              <a:rPr lang="en-GB" sz="1200"/>
              <a:t>Query  used - </a:t>
            </a:r>
            <a:r>
              <a:rPr lang="en-GB" sz="1200"/>
              <a:t>with comonly_used_tags as(select count(*) as total_times_used,tag_id from photo_tags group by tag_id order by total_times_used desc limit 5)                                                                          select tag_name,total_times_used from tags inner join comonly_used_tags on tags.id = comonly_used_tags.tag_id;</a:t>
            </a:r>
            <a:endParaRPr sz="1200"/>
          </a:p>
          <a:p>
            <a:pPr indent="0" lvl="0" marL="457200" rtl="0" algn="l">
              <a:spcBef>
                <a:spcPts val="1200"/>
              </a:spcBef>
              <a:spcAft>
                <a:spcPts val="0"/>
              </a:spcAft>
              <a:buNone/>
            </a:pPr>
            <a:r>
              <a:t/>
            </a:r>
            <a:endParaRPr sz="1200"/>
          </a:p>
          <a:p>
            <a:pPr indent="0" lvl="0" marL="457200" rtl="0" algn="l">
              <a:spcBef>
                <a:spcPts val="1200"/>
              </a:spcBef>
              <a:spcAft>
                <a:spcPts val="0"/>
              </a:spcAft>
              <a:buNone/>
            </a:pPr>
            <a:r>
              <a:t/>
            </a:r>
            <a:endParaRPr sz="1200"/>
          </a:p>
          <a:p>
            <a:pPr indent="0" lvl="0" marL="457200" rtl="0" algn="l">
              <a:spcBef>
                <a:spcPts val="1200"/>
              </a:spcBef>
              <a:spcAft>
                <a:spcPts val="0"/>
              </a:spcAft>
              <a:buNone/>
            </a:pPr>
            <a:r>
              <a:t/>
            </a:r>
            <a:endParaRPr sz="1200"/>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328" name="Google Shape;328;p21"/>
          <p:cNvPicPr preferRelativeResize="0"/>
          <p:nvPr/>
        </p:nvPicPr>
        <p:blipFill>
          <a:blip r:embed="rId3">
            <a:alphaModFix/>
          </a:blip>
          <a:stretch>
            <a:fillRect/>
          </a:stretch>
        </p:blipFill>
        <p:spPr>
          <a:xfrm>
            <a:off x="464225" y="1540099"/>
            <a:ext cx="8294851" cy="3499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