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Nunito"/>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dbb8faf7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dbb8faf7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e176c0fb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e176c0fb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e176c0fb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e176c0fb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e176c0f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e176c0f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e176c0fb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e176c0fb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fe176c0fb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fe176c0fb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e176c0fb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e176c0fb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e176c0fb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e176c0fb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e176c0fb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e176c0fb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e176c0fb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e176c0fb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fe176c0fb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fe176c0fb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dbb8faf77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dbb8faf77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fe176c0fb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fe176c0fb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feaf2328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feaf2328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eaf2328d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feaf2328d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eaf2328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feaf2328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eaf2328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feaf2328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feaf2328d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feaf2328d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eaf2328d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feaf2328d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feaf2328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feaf2328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eaf2328d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eaf2328d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feaf2328d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feaf2328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dbb8faf7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dbb8faf7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dbb8faf7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dbb8faf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dbb8faf7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fdbb8faf7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dbb8faf7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dbb8faf7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dbb8faf7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dbb8faf7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fdbb8faf7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fdbb8faf7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e176c0fb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e176c0fb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85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3</a:t>
            </a:r>
            <a:endParaRPr/>
          </a:p>
          <a:p>
            <a:pPr indent="0" lvl="0" marL="0" rtl="0" algn="l">
              <a:spcBef>
                <a:spcPts val="0"/>
              </a:spcBef>
              <a:spcAft>
                <a:spcPts val="0"/>
              </a:spcAft>
              <a:buNone/>
            </a:pPr>
            <a:r>
              <a:rPr lang="en-GB"/>
              <a:t>Operation Analytics and Investigating Metric Spike </a:t>
            </a:r>
            <a:r>
              <a:rPr lang="en-GB"/>
              <a:t>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Rikin Correya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C</a:t>
            </a:r>
            <a:endParaRPr sz="1840"/>
          </a:p>
        </p:txBody>
      </p:sp>
      <p:sp>
        <p:nvSpPr>
          <p:cNvPr id="144" name="Google Shape;144;p22"/>
          <p:cNvSpPr txBox="1"/>
          <p:nvPr>
            <p:ph idx="1" type="body"/>
          </p:nvPr>
        </p:nvSpPr>
        <p:spPr>
          <a:xfrm>
            <a:off x="727650" y="1853850"/>
            <a:ext cx="7688700" cy="299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 with total as (select ds, language , count(language) over() as t from job_data  order by ds,language ),ratio_language_used as (select language , count(language)/t as tl from total group by language),percentage as (select  language, round((tl*100),2) as p from ratio_language_used) select *  from ratio_language_used;</a:t>
            </a:r>
            <a:endParaRPr sz="1200"/>
          </a:p>
          <a:p>
            <a:pPr indent="0" lvl="0" marL="0" rtl="0" algn="l">
              <a:lnSpc>
                <a:spcPct val="95000"/>
              </a:lnSpc>
              <a:spcBef>
                <a:spcPts val="1200"/>
              </a:spcBef>
              <a:spcAft>
                <a:spcPts val="0"/>
              </a:spcAft>
              <a:buSzPts val="275"/>
              <a:buNone/>
            </a:pPr>
            <a:r>
              <a:rPr b="1" lang="en-GB"/>
              <a:t>Approach </a:t>
            </a:r>
            <a:r>
              <a:rPr lang="en-GB" sz="1200"/>
              <a:t>=  The first CTE adds another column using OVER() which gives us total times jobs were reviewed in diff. </a:t>
            </a:r>
            <a:r>
              <a:rPr lang="en-GB" sz="1200"/>
              <a:t>l</a:t>
            </a:r>
            <a:r>
              <a:rPr lang="en-GB" sz="1200"/>
              <a:t>anguages, the 2nd CTE groups the jobs reviewed using LANGUAGES USED, then counts times each language was used and divides it by total we got from 1st CTE to obtain the ratio for each diff.language used, then final CTE just converts the ratio to percentage for ease of understanding.</a:t>
            </a:r>
            <a:endParaRPr sz="1200"/>
          </a:p>
          <a:p>
            <a:pPr indent="0" lvl="0" marL="0" rtl="0" algn="l">
              <a:lnSpc>
                <a:spcPct val="95000"/>
              </a:lnSpc>
              <a:spcBef>
                <a:spcPts val="1200"/>
              </a:spcBef>
              <a:spcAft>
                <a:spcPts val="0"/>
              </a:spcAft>
              <a:buSzPts val="275"/>
              <a:buNone/>
            </a:pPr>
            <a:r>
              <a:rPr lang="en-GB" sz="1200"/>
              <a:t>-&gt; In order for this query to work for the LAST 30 DAYS PARAMETER, as this data didn’t have 30 days I had COMMENTED OUT the WHERE CLAUSE in the 1st CTE (</a:t>
            </a:r>
            <a:r>
              <a:rPr i="1" lang="en-GB" sz="1200"/>
              <a:t>can see in the NEXT SLIDE</a:t>
            </a:r>
            <a:r>
              <a:rPr lang="en-GB" sz="1200"/>
              <a:t>) in order to clean unwanted query lines, if we un commnet it if needed, it will get filtered to the last 30 days.</a:t>
            </a:r>
            <a:endParaRPr sz="1200"/>
          </a:p>
          <a:p>
            <a:pPr indent="0" lvl="0" marL="0" rtl="0" algn="l">
              <a:lnSpc>
                <a:spcPct val="95000"/>
              </a:lnSpc>
              <a:spcBef>
                <a:spcPts val="1200"/>
              </a:spcBef>
              <a:spcAft>
                <a:spcPts val="0"/>
              </a:spcAft>
              <a:buSzPts val="275"/>
              <a:buNone/>
            </a:pPr>
            <a:r>
              <a:rPr b="1" lang="en-GB"/>
              <a:t>Insights  </a:t>
            </a:r>
            <a:r>
              <a:rPr lang="en-GB"/>
              <a:t>= We can see that Persian is the most used language for job reviews on the platform with a massie share of 37.5 % out of 6 different languages.</a:t>
            </a:r>
            <a:endParaRPr sz="1200"/>
          </a:p>
          <a:p>
            <a:pPr indent="0" lvl="0" marL="0" rtl="0" algn="l">
              <a:lnSpc>
                <a:spcPct val="95000"/>
              </a:lnSpc>
              <a:spcBef>
                <a:spcPts val="1200"/>
              </a:spcBef>
              <a:spcAft>
                <a:spcPts val="1200"/>
              </a:spcAft>
              <a:buSzPts val="275"/>
              <a:buNone/>
            </a:pPr>
            <a:r>
              <a:t/>
            </a:r>
            <a:endParaRPr sz="1200"/>
          </a:p>
        </p:txBody>
      </p:sp>
      <p:sp>
        <p:nvSpPr>
          <p:cNvPr id="145" name="Google Shape;145;p22"/>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7650" y="5357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C - Screenshot</a:t>
            </a:r>
            <a:endParaRPr sz="1840"/>
          </a:p>
        </p:txBody>
      </p:sp>
      <p:pic>
        <p:nvPicPr>
          <p:cNvPr id="151" name="Google Shape;151;p23"/>
          <p:cNvPicPr preferRelativeResize="0"/>
          <p:nvPr/>
        </p:nvPicPr>
        <p:blipFill>
          <a:blip r:embed="rId3">
            <a:alphaModFix/>
          </a:blip>
          <a:stretch>
            <a:fillRect/>
          </a:stretch>
        </p:blipFill>
        <p:spPr>
          <a:xfrm>
            <a:off x="457925" y="935825"/>
            <a:ext cx="7601599" cy="40639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D</a:t>
            </a:r>
            <a:endParaRPr sz="1840"/>
          </a:p>
        </p:txBody>
      </p:sp>
      <p:sp>
        <p:nvSpPr>
          <p:cNvPr id="157" name="Google Shape;157;p24"/>
          <p:cNvSpPr txBox="1"/>
          <p:nvPr>
            <p:ph idx="1" type="body"/>
          </p:nvPr>
        </p:nvSpPr>
        <p:spPr>
          <a:xfrm>
            <a:off x="727650" y="1777650"/>
            <a:ext cx="7688700" cy="3144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 select * from (select *, row_number() over (partition by ds,job_id,actor_id,language,time_spent,org) as duplicate_rows from job_data) as a where duplicate_rows&gt;1;</a:t>
            </a:r>
            <a:endParaRPr sz="1200"/>
          </a:p>
          <a:p>
            <a:pPr indent="0" lvl="0" marL="0" rtl="0" algn="l">
              <a:lnSpc>
                <a:spcPct val="95000"/>
              </a:lnSpc>
              <a:spcBef>
                <a:spcPts val="1200"/>
              </a:spcBef>
              <a:spcAft>
                <a:spcPts val="0"/>
              </a:spcAft>
              <a:buSzPts val="275"/>
              <a:buNone/>
            </a:pPr>
            <a:r>
              <a:rPr b="1" lang="en-GB"/>
              <a:t>Approach </a:t>
            </a:r>
            <a:r>
              <a:rPr lang="en-GB" sz="1200"/>
              <a:t>=  It’s a nested query in which, the inner query uses the ROW_NUMBER </a:t>
            </a:r>
            <a:r>
              <a:rPr lang="en-GB" sz="1200"/>
              <a:t>function</a:t>
            </a:r>
            <a:r>
              <a:rPr lang="en-GB" sz="1200"/>
              <a:t> with OVER() Clause and then ranks the rows by first grouping the data by each and every column, in this way if every column of any rows are DUPLICATE it </a:t>
            </a:r>
            <a:r>
              <a:rPr lang="en-GB" sz="1200"/>
              <a:t>would</a:t>
            </a:r>
            <a:r>
              <a:rPr lang="en-GB" sz="1200"/>
              <a:t> be given row_number 1,2, and so on, and if every column are not same then they are not </a:t>
            </a:r>
            <a:r>
              <a:rPr lang="en-GB" sz="1200"/>
              <a:t>duplicates</a:t>
            </a:r>
            <a:r>
              <a:rPr lang="en-GB" sz="1200"/>
              <a:t>, hence just gettin grow_number = 1 . After obtaining this, we just use an outer query which selects every column out of this inner query data but using a WHERE clause which asks for row_number&gt;1, hence giving out just duplicate rows in the table.</a:t>
            </a:r>
            <a:endParaRPr sz="1200"/>
          </a:p>
          <a:p>
            <a:pPr indent="0" lvl="0" marL="0" rtl="0" algn="l">
              <a:lnSpc>
                <a:spcPct val="95000"/>
              </a:lnSpc>
              <a:spcBef>
                <a:spcPts val="1200"/>
              </a:spcBef>
              <a:spcAft>
                <a:spcPts val="0"/>
              </a:spcAft>
              <a:buSzPts val="275"/>
              <a:buNone/>
            </a:pPr>
            <a:r>
              <a:rPr lang="en-GB" sz="1200"/>
              <a:t>-&gt; in the data </a:t>
            </a:r>
            <a:r>
              <a:rPr i="1" lang="en-GB" sz="1200"/>
              <a:t>we have no duplicates</a:t>
            </a:r>
            <a:r>
              <a:rPr lang="en-GB" sz="1200"/>
              <a:t>, hence </a:t>
            </a:r>
            <a:r>
              <a:rPr b="1" i="1" lang="en-GB" sz="1200"/>
              <a:t>I have personally added one entry which is the duplicate entry</a:t>
            </a:r>
            <a:r>
              <a:rPr lang="en-GB" sz="1200"/>
              <a:t> of the last entry, in order to verify the query . </a:t>
            </a:r>
            <a:endParaRPr sz="1200"/>
          </a:p>
          <a:p>
            <a:pPr indent="0" lvl="0" marL="0" rtl="0" algn="l">
              <a:lnSpc>
                <a:spcPct val="95000"/>
              </a:lnSpc>
              <a:spcBef>
                <a:spcPts val="1200"/>
              </a:spcBef>
              <a:spcAft>
                <a:spcPts val="0"/>
              </a:spcAft>
              <a:buSzPts val="275"/>
              <a:buNone/>
            </a:pPr>
            <a:r>
              <a:rPr lang="en-GB" sz="1200"/>
              <a:t>('2020-11-25', 20 ,  1003  ,  'transfer'	,  'Italian'  , 45	 , 'C' )</a:t>
            </a:r>
            <a:endParaRPr sz="1200"/>
          </a:p>
          <a:p>
            <a:pPr indent="0" lvl="0" marL="0" rtl="0" algn="l">
              <a:lnSpc>
                <a:spcPct val="95000"/>
              </a:lnSpc>
              <a:spcBef>
                <a:spcPts val="1200"/>
              </a:spcBef>
              <a:spcAft>
                <a:spcPts val="0"/>
              </a:spcAft>
              <a:buSzPts val="275"/>
              <a:buNone/>
            </a:pPr>
            <a:r>
              <a:rPr b="1" lang="en-GB"/>
              <a:t>Insights  </a:t>
            </a:r>
            <a:r>
              <a:rPr lang="en-GB"/>
              <a:t>= </a:t>
            </a:r>
            <a:r>
              <a:rPr lang="en-GB" sz="1200"/>
              <a:t>The output has given us the row which was found to be exactly same as other row in the table, which is shown above.</a:t>
            </a:r>
            <a:endParaRPr sz="1100"/>
          </a:p>
          <a:p>
            <a:pPr indent="0" lvl="0" marL="0" rtl="0" algn="l">
              <a:lnSpc>
                <a:spcPct val="95000"/>
              </a:lnSpc>
              <a:spcBef>
                <a:spcPts val="1200"/>
              </a:spcBef>
              <a:spcAft>
                <a:spcPts val="1200"/>
              </a:spcAft>
              <a:buSzPts val="275"/>
              <a:buNone/>
            </a:pPr>
            <a:r>
              <a:t/>
            </a:r>
            <a:endParaRPr sz="1200"/>
          </a:p>
        </p:txBody>
      </p:sp>
      <p:sp>
        <p:nvSpPr>
          <p:cNvPr id="158" name="Google Shape;158;p24"/>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7650" y="5357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D - Screenshot</a:t>
            </a:r>
            <a:endParaRPr sz="1840"/>
          </a:p>
        </p:txBody>
      </p:sp>
      <p:pic>
        <p:nvPicPr>
          <p:cNvPr id="164" name="Google Shape;164;p25"/>
          <p:cNvPicPr preferRelativeResize="0"/>
          <p:nvPr/>
        </p:nvPicPr>
        <p:blipFill>
          <a:blip r:embed="rId3">
            <a:alphaModFix/>
          </a:blip>
          <a:stretch>
            <a:fillRect/>
          </a:stretch>
        </p:blipFill>
        <p:spPr>
          <a:xfrm>
            <a:off x="523875" y="899475"/>
            <a:ext cx="7040874" cy="408714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A</a:t>
            </a:r>
            <a:endParaRPr sz="1840"/>
          </a:p>
        </p:txBody>
      </p:sp>
      <p:sp>
        <p:nvSpPr>
          <p:cNvPr id="170" name="Google Shape;170;p26"/>
          <p:cNvSpPr txBox="1"/>
          <p:nvPr>
            <p:ph idx="1" type="body"/>
          </p:nvPr>
        </p:nvSpPr>
        <p:spPr>
          <a:xfrm>
            <a:off x="727650" y="1853850"/>
            <a:ext cx="7688700" cy="266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 select count(event_name) as no_of_events, week(occurred_at) as week_no from  events where event_type &lt;&gt; 'signup_flow' group by week_no;</a:t>
            </a:r>
            <a:endParaRPr sz="1200"/>
          </a:p>
          <a:p>
            <a:pPr indent="0" lvl="0" marL="0" rtl="0" algn="l">
              <a:lnSpc>
                <a:spcPct val="95000"/>
              </a:lnSpc>
              <a:spcBef>
                <a:spcPts val="1200"/>
              </a:spcBef>
              <a:spcAft>
                <a:spcPts val="0"/>
              </a:spcAft>
              <a:buSzPts val="275"/>
              <a:buNone/>
            </a:pPr>
            <a:r>
              <a:rPr b="1" lang="en-GB"/>
              <a:t>Approach </a:t>
            </a:r>
            <a:r>
              <a:rPr lang="en-GB" sz="1200"/>
              <a:t>= We use the WEEK Func to get the WEEK No. of the occurred event, then group the selection by weeks of the data given and then count number of events in the divided weeks,and filtering out </a:t>
            </a:r>
            <a:r>
              <a:rPr lang="en-GB" sz="1200"/>
              <a:t>engagements</a:t>
            </a:r>
            <a:r>
              <a:rPr lang="en-GB" sz="1200"/>
              <a:t> which are NOT ‘Signup Flow’ as we need engagements on platform not signing up </a:t>
            </a:r>
            <a:r>
              <a:rPr lang="en-GB" sz="1200"/>
              <a:t>activity, </a:t>
            </a:r>
            <a:r>
              <a:rPr lang="en-GB" sz="1200"/>
              <a:t>hence finally giving us weekly user engagement. </a:t>
            </a:r>
            <a:endParaRPr sz="1200"/>
          </a:p>
          <a:p>
            <a:pPr indent="0" lvl="0" marL="0" rtl="0" algn="l">
              <a:lnSpc>
                <a:spcPct val="95000"/>
              </a:lnSpc>
              <a:spcBef>
                <a:spcPts val="1200"/>
              </a:spcBef>
              <a:spcAft>
                <a:spcPts val="0"/>
              </a:spcAft>
              <a:buSzPts val="275"/>
              <a:buNone/>
            </a:pPr>
            <a:r>
              <a:rPr b="1" lang="en-GB"/>
              <a:t>Insights </a:t>
            </a:r>
            <a:r>
              <a:rPr lang="en-GB" sz="1200"/>
              <a:t>= 29th week of the year, has seen the highest number of engagements by the users, while the 17th and the 35th has the lowest as , 17th was the start of the platform with new </a:t>
            </a:r>
            <a:r>
              <a:rPr lang="en-GB" sz="1200"/>
              <a:t>years</a:t>
            </a:r>
            <a:r>
              <a:rPr lang="en-GB" sz="1200"/>
              <a:t> just SIGNING UP and 35th week has just a few days data. </a:t>
            </a:r>
            <a:endParaRPr sz="1200"/>
          </a:p>
          <a:p>
            <a:pPr indent="0" lvl="0" marL="0" rtl="0" algn="l">
              <a:lnSpc>
                <a:spcPct val="95000"/>
              </a:lnSpc>
              <a:spcBef>
                <a:spcPts val="1200"/>
              </a:spcBef>
              <a:spcAft>
                <a:spcPts val="1200"/>
              </a:spcAft>
              <a:buSzPts val="275"/>
              <a:buNone/>
            </a:pPr>
            <a:r>
              <a:t/>
            </a:r>
            <a:endParaRPr sz="1200"/>
          </a:p>
        </p:txBody>
      </p:sp>
      <p:sp>
        <p:nvSpPr>
          <p:cNvPr id="171" name="Google Shape;171;p26"/>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673725" y="4544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A - Screenshot</a:t>
            </a:r>
            <a:endParaRPr sz="1840"/>
          </a:p>
        </p:txBody>
      </p:sp>
      <p:pic>
        <p:nvPicPr>
          <p:cNvPr id="177" name="Google Shape;177;p27"/>
          <p:cNvPicPr preferRelativeResize="0"/>
          <p:nvPr/>
        </p:nvPicPr>
        <p:blipFill>
          <a:blip r:embed="rId3">
            <a:alphaModFix/>
          </a:blip>
          <a:stretch>
            <a:fillRect/>
          </a:stretch>
        </p:blipFill>
        <p:spPr>
          <a:xfrm>
            <a:off x="592725" y="836925"/>
            <a:ext cx="6187100" cy="42257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B</a:t>
            </a:r>
            <a:endParaRPr sz="1840"/>
          </a:p>
        </p:txBody>
      </p:sp>
      <p:sp>
        <p:nvSpPr>
          <p:cNvPr id="183" name="Google Shape;183;p28"/>
          <p:cNvSpPr txBox="1"/>
          <p:nvPr>
            <p:ph idx="1" type="body"/>
          </p:nvPr>
        </p:nvSpPr>
        <p:spPr>
          <a:xfrm>
            <a:off x="727650" y="1853850"/>
            <a:ext cx="7688700" cy="266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 </a:t>
            </a:r>
            <a:r>
              <a:rPr lang="en-GB" sz="1200"/>
              <a:t>select month(created_at) as month_no, year(created_at) as year_created,  count(user_id) as no_of_acc_created from users group by year_created, month_no ;</a:t>
            </a:r>
            <a:endParaRPr sz="1200"/>
          </a:p>
          <a:p>
            <a:pPr indent="0" lvl="0" marL="0" rtl="0" algn="l">
              <a:lnSpc>
                <a:spcPct val="95000"/>
              </a:lnSpc>
              <a:spcBef>
                <a:spcPts val="1200"/>
              </a:spcBef>
              <a:spcAft>
                <a:spcPts val="0"/>
              </a:spcAft>
              <a:buSzPts val="275"/>
              <a:buNone/>
            </a:pPr>
            <a:r>
              <a:rPr b="1" lang="en-GB"/>
              <a:t>Approach </a:t>
            </a:r>
            <a:r>
              <a:rPr lang="en-GB" sz="1200"/>
              <a:t>= As we need how many users are being added to the platform, we use the users table. We use MONTH and YEAR function for create_at column, in order for better understanding of which months in different years have more users being signed up , and we obtain the number of users by using the COUNT </a:t>
            </a:r>
            <a:r>
              <a:rPr lang="en-GB" sz="1200"/>
              <a:t>function</a:t>
            </a:r>
            <a:r>
              <a:rPr lang="en-GB" sz="1200"/>
              <a:t> after grouping the users by month and year.</a:t>
            </a:r>
            <a:endParaRPr sz="1200"/>
          </a:p>
          <a:p>
            <a:pPr indent="0" lvl="0" marL="0" rtl="0" algn="l">
              <a:lnSpc>
                <a:spcPct val="95000"/>
              </a:lnSpc>
              <a:spcBef>
                <a:spcPts val="1200"/>
              </a:spcBef>
              <a:spcAft>
                <a:spcPts val="0"/>
              </a:spcAft>
              <a:buSzPts val="275"/>
              <a:buNone/>
            </a:pPr>
            <a:r>
              <a:rPr b="1" lang="en-GB"/>
              <a:t>Insights </a:t>
            </a:r>
            <a:r>
              <a:rPr lang="en-GB" sz="1200"/>
              <a:t>= We can observe that there has been no signs of dips in number of users, except the THIRD month where Number of users fell to 150 from 160 monthly, other than that there has just been a gradual rise in number of users being signed up every month. </a:t>
            </a:r>
            <a:endParaRPr sz="1200"/>
          </a:p>
          <a:p>
            <a:pPr indent="0" lvl="0" marL="0" rtl="0" algn="l">
              <a:lnSpc>
                <a:spcPct val="95000"/>
              </a:lnSpc>
              <a:spcBef>
                <a:spcPts val="1200"/>
              </a:spcBef>
              <a:spcAft>
                <a:spcPts val="1200"/>
              </a:spcAft>
              <a:buSzPts val="275"/>
              <a:buNone/>
            </a:pPr>
            <a:r>
              <a:t/>
            </a:r>
            <a:endParaRPr sz="1200"/>
          </a:p>
        </p:txBody>
      </p:sp>
      <p:sp>
        <p:nvSpPr>
          <p:cNvPr id="184" name="Google Shape;184;p28"/>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2</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673725" y="4544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B - Screenshot</a:t>
            </a:r>
            <a:endParaRPr sz="1840"/>
          </a:p>
        </p:txBody>
      </p:sp>
      <p:pic>
        <p:nvPicPr>
          <p:cNvPr id="190" name="Google Shape;190;p29"/>
          <p:cNvPicPr preferRelativeResize="0"/>
          <p:nvPr/>
        </p:nvPicPr>
        <p:blipFill>
          <a:blip r:embed="rId3">
            <a:alphaModFix/>
          </a:blip>
          <a:stretch>
            <a:fillRect/>
          </a:stretch>
        </p:blipFill>
        <p:spPr>
          <a:xfrm>
            <a:off x="520825" y="836550"/>
            <a:ext cx="6768502" cy="4193674"/>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type="title"/>
          </p:nvPr>
        </p:nvSpPr>
        <p:spPr>
          <a:xfrm>
            <a:off x="727650" y="11341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C</a:t>
            </a:r>
            <a:endParaRPr sz="1840"/>
          </a:p>
        </p:txBody>
      </p:sp>
      <p:sp>
        <p:nvSpPr>
          <p:cNvPr id="196" name="Google Shape;196;p30"/>
          <p:cNvSpPr txBox="1"/>
          <p:nvPr>
            <p:ph idx="1" type="body"/>
          </p:nvPr>
        </p:nvSpPr>
        <p:spPr>
          <a:xfrm>
            <a:off x="655750" y="1494425"/>
            <a:ext cx="7688700" cy="3855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=select distinct timestampdiff(week, a.activated_at, b.occurred_at) as week_period_after_signing_up , count(distinct a.user_id) as no_of_users_retended, round(count(distinct a.user_id)*100/lag(count(distinct a.user_id), 1) over(),2) as percentage_retained from (select user_id, activated_at from users) a inner join (select user_id, occurred_at from events) b  on a.user_id = b.user_id group by week_period_after_signing_up order by week_period_after_signing_up ;</a:t>
            </a:r>
            <a:endParaRPr sz="1200"/>
          </a:p>
          <a:p>
            <a:pPr indent="0" lvl="0" marL="0" rtl="0" algn="l">
              <a:lnSpc>
                <a:spcPct val="95000"/>
              </a:lnSpc>
              <a:spcBef>
                <a:spcPts val="1200"/>
              </a:spcBef>
              <a:spcAft>
                <a:spcPts val="0"/>
              </a:spcAft>
              <a:buSzPts val="275"/>
              <a:buNone/>
            </a:pPr>
            <a:r>
              <a:rPr b="1" lang="en-GB"/>
              <a:t>Approach </a:t>
            </a:r>
            <a:r>
              <a:rPr lang="en-GB" sz="1200"/>
              <a:t>= We join two tables users and events on their </a:t>
            </a:r>
            <a:r>
              <a:rPr lang="en-GB" sz="1200"/>
              <a:t>respective</a:t>
            </a:r>
            <a:r>
              <a:rPr lang="en-GB" sz="1200"/>
              <a:t> user_id and obtain created_at and occurred_at columns, and then we use this table as an inner nested query. The outer query uses the TIMESTAMPDIFF func with WEEK, which gives the week diff. between the USER’s acc. Created date and its EVENTS </a:t>
            </a:r>
            <a:r>
              <a:rPr lang="en-GB" sz="1200"/>
              <a:t>occurred</a:t>
            </a:r>
            <a:r>
              <a:rPr lang="en-GB" sz="1200"/>
              <a:t> date, and while grouping the data with this output we count the distinct USERS, hence obtaining different users having made </a:t>
            </a:r>
            <a:r>
              <a:rPr lang="en-GB" sz="1200"/>
              <a:t>at least</a:t>
            </a:r>
            <a:r>
              <a:rPr lang="en-GB" sz="1200"/>
              <a:t> one engagement after they signed up, along with the week users engaged.</a:t>
            </a:r>
            <a:endParaRPr sz="1200"/>
          </a:p>
          <a:p>
            <a:pPr indent="0" lvl="0" marL="0" rtl="0" algn="l">
              <a:lnSpc>
                <a:spcPct val="95000"/>
              </a:lnSpc>
              <a:spcBef>
                <a:spcPts val="1200"/>
              </a:spcBef>
              <a:spcAft>
                <a:spcPts val="0"/>
              </a:spcAft>
              <a:buSzPts val="275"/>
              <a:buNone/>
            </a:pPr>
            <a:r>
              <a:rPr lang="en-GB" sz="1200"/>
              <a:t>-&gt; I have also added an </a:t>
            </a:r>
            <a:r>
              <a:rPr i="1" lang="en-GB" sz="1200"/>
              <a:t>extra percentage column</a:t>
            </a:r>
            <a:r>
              <a:rPr lang="en-GB" sz="1200"/>
              <a:t>, </a:t>
            </a:r>
            <a:r>
              <a:rPr lang="en-GB" sz="1200"/>
              <a:t>which</a:t>
            </a:r>
            <a:r>
              <a:rPr lang="en-GB" sz="1200"/>
              <a:t> </a:t>
            </a:r>
            <a:r>
              <a:rPr lang="en-GB" sz="1200"/>
              <a:t>calculates</a:t>
            </a:r>
            <a:r>
              <a:rPr lang="en-GB" sz="1200"/>
              <a:t> </a:t>
            </a:r>
            <a:r>
              <a:rPr b="1" i="1" lang="en-GB" sz="1200"/>
              <a:t>percentage of users dropped or gained  in </a:t>
            </a:r>
            <a:r>
              <a:rPr b="1" i="1" lang="en-GB" sz="1200"/>
              <a:t>comparison</a:t>
            </a:r>
            <a:r>
              <a:rPr b="1" i="1" lang="en-GB" sz="1200"/>
              <a:t> with the previous weeks retention,</a:t>
            </a:r>
            <a:r>
              <a:rPr lang="en-GB" sz="1200"/>
              <a:t> this provides an extra clarity of how much growth or drop has been </a:t>
            </a:r>
            <a:r>
              <a:rPr lang="en-GB" sz="1200"/>
              <a:t>noticed</a:t>
            </a:r>
            <a:r>
              <a:rPr lang="en-GB" sz="1200"/>
              <a:t> relative to a week before or after.</a:t>
            </a:r>
            <a:endParaRPr sz="1200"/>
          </a:p>
          <a:p>
            <a:pPr indent="0" lvl="0" marL="0" rtl="0" algn="l">
              <a:lnSpc>
                <a:spcPct val="95000"/>
              </a:lnSpc>
              <a:spcBef>
                <a:spcPts val="1200"/>
              </a:spcBef>
              <a:spcAft>
                <a:spcPts val="0"/>
              </a:spcAft>
              <a:buSzPts val="275"/>
              <a:buNone/>
            </a:pPr>
            <a:r>
              <a:rPr b="1" lang="en-GB"/>
              <a:t>Insights </a:t>
            </a:r>
            <a:r>
              <a:rPr lang="en-GB" sz="1200"/>
              <a:t>= We notice that there is a drastic fall of almost 55% of users who engaged with the platform in the 2nd week after </a:t>
            </a:r>
            <a:r>
              <a:rPr lang="en-GB" sz="1200"/>
              <a:t>signing up</a:t>
            </a:r>
            <a:r>
              <a:rPr lang="en-GB" sz="1200"/>
              <a:t>, and the no. of users there onwards just keeps falling down, eventually ending at just 2 from 3772 on 86th week after signing up. </a:t>
            </a:r>
            <a:endParaRPr sz="1200"/>
          </a:p>
          <a:p>
            <a:pPr indent="0" lvl="0" marL="0" rtl="0" algn="l">
              <a:lnSpc>
                <a:spcPct val="95000"/>
              </a:lnSpc>
              <a:spcBef>
                <a:spcPts val="1200"/>
              </a:spcBef>
              <a:spcAft>
                <a:spcPts val="1200"/>
              </a:spcAft>
              <a:buSzPts val="275"/>
              <a:buNone/>
            </a:pPr>
            <a:r>
              <a:t/>
            </a:r>
            <a:endParaRPr sz="1200"/>
          </a:p>
        </p:txBody>
      </p:sp>
      <p:sp>
        <p:nvSpPr>
          <p:cNvPr id="197" name="Google Shape;197;p30"/>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2</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673725" y="4544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C - Screenshot </a:t>
            </a:r>
            <a:r>
              <a:rPr lang="en-GB" sz="1340"/>
              <a:t>(Raw Output table on next slide)</a:t>
            </a:r>
            <a:endParaRPr sz="1340"/>
          </a:p>
        </p:txBody>
      </p:sp>
      <p:pic>
        <p:nvPicPr>
          <p:cNvPr id="203" name="Google Shape;203;p31"/>
          <p:cNvPicPr preferRelativeResize="0"/>
          <p:nvPr/>
        </p:nvPicPr>
        <p:blipFill>
          <a:blip r:embed="rId3">
            <a:alphaModFix/>
          </a:blip>
          <a:stretch>
            <a:fillRect/>
          </a:stretch>
        </p:blipFill>
        <p:spPr>
          <a:xfrm>
            <a:off x="278200" y="890850"/>
            <a:ext cx="8248749" cy="39831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338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Description</a:t>
            </a:r>
            <a:endParaRPr/>
          </a:p>
        </p:txBody>
      </p:sp>
      <p:sp>
        <p:nvSpPr>
          <p:cNvPr id="93" name="Google Shape;93;p14"/>
          <p:cNvSpPr txBox="1"/>
          <p:nvPr>
            <p:ph idx="1" type="body"/>
          </p:nvPr>
        </p:nvSpPr>
        <p:spPr>
          <a:xfrm>
            <a:off x="729450" y="2078875"/>
            <a:ext cx="7688700" cy="2602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This involves understanding and explaining sudden changes in key metrics, such as a dip in daily user engagement, weekly/monthly user analysis, </a:t>
            </a:r>
            <a:r>
              <a:rPr lang="en-GB"/>
              <a:t>growth</a:t>
            </a:r>
            <a:r>
              <a:rPr lang="en-GB"/>
              <a:t> of certain aspects,etc in a company’s database.</a:t>
            </a:r>
            <a:endParaRPr/>
          </a:p>
          <a:p>
            <a:pPr indent="0" lvl="0" marL="0" rtl="0" algn="l">
              <a:spcBef>
                <a:spcPts val="1200"/>
              </a:spcBef>
              <a:spcAft>
                <a:spcPts val="0"/>
              </a:spcAft>
              <a:buNone/>
            </a:pPr>
            <a:r>
              <a:rPr lang="en-GB"/>
              <a:t>This </a:t>
            </a:r>
            <a:r>
              <a:rPr lang="en-GB"/>
              <a:t>project</a:t>
            </a:r>
            <a:r>
              <a:rPr lang="en-GB"/>
              <a:t> involves 2 parts -</a:t>
            </a:r>
            <a:endParaRPr/>
          </a:p>
          <a:p>
            <a:pPr indent="-311150" lvl="0" marL="457200" rtl="0" algn="l">
              <a:spcBef>
                <a:spcPts val="1200"/>
              </a:spcBef>
              <a:spcAft>
                <a:spcPts val="0"/>
              </a:spcAft>
              <a:buSzPts val="1300"/>
              <a:buAutoNum type="arabicParenR"/>
            </a:pPr>
            <a:r>
              <a:rPr lang="en-GB"/>
              <a:t>Given is a job_databse in which all data of users reviewing certain jobs, how long  and the language they reviewed in, what action they took for that job post, date of reviewing,etc is provided and I have to </a:t>
            </a:r>
            <a:r>
              <a:rPr lang="en-GB"/>
              <a:t>analyse</a:t>
            </a:r>
            <a:r>
              <a:rPr lang="en-GB"/>
              <a:t> various operational metrics which would be useful for company’s betterment.</a:t>
            </a:r>
            <a:endParaRPr/>
          </a:p>
          <a:p>
            <a:pPr indent="-311150" lvl="0" marL="457200" rtl="0" algn="l">
              <a:spcBef>
                <a:spcPts val="0"/>
              </a:spcBef>
              <a:spcAft>
                <a:spcPts val="0"/>
              </a:spcAft>
              <a:buSzPts val="1300"/>
              <a:buAutoNum type="arabicParenR"/>
            </a:pPr>
            <a:r>
              <a:rPr lang="en-GB"/>
              <a:t>Given are 3 </a:t>
            </a:r>
            <a:r>
              <a:rPr lang="en-GB"/>
              <a:t>related</a:t>
            </a:r>
            <a:r>
              <a:rPr lang="en-GB"/>
              <a:t> </a:t>
            </a:r>
            <a:r>
              <a:rPr lang="en-GB"/>
              <a:t>databases</a:t>
            </a:r>
            <a:r>
              <a:rPr lang="en-GB"/>
              <a:t> from which we have to investigate metric spikes such as user engagement, weekly uses, weekly growth and engagement , devices used, etc are determined. </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6169625" y="-43300"/>
            <a:ext cx="3524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C - Output table</a:t>
            </a:r>
            <a:endParaRPr sz="1340"/>
          </a:p>
        </p:txBody>
      </p:sp>
      <p:sp>
        <p:nvSpPr>
          <p:cNvPr id="209" name="Google Shape;209;p32"/>
          <p:cNvSpPr txBox="1"/>
          <p:nvPr/>
        </p:nvSpPr>
        <p:spPr>
          <a:xfrm>
            <a:off x="43300" y="43725"/>
            <a:ext cx="1983000" cy="51411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0	3772	</a:t>
            </a:r>
            <a:endParaRPr/>
          </a:p>
          <a:p>
            <a:pPr indent="0" lvl="0" marL="0" rtl="0" algn="l">
              <a:spcBef>
                <a:spcPts val="0"/>
              </a:spcBef>
              <a:spcAft>
                <a:spcPts val="0"/>
              </a:spcAft>
              <a:buNone/>
            </a:pPr>
            <a:r>
              <a:rPr lang="en-GB"/>
              <a:t>1	1709	45.31</a:t>
            </a:r>
            <a:endParaRPr/>
          </a:p>
          <a:p>
            <a:pPr indent="0" lvl="0" marL="0" rtl="0" algn="l">
              <a:spcBef>
                <a:spcPts val="0"/>
              </a:spcBef>
              <a:spcAft>
                <a:spcPts val="0"/>
              </a:spcAft>
              <a:buNone/>
            </a:pPr>
            <a:r>
              <a:rPr lang="en-GB"/>
              <a:t>2	1226	71.74</a:t>
            </a:r>
            <a:endParaRPr/>
          </a:p>
          <a:p>
            <a:pPr indent="0" lvl="0" marL="0" marR="0" rtl="0" algn="l">
              <a:lnSpc>
                <a:spcPct val="100000"/>
              </a:lnSpc>
              <a:spcBef>
                <a:spcPts val="0"/>
              </a:spcBef>
              <a:spcAft>
                <a:spcPts val="0"/>
              </a:spcAft>
              <a:buNone/>
            </a:pPr>
            <a:r>
              <a:rPr lang="en-GB"/>
              <a:t>3	842	68.68</a:t>
            </a:r>
            <a:endParaRPr/>
          </a:p>
          <a:p>
            <a:pPr indent="0" lvl="0" marL="0" rtl="0" algn="l">
              <a:spcBef>
                <a:spcPts val="0"/>
              </a:spcBef>
              <a:spcAft>
                <a:spcPts val="0"/>
              </a:spcAft>
              <a:buNone/>
            </a:pPr>
            <a:r>
              <a:rPr lang="en-GB"/>
              <a:t>4	654	77.67</a:t>
            </a:r>
            <a:endParaRPr/>
          </a:p>
          <a:p>
            <a:pPr indent="0" lvl="0" marL="0" rtl="0" algn="l">
              <a:spcBef>
                <a:spcPts val="0"/>
              </a:spcBef>
              <a:spcAft>
                <a:spcPts val="0"/>
              </a:spcAft>
              <a:buNone/>
            </a:pPr>
            <a:r>
              <a:rPr lang="en-GB"/>
              <a:t>5	501	76.61</a:t>
            </a:r>
            <a:endParaRPr/>
          </a:p>
          <a:p>
            <a:pPr indent="0" lvl="0" marL="0" rtl="0" algn="l">
              <a:spcBef>
                <a:spcPts val="0"/>
              </a:spcBef>
              <a:spcAft>
                <a:spcPts val="0"/>
              </a:spcAft>
              <a:buNone/>
            </a:pPr>
            <a:r>
              <a:rPr lang="en-GB"/>
              <a:t>6	431	86.03</a:t>
            </a:r>
            <a:endParaRPr/>
          </a:p>
          <a:p>
            <a:pPr indent="0" lvl="0" marL="0" rtl="0" algn="l">
              <a:spcBef>
                <a:spcPts val="0"/>
              </a:spcBef>
              <a:spcAft>
                <a:spcPts val="0"/>
              </a:spcAft>
              <a:buNone/>
            </a:pPr>
            <a:r>
              <a:rPr lang="en-GB"/>
              <a:t>7	369	85.61</a:t>
            </a:r>
            <a:endParaRPr/>
          </a:p>
          <a:p>
            <a:pPr indent="0" lvl="0" marL="0" rtl="0" algn="l">
              <a:spcBef>
                <a:spcPts val="0"/>
              </a:spcBef>
              <a:spcAft>
                <a:spcPts val="0"/>
              </a:spcAft>
              <a:buNone/>
            </a:pPr>
            <a:r>
              <a:rPr lang="en-GB"/>
              <a:t>8	360	97.56</a:t>
            </a:r>
            <a:endParaRPr/>
          </a:p>
          <a:p>
            <a:pPr indent="0" lvl="0" marL="0" rtl="0" algn="l">
              <a:spcBef>
                <a:spcPts val="0"/>
              </a:spcBef>
              <a:spcAft>
                <a:spcPts val="0"/>
              </a:spcAft>
              <a:buNone/>
            </a:pPr>
            <a:r>
              <a:rPr lang="en-GB"/>
              <a:t>9	331	91.94</a:t>
            </a:r>
            <a:endParaRPr/>
          </a:p>
          <a:p>
            <a:pPr indent="0" lvl="0" marL="0" rtl="0" algn="l">
              <a:spcBef>
                <a:spcPts val="0"/>
              </a:spcBef>
              <a:spcAft>
                <a:spcPts val="0"/>
              </a:spcAft>
              <a:buNone/>
            </a:pPr>
            <a:r>
              <a:rPr lang="en-GB"/>
              <a:t>10	292	88.22</a:t>
            </a:r>
            <a:endParaRPr/>
          </a:p>
          <a:p>
            <a:pPr indent="0" lvl="0" marL="0" rtl="0" algn="l">
              <a:spcBef>
                <a:spcPts val="0"/>
              </a:spcBef>
              <a:spcAft>
                <a:spcPts val="0"/>
              </a:spcAft>
              <a:buNone/>
            </a:pPr>
            <a:r>
              <a:rPr lang="en-GB"/>
              <a:t>11	295	101.03</a:t>
            </a:r>
            <a:endParaRPr/>
          </a:p>
          <a:p>
            <a:pPr indent="0" lvl="0" marL="0" rtl="0" algn="l">
              <a:spcBef>
                <a:spcPts val="0"/>
              </a:spcBef>
              <a:spcAft>
                <a:spcPts val="0"/>
              </a:spcAft>
              <a:buNone/>
            </a:pPr>
            <a:r>
              <a:rPr lang="en-GB"/>
              <a:t>12	266	90.17</a:t>
            </a:r>
            <a:endParaRPr/>
          </a:p>
          <a:p>
            <a:pPr indent="0" lvl="0" marL="0" rtl="0" algn="l">
              <a:spcBef>
                <a:spcPts val="0"/>
              </a:spcBef>
              <a:spcAft>
                <a:spcPts val="0"/>
              </a:spcAft>
              <a:buNone/>
            </a:pPr>
            <a:r>
              <a:rPr lang="en-GB"/>
              <a:t>13	282	106.02</a:t>
            </a:r>
            <a:endParaRPr/>
          </a:p>
          <a:p>
            <a:pPr indent="0" lvl="0" marL="0" rtl="0" algn="l">
              <a:spcBef>
                <a:spcPts val="0"/>
              </a:spcBef>
              <a:spcAft>
                <a:spcPts val="0"/>
              </a:spcAft>
              <a:buNone/>
            </a:pPr>
            <a:r>
              <a:rPr lang="en-GB"/>
              <a:t>14	289	102.48</a:t>
            </a:r>
            <a:endParaRPr/>
          </a:p>
          <a:p>
            <a:pPr indent="0" lvl="0" marL="0" rtl="0" algn="l">
              <a:spcBef>
                <a:spcPts val="0"/>
              </a:spcBef>
              <a:spcAft>
                <a:spcPts val="0"/>
              </a:spcAft>
              <a:buNone/>
            </a:pPr>
            <a:r>
              <a:rPr lang="en-GB"/>
              <a:t>15	258	89.27</a:t>
            </a:r>
            <a:endParaRPr/>
          </a:p>
          <a:p>
            <a:pPr indent="0" lvl="0" marL="0" rtl="0" algn="l">
              <a:spcBef>
                <a:spcPts val="0"/>
              </a:spcBef>
              <a:spcAft>
                <a:spcPts val="0"/>
              </a:spcAft>
              <a:buNone/>
            </a:pPr>
            <a:r>
              <a:rPr lang="en-GB"/>
              <a:t>16	276	106.98</a:t>
            </a:r>
            <a:endParaRPr/>
          </a:p>
          <a:p>
            <a:pPr indent="0" lvl="0" marL="0" rtl="0" algn="l">
              <a:spcBef>
                <a:spcPts val="0"/>
              </a:spcBef>
              <a:spcAft>
                <a:spcPts val="0"/>
              </a:spcAft>
              <a:buNone/>
            </a:pPr>
            <a:r>
              <a:rPr lang="en-GB"/>
              <a:t>17	283	102.54</a:t>
            </a:r>
            <a:endParaRPr/>
          </a:p>
          <a:p>
            <a:pPr indent="0" lvl="0" marL="0" rtl="0" algn="l">
              <a:spcBef>
                <a:spcPts val="0"/>
              </a:spcBef>
              <a:spcAft>
                <a:spcPts val="0"/>
              </a:spcAft>
              <a:buNone/>
            </a:pPr>
            <a:r>
              <a:rPr lang="en-GB"/>
              <a:t>18	269	95.05</a:t>
            </a:r>
            <a:endParaRPr/>
          </a:p>
          <a:p>
            <a:pPr indent="0" lvl="0" marL="0" rtl="0" algn="l">
              <a:spcBef>
                <a:spcPts val="0"/>
              </a:spcBef>
              <a:spcAft>
                <a:spcPts val="0"/>
              </a:spcAft>
              <a:buNone/>
            </a:pPr>
            <a:r>
              <a:rPr lang="en-GB"/>
              <a:t>19	276	102.6</a:t>
            </a:r>
            <a:endParaRPr/>
          </a:p>
          <a:p>
            <a:pPr indent="0" lvl="0" marL="0" rtl="0" algn="l">
              <a:spcBef>
                <a:spcPts val="0"/>
              </a:spcBef>
              <a:spcAft>
                <a:spcPts val="0"/>
              </a:spcAft>
              <a:buNone/>
            </a:pPr>
            <a:r>
              <a:rPr lang="en-GB"/>
              <a:t>20	277	100.36</a:t>
            </a:r>
            <a:endParaRPr/>
          </a:p>
          <a:p>
            <a:pPr indent="0" lvl="0" marL="0" rtl="0" algn="l">
              <a:spcBef>
                <a:spcPts val="0"/>
              </a:spcBef>
              <a:spcAft>
                <a:spcPts val="0"/>
              </a:spcAft>
              <a:buNone/>
            </a:pPr>
            <a:r>
              <a:rPr lang="en-GB"/>
              <a:t>21	232	83.75</a:t>
            </a:r>
            <a:endParaRPr/>
          </a:p>
          <a:p>
            <a:pPr indent="0" lvl="0" marL="0" rtl="0" algn="l">
              <a:spcBef>
                <a:spcPts val="0"/>
              </a:spcBef>
              <a:spcAft>
                <a:spcPts val="0"/>
              </a:spcAft>
              <a:buNone/>
            </a:pPr>
            <a:r>
              <a:rPr lang="en-GB"/>
              <a:t>22	222	95.69</a:t>
            </a:r>
            <a:endParaRPr/>
          </a:p>
        </p:txBody>
      </p:sp>
      <p:sp>
        <p:nvSpPr>
          <p:cNvPr id="210" name="Google Shape;210;p32"/>
          <p:cNvSpPr txBox="1"/>
          <p:nvPr/>
        </p:nvSpPr>
        <p:spPr>
          <a:xfrm>
            <a:off x="6693625" y="636900"/>
            <a:ext cx="1853100" cy="42792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GB"/>
              <a:t>69	101	96.19</a:t>
            </a:r>
            <a:endParaRPr/>
          </a:p>
          <a:p>
            <a:pPr indent="0" lvl="0" marL="0" rtl="0" algn="l">
              <a:spcBef>
                <a:spcPts val="0"/>
              </a:spcBef>
              <a:spcAft>
                <a:spcPts val="0"/>
              </a:spcAft>
              <a:buNone/>
            </a:pPr>
            <a:r>
              <a:rPr lang="en-GB"/>
              <a:t>70	85	84.16</a:t>
            </a:r>
            <a:endParaRPr/>
          </a:p>
          <a:p>
            <a:pPr indent="0" lvl="0" marL="0" rtl="0" algn="l">
              <a:spcBef>
                <a:spcPts val="0"/>
              </a:spcBef>
              <a:spcAft>
                <a:spcPts val="0"/>
              </a:spcAft>
              <a:buNone/>
            </a:pPr>
            <a:r>
              <a:rPr lang="en-GB"/>
              <a:t>71	82	96.47</a:t>
            </a:r>
            <a:endParaRPr/>
          </a:p>
          <a:p>
            <a:pPr indent="0" lvl="0" marL="0" rtl="0" algn="l">
              <a:spcBef>
                <a:spcPts val="0"/>
              </a:spcBef>
              <a:spcAft>
                <a:spcPts val="0"/>
              </a:spcAft>
              <a:buNone/>
            </a:pPr>
            <a:r>
              <a:rPr lang="en-GB"/>
              <a:t>72	77	93.9</a:t>
            </a:r>
            <a:endParaRPr/>
          </a:p>
          <a:p>
            <a:pPr indent="0" lvl="0" marL="0" rtl="0" algn="l">
              <a:spcBef>
                <a:spcPts val="0"/>
              </a:spcBef>
              <a:spcAft>
                <a:spcPts val="0"/>
              </a:spcAft>
              <a:buNone/>
            </a:pPr>
            <a:r>
              <a:rPr lang="en-GB"/>
              <a:t>73	72	93.51</a:t>
            </a:r>
            <a:endParaRPr/>
          </a:p>
          <a:p>
            <a:pPr indent="0" lvl="0" marL="0" rtl="0" algn="l">
              <a:spcBef>
                <a:spcPts val="0"/>
              </a:spcBef>
              <a:spcAft>
                <a:spcPts val="0"/>
              </a:spcAft>
              <a:buNone/>
            </a:pPr>
            <a:r>
              <a:rPr lang="en-GB"/>
              <a:t>74	56	77.78</a:t>
            </a:r>
            <a:endParaRPr/>
          </a:p>
          <a:p>
            <a:pPr indent="0" lvl="0" marL="0" rtl="0" algn="l">
              <a:spcBef>
                <a:spcPts val="0"/>
              </a:spcBef>
              <a:spcAft>
                <a:spcPts val="0"/>
              </a:spcAft>
              <a:buNone/>
            </a:pPr>
            <a:r>
              <a:rPr lang="en-GB"/>
              <a:t>75	50	89.29</a:t>
            </a:r>
            <a:endParaRPr/>
          </a:p>
          <a:p>
            <a:pPr indent="0" lvl="0" marL="0" rtl="0" algn="l">
              <a:spcBef>
                <a:spcPts val="0"/>
              </a:spcBef>
              <a:spcAft>
                <a:spcPts val="0"/>
              </a:spcAft>
              <a:buNone/>
            </a:pPr>
            <a:r>
              <a:rPr lang="en-GB"/>
              <a:t>76	49	98</a:t>
            </a:r>
            <a:endParaRPr/>
          </a:p>
          <a:p>
            <a:pPr indent="0" lvl="0" marL="0" rtl="0" algn="l">
              <a:spcBef>
                <a:spcPts val="0"/>
              </a:spcBef>
              <a:spcAft>
                <a:spcPts val="0"/>
              </a:spcAft>
              <a:buNone/>
            </a:pPr>
            <a:r>
              <a:rPr lang="en-GB"/>
              <a:t>77	41	83.67</a:t>
            </a:r>
            <a:endParaRPr/>
          </a:p>
          <a:p>
            <a:pPr indent="0" lvl="0" marL="0" rtl="0" algn="l">
              <a:spcBef>
                <a:spcPts val="0"/>
              </a:spcBef>
              <a:spcAft>
                <a:spcPts val="0"/>
              </a:spcAft>
              <a:buNone/>
            </a:pPr>
            <a:r>
              <a:rPr lang="en-GB"/>
              <a:t>78	26	63.41</a:t>
            </a:r>
            <a:endParaRPr/>
          </a:p>
          <a:p>
            <a:pPr indent="0" lvl="0" marL="0" rtl="0" algn="l">
              <a:spcBef>
                <a:spcPts val="0"/>
              </a:spcBef>
              <a:spcAft>
                <a:spcPts val="0"/>
              </a:spcAft>
              <a:buNone/>
            </a:pPr>
            <a:r>
              <a:rPr lang="en-GB"/>
              <a:t>79	29	111.54</a:t>
            </a:r>
            <a:endParaRPr/>
          </a:p>
          <a:p>
            <a:pPr indent="0" lvl="0" marL="0" rtl="0" algn="l">
              <a:spcBef>
                <a:spcPts val="0"/>
              </a:spcBef>
              <a:spcAft>
                <a:spcPts val="0"/>
              </a:spcAft>
              <a:buNone/>
            </a:pPr>
            <a:r>
              <a:rPr lang="en-GB"/>
              <a:t>80	22	75.86</a:t>
            </a:r>
            <a:endParaRPr/>
          </a:p>
          <a:p>
            <a:pPr indent="0" lvl="0" marL="0" rtl="0" algn="l">
              <a:spcBef>
                <a:spcPts val="0"/>
              </a:spcBef>
              <a:spcAft>
                <a:spcPts val="0"/>
              </a:spcAft>
              <a:buNone/>
            </a:pPr>
            <a:r>
              <a:rPr lang="en-GB"/>
              <a:t>81	9	40.91</a:t>
            </a:r>
            <a:endParaRPr/>
          </a:p>
          <a:p>
            <a:pPr indent="0" lvl="0" marL="0" rtl="0" algn="l">
              <a:spcBef>
                <a:spcPts val="0"/>
              </a:spcBef>
              <a:spcAft>
                <a:spcPts val="0"/>
              </a:spcAft>
              <a:buNone/>
            </a:pPr>
            <a:r>
              <a:rPr lang="en-GB"/>
              <a:t>82	15	166.67</a:t>
            </a:r>
            <a:endParaRPr/>
          </a:p>
          <a:p>
            <a:pPr indent="0" lvl="0" marL="0" rtl="0" algn="l">
              <a:spcBef>
                <a:spcPts val="0"/>
              </a:spcBef>
              <a:spcAft>
                <a:spcPts val="0"/>
              </a:spcAft>
              <a:buNone/>
            </a:pPr>
            <a:r>
              <a:rPr lang="en-GB"/>
              <a:t>83	15	100</a:t>
            </a:r>
            <a:endParaRPr/>
          </a:p>
          <a:p>
            <a:pPr indent="0" lvl="0" marL="0" rtl="0" algn="l">
              <a:spcBef>
                <a:spcPts val="0"/>
              </a:spcBef>
              <a:spcAft>
                <a:spcPts val="0"/>
              </a:spcAft>
              <a:buNone/>
            </a:pPr>
            <a:r>
              <a:rPr lang="en-GB"/>
              <a:t>84	9	60</a:t>
            </a:r>
            <a:endParaRPr/>
          </a:p>
          <a:p>
            <a:pPr indent="0" lvl="0" marL="0" rtl="0" algn="l">
              <a:spcBef>
                <a:spcPts val="0"/>
              </a:spcBef>
              <a:spcAft>
                <a:spcPts val="0"/>
              </a:spcAft>
              <a:buNone/>
            </a:pPr>
            <a:r>
              <a:rPr lang="en-GB"/>
              <a:t>85	3	33.33</a:t>
            </a:r>
            <a:endParaRPr/>
          </a:p>
          <a:p>
            <a:pPr indent="0" lvl="0" marL="0" rtl="0" algn="l">
              <a:spcBef>
                <a:spcPts val="0"/>
              </a:spcBef>
              <a:spcAft>
                <a:spcPts val="0"/>
              </a:spcAft>
              <a:buNone/>
            </a:pPr>
            <a:r>
              <a:rPr lang="en-GB"/>
              <a:t>86	2	66.67</a:t>
            </a:r>
            <a:endParaRPr/>
          </a:p>
        </p:txBody>
      </p:sp>
      <p:sp>
        <p:nvSpPr>
          <p:cNvPr id="211" name="Google Shape;211;p32"/>
          <p:cNvSpPr txBox="1"/>
          <p:nvPr/>
        </p:nvSpPr>
        <p:spPr>
          <a:xfrm>
            <a:off x="2099825" y="1200"/>
            <a:ext cx="1853100" cy="51411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23	220	99.1</a:t>
            </a:r>
            <a:endParaRPr/>
          </a:p>
          <a:p>
            <a:pPr indent="0" lvl="0" marL="0" rtl="0" algn="l">
              <a:spcBef>
                <a:spcPts val="0"/>
              </a:spcBef>
              <a:spcAft>
                <a:spcPts val="0"/>
              </a:spcAft>
              <a:buNone/>
            </a:pPr>
            <a:r>
              <a:rPr lang="en-GB"/>
              <a:t>24	207	94.09</a:t>
            </a:r>
            <a:endParaRPr/>
          </a:p>
          <a:p>
            <a:pPr indent="0" lvl="0" marL="0" rtl="0" algn="l">
              <a:spcBef>
                <a:spcPts val="0"/>
              </a:spcBef>
              <a:spcAft>
                <a:spcPts val="0"/>
              </a:spcAft>
              <a:buNone/>
            </a:pPr>
            <a:r>
              <a:rPr lang="en-GB"/>
              <a:t>25	240	115.94</a:t>
            </a:r>
            <a:endParaRPr/>
          </a:p>
          <a:p>
            <a:pPr indent="0" lvl="0" marL="0" rtl="0" algn="l">
              <a:spcBef>
                <a:spcPts val="0"/>
              </a:spcBef>
              <a:spcAft>
                <a:spcPts val="0"/>
              </a:spcAft>
              <a:buNone/>
            </a:pPr>
            <a:r>
              <a:rPr lang="en-GB"/>
              <a:t>26	225	93.75</a:t>
            </a:r>
            <a:endParaRPr/>
          </a:p>
          <a:p>
            <a:pPr indent="0" lvl="0" marL="0" rtl="0" algn="l">
              <a:spcBef>
                <a:spcPts val="0"/>
              </a:spcBef>
              <a:spcAft>
                <a:spcPts val="0"/>
              </a:spcAft>
              <a:buNone/>
            </a:pPr>
            <a:r>
              <a:rPr lang="en-GB"/>
              <a:t>27	196	87.11</a:t>
            </a:r>
            <a:endParaRPr/>
          </a:p>
          <a:p>
            <a:pPr indent="0" lvl="0" marL="0" rtl="0" algn="l">
              <a:spcBef>
                <a:spcPts val="0"/>
              </a:spcBef>
              <a:spcAft>
                <a:spcPts val="0"/>
              </a:spcAft>
              <a:buNone/>
            </a:pPr>
            <a:r>
              <a:rPr lang="en-GB"/>
              <a:t>28	197	100.51</a:t>
            </a:r>
            <a:endParaRPr/>
          </a:p>
          <a:p>
            <a:pPr indent="0" lvl="0" marL="0" rtl="0" algn="l">
              <a:spcBef>
                <a:spcPts val="0"/>
              </a:spcBef>
              <a:spcAft>
                <a:spcPts val="0"/>
              </a:spcAft>
              <a:buNone/>
            </a:pPr>
            <a:r>
              <a:rPr lang="en-GB"/>
              <a:t>29	191	96.95</a:t>
            </a:r>
            <a:endParaRPr/>
          </a:p>
          <a:p>
            <a:pPr indent="0" lvl="0" marL="0" rtl="0" algn="l">
              <a:spcBef>
                <a:spcPts val="0"/>
              </a:spcBef>
              <a:spcAft>
                <a:spcPts val="0"/>
              </a:spcAft>
              <a:buNone/>
            </a:pPr>
            <a:r>
              <a:rPr lang="en-GB"/>
              <a:t>30	195	102.09</a:t>
            </a:r>
            <a:endParaRPr/>
          </a:p>
          <a:p>
            <a:pPr indent="0" lvl="0" marL="0" rtl="0" algn="l">
              <a:spcBef>
                <a:spcPts val="0"/>
              </a:spcBef>
              <a:spcAft>
                <a:spcPts val="0"/>
              </a:spcAft>
              <a:buNone/>
            </a:pPr>
            <a:r>
              <a:rPr lang="en-GB"/>
              <a:t>31	179	91.79</a:t>
            </a:r>
            <a:endParaRPr/>
          </a:p>
          <a:p>
            <a:pPr indent="0" lvl="0" marL="0" rtl="0" algn="l">
              <a:spcBef>
                <a:spcPts val="0"/>
              </a:spcBef>
              <a:spcAft>
                <a:spcPts val="0"/>
              </a:spcAft>
              <a:buNone/>
            </a:pPr>
            <a:r>
              <a:rPr lang="en-GB"/>
              <a:t>32	192	107.26</a:t>
            </a:r>
            <a:endParaRPr/>
          </a:p>
          <a:p>
            <a:pPr indent="0" lvl="0" marL="0" rtl="0" algn="l">
              <a:spcBef>
                <a:spcPts val="0"/>
              </a:spcBef>
              <a:spcAft>
                <a:spcPts val="0"/>
              </a:spcAft>
              <a:buNone/>
            </a:pPr>
            <a:r>
              <a:rPr lang="en-GB"/>
              <a:t>33	153	79.69</a:t>
            </a:r>
            <a:endParaRPr/>
          </a:p>
          <a:p>
            <a:pPr indent="0" lvl="0" marL="0" rtl="0" algn="l">
              <a:spcBef>
                <a:spcPts val="0"/>
              </a:spcBef>
              <a:spcAft>
                <a:spcPts val="0"/>
              </a:spcAft>
              <a:buNone/>
            </a:pPr>
            <a:r>
              <a:rPr lang="en-GB"/>
              <a:t>34	159	103.92</a:t>
            </a:r>
            <a:endParaRPr/>
          </a:p>
          <a:p>
            <a:pPr indent="0" lvl="0" marL="0" rtl="0" algn="l">
              <a:spcBef>
                <a:spcPts val="0"/>
              </a:spcBef>
              <a:spcAft>
                <a:spcPts val="0"/>
              </a:spcAft>
              <a:buNone/>
            </a:pPr>
            <a:r>
              <a:rPr lang="en-GB"/>
              <a:t>35	155	97.48</a:t>
            </a:r>
            <a:endParaRPr/>
          </a:p>
          <a:p>
            <a:pPr indent="0" lvl="0" marL="0" rtl="0" algn="l">
              <a:spcBef>
                <a:spcPts val="0"/>
              </a:spcBef>
              <a:spcAft>
                <a:spcPts val="0"/>
              </a:spcAft>
              <a:buNone/>
            </a:pPr>
            <a:r>
              <a:rPr lang="en-GB"/>
              <a:t>36	153	98.71</a:t>
            </a:r>
            <a:endParaRPr/>
          </a:p>
          <a:p>
            <a:pPr indent="0" lvl="0" marL="0" rtl="0" algn="l">
              <a:spcBef>
                <a:spcPts val="0"/>
              </a:spcBef>
              <a:spcAft>
                <a:spcPts val="0"/>
              </a:spcAft>
              <a:buNone/>
            </a:pPr>
            <a:r>
              <a:rPr lang="en-GB"/>
              <a:t>37	161	105.23</a:t>
            </a:r>
            <a:endParaRPr/>
          </a:p>
          <a:p>
            <a:pPr indent="0" lvl="0" marL="0" rtl="0" algn="l">
              <a:spcBef>
                <a:spcPts val="0"/>
              </a:spcBef>
              <a:spcAft>
                <a:spcPts val="0"/>
              </a:spcAft>
              <a:buNone/>
            </a:pPr>
            <a:r>
              <a:rPr lang="en-GB"/>
              <a:t>38	165	102.48</a:t>
            </a:r>
            <a:endParaRPr/>
          </a:p>
          <a:p>
            <a:pPr indent="0" lvl="0" marL="0" rtl="0" algn="l">
              <a:spcBef>
                <a:spcPts val="0"/>
              </a:spcBef>
              <a:spcAft>
                <a:spcPts val="0"/>
              </a:spcAft>
              <a:buNone/>
            </a:pPr>
            <a:r>
              <a:rPr lang="en-GB"/>
              <a:t>39	169	102.42</a:t>
            </a:r>
            <a:endParaRPr/>
          </a:p>
          <a:p>
            <a:pPr indent="0" lvl="0" marL="0" rtl="0" algn="l">
              <a:spcBef>
                <a:spcPts val="0"/>
              </a:spcBef>
              <a:spcAft>
                <a:spcPts val="0"/>
              </a:spcAft>
              <a:buNone/>
            </a:pPr>
            <a:r>
              <a:rPr lang="en-GB"/>
              <a:t>40	168	99.41</a:t>
            </a:r>
            <a:endParaRPr/>
          </a:p>
          <a:p>
            <a:pPr indent="0" lvl="0" marL="0" rtl="0" algn="l">
              <a:spcBef>
                <a:spcPts val="0"/>
              </a:spcBef>
              <a:spcAft>
                <a:spcPts val="0"/>
              </a:spcAft>
              <a:buNone/>
            </a:pPr>
            <a:r>
              <a:rPr lang="en-GB"/>
              <a:t>41	158	94.05</a:t>
            </a:r>
            <a:endParaRPr/>
          </a:p>
          <a:p>
            <a:pPr indent="0" lvl="0" marL="0" rtl="0" algn="l">
              <a:spcBef>
                <a:spcPts val="0"/>
              </a:spcBef>
              <a:spcAft>
                <a:spcPts val="0"/>
              </a:spcAft>
              <a:buNone/>
            </a:pPr>
            <a:r>
              <a:rPr lang="en-GB"/>
              <a:t>42	152	96.2</a:t>
            </a:r>
            <a:endParaRPr/>
          </a:p>
          <a:p>
            <a:pPr indent="0" lvl="0" marL="0" rtl="0" algn="l">
              <a:spcBef>
                <a:spcPts val="0"/>
              </a:spcBef>
              <a:spcAft>
                <a:spcPts val="0"/>
              </a:spcAft>
              <a:buNone/>
            </a:pPr>
            <a:r>
              <a:rPr lang="en-GB"/>
              <a:t>43	160	105.26</a:t>
            </a:r>
            <a:endParaRPr/>
          </a:p>
          <a:p>
            <a:pPr indent="0" lvl="0" marL="0" rtl="0" algn="l">
              <a:spcBef>
                <a:spcPts val="0"/>
              </a:spcBef>
              <a:spcAft>
                <a:spcPts val="0"/>
              </a:spcAft>
              <a:buNone/>
            </a:pPr>
            <a:r>
              <a:rPr lang="en-GB"/>
              <a:t>44	162	101.25</a:t>
            </a:r>
            <a:endParaRPr/>
          </a:p>
          <a:p>
            <a:pPr indent="0" lvl="0" marL="0" rtl="0" algn="l">
              <a:spcBef>
                <a:spcPts val="0"/>
              </a:spcBef>
              <a:spcAft>
                <a:spcPts val="0"/>
              </a:spcAft>
              <a:buNone/>
            </a:pPr>
            <a:r>
              <a:rPr lang="en-GB"/>
              <a:t>45	144	88.89</a:t>
            </a:r>
            <a:endParaRPr/>
          </a:p>
        </p:txBody>
      </p:sp>
      <p:sp>
        <p:nvSpPr>
          <p:cNvPr id="212" name="Google Shape;212;p32"/>
          <p:cNvSpPr txBox="1"/>
          <p:nvPr/>
        </p:nvSpPr>
        <p:spPr>
          <a:xfrm>
            <a:off x="4069775" y="43725"/>
            <a:ext cx="1983000" cy="5141100"/>
          </a:xfrm>
          <a:prstGeom prst="rect">
            <a:avLst/>
          </a:prstGeom>
          <a:solidFill>
            <a:srgbClr val="00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46	137	95.14</a:t>
            </a:r>
            <a:endParaRPr/>
          </a:p>
          <a:p>
            <a:pPr indent="0" lvl="0" marL="0" rtl="0" algn="l">
              <a:spcBef>
                <a:spcPts val="0"/>
              </a:spcBef>
              <a:spcAft>
                <a:spcPts val="0"/>
              </a:spcAft>
              <a:buNone/>
            </a:pPr>
            <a:r>
              <a:rPr lang="en-GB"/>
              <a:t>47	124	90.51</a:t>
            </a:r>
            <a:endParaRPr/>
          </a:p>
          <a:p>
            <a:pPr indent="0" lvl="0" marL="0" rtl="0" algn="l">
              <a:spcBef>
                <a:spcPts val="0"/>
              </a:spcBef>
              <a:spcAft>
                <a:spcPts val="0"/>
              </a:spcAft>
              <a:buNone/>
            </a:pPr>
            <a:r>
              <a:rPr lang="en-GB"/>
              <a:t>48	106	85.48</a:t>
            </a:r>
            <a:endParaRPr/>
          </a:p>
          <a:p>
            <a:pPr indent="0" lvl="0" marL="0" rtl="0" algn="l">
              <a:spcBef>
                <a:spcPts val="0"/>
              </a:spcBef>
              <a:spcAft>
                <a:spcPts val="0"/>
              </a:spcAft>
              <a:buNone/>
            </a:pPr>
            <a:r>
              <a:rPr lang="en-GB"/>
              <a:t>49	112	105.66</a:t>
            </a:r>
            <a:endParaRPr/>
          </a:p>
          <a:p>
            <a:pPr indent="0" lvl="0" marL="0" rtl="0" algn="l">
              <a:spcBef>
                <a:spcPts val="0"/>
              </a:spcBef>
              <a:spcAft>
                <a:spcPts val="0"/>
              </a:spcAft>
              <a:buNone/>
            </a:pPr>
            <a:r>
              <a:rPr lang="en-GB"/>
              <a:t>50	112	100</a:t>
            </a:r>
            <a:endParaRPr/>
          </a:p>
          <a:p>
            <a:pPr indent="0" lvl="0" marL="0" rtl="0" algn="l">
              <a:spcBef>
                <a:spcPts val="0"/>
              </a:spcBef>
              <a:spcAft>
                <a:spcPts val="0"/>
              </a:spcAft>
              <a:buNone/>
            </a:pPr>
            <a:r>
              <a:rPr lang="en-GB"/>
              <a:t>51	100	89.29</a:t>
            </a:r>
            <a:endParaRPr/>
          </a:p>
          <a:p>
            <a:pPr indent="0" lvl="0" marL="0" rtl="0" algn="l">
              <a:spcBef>
                <a:spcPts val="0"/>
              </a:spcBef>
              <a:spcAft>
                <a:spcPts val="0"/>
              </a:spcAft>
              <a:buNone/>
            </a:pPr>
            <a:r>
              <a:rPr lang="en-GB"/>
              <a:t>52	109	109</a:t>
            </a:r>
            <a:endParaRPr/>
          </a:p>
          <a:p>
            <a:pPr indent="0" lvl="0" marL="0" rtl="0" algn="l">
              <a:spcBef>
                <a:spcPts val="0"/>
              </a:spcBef>
              <a:spcAft>
                <a:spcPts val="0"/>
              </a:spcAft>
              <a:buNone/>
            </a:pPr>
            <a:r>
              <a:rPr lang="en-GB"/>
              <a:t>53	115	105.5</a:t>
            </a:r>
            <a:endParaRPr/>
          </a:p>
          <a:p>
            <a:pPr indent="0" lvl="0" marL="0" rtl="0" algn="l">
              <a:spcBef>
                <a:spcPts val="0"/>
              </a:spcBef>
              <a:spcAft>
                <a:spcPts val="0"/>
              </a:spcAft>
              <a:buNone/>
            </a:pPr>
            <a:r>
              <a:rPr lang="en-GB"/>
              <a:t>54	109	94.78</a:t>
            </a:r>
            <a:endParaRPr/>
          </a:p>
          <a:p>
            <a:pPr indent="0" lvl="0" marL="0" rtl="0" algn="l">
              <a:spcBef>
                <a:spcPts val="0"/>
              </a:spcBef>
              <a:spcAft>
                <a:spcPts val="0"/>
              </a:spcAft>
              <a:buNone/>
            </a:pPr>
            <a:r>
              <a:rPr lang="en-GB"/>
              <a:t>55	100	91.74</a:t>
            </a:r>
            <a:endParaRPr/>
          </a:p>
          <a:p>
            <a:pPr indent="0" lvl="0" marL="0" rtl="0" algn="l">
              <a:spcBef>
                <a:spcPts val="0"/>
              </a:spcBef>
              <a:spcAft>
                <a:spcPts val="0"/>
              </a:spcAft>
              <a:buNone/>
            </a:pPr>
            <a:r>
              <a:rPr lang="en-GB"/>
              <a:t>56	106	106</a:t>
            </a:r>
            <a:endParaRPr/>
          </a:p>
          <a:p>
            <a:pPr indent="0" lvl="0" marL="0" rtl="0" algn="l">
              <a:spcBef>
                <a:spcPts val="0"/>
              </a:spcBef>
              <a:spcAft>
                <a:spcPts val="0"/>
              </a:spcAft>
              <a:buNone/>
            </a:pPr>
            <a:r>
              <a:rPr lang="en-GB"/>
              <a:t>57	101	95.28</a:t>
            </a:r>
            <a:endParaRPr/>
          </a:p>
          <a:p>
            <a:pPr indent="0" lvl="0" marL="0" rtl="0" algn="l">
              <a:spcBef>
                <a:spcPts val="0"/>
              </a:spcBef>
              <a:spcAft>
                <a:spcPts val="0"/>
              </a:spcAft>
              <a:buNone/>
            </a:pPr>
            <a:r>
              <a:rPr lang="en-GB"/>
              <a:t>58	98	97.03</a:t>
            </a:r>
            <a:endParaRPr/>
          </a:p>
          <a:p>
            <a:pPr indent="0" lvl="0" marL="0" rtl="0" algn="l">
              <a:spcBef>
                <a:spcPts val="0"/>
              </a:spcBef>
              <a:spcAft>
                <a:spcPts val="0"/>
              </a:spcAft>
              <a:buNone/>
            </a:pPr>
            <a:r>
              <a:rPr lang="en-GB"/>
              <a:t>59	90	91.84</a:t>
            </a:r>
            <a:endParaRPr/>
          </a:p>
          <a:p>
            <a:pPr indent="0" lvl="0" marL="0" rtl="0" algn="l">
              <a:spcBef>
                <a:spcPts val="0"/>
              </a:spcBef>
              <a:spcAft>
                <a:spcPts val="0"/>
              </a:spcAft>
              <a:buNone/>
            </a:pPr>
            <a:r>
              <a:rPr lang="en-GB"/>
              <a:t>60	100	111.11</a:t>
            </a:r>
            <a:endParaRPr/>
          </a:p>
          <a:p>
            <a:pPr indent="0" lvl="0" marL="0" rtl="0" algn="l">
              <a:spcBef>
                <a:spcPts val="0"/>
              </a:spcBef>
              <a:spcAft>
                <a:spcPts val="0"/>
              </a:spcAft>
              <a:buNone/>
            </a:pPr>
            <a:r>
              <a:rPr lang="en-GB"/>
              <a:t>61	95	95</a:t>
            </a:r>
            <a:endParaRPr/>
          </a:p>
          <a:p>
            <a:pPr indent="0" lvl="0" marL="0" rtl="0" algn="l">
              <a:spcBef>
                <a:spcPts val="0"/>
              </a:spcBef>
              <a:spcAft>
                <a:spcPts val="0"/>
              </a:spcAft>
              <a:buNone/>
            </a:pPr>
            <a:r>
              <a:rPr lang="en-GB"/>
              <a:t>62	86	90.53</a:t>
            </a:r>
            <a:endParaRPr/>
          </a:p>
          <a:p>
            <a:pPr indent="0" lvl="0" marL="0" rtl="0" algn="l">
              <a:spcBef>
                <a:spcPts val="0"/>
              </a:spcBef>
              <a:spcAft>
                <a:spcPts val="0"/>
              </a:spcAft>
              <a:buNone/>
            </a:pPr>
            <a:r>
              <a:rPr lang="en-GB"/>
              <a:t>63	98	113.95</a:t>
            </a:r>
            <a:endParaRPr/>
          </a:p>
          <a:p>
            <a:pPr indent="0" lvl="0" marL="0" rtl="0" algn="l">
              <a:spcBef>
                <a:spcPts val="0"/>
              </a:spcBef>
              <a:spcAft>
                <a:spcPts val="0"/>
              </a:spcAft>
              <a:buNone/>
            </a:pPr>
            <a:r>
              <a:rPr lang="en-GB"/>
              <a:t>64	96	97.96</a:t>
            </a:r>
            <a:endParaRPr/>
          </a:p>
          <a:p>
            <a:pPr indent="0" lvl="0" marL="0" rtl="0" algn="l">
              <a:spcBef>
                <a:spcPts val="0"/>
              </a:spcBef>
              <a:spcAft>
                <a:spcPts val="0"/>
              </a:spcAft>
              <a:buNone/>
            </a:pPr>
            <a:r>
              <a:rPr lang="en-GB"/>
              <a:t>65	98	102.08</a:t>
            </a:r>
            <a:endParaRPr/>
          </a:p>
          <a:p>
            <a:pPr indent="0" lvl="0" marL="0" rtl="0" algn="l">
              <a:spcBef>
                <a:spcPts val="0"/>
              </a:spcBef>
              <a:spcAft>
                <a:spcPts val="0"/>
              </a:spcAft>
              <a:buNone/>
            </a:pPr>
            <a:r>
              <a:rPr lang="en-GB"/>
              <a:t>66	101	103.06</a:t>
            </a:r>
            <a:endParaRPr/>
          </a:p>
          <a:p>
            <a:pPr indent="0" lvl="0" marL="0" rtl="0" algn="l">
              <a:spcBef>
                <a:spcPts val="0"/>
              </a:spcBef>
              <a:spcAft>
                <a:spcPts val="0"/>
              </a:spcAft>
              <a:buNone/>
            </a:pPr>
            <a:r>
              <a:rPr lang="en-GB"/>
              <a:t>67	99	98.02</a:t>
            </a:r>
            <a:endParaRPr/>
          </a:p>
          <a:p>
            <a:pPr indent="0" lvl="0" marL="0" rtl="0" algn="l">
              <a:spcBef>
                <a:spcPts val="0"/>
              </a:spcBef>
              <a:spcAft>
                <a:spcPts val="0"/>
              </a:spcAft>
              <a:buNone/>
            </a:pPr>
            <a:r>
              <a:rPr lang="en-GB"/>
              <a:t>68	105	106.06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D</a:t>
            </a:r>
            <a:endParaRPr sz="1840"/>
          </a:p>
        </p:txBody>
      </p:sp>
      <p:sp>
        <p:nvSpPr>
          <p:cNvPr id="218" name="Google Shape;218;p33"/>
          <p:cNvSpPr txBox="1"/>
          <p:nvPr>
            <p:ph idx="1" type="body"/>
          </p:nvPr>
        </p:nvSpPr>
        <p:spPr>
          <a:xfrm>
            <a:off x="727650" y="1853850"/>
            <a:ext cx="7688700" cy="266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 select distinct week(occurred_at) as week_no,  count(event_name) over(partition by device, week(occurred_at)) as no_of_engagements, device from events order by week_no;</a:t>
            </a:r>
            <a:endParaRPr sz="1200"/>
          </a:p>
          <a:p>
            <a:pPr indent="0" lvl="0" marL="0" rtl="0" algn="l">
              <a:lnSpc>
                <a:spcPct val="95000"/>
              </a:lnSpc>
              <a:spcBef>
                <a:spcPts val="1200"/>
              </a:spcBef>
              <a:spcAft>
                <a:spcPts val="0"/>
              </a:spcAft>
              <a:buSzPts val="275"/>
              <a:buNone/>
            </a:pPr>
            <a:r>
              <a:rPr b="1" lang="en-GB"/>
              <a:t>Approach </a:t>
            </a:r>
            <a:r>
              <a:rPr lang="en-GB" sz="1200"/>
              <a:t>=  We use the over function and get the count of event_name after dividing the table by grouping it first by device and then be week(occurred_at), hence getting number of engagements made by different users on that </a:t>
            </a:r>
            <a:r>
              <a:rPr lang="en-GB" sz="1200"/>
              <a:t>specific</a:t>
            </a:r>
            <a:r>
              <a:rPr lang="en-GB" sz="1200"/>
              <a:t> week on that specific device.</a:t>
            </a:r>
            <a:endParaRPr sz="1200"/>
          </a:p>
          <a:p>
            <a:pPr indent="0" lvl="0" marL="0" rtl="0" algn="l">
              <a:lnSpc>
                <a:spcPct val="95000"/>
              </a:lnSpc>
              <a:spcBef>
                <a:spcPts val="1200"/>
              </a:spcBef>
              <a:spcAft>
                <a:spcPts val="0"/>
              </a:spcAft>
              <a:buSzPts val="275"/>
              <a:buNone/>
            </a:pPr>
            <a:r>
              <a:rPr lang="en-GB" sz="1200"/>
              <a:t>-&gt; I have also added another query </a:t>
            </a:r>
            <a:r>
              <a:rPr lang="en-GB" sz="1200"/>
              <a:t>which</a:t>
            </a:r>
            <a:r>
              <a:rPr lang="en-GB" sz="1200"/>
              <a:t> gives us the NUMBER OF USERS ENGAGING ON WEEKLY BASIS.But as we need the NUMBER OF ENGAGEMENTS, my first query is more appropriate for the task.</a:t>
            </a:r>
            <a:endParaRPr sz="1200"/>
          </a:p>
          <a:p>
            <a:pPr indent="0" lvl="0" marL="0" rtl="0" algn="l">
              <a:lnSpc>
                <a:spcPct val="95000"/>
              </a:lnSpc>
              <a:spcBef>
                <a:spcPts val="1200"/>
              </a:spcBef>
              <a:spcAft>
                <a:spcPts val="0"/>
              </a:spcAft>
              <a:buSzPts val="275"/>
              <a:buNone/>
            </a:pPr>
            <a:r>
              <a:rPr b="1" lang="en-GB"/>
              <a:t>Insights </a:t>
            </a:r>
            <a:r>
              <a:rPr lang="en-GB" sz="1200"/>
              <a:t>= The most used device by users </a:t>
            </a:r>
            <a:r>
              <a:rPr lang="en-GB" sz="1200"/>
              <a:t>across</a:t>
            </a:r>
            <a:r>
              <a:rPr lang="en-GB" sz="1200"/>
              <a:t> all weeks for engaging with the </a:t>
            </a:r>
            <a:r>
              <a:rPr lang="en-GB" sz="1200"/>
              <a:t>platform</a:t>
            </a:r>
            <a:r>
              <a:rPr lang="en-GB" sz="1200"/>
              <a:t> is Macbook Pro with having over 17% of total engagements (50,000) , while samsung galaxy tablet has the lowest with just 0.56% of events done </a:t>
            </a:r>
            <a:r>
              <a:rPr lang="en-GB" sz="1200"/>
              <a:t>which</a:t>
            </a:r>
            <a:r>
              <a:rPr lang="en-GB" sz="1200"/>
              <a:t> totals to just 1811 events.</a:t>
            </a:r>
            <a:endParaRPr sz="1200"/>
          </a:p>
          <a:p>
            <a:pPr indent="0" lvl="0" marL="0" rtl="0" algn="l">
              <a:lnSpc>
                <a:spcPct val="95000"/>
              </a:lnSpc>
              <a:spcBef>
                <a:spcPts val="1200"/>
              </a:spcBef>
              <a:spcAft>
                <a:spcPts val="1200"/>
              </a:spcAft>
              <a:buSzPts val="275"/>
              <a:buNone/>
            </a:pPr>
            <a:r>
              <a:t/>
            </a:r>
            <a:endParaRPr sz="1200"/>
          </a:p>
        </p:txBody>
      </p:sp>
      <p:sp>
        <p:nvSpPr>
          <p:cNvPr id="219" name="Google Shape;219;p33"/>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2</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ph type="title"/>
          </p:nvPr>
        </p:nvSpPr>
        <p:spPr>
          <a:xfrm>
            <a:off x="673725" y="4544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D - Screenshot </a:t>
            </a:r>
            <a:r>
              <a:rPr lang="en-GB" sz="1340"/>
              <a:t>( Pie graph of week 17 and 18 on next slide)</a:t>
            </a:r>
            <a:endParaRPr sz="1340"/>
          </a:p>
        </p:txBody>
      </p:sp>
      <p:pic>
        <p:nvPicPr>
          <p:cNvPr id="225" name="Google Shape;225;p34"/>
          <p:cNvPicPr preferRelativeResize="0"/>
          <p:nvPr/>
        </p:nvPicPr>
        <p:blipFill>
          <a:blip r:embed="rId3">
            <a:alphaModFix/>
          </a:blip>
          <a:stretch>
            <a:fillRect/>
          </a:stretch>
        </p:blipFill>
        <p:spPr>
          <a:xfrm>
            <a:off x="293875" y="859150"/>
            <a:ext cx="8287124" cy="42145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607725" y="4167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D - PIE Graph of week 17 for reference</a:t>
            </a:r>
            <a:endParaRPr sz="1340"/>
          </a:p>
        </p:txBody>
      </p:sp>
      <p:pic>
        <p:nvPicPr>
          <p:cNvPr id="231" name="Google Shape;231;p35"/>
          <p:cNvPicPr preferRelativeResize="0"/>
          <p:nvPr/>
        </p:nvPicPr>
        <p:blipFill>
          <a:blip r:embed="rId3">
            <a:alphaModFix/>
          </a:blip>
          <a:stretch>
            <a:fillRect/>
          </a:stretch>
        </p:blipFill>
        <p:spPr>
          <a:xfrm>
            <a:off x="159425" y="856600"/>
            <a:ext cx="7454902" cy="4120900"/>
          </a:xfrm>
          <a:prstGeom prst="rect">
            <a:avLst/>
          </a:prstGeom>
          <a:noFill/>
          <a:ln>
            <a:noFill/>
          </a:ln>
        </p:spPr>
      </p:pic>
      <p:sp>
        <p:nvSpPr>
          <p:cNvPr id="232" name="Google Shape;232;p35"/>
          <p:cNvSpPr txBox="1"/>
          <p:nvPr/>
        </p:nvSpPr>
        <p:spPr>
          <a:xfrm>
            <a:off x="7993450" y="1838975"/>
            <a:ext cx="7356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WEEK</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    17</a:t>
            </a:r>
            <a:endParaRPr sz="1300">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6"/>
          <p:cNvSpPr txBox="1"/>
          <p:nvPr>
            <p:ph type="title"/>
          </p:nvPr>
        </p:nvSpPr>
        <p:spPr>
          <a:xfrm>
            <a:off x="607725" y="4167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D - Output Graph of week 18 for reference</a:t>
            </a:r>
            <a:endParaRPr sz="1340"/>
          </a:p>
        </p:txBody>
      </p:sp>
      <p:sp>
        <p:nvSpPr>
          <p:cNvPr id="238" name="Google Shape;238;p36"/>
          <p:cNvSpPr txBox="1"/>
          <p:nvPr/>
        </p:nvSpPr>
        <p:spPr>
          <a:xfrm>
            <a:off x="7993450" y="1838975"/>
            <a:ext cx="735600" cy="106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WEEK</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    18</a:t>
            </a:r>
            <a:endParaRPr sz="1300">
              <a:solidFill>
                <a:schemeClr val="accent1"/>
              </a:solidFill>
              <a:latin typeface="Lato"/>
              <a:ea typeface="Lato"/>
              <a:cs typeface="Lato"/>
              <a:sym typeface="Lato"/>
            </a:endParaRPr>
          </a:p>
        </p:txBody>
      </p:sp>
      <p:pic>
        <p:nvPicPr>
          <p:cNvPr id="239" name="Google Shape;239;p36"/>
          <p:cNvPicPr preferRelativeResize="0"/>
          <p:nvPr/>
        </p:nvPicPr>
        <p:blipFill>
          <a:blip r:embed="rId3">
            <a:alphaModFix/>
          </a:blip>
          <a:stretch>
            <a:fillRect/>
          </a:stretch>
        </p:blipFill>
        <p:spPr>
          <a:xfrm>
            <a:off x="180675" y="821425"/>
            <a:ext cx="7812776" cy="423328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E</a:t>
            </a:r>
            <a:endParaRPr sz="1840"/>
          </a:p>
        </p:txBody>
      </p:sp>
      <p:sp>
        <p:nvSpPr>
          <p:cNvPr id="245" name="Google Shape;245;p37"/>
          <p:cNvSpPr txBox="1"/>
          <p:nvPr>
            <p:ph idx="1" type="body"/>
          </p:nvPr>
        </p:nvSpPr>
        <p:spPr>
          <a:xfrm>
            <a:off x="727650" y="1853850"/>
            <a:ext cx="7688700" cy="2660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 select  week(occurred_at) as week_number, count(distinct user_id) as no_of_users, count(action) as no_of_engagement, (count(action) - lag(count(action),1) over(order by week(occurred_at))) as growth_email_engagements  from email_events group by week_number order by week_number ;</a:t>
            </a:r>
            <a:endParaRPr sz="1200"/>
          </a:p>
          <a:p>
            <a:pPr indent="0" lvl="0" marL="0" rtl="0" algn="l">
              <a:lnSpc>
                <a:spcPct val="95000"/>
              </a:lnSpc>
              <a:spcBef>
                <a:spcPts val="1200"/>
              </a:spcBef>
              <a:spcAft>
                <a:spcPts val="0"/>
              </a:spcAft>
              <a:buSzPts val="275"/>
              <a:buNone/>
            </a:pPr>
            <a:r>
              <a:rPr b="1" lang="en-GB"/>
              <a:t>Approach </a:t>
            </a:r>
            <a:r>
              <a:rPr lang="en-GB" sz="1200"/>
              <a:t>=  I have first counted </a:t>
            </a:r>
            <a:r>
              <a:rPr lang="en-GB" sz="1200"/>
              <a:t>different</a:t>
            </a:r>
            <a:r>
              <a:rPr lang="en-GB" sz="1200"/>
              <a:t> user_id </a:t>
            </a:r>
            <a:r>
              <a:rPr lang="en-GB" sz="1200"/>
              <a:t>who</a:t>
            </a:r>
            <a:r>
              <a:rPr lang="en-GB" sz="1200"/>
              <a:t> have made actions on email platform by </a:t>
            </a:r>
            <a:r>
              <a:rPr lang="en-GB" sz="1200"/>
              <a:t>counting</a:t>
            </a:r>
            <a:r>
              <a:rPr lang="en-GB" sz="1200"/>
              <a:t> them on a specific week, then counted the actions </a:t>
            </a:r>
            <a:r>
              <a:rPr lang="en-GB" sz="1200"/>
              <a:t>which they performed on a specific week, then finally using the OVER() function and LAG() to see the difference of user engagements between the previous week and the current, hence showing the growth or dip in engagements WEEK WISE. </a:t>
            </a:r>
            <a:endParaRPr sz="1200"/>
          </a:p>
          <a:p>
            <a:pPr indent="0" lvl="0" marL="0" rtl="0" algn="l">
              <a:lnSpc>
                <a:spcPct val="95000"/>
              </a:lnSpc>
              <a:spcBef>
                <a:spcPts val="1200"/>
              </a:spcBef>
              <a:spcAft>
                <a:spcPts val="0"/>
              </a:spcAft>
              <a:buSzPts val="275"/>
              <a:buNone/>
            </a:pPr>
            <a:r>
              <a:rPr b="1" lang="en-GB"/>
              <a:t>Insights </a:t>
            </a:r>
            <a:r>
              <a:rPr lang="en-GB" sz="1200"/>
              <a:t>= The highest number of engagements was seen on week 34 (6390), while the lowest were the 1st and last week having just 1457 and 127 respectively.  The </a:t>
            </a:r>
            <a:r>
              <a:rPr lang="en-GB" sz="1200"/>
              <a:t>highest</a:t>
            </a:r>
            <a:r>
              <a:rPr lang="en-GB" sz="1200"/>
              <a:t> GROWTH in Engagements was seen on week 18, with 2644 more engagements than the previous week </a:t>
            </a:r>
            <a:endParaRPr sz="1200"/>
          </a:p>
          <a:p>
            <a:pPr indent="0" lvl="0" marL="0" rtl="0" algn="l">
              <a:lnSpc>
                <a:spcPct val="95000"/>
              </a:lnSpc>
              <a:spcBef>
                <a:spcPts val="1200"/>
              </a:spcBef>
              <a:spcAft>
                <a:spcPts val="1200"/>
              </a:spcAft>
              <a:buSzPts val="275"/>
              <a:buNone/>
            </a:pPr>
            <a:r>
              <a:t/>
            </a:r>
            <a:endParaRPr sz="1200"/>
          </a:p>
        </p:txBody>
      </p:sp>
      <p:sp>
        <p:nvSpPr>
          <p:cNvPr id="246" name="Google Shape;246;p37"/>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2</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8"/>
          <p:cNvSpPr txBox="1"/>
          <p:nvPr>
            <p:ph type="title"/>
          </p:nvPr>
        </p:nvSpPr>
        <p:spPr>
          <a:xfrm>
            <a:off x="673725" y="4544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E - Screenshot </a:t>
            </a:r>
            <a:r>
              <a:rPr lang="en-GB" sz="1340"/>
              <a:t>( Output table on next slide)</a:t>
            </a:r>
            <a:endParaRPr sz="1340"/>
          </a:p>
        </p:txBody>
      </p:sp>
      <p:pic>
        <p:nvPicPr>
          <p:cNvPr id="252" name="Google Shape;252;p38"/>
          <p:cNvPicPr preferRelativeResize="0"/>
          <p:nvPr/>
        </p:nvPicPr>
        <p:blipFill>
          <a:blip r:embed="rId3">
            <a:alphaModFix/>
          </a:blip>
          <a:stretch>
            <a:fillRect/>
          </a:stretch>
        </p:blipFill>
        <p:spPr>
          <a:xfrm>
            <a:off x="595625" y="840300"/>
            <a:ext cx="6771625" cy="4229701"/>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607725" y="4167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E - Output Table for reference</a:t>
            </a:r>
            <a:endParaRPr sz="1340"/>
          </a:p>
        </p:txBody>
      </p:sp>
      <p:pic>
        <p:nvPicPr>
          <p:cNvPr id="258" name="Google Shape;258;p39"/>
          <p:cNvPicPr preferRelativeResize="0"/>
          <p:nvPr/>
        </p:nvPicPr>
        <p:blipFill>
          <a:blip r:embed="rId3">
            <a:alphaModFix/>
          </a:blip>
          <a:stretch>
            <a:fillRect/>
          </a:stretch>
        </p:blipFill>
        <p:spPr>
          <a:xfrm>
            <a:off x="378725" y="951950"/>
            <a:ext cx="6064326" cy="4084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264" name="Google Shape;264;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It was a really engaging project, especially some tasks which were needed to be done using some advanced queries.</a:t>
            </a:r>
            <a:endParaRPr/>
          </a:p>
          <a:p>
            <a:pPr indent="-311150" lvl="0" marL="457200" rtl="0" algn="l">
              <a:spcBef>
                <a:spcPts val="0"/>
              </a:spcBef>
              <a:spcAft>
                <a:spcPts val="0"/>
              </a:spcAft>
              <a:buSzPts val="1300"/>
              <a:buChar char="●"/>
            </a:pPr>
            <a:r>
              <a:rPr lang="en-GB"/>
              <a:t>It has really </a:t>
            </a:r>
            <a:r>
              <a:rPr lang="en-GB"/>
              <a:t>increased</a:t>
            </a:r>
            <a:r>
              <a:rPr lang="en-GB"/>
              <a:t> my knowledge to work with large number of rows and finding some great analytical data such as cohort retention, weekly retention, as well as the rolling average.</a:t>
            </a:r>
            <a:endParaRPr/>
          </a:p>
          <a:p>
            <a:pPr indent="-311150" lvl="0" marL="457200" rtl="0" algn="l">
              <a:spcBef>
                <a:spcPts val="0"/>
              </a:spcBef>
              <a:spcAft>
                <a:spcPts val="0"/>
              </a:spcAft>
              <a:buSzPts val="1300"/>
              <a:buChar char="●"/>
            </a:pPr>
            <a:r>
              <a:rPr lang="en-GB"/>
              <a:t>Rolling average was an analysis which i personally found very </a:t>
            </a:r>
            <a:r>
              <a:rPr lang="en-GB"/>
              <a:t>useful</a:t>
            </a:r>
            <a:r>
              <a:rPr lang="en-GB"/>
              <a:t> and </a:t>
            </a:r>
            <a:r>
              <a:rPr lang="en-GB"/>
              <a:t>could</a:t>
            </a:r>
            <a:r>
              <a:rPr lang="en-GB"/>
              <a:t> be very useful for enterprises for daily analysis of their data.</a:t>
            </a:r>
            <a:endParaRPr/>
          </a:p>
          <a:p>
            <a:pPr indent="-311150" lvl="0" marL="457200" rtl="0" algn="l">
              <a:spcBef>
                <a:spcPts val="0"/>
              </a:spcBef>
              <a:spcAft>
                <a:spcPts val="0"/>
              </a:spcAft>
              <a:buSzPts val="1300"/>
              <a:buChar char="●"/>
            </a:pPr>
            <a:r>
              <a:rPr lang="en-GB"/>
              <a:t>Some query </a:t>
            </a:r>
            <a:r>
              <a:rPr lang="en-GB"/>
              <a:t>functions </a:t>
            </a:r>
            <a:r>
              <a:rPr lang="en-GB"/>
              <a:t>which I am now more confident to work with are TIMESTAMP, WEEK,DATE, LAG, RANK along with the previous basic ones which were used often.</a:t>
            </a:r>
            <a:endParaRPr/>
          </a:p>
          <a:p>
            <a:pPr indent="-311150" lvl="0" marL="457200" rtl="0" algn="l">
              <a:spcBef>
                <a:spcPts val="0"/>
              </a:spcBef>
              <a:spcAft>
                <a:spcPts val="0"/>
              </a:spcAft>
              <a:buSzPts val="1300"/>
              <a:buChar char="●"/>
            </a:pPr>
            <a:r>
              <a:rPr lang="en-GB"/>
              <a:t>Also using Excel </a:t>
            </a:r>
            <a:r>
              <a:rPr lang="en-GB"/>
              <a:t>for</a:t>
            </a:r>
            <a:r>
              <a:rPr lang="en-GB"/>
              <a:t> basic charts and table has come handy in this project.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ctrTitle"/>
          </p:nvPr>
        </p:nvSpPr>
        <p:spPr>
          <a:xfrm>
            <a:off x="776600" y="173940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100"/>
              <a:t>THANK </a:t>
            </a:r>
            <a:endParaRPr sz="3100"/>
          </a:p>
          <a:p>
            <a:pPr indent="0" lvl="0" marL="0" rtl="0" algn="ctr">
              <a:spcBef>
                <a:spcPts val="0"/>
              </a:spcBef>
              <a:spcAft>
                <a:spcPts val="0"/>
              </a:spcAft>
              <a:buNone/>
            </a:pPr>
            <a:r>
              <a:rPr lang="en-GB" sz="3100"/>
              <a:t>YOU</a:t>
            </a:r>
            <a:endParaRPr sz="3100"/>
          </a:p>
        </p:txBody>
      </p:sp>
      <p:sp>
        <p:nvSpPr>
          <p:cNvPr id="270" name="Google Shape;270;p41"/>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Tech_Stack used</a:t>
            </a:r>
            <a:endParaRPr/>
          </a:p>
        </p:txBody>
      </p:sp>
      <p:sp>
        <p:nvSpPr>
          <p:cNvPr id="99" name="Google Shape;99;p15"/>
          <p:cNvSpPr txBox="1"/>
          <p:nvPr>
            <p:ph idx="1" type="body"/>
          </p:nvPr>
        </p:nvSpPr>
        <p:spPr>
          <a:xfrm>
            <a:off x="729450" y="1999300"/>
            <a:ext cx="7688700" cy="3036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MySQL Servers and Workbench 8.0 .</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The above software is the easiest and the most comfortable platform for simple extraction of data from database using queries. It’s also economical and quite efficient on windows.</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MS Excel</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in order to open the .csv files and cleaning the raw data and then importing the useful data to MySQL </a:t>
            </a:r>
            <a:r>
              <a:rPr lang="en-GB">
                <a:solidFill>
                  <a:srgbClr val="424242"/>
                </a:solidFill>
                <a:latin typeface="Nunito"/>
                <a:ea typeface="Nunito"/>
                <a:cs typeface="Nunito"/>
                <a:sym typeface="Nunito"/>
              </a:rPr>
              <a:t>Database, as well as very important tool in order to draw insights out of the queried data in form of tables and charts.</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Google Slides </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to prepare the report and to document all the insights of different tasks of the project.</a:t>
            </a:r>
            <a:endParaRPr>
              <a:solidFill>
                <a:srgbClr val="424242"/>
              </a:solidFill>
              <a:latin typeface="Nunito"/>
              <a:ea typeface="Nunito"/>
              <a:cs typeface="Nunito"/>
              <a:sym typeface="Nunito"/>
            </a:endParaRPr>
          </a:p>
          <a:p>
            <a:pPr indent="0" lvl="0" marL="0" rtl="0" algn="l">
              <a:spcBef>
                <a:spcPts val="1200"/>
              </a:spcBef>
              <a:spcAft>
                <a:spcPts val="1200"/>
              </a:spcAft>
              <a:buNone/>
            </a:pPr>
            <a:r>
              <a:t/>
            </a:r>
            <a:endParaRPr>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sp>
        <p:nvSpPr>
          <p:cNvPr id="105" name="Google Shape;105;p16"/>
          <p:cNvSpPr txBox="1"/>
          <p:nvPr>
            <p:ph idx="1" type="body"/>
          </p:nvPr>
        </p:nvSpPr>
        <p:spPr>
          <a:xfrm>
            <a:off x="729450" y="1946400"/>
            <a:ext cx="7688700" cy="2993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500"/>
              <a:t>Part 1</a:t>
            </a:r>
            <a:r>
              <a:rPr b="1" lang="en-GB"/>
              <a:t> </a:t>
            </a:r>
            <a:endParaRPr b="1"/>
          </a:p>
          <a:p>
            <a:pPr indent="0" lvl="0" marL="0" rtl="0" algn="l">
              <a:spcBef>
                <a:spcPts val="1200"/>
              </a:spcBef>
              <a:spcAft>
                <a:spcPts val="0"/>
              </a:spcAft>
              <a:buNone/>
            </a:pPr>
            <a:r>
              <a:rPr lang="en-GB"/>
              <a:t>For the first part, I curated all the data gathered in an excel file and entered it into a created </a:t>
            </a:r>
            <a:r>
              <a:rPr lang="en-GB"/>
              <a:t>database</a:t>
            </a:r>
            <a:r>
              <a:rPr lang="en-GB"/>
              <a:t> in MySQL Server, making sure that no blank entries are entered and keeping the DATE column in TIMEDATE datatype for ease in analysing, and lastly analysed the data for different tasks using  Advanced SQL Queries.</a:t>
            </a:r>
            <a:endParaRPr/>
          </a:p>
          <a:p>
            <a:pPr indent="0" lvl="0" marL="0" rtl="0" algn="l">
              <a:spcBef>
                <a:spcPts val="1200"/>
              </a:spcBef>
              <a:spcAft>
                <a:spcPts val="0"/>
              </a:spcAft>
              <a:buNone/>
            </a:pPr>
            <a:r>
              <a:rPr b="1" lang="en-GB" sz="1500"/>
              <a:t>Part 2</a:t>
            </a:r>
            <a:endParaRPr b="1" sz="1500"/>
          </a:p>
          <a:p>
            <a:pPr indent="0" lvl="0" marL="0" rtl="0" algn="l">
              <a:spcBef>
                <a:spcPts val="1200"/>
              </a:spcBef>
              <a:spcAft>
                <a:spcPts val="1200"/>
              </a:spcAft>
              <a:buNone/>
            </a:pPr>
            <a:r>
              <a:rPr lang="en-GB"/>
              <a:t>For the second part, the collected data were in 3 </a:t>
            </a:r>
            <a:r>
              <a:rPr lang="en-GB"/>
              <a:t>different</a:t>
            </a:r>
            <a:r>
              <a:rPr lang="en-GB"/>
              <a:t> .csv formats and were very huge to manually load, hence </a:t>
            </a:r>
            <a:r>
              <a:rPr lang="en-GB"/>
              <a:t>proceeded</a:t>
            </a:r>
            <a:r>
              <a:rPr lang="en-GB"/>
              <a:t> to clean the data by deleting the blank entries in MS Excel itself, and then following a set of code in order to import all the data to MySQL </a:t>
            </a:r>
            <a:r>
              <a:rPr lang="en-GB"/>
              <a:t>database</a:t>
            </a:r>
            <a:r>
              <a:rPr lang="en-GB"/>
              <a:t>, and then using SQL commands such as ALTER, UPDATE,CHANGE,etc made sure that all the date and time columns were in TIMEDATE datatype in order to perform errorless analysis. After </a:t>
            </a:r>
            <a:r>
              <a:rPr lang="en-GB"/>
              <a:t>cleaning</a:t>
            </a:r>
            <a:r>
              <a:rPr lang="en-GB"/>
              <a:t> the data and curating it, i moved forward by using SQL queries in order to complete several tasks.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insights and the Queries starts from the next slide.</a:t>
            </a:r>
            <a:endParaRPr/>
          </a:p>
          <a:p>
            <a:pPr indent="0" lvl="0" marL="0" rtl="0" algn="l">
              <a:spcBef>
                <a:spcPts val="1200"/>
              </a:spcBef>
              <a:spcAft>
                <a:spcPts val="0"/>
              </a:spcAft>
              <a:buNone/>
            </a:pPr>
            <a:r>
              <a:rPr lang="en-GB"/>
              <a:t>Showed in the following order - </a:t>
            </a:r>
            <a:endParaRPr/>
          </a:p>
          <a:p>
            <a:pPr indent="-311150" lvl="0" marL="457200" rtl="0" algn="l">
              <a:spcBef>
                <a:spcPts val="1200"/>
              </a:spcBef>
              <a:spcAft>
                <a:spcPts val="0"/>
              </a:spcAft>
              <a:buSzPts val="1300"/>
              <a:buAutoNum type="arabicParenR"/>
            </a:pPr>
            <a:r>
              <a:rPr lang="en-GB"/>
              <a:t>Query, Approach, Insights</a:t>
            </a:r>
            <a:endParaRPr/>
          </a:p>
          <a:p>
            <a:pPr indent="-311150" lvl="0" marL="457200" rtl="0" algn="l">
              <a:spcBef>
                <a:spcPts val="0"/>
              </a:spcBef>
              <a:spcAft>
                <a:spcPts val="0"/>
              </a:spcAft>
              <a:buSzPts val="1300"/>
              <a:buAutoNum type="arabicParenR"/>
            </a:pPr>
            <a:r>
              <a:rPr lang="en-GB"/>
              <a:t>Sql Query screenshots with output</a:t>
            </a:r>
            <a:endParaRPr/>
          </a:p>
          <a:p>
            <a:pPr indent="-311150" lvl="0" marL="457200" rtl="0" algn="l">
              <a:spcBef>
                <a:spcPts val="0"/>
              </a:spcBef>
              <a:spcAft>
                <a:spcPts val="0"/>
              </a:spcAft>
              <a:buSzPts val="1300"/>
              <a:buAutoNum type="arabicParenR"/>
            </a:pPr>
            <a:r>
              <a:rPr lang="en-GB"/>
              <a:t>Graphs, Charts and Tables if needed for more information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A</a:t>
            </a:r>
            <a:endParaRPr sz="1840"/>
          </a:p>
        </p:txBody>
      </p:sp>
      <p:sp>
        <p:nvSpPr>
          <p:cNvPr id="117" name="Google Shape;117;p18"/>
          <p:cNvSpPr txBox="1"/>
          <p:nvPr>
            <p:ph idx="1" type="body"/>
          </p:nvPr>
        </p:nvSpPr>
        <p:spPr>
          <a:xfrm>
            <a:off x="727650" y="1853850"/>
            <a:ext cx="7688700" cy="299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408"/>
              <a:t>Query </a:t>
            </a:r>
            <a:r>
              <a:rPr lang="en-GB"/>
              <a:t>= select count( distinct job_id) / (sum(time_spent)/3600) as jobs_reviewed_per_hour, date(ds) as November_Date from job_data where month(ds)=11 group by date(ds) order by jobs_reviewed_per_hour; select distinct date(ds), dayname(ds) from job_data;</a:t>
            </a:r>
            <a:endParaRPr/>
          </a:p>
          <a:p>
            <a:pPr indent="0" lvl="0" marL="0" rtl="0" algn="l">
              <a:spcBef>
                <a:spcPts val="1200"/>
              </a:spcBef>
              <a:spcAft>
                <a:spcPts val="0"/>
              </a:spcAft>
              <a:buNone/>
            </a:pPr>
            <a:r>
              <a:rPr b="1" lang="en-GB" sz="1408"/>
              <a:t>Approach </a:t>
            </a:r>
            <a:r>
              <a:rPr lang="en-GB"/>
              <a:t>=  </a:t>
            </a:r>
            <a:r>
              <a:rPr lang="en-GB"/>
              <a:t>Selected</a:t>
            </a:r>
            <a:r>
              <a:rPr lang="en-GB"/>
              <a:t> the job_data table, then filtered out just the November month out of the data, then grouped it by different dates of </a:t>
            </a:r>
            <a:r>
              <a:rPr lang="en-GB"/>
              <a:t>November</a:t>
            </a:r>
            <a:r>
              <a:rPr lang="en-GB"/>
              <a:t> and then </a:t>
            </a:r>
            <a:r>
              <a:rPr lang="en-GB"/>
              <a:t>selected date column and made another column by using AGG FUNCs in order to first count total number of distinct jobs reviewed on that date and dividing it by total time spent by all the users reviewing different jobs on the platform on that same date. </a:t>
            </a:r>
            <a:endParaRPr/>
          </a:p>
          <a:p>
            <a:pPr indent="0" lvl="0" marL="0" rtl="0" algn="l">
              <a:spcBef>
                <a:spcPts val="1200"/>
              </a:spcBef>
              <a:spcAft>
                <a:spcPts val="0"/>
              </a:spcAft>
              <a:buNone/>
            </a:pPr>
            <a:r>
              <a:rPr lang="en-GB"/>
              <a:t>-&gt; Also added another column using DAYNAME, hence making it easy to understand which DAYS of the November provides highest job reviewed per hour.</a:t>
            </a:r>
            <a:endParaRPr/>
          </a:p>
          <a:p>
            <a:pPr indent="0" lvl="0" marL="0" rtl="0" algn="l">
              <a:spcBef>
                <a:spcPts val="1200"/>
              </a:spcBef>
              <a:spcAft>
                <a:spcPts val="0"/>
              </a:spcAft>
              <a:buNone/>
            </a:pPr>
            <a:r>
              <a:rPr b="1" lang="en-GB" sz="1408"/>
              <a:t>Insights </a:t>
            </a:r>
            <a:r>
              <a:rPr lang="en-GB"/>
              <a:t>- We can observe by the output that, WEEKENDS are the most traffic time, what is Saturday (28 Nov) and Sunday (29 Nov), while the least user interaction day is Friday (27 Nov).</a:t>
            </a:r>
            <a:endParaRPr/>
          </a:p>
          <a:p>
            <a:pPr indent="0" lvl="0" marL="0" rtl="0" algn="l">
              <a:spcBef>
                <a:spcPts val="1200"/>
              </a:spcBef>
              <a:spcAft>
                <a:spcPts val="1200"/>
              </a:spcAft>
              <a:buNone/>
            </a:pPr>
            <a:r>
              <a:t/>
            </a:r>
            <a:endParaRPr/>
          </a:p>
        </p:txBody>
      </p:sp>
      <p:sp>
        <p:nvSpPr>
          <p:cNvPr id="118" name="Google Shape;118;p18"/>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4" name="Google Shape;124;p19"/>
          <p:cNvSpPr txBox="1"/>
          <p:nvPr>
            <p:ph type="title"/>
          </p:nvPr>
        </p:nvSpPr>
        <p:spPr>
          <a:xfrm>
            <a:off x="727650" y="5357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A - </a:t>
            </a:r>
            <a:r>
              <a:rPr lang="en-GB" sz="1840"/>
              <a:t>Screenshot</a:t>
            </a:r>
            <a:endParaRPr sz="1840"/>
          </a:p>
        </p:txBody>
      </p:sp>
      <p:pic>
        <p:nvPicPr>
          <p:cNvPr id="125" name="Google Shape;125;p19"/>
          <p:cNvPicPr preferRelativeResize="0"/>
          <p:nvPr/>
        </p:nvPicPr>
        <p:blipFill>
          <a:blip r:embed="rId3">
            <a:alphaModFix/>
          </a:blip>
          <a:stretch>
            <a:fillRect/>
          </a:stretch>
        </p:blipFill>
        <p:spPr>
          <a:xfrm>
            <a:off x="377750" y="961925"/>
            <a:ext cx="8388502" cy="41221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B</a:t>
            </a:r>
            <a:endParaRPr sz="1840"/>
          </a:p>
        </p:txBody>
      </p:sp>
      <p:sp>
        <p:nvSpPr>
          <p:cNvPr id="131" name="Google Shape;131;p20"/>
          <p:cNvSpPr txBox="1"/>
          <p:nvPr>
            <p:ph idx="1" type="body"/>
          </p:nvPr>
        </p:nvSpPr>
        <p:spPr>
          <a:xfrm>
            <a:off x="727650" y="1853850"/>
            <a:ext cx="7688700" cy="299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b="1" lang="en-GB"/>
              <a:t>Query </a:t>
            </a:r>
            <a:r>
              <a:rPr lang="en-GB" sz="1200"/>
              <a:t>= </a:t>
            </a:r>
            <a:r>
              <a:rPr lang="en-GB" sz="1200"/>
              <a:t>with throughput as(select round(count( event ) / (sum(time_spent)),3) as events_per_second, ds from job_data group by ds),rolling_average_throughput as( select ds, events_per_second, round(avg(events_per_second) over ( order by ds rows between 6 preceding and current row),3) as rolling_average_7days from throughput)select ds,events_per_second, rolling_average_7days from  rolling_average_throughput;</a:t>
            </a:r>
            <a:endParaRPr sz="1200"/>
          </a:p>
          <a:p>
            <a:pPr indent="0" lvl="0" marL="0" rtl="0" algn="l">
              <a:lnSpc>
                <a:spcPct val="95000"/>
              </a:lnSpc>
              <a:spcBef>
                <a:spcPts val="1200"/>
              </a:spcBef>
              <a:spcAft>
                <a:spcPts val="0"/>
              </a:spcAft>
              <a:buSzPts val="275"/>
              <a:buNone/>
            </a:pPr>
            <a:r>
              <a:rPr b="1" lang="en-GB"/>
              <a:t>Approach </a:t>
            </a:r>
            <a:r>
              <a:rPr lang="en-GB" sz="1200"/>
              <a:t>=  We first a create a CTE named throughput ,in which we query to get the EVENTS PER SEC for EVERY DATE, then we create another CTE </a:t>
            </a:r>
            <a:r>
              <a:rPr lang="en-GB" sz="1200"/>
              <a:t>which gives us the Rolling AVG using the OVER() Func and the throughput data which we obtained in the first CTE. Then finally we use SELECT to get all the necessary  output from the 2nd CTE.</a:t>
            </a:r>
            <a:endParaRPr sz="1200"/>
          </a:p>
          <a:p>
            <a:pPr indent="0" lvl="0" marL="0" rtl="0" algn="l">
              <a:lnSpc>
                <a:spcPct val="95000"/>
              </a:lnSpc>
              <a:spcBef>
                <a:spcPts val="1200"/>
              </a:spcBef>
              <a:spcAft>
                <a:spcPts val="0"/>
              </a:spcAft>
              <a:buSzPts val="275"/>
              <a:buNone/>
            </a:pPr>
            <a:r>
              <a:rPr lang="en-GB"/>
              <a:t>-&gt; </a:t>
            </a:r>
            <a:r>
              <a:rPr lang="en-GB" sz="1200"/>
              <a:t> We could have gotten the result  without using any CTEs and just one query but that doesn't look appealing and would be very complex to understand for someone with no SQL knowledge. </a:t>
            </a:r>
            <a:endParaRPr sz="1200"/>
          </a:p>
          <a:p>
            <a:pPr indent="0" lvl="0" marL="0" rtl="0" algn="l">
              <a:lnSpc>
                <a:spcPct val="95000"/>
              </a:lnSpc>
              <a:spcBef>
                <a:spcPts val="1200"/>
              </a:spcBef>
              <a:spcAft>
                <a:spcPts val="0"/>
              </a:spcAft>
              <a:buSzPts val="275"/>
              <a:buNone/>
            </a:pPr>
            <a:r>
              <a:rPr b="1" lang="en-GB"/>
              <a:t>Insights </a:t>
            </a:r>
            <a:r>
              <a:rPr lang="en-GB" sz="1200"/>
              <a:t>=</a:t>
            </a:r>
            <a:r>
              <a:rPr lang="en-GB" sz="1200"/>
              <a:t> On the 27th there is a dip in throughput as we see the rolling_avg falling down but then onwards it keeps rising again.</a:t>
            </a:r>
            <a:endParaRPr sz="1200"/>
          </a:p>
          <a:p>
            <a:pPr indent="0" lvl="0" marL="0" rtl="0" algn="l">
              <a:lnSpc>
                <a:spcPct val="95000"/>
              </a:lnSpc>
              <a:spcBef>
                <a:spcPts val="1200"/>
              </a:spcBef>
              <a:spcAft>
                <a:spcPts val="1200"/>
              </a:spcAft>
              <a:buSzPts val="275"/>
              <a:buNone/>
            </a:pPr>
            <a:r>
              <a:t/>
            </a:r>
            <a:endParaRPr sz="1200"/>
          </a:p>
        </p:txBody>
      </p:sp>
      <p:sp>
        <p:nvSpPr>
          <p:cNvPr id="132" name="Google Shape;132;p20"/>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PART 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53572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Task B - Screenshot</a:t>
            </a:r>
            <a:endParaRPr sz="1840"/>
          </a:p>
        </p:txBody>
      </p:sp>
      <p:pic>
        <p:nvPicPr>
          <p:cNvPr id="138" name="Google Shape;138;p21"/>
          <p:cNvPicPr preferRelativeResize="0"/>
          <p:nvPr/>
        </p:nvPicPr>
        <p:blipFill>
          <a:blip r:embed="rId3">
            <a:alphaModFix/>
          </a:blip>
          <a:stretch>
            <a:fillRect/>
          </a:stretch>
        </p:blipFill>
        <p:spPr>
          <a:xfrm>
            <a:off x="378575" y="931575"/>
            <a:ext cx="7452627" cy="41066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