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72" r:id="rId5"/>
    <p:sldId id="268" r:id="rId6"/>
    <p:sldId id="262" r:id="rId7"/>
    <p:sldId id="261" r:id="rId8"/>
    <p:sldId id="275" r:id="rId9"/>
    <p:sldId id="277" r:id="rId10"/>
    <p:sldId id="278" r:id="rId11"/>
    <p:sldId id="286" r:id="rId12"/>
    <p:sldId id="290" r:id="rId13"/>
    <p:sldId id="288" r:id="rId14"/>
    <p:sldId id="291" r:id="rId15"/>
    <p:sldId id="292" r:id="rId16"/>
    <p:sldId id="293" r:id="rId17"/>
    <p:sldId id="280" r:id="rId18"/>
    <p:sldId id="281" r:id="rId19"/>
    <p:sldId id="282" r:id="rId20"/>
    <p:sldId id="283"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9F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8" autoAdjust="0"/>
  </p:normalViewPr>
  <p:slideViewPr>
    <p:cSldViewPr snapToGrid="0">
      <p:cViewPr varScale="1">
        <p:scale>
          <a:sx n="80" d="100"/>
          <a:sy n="80" d="100"/>
        </p:scale>
        <p:origin x="56" y="4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f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icpedia.org/post-it-note/o/objectives.html" TargetMode="Externa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building-company-clipart-sticker-2696768/"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3715" y="315400"/>
            <a:ext cx="3071005" cy="2852141"/>
          </a:xfrm>
        </p:spPr>
        <p:txBody>
          <a:bodyPr vert="horz" lIns="91440" tIns="45720" rIns="91440" bIns="45720" rtlCol="0" anchor="b" anchorCtr="0">
            <a:normAutofit/>
          </a:bodyPr>
          <a:lstStyle/>
          <a:p>
            <a:r>
              <a:rPr lang="en-US" dirty="0">
                <a:solidFill>
                  <a:schemeClr val="accent2">
                    <a:lumMod val="50000"/>
                  </a:schemeClr>
                </a:solidFill>
                <a:latin typeface="Algerian" panose="04020705040A02060702" pitchFamily="82" charset="0"/>
              </a:rPr>
              <a:t>Work progress tracker</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870795" y="5364478"/>
            <a:ext cx="3811221" cy="1493522"/>
          </a:xfrm>
        </p:spPr>
        <p:txBody>
          <a:bodyPr vert="horz" lIns="91440" tIns="45720" rIns="91440" bIns="45720" rtlCol="0" anchor="t">
            <a:normAutofit/>
          </a:bodyPr>
          <a:lstStyle/>
          <a:p>
            <a:pPr>
              <a:lnSpc>
                <a:spcPct val="100000"/>
              </a:lnSpc>
            </a:pPr>
            <a:r>
              <a:rPr lang="en-US" sz="1400" b="1" dirty="0" err="1">
                <a:solidFill>
                  <a:schemeClr val="accent2">
                    <a:lumMod val="50000"/>
                  </a:schemeClr>
                </a:solidFill>
              </a:rPr>
              <a:t>RIKIn</a:t>
            </a:r>
            <a:r>
              <a:rPr lang="en-US" sz="1400" b="1" dirty="0">
                <a:solidFill>
                  <a:schemeClr val="accent2">
                    <a:lumMod val="50000"/>
                  </a:schemeClr>
                </a:solidFill>
              </a:rPr>
              <a:t> </a:t>
            </a:r>
            <a:r>
              <a:rPr lang="en-US" sz="1400" b="1" dirty="0" err="1">
                <a:solidFill>
                  <a:schemeClr val="accent2">
                    <a:lumMod val="50000"/>
                  </a:schemeClr>
                </a:solidFill>
              </a:rPr>
              <a:t>tuladhar</a:t>
            </a:r>
            <a:endParaRPr lang="en-US" sz="1400" b="1" dirty="0">
              <a:solidFill>
                <a:schemeClr val="accent2">
                  <a:lumMod val="50000"/>
                </a:schemeClr>
              </a:solidFill>
            </a:endParaRPr>
          </a:p>
          <a:p>
            <a:pPr>
              <a:lnSpc>
                <a:spcPct val="100000"/>
              </a:lnSpc>
            </a:pPr>
            <a:r>
              <a:rPr lang="en-US" sz="1400" b="1" dirty="0">
                <a:solidFill>
                  <a:schemeClr val="accent2">
                    <a:lumMod val="50000"/>
                  </a:schemeClr>
                </a:solidFill>
              </a:rPr>
              <a:t>Salina </a:t>
            </a:r>
            <a:r>
              <a:rPr lang="en-US" sz="1400" b="1" dirty="0" err="1">
                <a:solidFill>
                  <a:schemeClr val="accent2">
                    <a:lumMod val="50000"/>
                  </a:schemeClr>
                </a:solidFill>
              </a:rPr>
              <a:t>maharjan</a:t>
            </a:r>
            <a:endParaRPr lang="en-US" sz="1400" b="1" dirty="0">
              <a:solidFill>
                <a:schemeClr val="accent2">
                  <a:lumMod val="50000"/>
                </a:schemeClr>
              </a:solidFill>
            </a:endParaRPr>
          </a:p>
        </p:txBody>
      </p:sp>
      <p:sp>
        <p:nvSpPr>
          <p:cNvPr id="15" name="Picture Placeholder 14">
            <a:extLst>
              <a:ext uri="{FF2B5EF4-FFF2-40B4-BE49-F238E27FC236}">
                <a16:creationId xmlns:a16="http://schemas.microsoft.com/office/drawing/2014/main" id="{A17B6990-7EBB-CB3D-77A6-8E6864C33426}"/>
              </a:ext>
            </a:extLst>
          </p:cNvPr>
          <p:cNvSpPr>
            <a:spLocks noGrp="1"/>
          </p:cNvSpPr>
          <p:nvPr>
            <p:ph type="pic" sz="quarter" idx="13"/>
          </p:nvPr>
        </p:nvSpPr>
        <p:spPr>
          <a:xfrm>
            <a:off x="5609312" y="0"/>
            <a:ext cx="6767245" cy="6858000"/>
          </a:xfrm>
          <a:solidFill>
            <a:schemeClr val="bg2">
              <a:lumMod val="75000"/>
            </a:schemeClr>
          </a:solidFill>
        </p:spPr>
        <p:txBody>
          <a:bodyPr/>
          <a:lstStyle/>
          <a:p>
            <a:endParaRPr lang="en-US"/>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C43F-CE64-A838-520B-9682053D6267}"/>
              </a:ext>
            </a:extLst>
          </p:cNvPr>
          <p:cNvSpPr>
            <a:spLocks noGrp="1"/>
          </p:cNvSpPr>
          <p:nvPr>
            <p:ph type="title"/>
          </p:nvPr>
        </p:nvSpPr>
        <p:spPr>
          <a:xfrm>
            <a:off x="4503752" y="463644"/>
            <a:ext cx="3678141" cy="816828"/>
          </a:xfrm>
        </p:spPr>
        <p:txBody>
          <a:bodyPr/>
          <a:lstStyle/>
          <a:p>
            <a:r>
              <a:rPr lang="en-US" b="1" dirty="0">
                <a:solidFill>
                  <a:schemeClr val="accent2">
                    <a:lumMod val="50000"/>
                    <a:alpha val="75000"/>
                  </a:schemeClr>
                </a:solidFill>
                <a:latin typeface="Algerian" panose="04020705040A02060702" pitchFamily="82" charset="0"/>
              </a:rPr>
              <a:t>DFD Diagram</a:t>
            </a:r>
          </a:p>
        </p:txBody>
      </p:sp>
      <p:pic>
        <p:nvPicPr>
          <p:cNvPr id="7" name="Content Placeholder 6" descr="contextlevel">
            <a:extLst>
              <a:ext uri="{FF2B5EF4-FFF2-40B4-BE49-F238E27FC236}">
                <a16:creationId xmlns:a16="http://schemas.microsoft.com/office/drawing/2014/main" id="{A74F7CA4-E81F-93F5-B5FE-9D8831C98F70}"/>
              </a:ext>
            </a:extLst>
          </p:cNvPr>
          <p:cNvPicPr>
            <a:picLocks noGrp="1" noChangeAspect="1"/>
          </p:cNvPicPr>
          <p:nvPr>
            <p:ph idx="1"/>
          </p:nvPr>
        </p:nvPicPr>
        <p:blipFill>
          <a:blip r:embed="rId2"/>
          <a:stretch>
            <a:fillRect/>
          </a:stretch>
        </p:blipFill>
        <p:spPr>
          <a:xfrm>
            <a:off x="2352301" y="1914296"/>
            <a:ext cx="7058025" cy="2840583"/>
          </a:xfrm>
          <a:prstGeom prst="rect">
            <a:avLst/>
          </a:prstGeom>
        </p:spPr>
      </p:pic>
      <p:sp>
        <p:nvSpPr>
          <p:cNvPr id="8" name="TextBox 7">
            <a:extLst>
              <a:ext uri="{FF2B5EF4-FFF2-40B4-BE49-F238E27FC236}">
                <a16:creationId xmlns:a16="http://schemas.microsoft.com/office/drawing/2014/main" id="{D70DD1D8-82B9-32F6-59D2-01E0D9D9616A}"/>
              </a:ext>
            </a:extLst>
          </p:cNvPr>
          <p:cNvSpPr txBox="1"/>
          <p:nvPr/>
        </p:nvSpPr>
        <p:spPr>
          <a:xfrm>
            <a:off x="3631427" y="5132989"/>
            <a:ext cx="5422790" cy="400110"/>
          </a:xfrm>
          <a:prstGeom prst="rect">
            <a:avLst/>
          </a:prstGeom>
          <a:noFill/>
        </p:spPr>
        <p:txBody>
          <a:bodyPr wrap="square" rtlCol="0">
            <a:spAutoFit/>
          </a:bodyPr>
          <a:lstStyle/>
          <a:p>
            <a:r>
              <a:rPr lang="en-US" sz="2000" b="1" kern="100" dirty="0">
                <a:solidFill>
                  <a:schemeClr val="accent2">
                    <a:lumMod val="50000"/>
                  </a:schemeClr>
                </a:solidFill>
                <a:effectLst/>
                <a:ea typeface="Calibri" panose="020F0502020204030204" pitchFamily="34" charset="0"/>
              </a:rPr>
              <a:t>Fig: level 0 DFD for Work Progress Tracker</a:t>
            </a:r>
            <a:endParaRPr lang="en-US" sz="2000" dirty="0">
              <a:solidFill>
                <a:schemeClr val="accent2">
                  <a:lumMod val="50000"/>
                </a:schemeClr>
              </a:solidFill>
            </a:endParaRPr>
          </a:p>
        </p:txBody>
      </p:sp>
    </p:spTree>
    <p:extLst>
      <p:ext uri="{BB962C8B-B14F-4D97-AF65-F5344CB8AC3E}">
        <p14:creationId xmlns:p14="http://schemas.microsoft.com/office/powerpoint/2010/main" val="397776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4F911-ACD4-EB5F-9C19-62A623E6879D}"/>
              </a:ext>
            </a:extLst>
          </p:cNvPr>
          <p:cNvSpPr txBox="1"/>
          <p:nvPr/>
        </p:nvSpPr>
        <p:spPr>
          <a:xfrm flipH="1">
            <a:off x="7951305" y="5424778"/>
            <a:ext cx="3729161" cy="646331"/>
          </a:xfrm>
          <a:prstGeom prst="rect">
            <a:avLst/>
          </a:prstGeom>
          <a:noFill/>
        </p:spPr>
        <p:txBody>
          <a:bodyPr wrap="square" rtlCol="0">
            <a:spAutoFit/>
          </a:bodyPr>
          <a:lstStyle/>
          <a:p>
            <a:r>
              <a:rPr lang="en-US" b="1" dirty="0"/>
              <a:t>Fig: Level 1 DFD Diagram for Work Progress Tracker</a:t>
            </a:r>
          </a:p>
        </p:txBody>
      </p:sp>
      <p:pic>
        <p:nvPicPr>
          <p:cNvPr id="4" name="Picture 3" descr="dfdchanged v0.1">
            <a:extLst>
              <a:ext uri="{FF2B5EF4-FFF2-40B4-BE49-F238E27FC236}">
                <a16:creationId xmlns:a16="http://schemas.microsoft.com/office/drawing/2014/main" id="{C17B6B13-2FF3-37E6-9EE6-565DF028004C}"/>
              </a:ext>
            </a:extLst>
          </p:cNvPr>
          <p:cNvPicPr>
            <a:picLocks noChangeAspect="1"/>
          </p:cNvPicPr>
          <p:nvPr/>
        </p:nvPicPr>
        <p:blipFill>
          <a:blip r:embed="rId2"/>
          <a:stretch>
            <a:fillRect/>
          </a:stretch>
        </p:blipFill>
        <p:spPr>
          <a:xfrm>
            <a:off x="580447" y="71183"/>
            <a:ext cx="7569640" cy="6007589"/>
          </a:xfrm>
          <a:prstGeom prst="rect">
            <a:avLst/>
          </a:prstGeom>
        </p:spPr>
      </p:pic>
    </p:spTree>
    <p:extLst>
      <p:ext uri="{BB962C8B-B14F-4D97-AF65-F5344CB8AC3E}">
        <p14:creationId xmlns:p14="http://schemas.microsoft.com/office/powerpoint/2010/main" val="131672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4F911-ACD4-EB5F-9C19-62A623E6879D}"/>
              </a:ext>
            </a:extLst>
          </p:cNvPr>
          <p:cNvSpPr txBox="1"/>
          <p:nvPr/>
        </p:nvSpPr>
        <p:spPr>
          <a:xfrm flipH="1">
            <a:off x="755375" y="940242"/>
            <a:ext cx="3729161" cy="514821"/>
          </a:xfrm>
          <a:prstGeom prst="rect">
            <a:avLst/>
          </a:prstGeom>
          <a:noFill/>
        </p:spPr>
        <p:txBody>
          <a:bodyPr wrap="square" rtlCol="0">
            <a:spAutoFit/>
          </a:bodyPr>
          <a:lstStyle/>
          <a:p>
            <a:pPr marL="0" marR="0" algn="just">
              <a:lnSpc>
                <a:spcPct val="150000"/>
              </a:lnSpc>
              <a:spcBef>
                <a:spcPts val="0"/>
              </a:spcBef>
              <a:spcAft>
                <a:spcPts val="800"/>
              </a:spcAft>
            </a:pPr>
            <a:r>
              <a:rPr lang="en-US" sz="2000" b="1" kern="100" dirty="0">
                <a:effectLst/>
                <a:latin typeface="+mj-lt"/>
                <a:ea typeface="Calibri" panose="020F0502020204030204" pitchFamily="34" charset="0"/>
                <a:cs typeface="Times New Roman" panose="02020603050405020304" pitchFamily="18" charset="0"/>
              </a:rPr>
              <a:t>For manager</a:t>
            </a:r>
            <a:endParaRPr lang="en-US" sz="20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EB7945-E818-93F2-F04A-69B5874BB188}"/>
              </a:ext>
            </a:extLst>
          </p:cNvPr>
          <p:cNvSpPr txBox="1"/>
          <p:nvPr/>
        </p:nvSpPr>
        <p:spPr>
          <a:xfrm>
            <a:off x="4080342" y="286248"/>
            <a:ext cx="3776871" cy="523220"/>
          </a:xfrm>
          <a:prstGeom prst="rect">
            <a:avLst/>
          </a:prstGeom>
          <a:noFill/>
        </p:spPr>
        <p:txBody>
          <a:bodyPr wrap="square" rtlCol="0">
            <a:spAutoFit/>
          </a:bodyPr>
          <a:lstStyle/>
          <a:p>
            <a:r>
              <a:rPr lang="en-US" sz="2800" b="1" dirty="0"/>
              <a:t>System Flowchart</a:t>
            </a:r>
          </a:p>
        </p:txBody>
      </p:sp>
      <p:pic>
        <p:nvPicPr>
          <p:cNvPr id="5" name="Picture 4">
            <a:extLst>
              <a:ext uri="{FF2B5EF4-FFF2-40B4-BE49-F238E27FC236}">
                <a16:creationId xmlns:a16="http://schemas.microsoft.com/office/drawing/2014/main" id="{7BAF840F-9CA3-C33B-C4BD-5137067F9790}"/>
              </a:ext>
            </a:extLst>
          </p:cNvPr>
          <p:cNvPicPr>
            <a:picLocks noChangeAspect="1"/>
          </p:cNvPicPr>
          <p:nvPr/>
        </p:nvPicPr>
        <p:blipFill>
          <a:blip r:embed="rId2"/>
          <a:stretch>
            <a:fillRect/>
          </a:stretch>
        </p:blipFill>
        <p:spPr>
          <a:xfrm>
            <a:off x="3506525" y="822124"/>
            <a:ext cx="3895103" cy="6035876"/>
          </a:xfrm>
          <a:prstGeom prst="rect">
            <a:avLst/>
          </a:prstGeom>
        </p:spPr>
      </p:pic>
    </p:spTree>
    <p:extLst>
      <p:ext uri="{BB962C8B-B14F-4D97-AF65-F5344CB8AC3E}">
        <p14:creationId xmlns:p14="http://schemas.microsoft.com/office/powerpoint/2010/main" val="115645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4F911-ACD4-EB5F-9C19-62A623E6879D}"/>
              </a:ext>
            </a:extLst>
          </p:cNvPr>
          <p:cNvSpPr txBox="1"/>
          <p:nvPr/>
        </p:nvSpPr>
        <p:spPr>
          <a:xfrm flipH="1">
            <a:off x="755375" y="940242"/>
            <a:ext cx="3729161" cy="514821"/>
          </a:xfrm>
          <a:prstGeom prst="rect">
            <a:avLst/>
          </a:prstGeom>
          <a:noFill/>
        </p:spPr>
        <p:txBody>
          <a:bodyPr wrap="square" rtlCol="0">
            <a:spAutoFit/>
          </a:bodyPr>
          <a:lstStyle/>
          <a:p>
            <a:pPr marL="0" marR="0" algn="just">
              <a:lnSpc>
                <a:spcPct val="150000"/>
              </a:lnSpc>
              <a:spcBef>
                <a:spcPts val="0"/>
              </a:spcBef>
              <a:spcAft>
                <a:spcPts val="800"/>
              </a:spcAft>
            </a:pPr>
            <a:r>
              <a:rPr lang="en-US" sz="2000" b="1" kern="100" dirty="0">
                <a:effectLst/>
                <a:latin typeface="+mj-lt"/>
                <a:ea typeface="Calibri" panose="020F0502020204030204" pitchFamily="34" charset="0"/>
                <a:cs typeface="Times New Roman" panose="02020603050405020304" pitchFamily="18" charset="0"/>
              </a:rPr>
              <a:t>For </a:t>
            </a:r>
            <a:r>
              <a:rPr lang="en-US" sz="2000" b="1" kern="100" dirty="0">
                <a:latin typeface="+mj-lt"/>
                <a:ea typeface="Calibri" panose="020F0502020204030204" pitchFamily="34" charset="0"/>
                <a:cs typeface="Times New Roman" panose="02020603050405020304" pitchFamily="18" charset="0"/>
              </a:rPr>
              <a:t>employee</a:t>
            </a:r>
            <a:endParaRPr lang="en-US" sz="20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EB7945-E818-93F2-F04A-69B5874BB188}"/>
              </a:ext>
            </a:extLst>
          </p:cNvPr>
          <p:cNvSpPr txBox="1"/>
          <p:nvPr/>
        </p:nvSpPr>
        <p:spPr>
          <a:xfrm>
            <a:off x="4080342" y="286248"/>
            <a:ext cx="3776871" cy="523220"/>
          </a:xfrm>
          <a:prstGeom prst="rect">
            <a:avLst/>
          </a:prstGeom>
          <a:noFill/>
        </p:spPr>
        <p:txBody>
          <a:bodyPr wrap="square" rtlCol="0">
            <a:spAutoFit/>
          </a:bodyPr>
          <a:lstStyle/>
          <a:p>
            <a:r>
              <a:rPr lang="en-US" sz="2800" b="1" dirty="0"/>
              <a:t>System Flowchart</a:t>
            </a:r>
          </a:p>
        </p:txBody>
      </p:sp>
      <p:pic>
        <p:nvPicPr>
          <p:cNvPr id="4" name="Picture 3">
            <a:extLst>
              <a:ext uri="{FF2B5EF4-FFF2-40B4-BE49-F238E27FC236}">
                <a16:creationId xmlns:a16="http://schemas.microsoft.com/office/drawing/2014/main" id="{782658C2-4A4C-AFB6-767E-DA632E06793A}"/>
              </a:ext>
            </a:extLst>
          </p:cNvPr>
          <p:cNvPicPr>
            <a:picLocks noChangeAspect="1"/>
          </p:cNvPicPr>
          <p:nvPr/>
        </p:nvPicPr>
        <p:blipFill>
          <a:blip r:embed="rId2"/>
          <a:stretch>
            <a:fillRect/>
          </a:stretch>
        </p:blipFill>
        <p:spPr>
          <a:xfrm>
            <a:off x="3792772" y="809468"/>
            <a:ext cx="3279999" cy="6022810"/>
          </a:xfrm>
          <a:prstGeom prst="rect">
            <a:avLst/>
          </a:prstGeom>
        </p:spPr>
      </p:pic>
    </p:spTree>
    <p:extLst>
      <p:ext uri="{BB962C8B-B14F-4D97-AF65-F5344CB8AC3E}">
        <p14:creationId xmlns:p14="http://schemas.microsoft.com/office/powerpoint/2010/main" val="222782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1A65-3968-AA27-2079-0CDE5CF1588C}"/>
              </a:ext>
            </a:extLst>
          </p:cNvPr>
          <p:cNvSpPr>
            <a:spLocks noGrp="1"/>
          </p:cNvSpPr>
          <p:nvPr>
            <p:ph type="ctrTitle"/>
          </p:nvPr>
        </p:nvSpPr>
        <p:spPr>
          <a:xfrm>
            <a:off x="910093" y="2665440"/>
            <a:ext cx="6079104" cy="2591891"/>
          </a:xfrm>
        </p:spPr>
        <p:txBody>
          <a:bodyPr>
            <a:noAutofit/>
          </a:bodyPr>
          <a:lstStyle/>
          <a:p>
            <a:pPr algn="just"/>
            <a:r>
              <a:rPr lang="en-US" sz="1800" dirty="0">
                <a:solidFill>
                  <a:schemeClr val="accent2">
                    <a:lumMod val="50000"/>
                    <a:alpha val="75000"/>
                  </a:schemeClr>
                </a:solidFill>
              </a:rPr>
              <a:t>We have used programing languages  like HTML ,CSS and JAVASCRIPT for front end and have used PHP for back end. Likewise, documentation tools like MS Office and Draw.io have been used  for our projects documentation. </a:t>
            </a:r>
          </a:p>
        </p:txBody>
      </p:sp>
      <p:pic>
        <p:nvPicPr>
          <p:cNvPr id="6" name="Picture 5">
            <a:extLst>
              <a:ext uri="{FF2B5EF4-FFF2-40B4-BE49-F238E27FC236}">
                <a16:creationId xmlns:a16="http://schemas.microsoft.com/office/drawing/2014/main" id="{7D019C8E-8769-4A46-FC40-494451C3C67E}"/>
              </a:ext>
            </a:extLst>
          </p:cNvPr>
          <p:cNvPicPr>
            <a:picLocks noChangeAspect="1"/>
          </p:cNvPicPr>
          <p:nvPr/>
        </p:nvPicPr>
        <p:blipFill>
          <a:blip r:embed="rId2"/>
          <a:stretch>
            <a:fillRect/>
          </a:stretch>
        </p:blipFill>
        <p:spPr>
          <a:xfrm>
            <a:off x="8186435" y="4984297"/>
            <a:ext cx="2307203" cy="1278993"/>
          </a:xfrm>
          <a:prstGeom prst="rect">
            <a:avLst/>
          </a:prstGeom>
        </p:spPr>
      </p:pic>
      <p:pic>
        <p:nvPicPr>
          <p:cNvPr id="8" name="Picture 7">
            <a:extLst>
              <a:ext uri="{FF2B5EF4-FFF2-40B4-BE49-F238E27FC236}">
                <a16:creationId xmlns:a16="http://schemas.microsoft.com/office/drawing/2014/main" id="{8DD90086-1658-3713-051D-000AADD5199F}"/>
              </a:ext>
            </a:extLst>
          </p:cNvPr>
          <p:cNvPicPr>
            <a:picLocks noChangeAspect="1"/>
          </p:cNvPicPr>
          <p:nvPr/>
        </p:nvPicPr>
        <p:blipFill>
          <a:blip r:embed="rId3"/>
          <a:stretch>
            <a:fillRect/>
          </a:stretch>
        </p:blipFill>
        <p:spPr>
          <a:xfrm>
            <a:off x="910093" y="660001"/>
            <a:ext cx="2395525" cy="2005439"/>
          </a:xfrm>
          <a:prstGeom prst="rect">
            <a:avLst/>
          </a:prstGeom>
        </p:spPr>
      </p:pic>
      <p:sp>
        <p:nvSpPr>
          <p:cNvPr id="3" name="TextBox 2">
            <a:extLst>
              <a:ext uri="{FF2B5EF4-FFF2-40B4-BE49-F238E27FC236}">
                <a16:creationId xmlns:a16="http://schemas.microsoft.com/office/drawing/2014/main" id="{90056732-08EB-F1B1-8F61-106EFEB984D2}"/>
              </a:ext>
            </a:extLst>
          </p:cNvPr>
          <p:cNvSpPr txBox="1"/>
          <p:nvPr/>
        </p:nvSpPr>
        <p:spPr>
          <a:xfrm>
            <a:off x="4042907" y="1370332"/>
            <a:ext cx="3328188" cy="584775"/>
          </a:xfrm>
          <a:prstGeom prst="rect">
            <a:avLst/>
          </a:prstGeom>
          <a:noFill/>
        </p:spPr>
        <p:txBody>
          <a:bodyPr wrap="square" rtlCol="0">
            <a:spAutoFit/>
          </a:bodyPr>
          <a:lstStyle/>
          <a:p>
            <a:r>
              <a:rPr lang="en-US" sz="3200" b="1" dirty="0">
                <a:solidFill>
                  <a:schemeClr val="accent2">
                    <a:lumMod val="50000"/>
                  </a:schemeClr>
                </a:solidFill>
                <a:latin typeface="Algerian" panose="04020705040A02060702" pitchFamily="82" charset="0"/>
              </a:rPr>
              <a:t>TOOLS USED</a:t>
            </a:r>
          </a:p>
        </p:txBody>
      </p:sp>
    </p:spTree>
    <p:extLst>
      <p:ext uri="{BB962C8B-B14F-4D97-AF65-F5344CB8AC3E}">
        <p14:creationId xmlns:p14="http://schemas.microsoft.com/office/powerpoint/2010/main" val="110134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1EA8AD-7276-FBDB-36A6-F9D5A6356EC7}"/>
              </a:ext>
            </a:extLst>
          </p:cNvPr>
          <p:cNvSpPr>
            <a:spLocks noGrp="1"/>
          </p:cNvSpPr>
          <p:nvPr>
            <p:ph type="subTitle" idx="1"/>
          </p:nvPr>
        </p:nvSpPr>
        <p:spPr>
          <a:xfrm>
            <a:off x="1637970" y="953881"/>
            <a:ext cx="8293210" cy="1169118"/>
          </a:xfrm>
        </p:spPr>
        <p:txBody>
          <a:bodyPr/>
          <a:lstStyle/>
          <a:p>
            <a:r>
              <a:rPr lang="en-US" sz="2800" b="1" kern="100" dirty="0">
                <a:solidFill>
                  <a:schemeClr val="accent2">
                    <a:lumMod val="50000"/>
                    <a:alpha val="85000"/>
                  </a:schemeClr>
                </a:solidFill>
                <a:effectLst/>
                <a:latin typeface="Algerian" panose="04020705040A02060702" pitchFamily="82" charset="0"/>
                <a:ea typeface="Calibri" panose="020F0502020204030204" pitchFamily="34" charset="0"/>
                <a:cs typeface="Times New Roman" panose="02020603050405020304" pitchFamily="18" charset="0"/>
              </a:rPr>
              <a:t>CONCLUSION AND FUTURE RECOMMENDATIONS</a:t>
            </a:r>
            <a:endParaRPr lang="en-US" sz="2800" kern="100" dirty="0">
              <a:solidFill>
                <a:schemeClr val="accent2">
                  <a:lumMod val="50000"/>
                  <a:alpha val="85000"/>
                </a:schemeClr>
              </a:solidFill>
              <a:effectLst/>
              <a:latin typeface="Algerian" panose="04020705040A02060702" pitchFamily="82"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6A1C6D4C-F890-8910-B4C0-2BB4931644DD}"/>
              </a:ext>
            </a:extLst>
          </p:cNvPr>
          <p:cNvSpPr txBox="1"/>
          <p:nvPr/>
        </p:nvSpPr>
        <p:spPr>
          <a:xfrm>
            <a:off x="2759102" y="2298672"/>
            <a:ext cx="6673795" cy="1754326"/>
          </a:xfrm>
          <a:prstGeom prst="rect">
            <a:avLst/>
          </a:prstGeom>
          <a:noFill/>
        </p:spPr>
        <p:txBody>
          <a:bodyPr wrap="square" rtlCol="0">
            <a:spAutoFit/>
          </a:bodyPr>
          <a:lstStyle/>
          <a:p>
            <a:r>
              <a:rPr lang="en-US" sz="1800" kern="100" dirty="0">
                <a:solidFill>
                  <a:schemeClr val="accent2">
                    <a:lumMod val="50000"/>
                  </a:schemeClr>
                </a:solidFill>
                <a:effectLst/>
                <a:ea typeface="Calibri" panose="020F0502020204030204" pitchFamily="34" charset="0"/>
              </a:rPr>
              <a:t>Developing a project makes us to learn and gain the knowledge in different aspects. </a:t>
            </a:r>
            <a:r>
              <a:rPr lang="en-US" sz="1800" kern="100" dirty="0">
                <a:solidFill>
                  <a:schemeClr val="accent2">
                    <a:lumMod val="50000"/>
                  </a:schemeClr>
                </a:solidFill>
                <a:effectLst/>
                <a:ea typeface="Calibri" panose="020F0502020204030204" pitchFamily="34" charset="0"/>
                <a:cs typeface="Times New Roman" panose="02020603050405020304" pitchFamily="18" charset="0"/>
              </a:rPr>
              <a:t>In the following project, we have learned lots of </a:t>
            </a:r>
            <a:r>
              <a:rPr lang="en-US" sz="1800" b="1" u="sng" kern="100" dirty="0">
                <a:solidFill>
                  <a:schemeClr val="accent2">
                    <a:lumMod val="50000"/>
                  </a:schemeClr>
                </a:solidFill>
                <a:effectLst/>
                <a:ea typeface="Calibri" panose="020F0502020204030204" pitchFamily="34" charset="0"/>
                <a:cs typeface="Times New Roman" panose="02020603050405020304" pitchFamily="18" charset="0"/>
              </a:rPr>
              <a:t>problem-solving skills </a:t>
            </a:r>
            <a:r>
              <a:rPr lang="en-US" sz="1800" kern="100" dirty="0">
                <a:solidFill>
                  <a:schemeClr val="accent2">
                    <a:lumMod val="50000"/>
                  </a:schemeClr>
                </a:solidFill>
                <a:effectLst/>
                <a:ea typeface="Calibri" panose="020F0502020204030204" pitchFamily="34" charset="0"/>
                <a:cs typeface="Times New Roman" panose="02020603050405020304" pitchFamily="18" charset="0"/>
              </a:rPr>
              <a:t>and learn things like </a:t>
            </a:r>
            <a:r>
              <a:rPr lang="en-US" sz="1800" b="1" u="sng" kern="100" dirty="0">
                <a:solidFill>
                  <a:schemeClr val="accent2">
                    <a:lumMod val="50000"/>
                  </a:schemeClr>
                </a:solidFill>
                <a:effectLst/>
                <a:ea typeface="Calibri" panose="020F0502020204030204" pitchFamily="34" charset="0"/>
                <a:cs typeface="Times New Roman" panose="02020603050405020304" pitchFamily="18" charset="0"/>
              </a:rPr>
              <a:t>team work</a:t>
            </a:r>
            <a:r>
              <a:rPr lang="en-US" sz="1800" kern="100" dirty="0">
                <a:solidFill>
                  <a:schemeClr val="accent2">
                    <a:lumMod val="50000"/>
                  </a:schemeClr>
                </a:solidFill>
                <a:effectLst/>
                <a:ea typeface="Calibri" panose="020F0502020204030204" pitchFamily="34" charset="0"/>
                <a:cs typeface="Times New Roman" panose="02020603050405020304" pitchFamily="18" charset="0"/>
              </a:rPr>
              <a:t>, finding the solution on our own, </a:t>
            </a:r>
            <a:r>
              <a:rPr lang="en-US" sz="1800" b="1" u="sng" kern="100" dirty="0">
                <a:solidFill>
                  <a:schemeClr val="accent2">
                    <a:lumMod val="50000"/>
                  </a:schemeClr>
                </a:solidFill>
                <a:effectLst/>
                <a:ea typeface="Calibri" panose="020F0502020204030204" pitchFamily="34" charset="0"/>
                <a:cs typeface="Times New Roman" panose="02020603050405020304" pitchFamily="18" charset="0"/>
              </a:rPr>
              <a:t>proper use of guidelines, communication</a:t>
            </a:r>
            <a:r>
              <a:rPr lang="en-US" sz="1800" kern="100" dirty="0">
                <a:solidFill>
                  <a:schemeClr val="accent2">
                    <a:lumMod val="50000"/>
                  </a:schemeClr>
                </a:solidFill>
                <a:effectLst/>
                <a:ea typeface="Calibri" panose="020F0502020204030204" pitchFamily="34" charset="0"/>
                <a:cs typeface="Times New Roman" panose="02020603050405020304" pitchFamily="18" charset="0"/>
              </a:rPr>
              <a:t> and writing skills and </a:t>
            </a:r>
            <a:r>
              <a:rPr lang="en-US" sz="1800" b="1" u="sng" kern="100" dirty="0">
                <a:solidFill>
                  <a:schemeClr val="accent2">
                    <a:lumMod val="50000"/>
                  </a:schemeClr>
                </a:solidFill>
                <a:effectLst/>
                <a:ea typeface="Calibri" panose="020F0502020204030204" pitchFamily="34" charset="0"/>
                <a:cs typeface="Times New Roman" panose="02020603050405020304" pitchFamily="18" charset="0"/>
              </a:rPr>
              <a:t>management of team.</a:t>
            </a:r>
          </a:p>
          <a:p>
            <a:endParaRPr lang="en-US" dirty="0"/>
          </a:p>
        </p:txBody>
      </p:sp>
    </p:spTree>
    <p:extLst>
      <p:ext uri="{BB962C8B-B14F-4D97-AF65-F5344CB8AC3E}">
        <p14:creationId xmlns:p14="http://schemas.microsoft.com/office/powerpoint/2010/main" val="321321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0DD1-206C-1EDD-E698-6D84B8C5A879}"/>
              </a:ext>
            </a:extLst>
          </p:cNvPr>
          <p:cNvSpPr>
            <a:spLocks noGrp="1"/>
          </p:cNvSpPr>
          <p:nvPr>
            <p:ph type="ctrTitle"/>
          </p:nvPr>
        </p:nvSpPr>
        <p:spPr>
          <a:xfrm>
            <a:off x="970060" y="2806811"/>
            <a:ext cx="6066938" cy="782127"/>
          </a:xfrm>
        </p:spPr>
        <p:txBody>
          <a:bodyPr>
            <a:noAutofit/>
          </a:bodyPr>
          <a:lstStyle/>
          <a:p>
            <a:pPr marL="285750" marR="0" indent="-285750" algn="just">
              <a:lnSpc>
                <a:spcPct val="150000"/>
              </a:lnSpc>
              <a:spcBef>
                <a:spcPts val="0"/>
              </a:spcBef>
              <a:spcAft>
                <a:spcPts val="800"/>
              </a:spcAft>
              <a:buFont typeface="Wingdings" panose="05000000000000000000" pitchFamily="2" charset="2"/>
              <a:buChar char="q"/>
            </a:pPr>
            <a:r>
              <a:rPr lang="en-US" sz="3200" b="1" kern="100" dirty="0">
                <a:solidFill>
                  <a:schemeClr val="accent2">
                    <a:lumMod val="50000"/>
                    <a:alpha val="75000"/>
                  </a:schemeClr>
                </a:solidFill>
                <a:effectLst/>
                <a:latin typeface="+mn-lt"/>
                <a:ea typeface="Calibri" panose="020F0502020204030204" pitchFamily="34" charset="0"/>
                <a:cs typeface="Times New Roman" panose="02020603050405020304" pitchFamily="18" charset="0"/>
              </a:rPr>
              <a:t>Conclusion</a:t>
            </a:r>
            <a:br>
              <a:rPr lang="en-US" sz="2000" kern="100" dirty="0">
                <a:solidFill>
                  <a:schemeClr val="accent2">
                    <a:lumMod val="50000"/>
                    <a:alpha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solidFill>
                  <a:schemeClr val="accent2">
                    <a:lumMod val="50000"/>
                    <a:alpha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work progress tracker has been successfully developed with predefined objectives. This system fulfills all the objectives that have been set to develop this system and this system can be viewed by employee and manager with the provided login information and the employee has to register before login in to the system. This system also provides easy and smooth user interface that can be used by non-technical users. This website makes easier for employee to view the tasks assigned to them, submit their task progress report. </a:t>
            </a:r>
            <a:endParaRPr lang="en-US" sz="4400" dirty="0">
              <a:solidFill>
                <a:schemeClr val="accent2">
                  <a:lumMod val="50000"/>
                  <a:alpha val="75000"/>
                </a:schemeClr>
              </a:solidFill>
            </a:endParaRPr>
          </a:p>
        </p:txBody>
      </p:sp>
    </p:spTree>
    <p:extLst>
      <p:ext uri="{BB962C8B-B14F-4D97-AF65-F5344CB8AC3E}">
        <p14:creationId xmlns:p14="http://schemas.microsoft.com/office/powerpoint/2010/main" val="304341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DB02-C139-FD8D-0891-0984A956537C}"/>
              </a:ext>
            </a:extLst>
          </p:cNvPr>
          <p:cNvSpPr>
            <a:spLocks noGrp="1"/>
          </p:cNvSpPr>
          <p:nvPr>
            <p:ph type="ctrTitle"/>
          </p:nvPr>
        </p:nvSpPr>
        <p:spPr>
          <a:xfrm>
            <a:off x="1940118" y="1168844"/>
            <a:ext cx="6770868" cy="2067339"/>
          </a:xfrm>
        </p:spPr>
        <p:txBody>
          <a:bodyPr>
            <a:noAutofit/>
          </a:bodyPr>
          <a:lstStyle/>
          <a:p>
            <a:pPr marL="0" marR="0" algn="just">
              <a:lnSpc>
                <a:spcPct val="150000"/>
              </a:lnSpc>
              <a:spcBef>
                <a:spcPts val="0"/>
              </a:spcBef>
              <a:spcAft>
                <a:spcPts val="800"/>
              </a:spcAft>
            </a:pPr>
            <a:r>
              <a:rPr lang="en-US" sz="1800" kern="100" dirty="0">
                <a:solidFill>
                  <a:schemeClr val="accent2">
                    <a:lumMod val="50000"/>
                  </a:schemeClr>
                </a:solidFill>
                <a:effectLst/>
                <a:latin typeface="Times New Roman" panose="02020603050405020304" pitchFamily="18" charset="0"/>
                <a:ea typeface="Calibri" panose="020F0502020204030204" pitchFamily="34" charset="0"/>
              </a:rPr>
              <a:t>The documentation process might have been better programming the project prior to any documentation. The system can be updated based on the users’ requirements recommendation.</a:t>
            </a:r>
            <a:endParaRPr lang="en-US" dirty="0">
              <a:solidFill>
                <a:schemeClr val="accent2">
                  <a:lumMod val="50000"/>
                </a:schemeClr>
              </a:solidFill>
            </a:endParaRPr>
          </a:p>
        </p:txBody>
      </p:sp>
      <p:sp>
        <p:nvSpPr>
          <p:cNvPr id="3" name="Subtitle 2">
            <a:extLst>
              <a:ext uri="{FF2B5EF4-FFF2-40B4-BE49-F238E27FC236}">
                <a16:creationId xmlns:a16="http://schemas.microsoft.com/office/drawing/2014/main" id="{363E34EF-E439-FC4D-4067-34B2F27E0141}"/>
              </a:ext>
            </a:extLst>
          </p:cNvPr>
          <p:cNvSpPr>
            <a:spLocks noGrp="1"/>
          </p:cNvSpPr>
          <p:nvPr>
            <p:ph type="subTitle" idx="1"/>
          </p:nvPr>
        </p:nvSpPr>
        <p:spPr>
          <a:xfrm>
            <a:off x="2862470" y="289591"/>
            <a:ext cx="5216055" cy="1207008"/>
          </a:xfrm>
        </p:spPr>
        <p:txBody>
          <a:bodyPr/>
          <a:lstStyle/>
          <a:p>
            <a:r>
              <a:rPr lang="en-US" b="1" kern="100" dirty="0">
                <a:solidFill>
                  <a:schemeClr val="tx1">
                    <a:alpha val="85000"/>
                  </a:schemeClr>
                </a:solidFill>
                <a:effectLst/>
                <a:latin typeface="Algerian" panose="04020705040A02060702" pitchFamily="82" charset="0"/>
                <a:ea typeface="Calibri" panose="020F0502020204030204" pitchFamily="34" charset="0"/>
                <a:cs typeface="Times New Roman" panose="02020603050405020304" pitchFamily="18" charset="0"/>
              </a:rPr>
              <a:t>Future </a:t>
            </a:r>
            <a:r>
              <a:rPr lang="en-US" b="1" kern="100" dirty="0">
                <a:solidFill>
                  <a:schemeClr val="accent2">
                    <a:lumMod val="50000"/>
                    <a:alpha val="85000"/>
                  </a:schemeClr>
                </a:solidFill>
                <a:effectLst/>
                <a:latin typeface="Algerian" panose="04020705040A02060702" pitchFamily="82" charset="0"/>
                <a:ea typeface="Calibri" panose="020F0502020204030204" pitchFamily="34" charset="0"/>
                <a:cs typeface="Times New Roman" panose="02020603050405020304" pitchFamily="18" charset="0"/>
              </a:rPr>
              <a:t>Recommendations</a:t>
            </a:r>
          </a:p>
          <a:p>
            <a:endParaRPr lang="en-US" dirty="0"/>
          </a:p>
        </p:txBody>
      </p:sp>
      <p:sp>
        <p:nvSpPr>
          <p:cNvPr id="5" name="TextBox 4">
            <a:extLst>
              <a:ext uri="{FF2B5EF4-FFF2-40B4-BE49-F238E27FC236}">
                <a16:creationId xmlns:a16="http://schemas.microsoft.com/office/drawing/2014/main" id="{0151735C-D885-ACEB-5464-99BC1B7D5C0E}"/>
              </a:ext>
            </a:extLst>
          </p:cNvPr>
          <p:cNvSpPr txBox="1"/>
          <p:nvPr/>
        </p:nvSpPr>
        <p:spPr>
          <a:xfrm>
            <a:off x="1940118" y="3514477"/>
            <a:ext cx="5414839" cy="2308324"/>
          </a:xfrm>
          <a:prstGeom prst="rect">
            <a:avLst/>
          </a:prstGeom>
          <a:noFill/>
        </p:spPr>
        <p:txBody>
          <a:bodyPr wrap="square" rtlCol="0">
            <a:spAutoFit/>
          </a:bodyPr>
          <a:lstStyle/>
          <a:p>
            <a:pPr algn="just"/>
            <a:r>
              <a:rPr lang="en-US" sz="1800" kern="100" dirty="0">
                <a:solidFill>
                  <a:schemeClr val="accent2">
                    <a:lumMod val="50000"/>
                  </a:schemeClr>
                </a:solidFill>
                <a:effectLst/>
                <a:ea typeface="Calibri" panose="020F0502020204030204" pitchFamily="34" charset="0"/>
                <a:cs typeface="Times New Roman" panose="02020603050405020304" pitchFamily="18" charset="0"/>
              </a:rPr>
              <a:t>Some of the future recommendations are given below:</a:t>
            </a:r>
          </a:p>
          <a:p>
            <a:pPr algn="just"/>
            <a:endParaRPr lang="en-US" sz="1800" kern="100" dirty="0">
              <a:solidFill>
                <a:schemeClr val="accent2">
                  <a:lumMod val="50000"/>
                </a:schemeClr>
              </a:solidFill>
              <a:effectLst/>
              <a:ea typeface="Calibri" panose="020F0502020204030204" pitchFamily="34" charset="0"/>
              <a:cs typeface="Times New Roman" panose="02020603050405020304" pitchFamily="18" charset="0"/>
            </a:endParaRPr>
          </a:p>
          <a:p>
            <a:pPr marL="285750" indent="-285750" algn="just">
              <a:buFont typeface="Courier New" panose="02070309020205020404" pitchFamily="49" charset="0"/>
              <a:buChar char="o"/>
            </a:pPr>
            <a:r>
              <a:rPr lang="en-US" sz="1800" kern="100" dirty="0">
                <a:solidFill>
                  <a:schemeClr val="accent2">
                    <a:lumMod val="50000"/>
                  </a:schemeClr>
                </a:solidFill>
                <a:effectLst/>
                <a:ea typeface="Calibri" panose="020F0502020204030204" pitchFamily="34" charset="0"/>
                <a:cs typeface="Times New Roman" panose="02020603050405020304" pitchFamily="18" charset="0"/>
              </a:rPr>
              <a:t>OTP (One Time Password) feature can be added.</a:t>
            </a:r>
          </a:p>
          <a:p>
            <a:pPr marL="285750" indent="-285750" algn="just">
              <a:buFont typeface="Courier New" panose="02070309020205020404" pitchFamily="49" charset="0"/>
              <a:buChar char="o"/>
            </a:pPr>
            <a:r>
              <a:rPr lang="en-US" sz="1800" dirty="0">
                <a:solidFill>
                  <a:schemeClr val="accent2">
                    <a:lumMod val="50000"/>
                  </a:schemeClr>
                </a:solidFill>
                <a:effectLst/>
                <a:ea typeface="Times New Roman" panose="02020603050405020304" pitchFamily="18" charset="0"/>
              </a:rPr>
              <a:t>The representation of work status for task can be represented in a graph or bar not available.</a:t>
            </a:r>
          </a:p>
          <a:p>
            <a:pPr marL="285750" indent="-285750" algn="just">
              <a:buFont typeface="Courier New" panose="02070309020205020404" pitchFamily="49" charset="0"/>
              <a:buChar char="o"/>
            </a:pPr>
            <a:r>
              <a:rPr lang="en-US" sz="1800" dirty="0">
                <a:solidFill>
                  <a:schemeClr val="accent2">
                    <a:lumMod val="50000"/>
                  </a:schemeClr>
                </a:solidFill>
                <a:effectLst/>
                <a:ea typeface="Times New Roman" panose="02020603050405020304" pitchFamily="18" charset="0"/>
              </a:rPr>
              <a:t>Feature of team collaboration and assigning group tasks can be added.</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379091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72E31A-3211-ACDB-3851-0FE75D941F1C}"/>
              </a:ext>
            </a:extLst>
          </p:cNvPr>
          <p:cNvSpPr>
            <a:spLocks noGrp="1"/>
          </p:cNvSpPr>
          <p:nvPr>
            <p:ph type="subTitle" idx="1"/>
          </p:nvPr>
        </p:nvSpPr>
        <p:spPr>
          <a:xfrm>
            <a:off x="7935402" y="5074684"/>
            <a:ext cx="4256598" cy="1207008"/>
          </a:xfrm>
        </p:spPr>
        <p:txBody>
          <a:bodyPr>
            <a:normAutofit lnSpcReduction="10000"/>
          </a:bodyPr>
          <a:lstStyle/>
          <a:p>
            <a:r>
              <a:rPr lang="en-US" sz="1600" dirty="0"/>
              <a:t>Regards,</a:t>
            </a:r>
          </a:p>
          <a:p>
            <a:r>
              <a:rPr lang="en-US" sz="1600" dirty="0"/>
              <a:t>Salina </a:t>
            </a:r>
            <a:r>
              <a:rPr lang="en-US" sz="1600" dirty="0" err="1"/>
              <a:t>Maharjan</a:t>
            </a:r>
            <a:endParaRPr lang="en-US" sz="1600" dirty="0"/>
          </a:p>
          <a:p>
            <a:r>
              <a:rPr lang="en-US" sz="1600" dirty="0"/>
              <a:t>Rikin </a:t>
            </a:r>
            <a:r>
              <a:rPr lang="en-US" sz="1600" dirty="0" err="1"/>
              <a:t>Tuladhar</a:t>
            </a:r>
            <a:endParaRPr lang="en-US" sz="1600" dirty="0"/>
          </a:p>
        </p:txBody>
      </p:sp>
      <p:sp>
        <p:nvSpPr>
          <p:cNvPr id="20" name="Title 19">
            <a:extLst>
              <a:ext uri="{FF2B5EF4-FFF2-40B4-BE49-F238E27FC236}">
                <a16:creationId xmlns:a16="http://schemas.microsoft.com/office/drawing/2014/main" id="{6EA84AFD-0CB6-14F9-A9ED-E621B3A362BF}"/>
              </a:ext>
            </a:extLst>
          </p:cNvPr>
          <p:cNvSpPr>
            <a:spLocks noGrp="1"/>
          </p:cNvSpPr>
          <p:nvPr>
            <p:ph type="ctrTitle"/>
          </p:nvPr>
        </p:nvSpPr>
        <p:spPr>
          <a:xfrm>
            <a:off x="3188475" y="1902586"/>
            <a:ext cx="6957390" cy="1209275"/>
          </a:xfrm>
        </p:spPr>
        <p:txBody>
          <a:bodyPr>
            <a:normAutofit fontScale="90000"/>
          </a:bodyPr>
          <a:lstStyle/>
          <a:p>
            <a:r>
              <a:rPr lang="en-US" sz="8000" b="1" dirty="0">
                <a:solidFill>
                  <a:schemeClr val="accent2">
                    <a:lumMod val="50000"/>
                  </a:schemeClr>
                </a:solidFill>
                <a:latin typeface="Algerian" panose="04020705040A02060702" pitchFamily="82" charset="0"/>
              </a:rPr>
              <a:t>Thank you</a:t>
            </a:r>
            <a:endParaRPr lang="en-US" sz="8000" dirty="0">
              <a:solidFill>
                <a:schemeClr val="accent2">
                  <a:lumMod val="50000"/>
                </a:schemeClr>
              </a:solidFill>
            </a:endParaRPr>
          </a:p>
        </p:txBody>
      </p:sp>
    </p:spTree>
    <p:extLst>
      <p:ext uri="{BB962C8B-B14F-4D97-AF65-F5344CB8AC3E}">
        <p14:creationId xmlns:p14="http://schemas.microsoft.com/office/powerpoint/2010/main" val="249045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1"/>
            <a:ext cx="3638054" cy="2437406"/>
          </a:xfrm>
        </p:spPr>
        <p:txBody>
          <a:bodyPr/>
          <a:lstStyle/>
          <a:p>
            <a:r>
              <a:rPr lang="en-US" b="1" dirty="0">
                <a:solidFill>
                  <a:schemeClr val="accent2">
                    <a:lumMod val="50000"/>
                    <a:alpha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17909" y="647700"/>
            <a:ext cx="6401231" cy="2982604"/>
          </a:xfrm>
        </p:spPr>
        <p:txBody>
          <a:bodyPr>
            <a:normAutofit/>
          </a:bodyPr>
          <a:lstStyle/>
          <a:p>
            <a:r>
              <a:rPr lang="en-US" sz="2000" dirty="0">
                <a:solidFill>
                  <a:schemeClr val="accent2">
                    <a:lumMod val="50000"/>
                  </a:schemeClr>
                </a:solidFill>
                <a:effectLst/>
                <a:latin typeface="+mj-lt"/>
                <a:ea typeface="Times New Roman" panose="02020603050405020304" pitchFamily="18" charset="0"/>
              </a:rPr>
              <a:t>“Work Progress Tracker”</a:t>
            </a:r>
            <a:r>
              <a:rPr lang="en-US"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accent2">
                    <a:lumMod val="50000"/>
                  </a:schemeClr>
                </a:solidFill>
                <a:effectLst/>
                <a:latin typeface="+mj-lt"/>
                <a:ea typeface="Calibri" panose="020F0502020204030204" pitchFamily="34" charset="0"/>
                <a:cs typeface="Times New Roman" panose="02020603050405020304" pitchFamily="18" charset="0"/>
              </a:rPr>
              <a:t>is a systematic and organized approach of tracking the completion of work, and ensuring that tasks assigned to employee stay on schedule</a:t>
            </a:r>
            <a:r>
              <a:rPr lang="en-US"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chemeClr val="accent2">
                  <a:lumMod val="50000"/>
                </a:schemeClr>
              </a:solidFill>
              <a:effectLst/>
              <a:latin typeface="+mj-lt"/>
              <a:ea typeface="Times New Roman" panose="02020603050405020304" pitchFamily="18" charset="0"/>
            </a:endParaRPr>
          </a:p>
          <a:p>
            <a:r>
              <a:rPr lang="en-US" sz="2000" dirty="0">
                <a:solidFill>
                  <a:schemeClr val="accent2">
                    <a:lumMod val="50000"/>
                  </a:schemeClr>
                </a:solidFill>
                <a:effectLst/>
                <a:latin typeface="+mj-lt"/>
                <a:ea typeface="SimSun" panose="02010600030101010101" pitchFamily="2" charset="-122"/>
                <a:cs typeface="Times New Roman" panose="02020603050405020304" pitchFamily="18" charset="0"/>
              </a:rPr>
              <a:t>It also allows managers </a:t>
            </a:r>
            <a:r>
              <a:rPr lang="en-US" sz="2000" dirty="0">
                <a:solidFill>
                  <a:schemeClr val="accent2">
                    <a:lumMod val="50000"/>
                  </a:schemeClr>
                </a:solidFill>
                <a:latin typeface="+mj-lt"/>
                <a:ea typeface="SimSun" panose="02010600030101010101" pitchFamily="2" charset="-122"/>
                <a:cs typeface="Times New Roman" panose="02020603050405020304" pitchFamily="18" charset="0"/>
              </a:rPr>
              <a:t>to manage task, employee </a:t>
            </a:r>
            <a:r>
              <a:rPr lang="en-US" sz="2000" dirty="0">
                <a:solidFill>
                  <a:schemeClr val="accent2">
                    <a:lumMod val="50000"/>
                  </a:schemeClr>
                </a:solidFill>
                <a:effectLst/>
                <a:latin typeface="+mj-lt"/>
                <a:ea typeface="SimSun" panose="02010600030101010101" pitchFamily="2" charset="-122"/>
                <a:cs typeface="Times New Roman" panose="02020603050405020304" pitchFamily="18" charset="0"/>
              </a:rPr>
              <a:t>and provide feedback on their progress. </a:t>
            </a:r>
            <a:endParaRPr lang="en-US" sz="2000" dirty="0">
              <a:solidFill>
                <a:schemeClr val="accent2">
                  <a:lumMod val="50000"/>
                </a:schemeClr>
              </a:solidFill>
              <a:latin typeface="+mj-lt"/>
            </a:endParaRPr>
          </a:p>
          <a:p>
            <a:endParaRPr lang="en-US" dirty="0">
              <a:solidFill>
                <a:schemeClr val="accent2">
                  <a:lumMod val="50000"/>
                </a:schemeClr>
              </a:solidFill>
            </a:endParaRPr>
          </a:p>
        </p:txBody>
      </p:sp>
      <p:pic>
        <p:nvPicPr>
          <p:cNvPr id="6" name="Picture Placeholder 5">
            <a:extLst>
              <a:ext uri="{FF2B5EF4-FFF2-40B4-BE49-F238E27FC236}">
                <a16:creationId xmlns:a16="http://schemas.microsoft.com/office/drawing/2014/main" id="{AFFCA526-1CF0-533E-8488-A07468A1E859}"/>
              </a:ext>
            </a:extLst>
          </p:cNvPr>
          <p:cNvPicPr>
            <a:picLocks noGrp="1" noChangeAspect="1"/>
          </p:cNvPicPr>
          <p:nvPr>
            <p:ph type="pic" sz="quarter" idx="13"/>
          </p:nvPr>
        </p:nvPicPr>
        <p:blipFill>
          <a:blip r:embed="rId2"/>
          <a:srcRect l="1008" r="1008"/>
          <a:stretch>
            <a:fillRect/>
          </a:stretch>
        </p:blipFill>
        <p:spPr>
          <a:solidFill>
            <a:schemeClr val="tx1">
              <a:lumMod val="75000"/>
            </a:schemeClr>
          </a:solidFill>
        </p:spPr>
      </p:pic>
      <p:pic>
        <p:nvPicPr>
          <p:cNvPr id="12" name="Picture Placeholder 11">
            <a:extLst>
              <a:ext uri="{FF2B5EF4-FFF2-40B4-BE49-F238E27FC236}">
                <a16:creationId xmlns:a16="http://schemas.microsoft.com/office/drawing/2014/main" id="{97CF1F6C-0A95-7487-D57D-E55B46883654}"/>
              </a:ext>
            </a:extLst>
          </p:cNvPr>
          <p:cNvPicPr>
            <a:picLocks noGrp="1" noChangeAspect="1"/>
          </p:cNvPicPr>
          <p:nvPr>
            <p:ph type="pic" sz="quarter" idx="15"/>
          </p:nvPr>
        </p:nvPicPr>
        <p:blipFill>
          <a:blip r:embed="rId3"/>
          <a:srcRect t="1851" b="1851"/>
          <a:stretch/>
        </p:blipFill>
        <p:spPr/>
      </p:pic>
      <p:pic>
        <p:nvPicPr>
          <p:cNvPr id="19" name="Picture Placeholder 18">
            <a:extLst>
              <a:ext uri="{FF2B5EF4-FFF2-40B4-BE49-F238E27FC236}">
                <a16:creationId xmlns:a16="http://schemas.microsoft.com/office/drawing/2014/main" id="{A36F54FA-5380-5ED2-1534-3C4C346F0A23}"/>
              </a:ext>
            </a:extLst>
          </p:cNvPr>
          <p:cNvPicPr>
            <a:picLocks noGrp="1" noChangeAspect="1"/>
          </p:cNvPicPr>
          <p:nvPr>
            <p:ph type="pic" sz="quarter" idx="16"/>
          </p:nvPr>
        </p:nvPicPr>
        <p:blipFill>
          <a:blip r:embed="rId4"/>
          <a:srcRect l="24058" r="24058"/>
          <a:stretch/>
        </p:blipFill>
        <p:spPr/>
      </p:pic>
      <p:pic>
        <p:nvPicPr>
          <p:cNvPr id="32" name="Picture Placeholder 31">
            <a:extLst>
              <a:ext uri="{FF2B5EF4-FFF2-40B4-BE49-F238E27FC236}">
                <a16:creationId xmlns:a16="http://schemas.microsoft.com/office/drawing/2014/main" id="{E5B67A49-DA84-455D-476A-AE5AC60FB791}"/>
              </a:ext>
            </a:extLst>
          </p:cNvPr>
          <p:cNvPicPr>
            <a:picLocks noGrp="1" noChangeAspect="1"/>
          </p:cNvPicPr>
          <p:nvPr>
            <p:ph type="pic" sz="quarter" idx="14"/>
          </p:nvPr>
        </p:nvPicPr>
        <p:blipFill>
          <a:blip r:embed="rId5"/>
          <a:srcRect t="7328" b="7328"/>
          <a:stretch/>
        </p:blipFill>
        <p:spPr/>
      </p:pic>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3328485" y="728452"/>
            <a:ext cx="5408192" cy="899783"/>
          </a:xfrm>
        </p:spPr>
        <p:txBody>
          <a:bodyPr/>
          <a:lstStyle/>
          <a:p>
            <a:r>
              <a:rPr lang="en-US" b="1" dirty="0">
                <a:solidFill>
                  <a:schemeClr val="accent2">
                    <a:lumMod val="50000"/>
                    <a:alpha val="75000"/>
                  </a:schemeClr>
                </a:solidFill>
                <a:latin typeface="Algerian" panose="04020705040A02060702" pitchFamily="82" charset="0"/>
              </a:rPr>
              <a:t>Problem Statement</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1180577" y="2259384"/>
            <a:ext cx="10112375" cy="2909454"/>
          </a:xfrm>
        </p:spPr>
        <p:txBody>
          <a:bodyPr>
            <a:normAutofit/>
          </a:bodyPr>
          <a:lstStyle/>
          <a:p>
            <a:r>
              <a:rPr lang="en-US" sz="2000" b="1" kern="100" dirty="0">
                <a:solidFill>
                  <a:schemeClr val="accent2">
                    <a:lumMod val="50000"/>
                  </a:schemeClr>
                </a:solidFill>
                <a:effectLst/>
                <a:latin typeface="+mj-lt"/>
                <a:ea typeface="DengXian" panose="020B0503020204020204" pitchFamily="2" charset="-122"/>
                <a:cs typeface="Times New Roman" panose="02020603050405020304" pitchFamily="18" charset="0"/>
              </a:rPr>
              <a:t>Without a system for tracking employee status and performance, it can be difficult for managers to keep track of who is doing what, how well they are doing it, and whether they are meeting their goals and objectives.</a:t>
            </a:r>
            <a:r>
              <a:rPr lang="en-US" sz="2000" b="1" kern="100" dirty="0">
                <a:solidFill>
                  <a:schemeClr val="accent2">
                    <a:lumMod val="50000"/>
                  </a:schemeClr>
                </a:solidFill>
                <a:effectLst/>
                <a:latin typeface="+mj-lt"/>
                <a:ea typeface="Calibri" panose="020F0502020204030204" pitchFamily="34" charset="0"/>
                <a:cs typeface="Times New Roman" panose="02020603050405020304" pitchFamily="18" charset="0"/>
              </a:rPr>
              <a:t> </a:t>
            </a:r>
          </a:p>
          <a:p>
            <a:r>
              <a:rPr lang="en-US" sz="2200" b="1" kern="100" dirty="0">
                <a:solidFill>
                  <a:schemeClr val="accent2">
                    <a:lumMod val="50000"/>
                  </a:schemeClr>
                </a:solidFill>
                <a:effectLst/>
                <a:latin typeface="+mj-lt"/>
                <a:ea typeface="DengXian" panose="02010600030101010101" pitchFamily="2" charset="-122"/>
                <a:cs typeface="Times New Roman" panose="02020603050405020304" pitchFamily="18" charset="0"/>
              </a:rPr>
              <a:t>Without regular performance evaluations and feedback, employees may not know where they stand or what they need to improve. This can lead to low morale and decreased job satisfaction</a:t>
            </a:r>
            <a:r>
              <a:rPr lang="en-US" sz="1800" b="1" kern="100" dirty="0">
                <a:solidFill>
                  <a:schemeClr val="accent2">
                    <a:lumMod val="50000"/>
                  </a:schemeClr>
                </a:solidFill>
                <a:effectLst/>
                <a:latin typeface="Calibri" panose="020F0502020204030204" pitchFamily="34" charset="0"/>
                <a:ea typeface="DengXian" panose="02010600030101010101" pitchFamily="2" charset="-122"/>
                <a:cs typeface="Times New Roman" panose="02020603050405020304" pitchFamily="18" charset="0"/>
              </a:rPr>
              <a:t>.</a:t>
            </a:r>
            <a:endParaRPr lang="en-US" sz="2000" b="1" kern="100" dirty="0">
              <a:solidFill>
                <a:schemeClr val="accent2">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2725338" y="1751012"/>
            <a:ext cx="6874327" cy="2551780"/>
          </a:xfrm>
        </p:spPr>
        <p:txBody>
          <a:bodyPr>
            <a:normAutofit fontScale="90000"/>
          </a:bodyPr>
          <a:lstStyle/>
          <a:p>
            <a:pPr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rPr>
            </a:br>
            <a:br>
              <a:rPr lang="en-US" sz="1800" dirty="0">
                <a:solidFill>
                  <a:srgbClr val="000000"/>
                </a:solidFill>
                <a:effectLst/>
                <a:latin typeface="Times New Roman" panose="02020603050405020304" pitchFamily="18" charset="0"/>
                <a:ea typeface="Times New Roman" panose="02020603050405020304" pitchFamily="18" charset="0"/>
              </a:rPr>
            </a:br>
            <a:r>
              <a:rPr lang="en-US" sz="2700" b="1" u="sng" dirty="0">
                <a:solidFill>
                  <a:schemeClr val="accent2">
                    <a:lumMod val="50000"/>
                  </a:schemeClr>
                </a:solidFill>
                <a:effectLst/>
                <a:ea typeface="Times New Roman" panose="02020603050405020304" pitchFamily="18" charset="0"/>
              </a:rPr>
              <a:t>The objective of our system are given below:</a:t>
            </a:r>
            <a:br>
              <a:rPr lang="en-US" sz="2700" b="1" dirty="0">
                <a:solidFill>
                  <a:schemeClr val="accent2">
                    <a:lumMod val="50000"/>
                  </a:schemeClr>
                </a:solidFill>
                <a:effectLst/>
                <a:ea typeface="Times New Roman" panose="02020603050405020304" pitchFamily="18" charset="0"/>
              </a:rPr>
            </a:br>
            <a:r>
              <a:rPr lang="en-US" sz="2200" b="1" dirty="0">
                <a:solidFill>
                  <a:schemeClr val="accent2">
                    <a:lumMod val="50000"/>
                  </a:schemeClr>
                </a:solidFill>
                <a:effectLst/>
                <a:ea typeface="Times New Roman" panose="02020603050405020304" pitchFamily="18" charset="0"/>
              </a:rPr>
              <a:t>-</a:t>
            </a:r>
            <a:r>
              <a:rPr lang="en-US" sz="2200" dirty="0">
                <a:solidFill>
                  <a:schemeClr val="accent2">
                    <a:lumMod val="50000"/>
                  </a:schemeClr>
                </a:solidFill>
                <a:effectLst/>
                <a:ea typeface="Times New Roman" panose="02020603050405020304" pitchFamily="18" charset="0"/>
              </a:rPr>
              <a:t>To assign tasks to the employee with deadlines.</a:t>
            </a:r>
            <a:br>
              <a:rPr lang="en-US" sz="2200" dirty="0">
                <a:solidFill>
                  <a:schemeClr val="accent2">
                    <a:lumMod val="50000"/>
                  </a:schemeClr>
                </a:solidFill>
                <a:ea typeface="Times New Roman" panose="02020603050405020304" pitchFamily="18" charset="0"/>
              </a:rPr>
            </a:br>
            <a:r>
              <a:rPr lang="en-US" sz="3100" dirty="0">
                <a:solidFill>
                  <a:schemeClr val="accent2">
                    <a:lumMod val="50000"/>
                  </a:schemeClr>
                </a:solidFill>
                <a:effectLst/>
                <a:ea typeface="Times New Roman" panose="02020603050405020304" pitchFamily="18" charset="0"/>
              </a:rPr>
              <a:t>-</a:t>
            </a:r>
            <a:r>
              <a:rPr lang="en-US" sz="2200" dirty="0">
                <a:solidFill>
                  <a:schemeClr val="accent2">
                    <a:lumMod val="50000"/>
                  </a:schemeClr>
                </a:solidFill>
                <a:effectLst/>
                <a:ea typeface="Times New Roman" panose="02020603050405020304" pitchFamily="18" charset="0"/>
              </a:rPr>
              <a:t>To provide platform that enables efficient tracking of employee work dates and status on the assigned task.</a:t>
            </a:r>
            <a:br>
              <a:rPr lang="en-US" sz="2200" dirty="0">
                <a:solidFill>
                  <a:schemeClr val="accent2">
                    <a:lumMod val="50000"/>
                  </a:schemeClr>
                </a:solidFill>
                <a:effectLst/>
                <a:ea typeface="Times New Roman" panose="02020603050405020304" pitchFamily="18" charset="0"/>
              </a:rPr>
            </a:br>
            <a:r>
              <a:rPr lang="en-US" sz="2200" dirty="0">
                <a:solidFill>
                  <a:schemeClr val="accent2">
                    <a:lumMod val="50000"/>
                  </a:schemeClr>
                </a:solidFill>
                <a:effectLst/>
                <a:ea typeface="Times New Roman" panose="02020603050405020304" pitchFamily="18" charset="0"/>
              </a:rPr>
              <a:t>-To provide feedback to employee from their supervisors after completion of task. 	</a:t>
            </a:r>
            <a:br>
              <a:rPr lang="en-US" sz="1800" dirty="0">
                <a:solidFill>
                  <a:schemeClr val="accent2">
                    <a:lumMod val="50000"/>
                  </a:schemeClr>
                </a:solidFill>
                <a:effectLst/>
                <a:ea typeface="Times New Roman" panose="02020603050405020304" pitchFamily="18" charset="0"/>
              </a:rPr>
            </a:br>
            <a:endParaRPr lang="en-US" dirty="0">
              <a:solidFill>
                <a:schemeClr val="accent2">
                  <a:lumMod val="50000"/>
                </a:schemeClr>
              </a:solidFill>
            </a:endParaRPr>
          </a:p>
        </p:txBody>
      </p:sp>
      <p:sp>
        <p:nvSpPr>
          <p:cNvPr id="7" name="TextBox 6">
            <a:extLst>
              <a:ext uri="{FF2B5EF4-FFF2-40B4-BE49-F238E27FC236}">
                <a16:creationId xmlns:a16="http://schemas.microsoft.com/office/drawing/2014/main" id="{44E18C75-FB31-0EB7-18E3-928E56063C51}"/>
              </a:ext>
            </a:extLst>
          </p:cNvPr>
          <p:cNvSpPr txBox="1"/>
          <p:nvPr/>
        </p:nvSpPr>
        <p:spPr>
          <a:xfrm>
            <a:off x="3796338" y="400206"/>
            <a:ext cx="3882044" cy="707886"/>
          </a:xfrm>
          <a:prstGeom prst="rect">
            <a:avLst/>
          </a:prstGeom>
          <a:noFill/>
        </p:spPr>
        <p:txBody>
          <a:bodyPr wrap="square" rtlCol="0">
            <a:spAutoFit/>
          </a:bodyPr>
          <a:lstStyle/>
          <a:p>
            <a:r>
              <a:rPr lang="en-US" sz="4000" b="1" dirty="0">
                <a:solidFill>
                  <a:schemeClr val="accent2">
                    <a:lumMod val="50000"/>
                  </a:schemeClr>
                </a:solidFill>
                <a:latin typeface="Algerian" panose="04020705040A02060702" pitchFamily="82" charset="0"/>
              </a:rPr>
              <a:t>OBJECTIVES</a:t>
            </a:r>
          </a:p>
        </p:txBody>
      </p:sp>
      <p:pic>
        <p:nvPicPr>
          <p:cNvPr id="12" name="Picture 11">
            <a:extLst>
              <a:ext uri="{FF2B5EF4-FFF2-40B4-BE49-F238E27FC236}">
                <a16:creationId xmlns:a16="http://schemas.microsoft.com/office/drawing/2014/main" id="{BFAB4BF2-BAA8-202F-A59A-33E3E87607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89836" y="4945712"/>
            <a:ext cx="2289977" cy="1470992"/>
          </a:xfrm>
          <a:prstGeom prst="rect">
            <a:avLst/>
          </a:prstGeom>
        </p:spPr>
      </p:pic>
      <p:pic>
        <p:nvPicPr>
          <p:cNvPr id="3" name="Picture 2">
            <a:extLst>
              <a:ext uri="{FF2B5EF4-FFF2-40B4-BE49-F238E27FC236}">
                <a16:creationId xmlns:a16="http://schemas.microsoft.com/office/drawing/2014/main" id="{7ED32C6F-1551-F68F-518A-81E01848D6A1}"/>
              </a:ext>
            </a:extLst>
          </p:cNvPr>
          <p:cNvPicPr>
            <a:picLocks noChangeAspect="1"/>
          </p:cNvPicPr>
          <p:nvPr/>
        </p:nvPicPr>
        <p:blipFill>
          <a:blip r:embed="rId4"/>
          <a:stretch>
            <a:fillRect/>
          </a:stretch>
        </p:blipFill>
        <p:spPr>
          <a:xfrm>
            <a:off x="117090" y="5291428"/>
            <a:ext cx="3679248" cy="1839624"/>
          </a:xfrm>
          <a:prstGeom prst="rect">
            <a:avLst/>
          </a:prstGeom>
        </p:spPr>
      </p:pic>
    </p:spTree>
    <p:extLst>
      <p:ext uri="{BB962C8B-B14F-4D97-AF65-F5344CB8AC3E}">
        <p14:creationId xmlns:p14="http://schemas.microsoft.com/office/powerpoint/2010/main" val="4771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0755-9A81-4C2A-9F48-7B0CF685B25F}"/>
              </a:ext>
            </a:extLst>
          </p:cNvPr>
          <p:cNvSpPr>
            <a:spLocks noGrp="1"/>
          </p:cNvSpPr>
          <p:nvPr>
            <p:ph type="title"/>
          </p:nvPr>
        </p:nvSpPr>
        <p:spPr>
          <a:xfrm>
            <a:off x="3077156" y="791871"/>
            <a:ext cx="6997148" cy="819738"/>
          </a:xfrm>
        </p:spPr>
        <p:txBody>
          <a:bodyPr>
            <a:normAutofit/>
          </a:bodyPr>
          <a:lstStyle/>
          <a:p>
            <a:r>
              <a:rPr lang="en-US" b="1" dirty="0">
                <a:solidFill>
                  <a:schemeClr val="accent2">
                    <a:lumMod val="50000"/>
                    <a:alpha val="75000"/>
                  </a:schemeClr>
                </a:solidFill>
                <a:latin typeface="Algerian" panose="04020705040A02060702" pitchFamily="82" charset="0"/>
              </a:rPr>
              <a:t>Scope and limitations</a:t>
            </a:r>
          </a:p>
        </p:txBody>
      </p:sp>
      <p:sp>
        <p:nvSpPr>
          <p:cNvPr id="4" name="Content Placeholder 3">
            <a:extLst>
              <a:ext uri="{FF2B5EF4-FFF2-40B4-BE49-F238E27FC236}">
                <a16:creationId xmlns:a16="http://schemas.microsoft.com/office/drawing/2014/main" id="{6C492F57-6FD1-8B1E-72C5-E07D11BBD372}"/>
              </a:ext>
            </a:extLst>
          </p:cNvPr>
          <p:cNvSpPr>
            <a:spLocks noGrp="1"/>
          </p:cNvSpPr>
          <p:nvPr>
            <p:ph idx="1"/>
          </p:nvPr>
        </p:nvSpPr>
        <p:spPr>
          <a:xfrm>
            <a:off x="838200" y="1749288"/>
            <a:ext cx="5025705" cy="3124862"/>
          </a:xfrm>
        </p:spPr>
        <p:txBody>
          <a:bodyPr>
            <a:normAutofit/>
          </a:bodyPr>
          <a:lstStyle/>
          <a:p>
            <a:pPr marL="0" indent="0" algn="ctr">
              <a:buNone/>
            </a:pPr>
            <a:r>
              <a:rPr lang="en-US" sz="1900" b="1" kern="100" dirty="0">
                <a:solidFill>
                  <a:schemeClr val="accent2">
                    <a:lumMod val="50000"/>
                  </a:schemeClr>
                </a:solidFill>
                <a:effectLst/>
                <a:latin typeface="Algerian" panose="04020705040A02060702" pitchFamily="82" charset="0"/>
                <a:ea typeface="Calibri" panose="020F0502020204030204" pitchFamily="34" charset="0"/>
                <a:cs typeface="Times New Roman" panose="02020603050405020304" pitchFamily="18" charset="0"/>
              </a:rPr>
              <a:t>Scope</a:t>
            </a:r>
          </a:p>
          <a:p>
            <a:pPr>
              <a:buFont typeface="Courier New" panose="02070309020205020404" pitchFamily="49" charset="0"/>
              <a:buChar char="o"/>
            </a:pPr>
            <a:r>
              <a:rPr lang="en-US" sz="1800" dirty="0">
                <a:solidFill>
                  <a:schemeClr val="accent2">
                    <a:lumMod val="50000"/>
                  </a:schemeClr>
                </a:solidFill>
                <a:effectLst/>
                <a:latin typeface="Times New Roman" panose="02020603050405020304" pitchFamily="18" charset="0"/>
                <a:ea typeface="DengXian" panose="02010600030101010101" pitchFamily="2" charset="-122"/>
              </a:rPr>
              <a:t>Companies of all sizes can use work progress trackers to help their employees stay on track of assigned task.</a:t>
            </a:r>
          </a:p>
          <a:p>
            <a:pPr marL="0" indent="0">
              <a:buNone/>
            </a:pPr>
            <a:endParaRPr lang="en-US" sz="1800" dirty="0">
              <a:solidFill>
                <a:schemeClr val="accent2">
                  <a:lumMod val="50000"/>
                </a:schemeClr>
              </a:solidFill>
              <a:effectLst/>
              <a:latin typeface="Times New Roman" panose="02020603050405020304" pitchFamily="18" charset="0"/>
              <a:ea typeface="Times New Roman" panose="02020603050405020304" pitchFamily="18" charset="0"/>
            </a:endParaRPr>
          </a:p>
          <a:p>
            <a:pPr>
              <a:buFont typeface="Courier New" panose="02070309020205020404" pitchFamily="49" charset="0"/>
              <a:buChar char="o"/>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This application can be used to </a:t>
            </a:r>
            <a:r>
              <a:rPr lang="en-US" sz="1800" dirty="0">
                <a:solidFill>
                  <a:schemeClr val="accent2">
                    <a:lumMod val="50000"/>
                  </a:schemeClr>
                </a:solidFill>
                <a:effectLst/>
                <a:latin typeface="Times New Roman" panose="02020603050405020304" pitchFamily="18" charset="0"/>
                <a:ea typeface="DengXian" panose="02010600030101010101" pitchFamily="2" charset="-122"/>
              </a:rPr>
              <a:t>meet deadlines and achieve their goals.</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 </a:t>
            </a:r>
          </a:p>
          <a:p>
            <a:endParaRPr lang="en-US" dirty="0">
              <a:solidFill>
                <a:schemeClr val="accent2">
                  <a:lumMod val="50000"/>
                </a:schemeClr>
              </a:solidFill>
            </a:endParaRPr>
          </a:p>
        </p:txBody>
      </p:sp>
      <p:sp>
        <p:nvSpPr>
          <p:cNvPr id="5" name="TextBox 4">
            <a:extLst>
              <a:ext uri="{FF2B5EF4-FFF2-40B4-BE49-F238E27FC236}">
                <a16:creationId xmlns:a16="http://schemas.microsoft.com/office/drawing/2014/main" id="{B3FD2BEE-46E2-35E0-4715-85678A736793}"/>
              </a:ext>
            </a:extLst>
          </p:cNvPr>
          <p:cNvSpPr txBox="1"/>
          <p:nvPr/>
        </p:nvSpPr>
        <p:spPr>
          <a:xfrm>
            <a:off x="6940826" y="1749288"/>
            <a:ext cx="4412974" cy="3600986"/>
          </a:xfrm>
          <a:prstGeom prst="rect">
            <a:avLst/>
          </a:prstGeom>
          <a:noFill/>
        </p:spPr>
        <p:txBody>
          <a:bodyPr wrap="square" rtlCol="0">
            <a:spAutoFit/>
          </a:bodyPr>
          <a:lstStyle/>
          <a:p>
            <a:pPr marL="0" indent="0">
              <a:buNone/>
            </a:pPr>
            <a:r>
              <a:rPr lang="en-US" sz="1800" b="1" kern="100" dirty="0">
                <a:solidFill>
                  <a:schemeClr val="accent2">
                    <a:lumMod val="50000"/>
                  </a:schemeClr>
                </a:solidFill>
                <a:effectLst/>
                <a:latin typeface="Algerian" panose="04020705040A02060702" pitchFamily="82" charset="0"/>
                <a:ea typeface="Calibri" panose="020F0502020204030204" pitchFamily="34" charset="0"/>
                <a:cs typeface="Times New Roman" panose="02020603050405020304" pitchFamily="18" charset="0"/>
              </a:rPr>
              <a:t>Limitations</a:t>
            </a:r>
          </a:p>
          <a:p>
            <a:pPr marL="285750" indent="-285750" algn="just" fontAlgn="base">
              <a:lnSpc>
                <a:spcPct val="150000"/>
              </a:lnSpc>
              <a:buFont typeface="Wingdings" panose="05000000000000000000" pitchFamily="2" charset="2"/>
              <a:buChar char="q"/>
            </a:pPr>
            <a:r>
              <a:rPr lang="en-US" sz="1800" dirty="0">
                <a:solidFill>
                  <a:schemeClr val="accent2">
                    <a:lumMod val="50000"/>
                  </a:schemeClr>
                </a:solidFill>
                <a:effectLst/>
                <a:ea typeface="Times New Roman" panose="02020603050405020304" pitchFamily="18" charset="0"/>
              </a:rPr>
              <a:t>There is no feature of team collaboration and assigning tasks to a group.</a:t>
            </a:r>
          </a:p>
          <a:p>
            <a:pPr algn="just" fontAlgn="base">
              <a:lnSpc>
                <a:spcPct val="150000"/>
              </a:lnSpc>
            </a:pPr>
            <a:endParaRPr lang="en-US" sz="1800" dirty="0">
              <a:solidFill>
                <a:schemeClr val="accent2">
                  <a:lumMod val="50000"/>
                </a:schemeClr>
              </a:solidFill>
              <a:effectLst/>
              <a:ea typeface="Times New Roman" panose="02020603050405020304" pitchFamily="18" charset="0"/>
            </a:endParaRPr>
          </a:p>
          <a:p>
            <a:pPr marL="285750" indent="-285750" algn="just" fontAlgn="base">
              <a:lnSpc>
                <a:spcPct val="150000"/>
              </a:lnSpc>
              <a:buFont typeface="Wingdings" panose="05000000000000000000" pitchFamily="2" charset="2"/>
              <a:buChar char="q"/>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The representation of work status for task using a graph or bar not available.</a:t>
            </a:r>
          </a:p>
          <a:p>
            <a:pPr marL="285750" indent="-285750" algn="just" fontAlgn="base">
              <a:lnSpc>
                <a:spcPct val="150000"/>
              </a:lnSpc>
              <a:buFont typeface="Wingdings" panose="05000000000000000000" pitchFamily="2" charset="2"/>
              <a:buChar char="q"/>
            </a:pPr>
            <a:endParaRPr lang="en-US" sz="1800" dirty="0">
              <a:solidFill>
                <a:schemeClr val="accent2">
                  <a:lumMod val="50000"/>
                </a:schemeClr>
              </a:solidFill>
              <a:effectLst/>
              <a:ea typeface="Times New Roman" panose="02020603050405020304" pitchFamily="18" charset="0"/>
            </a:endParaRPr>
          </a:p>
          <a:p>
            <a:pPr marR="0" algn="just" fontAlgn="base">
              <a:lnSpc>
                <a:spcPct val="150000"/>
              </a:lnSpc>
              <a:spcBef>
                <a:spcPts val="0"/>
              </a:spcBef>
              <a:spcAft>
                <a:spcPts val="0"/>
              </a:spcAft>
            </a:pPr>
            <a:endParaRPr lang="en-US" sz="2000" dirty="0">
              <a:solidFill>
                <a:schemeClr val="accent2">
                  <a:lumMod val="50000"/>
                </a:schemeClr>
              </a:solidFill>
              <a:effectLst/>
              <a:ea typeface="Times New Roman" panose="02020603050405020304" pitchFamily="18" charset="0"/>
            </a:endParaRPr>
          </a:p>
          <a:p>
            <a:endParaRPr lang="en-US" dirty="0">
              <a:solidFill>
                <a:schemeClr val="accent2">
                  <a:lumMod val="50000"/>
                </a:schemeClr>
              </a:solidFill>
            </a:endParaRPr>
          </a:p>
        </p:txBody>
      </p:sp>
      <p:pic>
        <p:nvPicPr>
          <p:cNvPr id="6" name="Picture 5">
            <a:extLst>
              <a:ext uri="{FF2B5EF4-FFF2-40B4-BE49-F238E27FC236}">
                <a16:creationId xmlns:a16="http://schemas.microsoft.com/office/drawing/2014/main" id="{EC21EAAE-3C60-B8E9-1AC3-D65627A369DB}"/>
              </a:ext>
            </a:extLst>
          </p:cNvPr>
          <p:cNvPicPr>
            <a:picLocks noChangeAspect="1"/>
          </p:cNvPicPr>
          <p:nvPr/>
        </p:nvPicPr>
        <p:blipFill>
          <a:blip r:embed="rId2"/>
          <a:stretch>
            <a:fillRect/>
          </a:stretch>
        </p:blipFill>
        <p:spPr>
          <a:xfrm>
            <a:off x="477053" y="505794"/>
            <a:ext cx="1783262" cy="1391891"/>
          </a:xfrm>
          <a:prstGeom prst="rect">
            <a:avLst/>
          </a:prstGeom>
        </p:spPr>
      </p:pic>
    </p:spTree>
    <p:extLst>
      <p:ext uri="{BB962C8B-B14F-4D97-AF65-F5344CB8AC3E}">
        <p14:creationId xmlns:p14="http://schemas.microsoft.com/office/powerpoint/2010/main" val="335898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0755-9A81-4C2A-9F48-7B0CF685B25F}"/>
              </a:ext>
            </a:extLst>
          </p:cNvPr>
          <p:cNvSpPr>
            <a:spLocks noGrp="1"/>
          </p:cNvSpPr>
          <p:nvPr>
            <p:ph type="title"/>
          </p:nvPr>
        </p:nvSpPr>
        <p:spPr>
          <a:xfrm>
            <a:off x="3077156" y="791871"/>
            <a:ext cx="6997148" cy="819738"/>
          </a:xfrm>
        </p:spPr>
        <p:txBody>
          <a:bodyPr>
            <a:normAutofit fontScale="90000"/>
          </a:bodyPr>
          <a:lstStyle/>
          <a:p>
            <a:r>
              <a:rPr lang="en-US" sz="4400" b="1" kern="100" dirty="0">
                <a:solidFill>
                  <a:schemeClr val="accent3">
                    <a:lumMod val="75000"/>
                  </a:schemeClr>
                </a:solidFill>
                <a:effectLst/>
                <a:latin typeface="Algerian" panose="04020705040A02060702" pitchFamily="82" charset="0"/>
                <a:ea typeface="DengXian Light" panose="020B0503020204020204" pitchFamily="2" charset="-122"/>
                <a:cs typeface="Times New Roman" panose="02020603050405020304" pitchFamily="18" charset="0"/>
              </a:rPr>
              <a:t>Literature Review</a:t>
            </a:r>
            <a:br>
              <a:rPr lang="en-US" sz="1800" b="1" kern="100" dirty="0">
                <a:solidFill>
                  <a:srgbClr val="2F5496"/>
                </a:solidFill>
                <a:effectLst/>
                <a:latin typeface="Calibri Light" panose="020F0302020204030204" pitchFamily="34" charset="0"/>
                <a:ea typeface="DengXian Light" panose="020B0503020204020204" pitchFamily="2" charset="-122"/>
                <a:cs typeface="Times New Roman" panose="02020603050405020304" pitchFamily="18" charset="0"/>
              </a:rPr>
            </a:br>
            <a:endParaRPr lang="en-US" dirty="0">
              <a:latin typeface="Algerian" panose="04020705040A02060702" pitchFamily="82" charset="0"/>
            </a:endParaRPr>
          </a:p>
        </p:txBody>
      </p:sp>
      <p:sp>
        <p:nvSpPr>
          <p:cNvPr id="4" name="Content Placeholder 3">
            <a:extLst>
              <a:ext uri="{FF2B5EF4-FFF2-40B4-BE49-F238E27FC236}">
                <a16:creationId xmlns:a16="http://schemas.microsoft.com/office/drawing/2014/main" id="{6C492F57-6FD1-8B1E-72C5-E07D11BBD372}"/>
              </a:ext>
            </a:extLst>
          </p:cNvPr>
          <p:cNvSpPr>
            <a:spLocks noGrp="1"/>
          </p:cNvSpPr>
          <p:nvPr>
            <p:ph idx="1"/>
          </p:nvPr>
        </p:nvSpPr>
        <p:spPr>
          <a:xfrm>
            <a:off x="838200" y="1749288"/>
            <a:ext cx="5029203" cy="3124862"/>
          </a:xfrm>
        </p:spPr>
        <p:txBody>
          <a:bodyPr>
            <a:normAutofit/>
          </a:bodyPr>
          <a:lstStyle/>
          <a:p>
            <a:pPr marL="0" indent="0" algn="ctr">
              <a:buNone/>
            </a:pPr>
            <a:r>
              <a:rPr lang="en-US"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endParaRPr lang="en-US" dirty="0"/>
          </a:p>
        </p:txBody>
      </p:sp>
      <p:sp>
        <p:nvSpPr>
          <p:cNvPr id="3" name="TextBox 2">
            <a:extLst>
              <a:ext uri="{FF2B5EF4-FFF2-40B4-BE49-F238E27FC236}">
                <a16:creationId xmlns:a16="http://schemas.microsoft.com/office/drawing/2014/main" id="{2BEE4444-543F-96BF-AC69-754FD41FF8F2}"/>
              </a:ext>
            </a:extLst>
          </p:cNvPr>
          <p:cNvSpPr txBox="1"/>
          <p:nvPr/>
        </p:nvSpPr>
        <p:spPr>
          <a:xfrm>
            <a:off x="1709530" y="1818812"/>
            <a:ext cx="8436334" cy="4247317"/>
          </a:xfrm>
          <a:prstGeom prst="rect">
            <a:avLst/>
          </a:prstGeom>
          <a:noFill/>
        </p:spPr>
        <p:txBody>
          <a:bodyPr wrap="square" rtlCol="0">
            <a:spAutoFit/>
          </a:bodyPr>
          <a:lstStyle/>
          <a:p>
            <a:r>
              <a:rPr lang="en-US" sz="1800" kern="100" dirty="0">
                <a:solidFill>
                  <a:schemeClr val="bg2">
                    <a:lumMod val="10000"/>
                  </a:schemeClr>
                </a:solidFill>
                <a:effectLst/>
                <a:latin typeface="+mj-lt"/>
                <a:ea typeface="Calibri" panose="020F0502020204030204" pitchFamily="34" charset="0"/>
                <a:cs typeface="Times New Roman" panose="02020603050405020304" pitchFamily="18" charset="0"/>
              </a:rPr>
              <a:t>There are many systems related to work progress tracker. We recently had studied about different system which works as like this website. </a:t>
            </a:r>
          </a:p>
          <a:p>
            <a:endParaRPr lang="en-US" sz="1800" kern="100" dirty="0">
              <a:solidFill>
                <a:schemeClr val="bg2">
                  <a:lumMod val="10000"/>
                </a:schemeClr>
              </a:solidFill>
              <a:effectLst/>
              <a:latin typeface="+mj-lt"/>
              <a:ea typeface="Calibri" panose="020F0502020204030204" pitchFamily="34" charset="0"/>
              <a:cs typeface="Times New Roman" panose="02020603050405020304" pitchFamily="18" charset="0"/>
            </a:endParaRPr>
          </a:p>
          <a:p>
            <a:r>
              <a:rPr lang="en-US" sz="1800" b="1" u="sng" kern="100" dirty="0">
                <a:solidFill>
                  <a:schemeClr val="bg2">
                    <a:lumMod val="10000"/>
                  </a:schemeClr>
                </a:solidFill>
                <a:effectLst/>
                <a:latin typeface="+mj-lt"/>
                <a:ea typeface="Calibri" panose="020F0502020204030204" pitchFamily="34" charset="0"/>
                <a:cs typeface="Times New Roman" panose="02020603050405020304" pitchFamily="18" charset="0"/>
              </a:rPr>
              <a:t>Some of them are:</a:t>
            </a:r>
          </a:p>
          <a:p>
            <a:endParaRPr lang="en-US" sz="1800" b="1" u="sng" kern="100" dirty="0">
              <a:solidFill>
                <a:schemeClr val="accent2">
                  <a:lumMod val="50000"/>
                </a:schemeClr>
              </a:solidFill>
              <a:effectLst/>
              <a:latin typeface="+mj-lt"/>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1800" b="1" u="sng" kern="100" dirty="0">
                <a:solidFill>
                  <a:schemeClr val="bg2">
                    <a:lumMod val="10000"/>
                  </a:schemeClr>
                </a:solidFill>
                <a:effectLst/>
                <a:latin typeface="+mj-lt"/>
                <a:ea typeface="Calibri" panose="020F0502020204030204" pitchFamily="34" charset="0"/>
              </a:rPr>
              <a:t>Trello</a:t>
            </a:r>
            <a:r>
              <a:rPr lang="en-US" sz="1800" b="1" u="sng" kern="100" baseline="30000" dirty="0">
                <a:solidFill>
                  <a:schemeClr val="bg2">
                    <a:lumMod val="10000"/>
                  </a:schemeClr>
                </a:solidFill>
                <a:effectLst/>
                <a:latin typeface="+mj-lt"/>
                <a:ea typeface="Calibri" panose="020F0502020204030204" pitchFamily="34" charset="0"/>
              </a:rPr>
              <a:t>[1] </a:t>
            </a:r>
            <a:r>
              <a:rPr lang="en-US" sz="1800" b="1" u="sng" kern="100" dirty="0">
                <a:solidFill>
                  <a:schemeClr val="bg2">
                    <a:lumMod val="10000"/>
                  </a:schemeClr>
                </a:solidFill>
                <a:effectLst/>
                <a:latin typeface="+mj-lt"/>
                <a:ea typeface="Calibri" panose="020F0502020204030204" pitchFamily="34" charset="0"/>
              </a:rPr>
              <a:t>is a popular project management tool that allows you to create boards, lists, and cards to track the progress of your work.</a:t>
            </a:r>
          </a:p>
          <a:p>
            <a:endParaRPr lang="en-US" sz="1800" b="1" u="sng" kern="100" dirty="0">
              <a:solidFill>
                <a:schemeClr val="bg2">
                  <a:lumMod val="10000"/>
                </a:schemeClr>
              </a:solidFill>
              <a:effectLst/>
              <a:latin typeface="+mj-lt"/>
              <a:ea typeface="Calibri" panose="020F0502020204030204" pitchFamily="34" charset="0"/>
            </a:endParaRPr>
          </a:p>
          <a:p>
            <a:pPr marL="285750" indent="-285750">
              <a:buFont typeface="Courier New" panose="02070309020205020404" pitchFamily="49" charset="0"/>
              <a:buChar char="o"/>
            </a:pPr>
            <a:r>
              <a:rPr lang="en-US" sz="1800" b="1" u="sng" kern="100" dirty="0">
                <a:solidFill>
                  <a:schemeClr val="bg2">
                    <a:lumMod val="10000"/>
                  </a:schemeClr>
                </a:solidFill>
                <a:effectLst/>
                <a:latin typeface="+mj-lt"/>
                <a:ea typeface="Calibri" panose="020F0502020204030204" pitchFamily="34" charset="0"/>
              </a:rPr>
              <a:t>Jira</a:t>
            </a:r>
            <a:r>
              <a:rPr lang="en-US" sz="1800" b="1" u="sng" kern="100" baseline="30000" dirty="0">
                <a:solidFill>
                  <a:schemeClr val="bg2">
                    <a:lumMod val="10000"/>
                  </a:schemeClr>
                </a:solidFill>
                <a:effectLst/>
                <a:latin typeface="+mj-lt"/>
                <a:ea typeface="Calibri" panose="020F0502020204030204" pitchFamily="34" charset="0"/>
              </a:rPr>
              <a:t>[2]</a:t>
            </a:r>
            <a:r>
              <a:rPr lang="en-US" sz="1800" b="1" u="sng" kern="100" dirty="0">
                <a:solidFill>
                  <a:schemeClr val="bg2">
                    <a:lumMod val="10000"/>
                  </a:schemeClr>
                </a:solidFill>
                <a:effectLst/>
                <a:latin typeface="+mj-lt"/>
                <a:ea typeface="Calibri" panose="020F0502020204030204" pitchFamily="34" charset="0"/>
              </a:rPr>
              <a:t> is a widely used project management and issue tracking tool, particularly popular among software development teams. It offers features like task management, agile project management</a:t>
            </a:r>
          </a:p>
          <a:p>
            <a:endParaRPr lang="en-US" b="1" u="sng" kern="100" dirty="0">
              <a:solidFill>
                <a:schemeClr val="bg2">
                  <a:lumMod val="10000"/>
                </a:schemeClr>
              </a:solidFill>
              <a:latin typeface="+mj-lt"/>
              <a:ea typeface="Calibri" panose="020F0502020204030204" pitchFamily="34" charset="0"/>
            </a:endParaRPr>
          </a:p>
          <a:p>
            <a:pPr marL="285750" indent="-285750">
              <a:buFont typeface="Courier New" panose="02070309020205020404" pitchFamily="49" charset="0"/>
              <a:buChar char="o"/>
            </a:pPr>
            <a:r>
              <a:rPr lang="en-US" sz="1800" b="1" u="sng" kern="100" dirty="0">
                <a:solidFill>
                  <a:schemeClr val="bg2">
                    <a:lumMod val="10000"/>
                  </a:schemeClr>
                </a:solidFill>
                <a:effectLst/>
                <a:latin typeface="+mj-lt"/>
                <a:ea typeface="Calibri" panose="020F0502020204030204" pitchFamily="34" charset="0"/>
              </a:rPr>
              <a:t>Basecamp</a:t>
            </a:r>
            <a:r>
              <a:rPr lang="en-US" sz="1800" b="1" u="sng" kern="100" baseline="30000" dirty="0">
                <a:solidFill>
                  <a:schemeClr val="bg2">
                    <a:lumMod val="10000"/>
                  </a:schemeClr>
                </a:solidFill>
                <a:effectLst/>
                <a:latin typeface="+mj-lt"/>
                <a:ea typeface="Calibri" panose="020F0502020204030204" pitchFamily="34" charset="0"/>
              </a:rPr>
              <a:t>[3]</a:t>
            </a:r>
            <a:r>
              <a:rPr lang="en-US" sz="1800" b="1" u="sng" kern="100" dirty="0">
                <a:solidFill>
                  <a:schemeClr val="bg2">
                    <a:lumMod val="10000"/>
                  </a:schemeClr>
                </a:solidFill>
                <a:effectLst/>
                <a:latin typeface="+mj-lt"/>
                <a:ea typeface="Calibri" panose="020F0502020204030204" pitchFamily="34" charset="0"/>
              </a:rPr>
              <a:t> is a project management and team communication platform that facilitates tracking of work progress. </a:t>
            </a:r>
          </a:p>
          <a:p>
            <a:endParaRPr lang="en-US" dirty="0"/>
          </a:p>
        </p:txBody>
      </p:sp>
    </p:spTree>
    <p:extLst>
      <p:ext uri="{BB962C8B-B14F-4D97-AF65-F5344CB8AC3E}">
        <p14:creationId xmlns:p14="http://schemas.microsoft.com/office/powerpoint/2010/main" val="102987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2439091" y="1208598"/>
            <a:ext cx="6874327" cy="3102145"/>
          </a:xfrm>
        </p:spPr>
        <p:txBody>
          <a:bodyPr>
            <a:normAutofit fontScale="90000"/>
          </a:bodyPr>
          <a:lstStyle/>
          <a:p>
            <a:pPr marL="342900" indent="-342900" fontAlgn="base">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rPr>
            </a:br>
            <a:br>
              <a:rPr lang="en-US" sz="1800" dirty="0">
                <a:solidFill>
                  <a:srgbClr val="000000"/>
                </a:solidFill>
                <a:effectLst/>
                <a:latin typeface="Times New Roman" panose="02020603050405020304" pitchFamily="18" charset="0"/>
                <a:ea typeface="Times New Roman" panose="02020603050405020304" pitchFamily="18" charset="0"/>
              </a:rPr>
            </a:br>
            <a:r>
              <a:rPr lang="en-US" sz="2000" dirty="0">
                <a:solidFill>
                  <a:schemeClr val="accent2">
                    <a:lumMod val="50000"/>
                  </a:schemeClr>
                </a:solidFill>
                <a:effectLst/>
                <a:latin typeface="+mn-lt"/>
                <a:ea typeface="Times New Roman" panose="02020603050405020304" pitchFamily="18" charset="0"/>
              </a:rPr>
              <a:t>Our approach is to achieve the limitation other system could not fulfill. Our system has the features like providing proper documentation  of  the performance of the employee, easy </a:t>
            </a:r>
            <a:r>
              <a:rPr lang="en-US" sz="2000" dirty="0">
                <a:solidFill>
                  <a:schemeClr val="accent2">
                    <a:lumMod val="50000"/>
                  </a:schemeClr>
                </a:solidFill>
                <a:latin typeface="+mn-lt"/>
                <a:ea typeface="Times New Roman" panose="02020603050405020304" pitchFamily="18" charset="0"/>
              </a:rPr>
              <a:t>user interface ,</a:t>
            </a:r>
            <a:r>
              <a:rPr lang="en-US" sz="2000" dirty="0">
                <a:solidFill>
                  <a:schemeClr val="accent2">
                    <a:lumMod val="50000"/>
                  </a:schemeClr>
                </a:solidFill>
                <a:effectLst/>
                <a:latin typeface="+mn-lt"/>
                <a:ea typeface="Times New Roman" panose="02020603050405020304" pitchFamily="18" charset="0"/>
              </a:rPr>
              <a:t>the manager can also give feedback as the feedback option is also available</a:t>
            </a:r>
            <a:br>
              <a:rPr lang="en-US" sz="1800" dirty="0">
                <a:solidFill>
                  <a:schemeClr val="accent2">
                    <a:lumMod val="50000"/>
                  </a:schemeClr>
                </a:solidFill>
                <a:effectLst/>
                <a:latin typeface="Times New Roman" panose="02020603050405020304" pitchFamily="18" charset="0"/>
                <a:ea typeface="Times New Roman" panose="02020603050405020304" pitchFamily="18" charset="0"/>
              </a:rPr>
            </a:br>
            <a:endParaRPr lang="en-US" dirty="0">
              <a:solidFill>
                <a:schemeClr val="accent2">
                  <a:lumMod val="50000"/>
                </a:schemeClr>
              </a:solidFill>
            </a:endParaRPr>
          </a:p>
        </p:txBody>
      </p:sp>
      <p:pic>
        <p:nvPicPr>
          <p:cNvPr id="4" name="Picture 3">
            <a:extLst>
              <a:ext uri="{FF2B5EF4-FFF2-40B4-BE49-F238E27FC236}">
                <a16:creationId xmlns:a16="http://schemas.microsoft.com/office/drawing/2014/main" id="{2917E315-E45B-5C30-DBEF-8E92F9F8C14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89843" y="4730364"/>
            <a:ext cx="1653872" cy="1653872"/>
          </a:xfrm>
          <a:prstGeom prst="rect">
            <a:avLst/>
          </a:prstGeom>
        </p:spPr>
      </p:pic>
    </p:spTree>
    <p:extLst>
      <p:ext uri="{BB962C8B-B14F-4D97-AF65-F5344CB8AC3E}">
        <p14:creationId xmlns:p14="http://schemas.microsoft.com/office/powerpoint/2010/main" val="19382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34D5-F23F-0D03-D79B-136F4F45F91D}"/>
              </a:ext>
            </a:extLst>
          </p:cNvPr>
          <p:cNvSpPr>
            <a:spLocks noGrp="1"/>
          </p:cNvSpPr>
          <p:nvPr>
            <p:ph type="ctrTitle"/>
          </p:nvPr>
        </p:nvSpPr>
        <p:spPr>
          <a:xfrm>
            <a:off x="1066998" y="829158"/>
            <a:ext cx="6462888" cy="2470633"/>
          </a:xfrm>
        </p:spPr>
        <p:txBody>
          <a:bodyPr>
            <a:normAutofit/>
          </a:bodyPr>
          <a:lstStyle/>
          <a:p>
            <a:r>
              <a:rPr lang="en-US" sz="1800" b="0" i="0" dirty="0">
                <a:solidFill>
                  <a:schemeClr val="accent2">
                    <a:lumMod val="50000"/>
                  </a:schemeClr>
                </a:solidFill>
                <a:effectLst/>
                <a:latin typeface="+mn-lt"/>
              </a:rPr>
              <a:t>We have used waterfall model for development of our system. The Waterfall Model is a systematic approach to software or system development.</a:t>
            </a:r>
            <a:r>
              <a:rPr lang="en-US" sz="1800" kern="100" dirty="0">
                <a:solidFill>
                  <a:schemeClr val="accent2">
                    <a:lumMod val="50000"/>
                  </a:schemeClr>
                </a:solidFill>
                <a:effectLst/>
                <a:latin typeface="Times New Roman" panose="02020603050405020304" pitchFamily="18" charset="0"/>
                <a:ea typeface="Calibri" panose="020F0502020204030204" pitchFamily="34" charset="0"/>
              </a:rPr>
              <a:t> </a:t>
            </a:r>
            <a:r>
              <a:rPr lang="en-US" sz="1800" kern="100" dirty="0">
                <a:solidFill>
                  <a:schemeClr val="accent2">
                    <a:lumMod val="50000"/>
                  </a:schemeClr>
                </a:solidFill>
                <a:effectLst/>
                <a:latin typeface="+mn-lt"/>
                <a:ea typeface="Calibri" panose="020F0502020204030204" pitchFamily="34" charset="0"/>
              </a:rPr>
              <a:t>This system is designed with the series of processes starting with requirement analysis, design, implementation, testing and deployment</a:t>
            </a:r>
            <a:r>
              <a:rPr lang="en-US" sz="1800" kern="100" dirty="0">
                <a:solidFill>
                  <a:schemeClr val="accent2">
                    <a:lumMod val="50000"/>
                  </a:schemeClr>
                </a:solidFill>
                <a:effectLst/>
                <a:latin typeface="Times New Roman" panose="02020603050405020304" pitchFamily="18" charset="0"/>
                <a:ea typeface="Calibri" panose="020F0502020204030204" pitchFamily="34" charset="0"/>
              </a:rPr>
              <a:t>. </a:t>
            </a:r>
            <a:endParaRPr lang="en-US" sz="1800" dirty="0">
              <a:solidFill>
                <a:schemeClr val="accent2">
                  <a:lumMod val="50000"/>
                </a:schemeClr>
              </a:solidFill>
              <a:latin typeface="+mn-lt"/>
            </a:endParaRPr>
          </a:p>
        </p:txBody>
      </p:sp>
      <p:sp>
        <p:nvSpPr>
          <p:cNvPr id="3" name="Subtitle 2">
            <a:extLst>
              <a:ext uri="{FF2B5EF4-FFF2-40B4-BE49-F238E27FC236}">
                <a16:creationId xmlns:a16="http://schemas.microsoft.com/office/drawing/2014/main" id="{6372E31A-3211-ACDB-3851-0FE75D941F1C}"/>
              </a:ext>
            </a:extLst>
          </p:cNvPr>
          <p:cNvSpPr>
            <a:spLocks noGrp="1"/>
          </p:cNvSpPr>
          <p:nvPr>
            <p:ph type="subTitle" idx="1"/>
          </p:nvPr>
        </p:nvSpPr>
        <p:spPr>
          <a:xfrm>
            <a:off x="7935402" y="5056632"/>
            <a:ext cx="4256598" cy="1207008"/>
          </a:xfrm>
        </p:spPr>
        <p:txBody>
          <a:bodyPr>
            <a:normAutofit/>
          </a:bodyPr>
          <a:lstStyle/>
          <a:p>
            <a:r>
              <a:rPr lang="en-US" sz="1600" dirty="0" err="1">
                <a:solidFill>
                  <a:schemeClr val="accent2">
                    <a:lumMod val="50000"/>
                    <a:alpha val="85000"/>
                  </a:schemeClr>
                </a:solidFill>
              </a:rPr>
              <a:t>Fig:Waterfall</a:t>
            </a:r>
            <a:r>
              <a:rPr lang="en-US" sz="1600" dirty="0">
                <a:solidFill>
                  <a:schemeClr val="accent2">
                    <a:lumMod val="50000"/>
                    <a:alpha val="85000"/>
                  </a:schemeClr>
                </a:solidFill>
              </a:rPr>
              <a:t> model for Work Progress Tracker</a:t>
            </a:r>
          </a:p>
        </p:txBody>
      </p:sp>
      <p:sp>
        <p:nvSpPr>
          <p:cNvPr id="4" name="TextBox 3">
            <a:extLst>
              <a:ext uri="{FF2B5EF4-FFF2-40B4-BE49-F238E27FC236}">
                <a16:creationId xmlns:a16="http://schemas.microsoft.com/office/drawing/2014/main" id="{251F2C4C-1FF6-ACCD-D36A-AC8D5B3F883A}"/>
              </a:ext>
            </a:extLst>
          </p:cNvPr>
          <p:cNvSpPr txBox="1"/>
          <p:nvPr/>
        </p:nvSpPr>
        <p:spPr>
          <a:xfrm>
            <a:off x="4156354" y="373357"/>
            <a:ext cx="3999506" cy="584775"/>
          </a:xfrm>
          <a:prstGeom prst="rect">
            <a:avLst/>
          </a:prstGeom>
          <a:noFill/>
        </p:spPr>
        <p:txBody>
          <a:bodyPr wrap="square" rtlCol="0">
            <a:spAutoFit/>
          </a:bodyPr>
          <a:lstStyle/>
          <a:p>
            <a:r>
              <a:rPr lang="en-US" sz="3200" b="1" dirty="0">
                <a:solidFill>
                  <a:schemeClr val="accent2">
                    <a:lumMod val="50000"/>
                  </a:schemeClr>
                </a:solidFill>
                <a:latin typeface="Algerian" panose="04020705040A02060702" pitchFamily="82" charset="0"/>
              </a:rPr>
              <a:t>METHODOLOGY</a:t>
            </a:r>
          </a:p>
        </p:txBody>
      </p:sp>
      <p:pic>
        <p:nvPicPr>
          <p:cNvPr id="7" name="Picture 6">
            <a:extLst>
              <a:ext uri="{FF2B5EF4-FFF2-40B4-BE49-F238E27FC236}">
                <a16:creationId xmlns:a16="http://schemas.microsoft.com/office/drawing/2014/main" id="{BFD87CE1-F5D5-668E-58F8-2241862B3248}"/>
              </a:ext>
            </a:extLst>
          </p:cNvPr>
          <p:cNvPicPr>
            <a:picLocks noChangeAspect="1"/>
          </p:cNvPicPr>
          <p:nvPr/>
        </p:nvPicPr>
        <p:blipFill>
          <a:blip r:embed="rId2"/>
          <a:stretch>
            <a:fillRect/>
          </a:stretch>
        </p:blipFill>
        <p:spPr>
          <a:xfrm>
            <a:off x="2313314" y="3429000"/>
            <a:ext cx="3970256" cy="2913283"/>
          </a:xfrm>
          <a:prstGeom prst="rect">
            <a:avLst/>
          </a:prstGeom>
        </p:spPr>
      </p:pic>
    </p:spTree>
    <p:extLst>
      <p:ext uri="{BB962C8B-B14F-4D97-AF65-F5344CB8AC3E}">
        <p14:creationId xmlns:p14="http://schemas.microsoft.com/office/powerpoint/2010/main" val="37834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29F6E2-D682-8696-9210-571FB9A4E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91" y="510139"/>
            <a:ext cx="7757060" cy="5584535"/>
          </a:xfrm>
          <a:prstGeom prst="rect">
            <a:avLst/>
          </a:prstGeom>
        </p:spPr>
      </p:pic>
      <p:sp>
        <p:nvSpPr>
          <p:cNvPr id="3" name="TextBox 2">
            <a:extLst>
              <a:ext uri="{FF2B5EF4-FFF2-40B4-BE49-F238E27FC236}">
                <a16:creationId xmlns:a16="http://schemas.microsoft.com/office/drawing/2014/main" id="{4EB4F911-ACD4-EB5F-9C19-62A623E6879D}"/>
              </a:ext>
            </a:extLst>
          </p:cNvPr>
          <p:cNvSpPr txBox="1"/>
          <p:nvPr/>
        </p:nvSpPr>
        <p:spPr>
          <a:xfrm flipH="1">
            <a:off x="302150" y="208723"/>
            <a:ext cx="3729161" cy="369332"/>
          </a:xfrm>
          <a:prstGeom prst="rect">
            <a:avLst/>
          </a:prstGeom>
          <a:noFill/>
        </p:spPr>
        <p:txBody>
          <a:bodyPr wrap="square" rtlCol="0">
            <a:spAutoFit/>
          </a:bodyPr>
          <a:lstStyle/>
          <a:p>
            <a:r>
              <a:rPr lang="en-US" b="1" dirty="0"/>
              <a:t>ER-Diagram for Work Progress Tracker</a:t>
            </a:r>
          </a:p>
        </p:txBody>
      </p:sp>
    </p:spTree>
    <p:extLst>
      <p:ext uri="{BB962C8B-B14F-4D97-AF65-F5344CB8AC3E}">
        <p14:creationId xmlns:p14="http://schemas.microsoft.com/office/powerpoint/2010/main" val="1547130059"/>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490</TotalTime>
  <Words>792</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Calibri Light</vt:lpstr>
      <vt:lpstr>Courier New</vt:lpstr>
      <vt:lpstr>Dante</vt:lpstr>
      <vt:lpstr>Times New Roman</vt:lpstr>
      <vt:lpstr>Wingdings</vt:lpstr>
      <vt:lpstr>PineVTI</vt:lpstr>
      <vt:lpstr>Work progress tracker</vt:lpstr>
      <vt:lpstr>Introduction</vt:lpstr>
      <vt:lpstr>Problem Statement</vt:lpstr>
      <vt:lpstr>       The objective of our system are given below: -To assign tasks to the employee with deadlines. -To provide platform that enables efficient tracking of employee work dates and status on the assigned task. -To provide feedback to employee from their supervisors after completion of task.   </vt:lpstr>
      <vt:lpstr>Scope and limitations</vt:lpstr>
      <vt:lpstr>Literature Review </vt:lpstr>
      <vt:lpstr>       Our approach is to achieve the limitation other system could not fulfill. Our system has the features like providing proper documentation  of  the performance of the employee, easy user interface ,the manager can also give feedback as the feedback option is also available </vt:lpstr>
      <vt:lpstr>We have used waterfall model for development of our system. The Waterfall Model is a systematic approach to software or system development. This system is designed with the series of processes starting with requirement analysis, design, implementation, testing and deployment. </vt:lpstr>
      <vt:lpstr>PowerPoint Presentation</vt:lpstr>
      <vt:lpstr>DFD Diagram</vt:lpstr>
      <vt:lpstr>PowerPoint Presentation</vt:lpstr>
      <vt:lpstr>PowerPoint Presentation</vt:lpstr>
      <vt:lpstr>PowerPoint Presentation</vt:lpstr>
      <vt:lpstr>We have used programing languages  like HTML ,CSS and JAVASCRIPT for front end and have used PHP for back end. Likewise, documentation tools like MS Office and Draw.io have been used  for our projects documentation. </vt:lpstr>
      <vt:lpstr>PowerPoint Presentation</vt:lpstr>
      <vt:lpstr>Conclusion The work progress tracker has been successfully developed with predefined objectives. This system fulfills all the objectives that have been set to develop this system and this system can be viewed by employee and manager with the provided login information and the employee has to register before login in to the system. This system also provides easy and smooth user interface that can be used by non-technical users. This website makes easier for employee to view the tasks assigned to them, submit their task progress report. </vt:lpstr>
      <vt:lpstr>The documentation process might have been better programming the project prior to any documentation. The system can be updated based on the users’ requirements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progress tracker</dc:title>
  <dc:creator>user</dc:creator>
  <cp:lastModifiedBy>White Madness</cp:lastModifiedBy>
  <cp:revision>15</cp:revision>
  <dcterms:created xsi:type="dcterms:W3CDTF">2023-08-23T17:41:50Z</dcterms:created>
  <dcterms:modified xsi:type="dcterms:W3CDTF">2023-10-16T18:16:22Z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