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89" r:id="rId3"/>
    <p:sldId id="298" r:id="rId4"/>
    <p:sldId id="292" r:id="rId5"/>
    <p:sldId id="293" r:id="rId6"/>
    <p:sldId id="294" r:id="rId7"/>
    <p:sldId id="296" r:id="rId8"/>
    <p:sldId id="297" r:id="rId9"/>
    <p:sldId id="29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89588" autoAdjust="0"/>
  </p:normalViewPr>
  <p:slideViewPr>
    <p:cSldViewPr>
      <p:cViewPr>
        <p:scale>
          <a:sx n="98" d="100"/>
          <a:sy n="98" d="100"/>
        </p:scale>
        <p:origin x="-245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1D81-4EE5-4E39-B6F1-8885B9595BAC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3C84-2CFA-4DD2-89FC-3019C6957B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7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r>
              <a:rPr lang="ru-RU" baseline="0" dirty="0" smtClean="0"/>
              <a:t> курсового проекта Проектирование и разработка веб-</a:t>
            </a:r>
            <a:r>
              <a:rPr lang="ru-RU" baseline="0" dirty="0" err="1" smtClean="0"/>
              <a:t>квеста</a:t>
            </a:r>
            <a:r>
              <a:rPr lang="ru-RU" baseline="0" dirty="0" smtClean="0"/>
              <a:t> уязвимости веб приложений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9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Невозможно представить современный мир без интернета, интернет обеспечивает своевременную работоспособность веб-серверов для тысяч предприятий и фирм, для миллионов развлекательных, маркетинговых и некоммерческих веб-сайтов.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Веб-сайт постоянно подвергается различным атакам. По исследованиям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количество кибератак в 2021 году возросло на 40% по сравнению с 2020 годом. В России сумма атак увеличилось на 54%. В среднем, каждую неделю хакеры осуществляли 1153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3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Выбранная тема курсового проекта «Проектирование и разработка интерфейсов пользователя веб-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квеста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«Уязвимости веб-приложений» предназначена для овладения навыками защиты веб-сайтов от внешних угроз и хакерских атак, является актуальной, в силу того, что в мире информационных технологий сайты хранят большое количество актуальной персональной информации, которая может использоваться злоумышленниками.</a:t>
            </a:r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9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Оставленные без внимания уязвимости приводят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кибератакам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как следствие к утечке личных данных сотрудников, потере доступа к веб ресурсу и краже финансовых документов. 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70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проекта для обеспечения его наибольшей эффективности весьма важно учитывать все специфики информационной среды, в которой будет происходить эксплуатация.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основного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редактора кода был выбран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code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более доступное и удобное ПО. Для создания макета был выбран бесплатный сервис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Figma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8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образ дизайна низкой точности. Он должен четко показывать: основою группу контента.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вайрфрейма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 разработан дизайн макет.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Дизайн-макет – это визуальный образ страницы, отображающий расположение и характеристики всех элементов.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 создания макета можно приступать к разработке сайта.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2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веб-страница был разработана для того, чтобы рассказать о процессе обеспечения безопасности. Сайт содержит в себе некоторое количество уровней, которые расскажут о современных уязвимостях.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направленность курсового проекта состоит в том, чтобы создать платформу веб-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квеста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в дальнейшем со временем будет добавлять новые уровни, рассказывающие о новых уязвимостях.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0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r>
              <a:rPr lang="ru-RU" baseline="0" dirty="0" smtClean="0"/>
              <a:t> курсового проекта Проектирование и разработка веб-</a:t>
            </a:r>
            <a:r>
              <a:rPr lang="ru-RU" baseline="0" dirty="0" err="1" smtClean="0"/>
              <a:t>квеста</a:t>
            </a:r>
            <a:r>
              <a:rPr lang="ru-RU" baseline="0" dirty="0" smtClean="0"/>
              <a:t> уязвимости веб приложений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33C84-2CFA-4DD2-89FC-3019C6957BF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9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6A50-2970-4D2B-BBFE-15D12F89CB5A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9C3-B385-48FC-A3DC-771F5EFAE80F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285E-6CE2-4AB7-8B62-DB38C6BD6E0F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3E16-A3BD-4F48-B288-33F824B1929E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1234-7A09-4074-A921-CB27B7EA6D46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0C46-F36C-452F-AF09-3054BF99695F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09F5-19E9-4ECA-A848-F4BFC063EE6D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2CC4-4CC8-4D06-8A49-96470D9243A3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1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A07F-999E-4F0E-83A1-A82334BEE0B3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9E99-EE21-493D-8594-A240AFAA2AFB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11D7-1538-469E-8B2F-356BB9CB12F0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931E-195D-4B26-80FE-29169D29C9C8}" type="datetime1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A3A5-6838-4BA8-BE42-EBE612759A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499992" y="116632"/>
            <a:ext cx="4536504" cy="6624736"/>
          </a:xfrm>
          <a:prstGeom prst="rect">
            <a:avLst/>
          </a:prstGeom>
          <a:ln w="76200">
            <a:solidFill>
              <a:srgbClr val="DE652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Студент группы Ир3-19 Платонов А.С.</a:t>
            </a: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Руководитель Федотова Н.И.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" y="0"/>
            <a:ext cx="4433161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Группа 7"/>
          <p:cNvGrpSpPr/>
          <p:nvPr/>
        </p:nvGrpSpPr>
        <p:grpSpPr>
          <a:xfrm>
            <a:off x="107504" y="5085184"/>
            <a:ext cx="6480720" cy="1296144"/>
            <a:chOff x="2843808" y="5033185"/>
            <a:chExt cx="5688632" cy="1080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2843808" y="5033185"/>
              <a:ext cx="5688632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5157192"/>
              <a:ext cx="5154178" cy="83210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0" y="692695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Проектирование и разработка веб-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квеста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уязвимости веб приложений</a:t>
            </a:r>
            <a:endParaRPr lang="ru-RU" sz="3000" b="1" dirty="0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2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 smtClean="0">
                <a:solidFill>
                  <a:schemeClr val="bg1"/>
                </a:solidFill>
              </a:rPr>
              <a:t>разработкка</a:t>
            </a:r>
            <a:r>
              <a:rPr lang="ru-RU" b="1" dirty="0" smtClean="0">
                <a:solidFill>
                  <a:schemeClr val="bg1"/>
                </a:solidFill>
              </a:rPr>
              <a:t> веб-</a:t>
            </a:r>
            <a:r>
              <a:rPr lang="ru-RU" b="1" dirty="0" err="1" smtClean="0">
                <a:solidFill>
                  <a:schemeClr val="bg1"/>
                </a:solidFill>
              </a:rPr>
              <a:t>квеста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веб приложений</a:t>
            </a: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8200578" cy="1728192"/>
          </a:xfrm>
        </p:spPr>
        <p:txBody>
          <a:bodyPr anchor="t">
            <a:normAutofit/>
          </a:bodyPr>
          <a:lstStyle/>
          <a:p>
            <a:r>
              <a:rPr lang="ru-RU" sz="2000" b="0" dirty="0" smtClean="0"/>
              <a:t>Актуальность темы обусловлена повышением спроса на веб-сайты, и как следствие, ростом числа кибератак.</a:t>
            </a:r>
            <a:br>
              <a:rPr lang="ru-RU" sz="2000" b="0" dirty="0" smtClean="0"/>
            </a:br>
            <a:endParaRPr lang="ru-RU" sz="2000" b="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8" y="2293489"/>
            <a:ext cx="6830820" cy="37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3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3520058" cy="4752528"/>
          </a:xfrm>
        </p:spPr>
        <p:txBody>
          <a:bodyPr anchor="t">
            <a:norm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Цель 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a:t>
            </a:r>
            <a:endParaRPr lang="ru-RU" sz="2400" dirty="0"/>
          </a:p>
        </p:txBody>
      </p:sp>
      <p:sp>
        <p:nvSpPr>
          <p:cNvPr id="21" name="Заголовок 9"/>
          <p:cNvSpPr txBox="1">
            <a:spLocks/>
          </p:cNvSpPr>
          <p:nvPr/>
        </p:nvSpPr>
        <p:spPr>
          <a:xfrm>
            <a:off x="4139952" y="1340768"/>
            <a:ext cx="4608512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Задачи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к</a:t>
            </a:r>
            <a:r>
              <a:rPr kumimoji="0" lang="ru-RU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урсового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проекта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:</a:t>
            </a:r>
            <a:endParaRPr kumimoji="0" lang="ru-RU" sz="24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Ознакомит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ь</a:t>
            </a:r>
            <a:r>
              <a:rPr lang="ru-RU" sz="2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ся с основными 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рекомендациями веб-разработки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Выявить методы организации атак на веб-сайты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Выбрать стратегию разработки и создания веб-</a:t>
            </a:r>
            <a:r>
              <a:rPr lang="ru-RU" sz="2400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квеста</a:t>
            </a:r>
            <a:endParaRPr lang="ru-RU" sz="2400" b="1" noProof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400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Разработать</a:t>
            </a:r>
            <a:r>
              <a:rPr kumimoji="0" lang="ru-RU" sz="2400" b="1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макет </a:t>
            </a:r>
            <a:r>
              <a:rPr kumimoji="0" lang="ru-RU" sz="2400" b="1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квеста</a:t>
            </a:r>
            <a:endParaRPr kumimoji="0" lang="ru-RU" sz="2400" b="1" i="0" u="none" strike="noStrike" kern="1200" cap="none" spc="0" normalizeH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Создать веб-</a:t>
            </a:r>
            <a:r>
              <a:rPr lang="ru-RU" sz="2400" b="1" baseline="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квест</a:t>
            </a:r>
            <a:r>
              <a:rPr lang="ru-RU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, который будет удобен для всех пользователей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4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8200578" cy="2738214"/>
          </a:xfrm>
        </p:spPr>
        <p:txBody>
          <a:bodyPr anchor="t">
            <a:normAutofit fontScale="90000"/>
          </a:bodyPr>
          <a:lstStyle/>
          <a:p>
            <a:r>
              <a:rPr lang="ru-RU" sz="2700" b="0" dirty="0" smtClean="0"/>
              <a:t>Проектирование и разработка веб-сайтов подразумевает</a:t>
            </a:r>
            <a:r>
              <a:rPr lang="en-US" sz="2700" b="0" dirty="0" smtClean="0"/>
              <a:t>:</a:t>
            </a:r>
            <a:r>
              <a:rPr lang="ru-RU" sz="2700" b="0" dirty="0"/>
              <a:t/>
            </a:r>
            <a:br>
              <a:rPr lang="ru-RU" sz="2700" b="0" dirty="0"/>
            </a:br>
            <a:r>
              <a:rPr lang="ru-RU" sz="2700" b="0" dirty="0"/>
              <a:t>- анализ предметной области и составление портрета целевой аудитории</a:t>
            </a:r>
            <a:br>
              <a:rPr lang="ru-RU" sz="2700" b="0" dirty="0"/>
            </a:br>
            <a:r>
              <a:rPr lang="ru-RU" sz="2700" b="0" dirty="0"/>
              <a:t>- анализ рынка программных продуктов</a:t>
            </a:r>
            <a:br>
              <a:rPr lang="ru-RU" sz="2700" b="0" dirty="0"/>
            </a:br>
            <a:r>
              <a:rPr lang="ru-RU" sz="2700" b="0" dirty="0" smtClean="0"/>
              <a:t>- разработку </a:t>
            </a:r>
            <a:r>
              <a:rPr lang="ru-RU" sz="2700" b="0" dirty="0"/>
              <a:t>концепции проекта</a:t>
            </a:r>
            <a:r>
              <a:rPr lang="en-US" sz="2700" b="0" dirty="0" smtClean="0"/>
              <a:t/>
            </a:r>
            <a:br>
              <a:rPr lang="en-US" sz="2700" b="0" dirty="0" smtClean="0"/>
            </a:br>
            <a:r>
              <a:rPr lang="en-US" sz="2700" b="0" dirty="0" smtClean="0"/>
              <a:t>- </a:t>
            </a:r>
            <a:r>
              <a:rPr lang="ru-RU" sz="2700" b="0" dirty="0" smtClean="0"/>
              <a:t>создание </a:t>
            </a:r>
            <a:r>
              <a:rPr lang="ru-RU" sz="2700" b="0" dirty="0" err="1" smtClean="0"/>
              <a:t>вайрфрейма</a:t>
            </a:r>
            <a:r>
              <a:rPr lang="ru-RU" sz="2700" b="0" dirty="0" smtClean="0"/>
              <a:t> и макета</a:t>
            </a:r>
            <a:br>
              <a:rPr lang="ru-RU" sz="2700" b="0" dirty="0" smtClean="0"/>
            </a:br>
            <a:r>
              <a:rPr lang="ru-RU" sz="2700" b="0" dirty="0" smtClean="0"/>
              <a:t>- техническая реализация и тестирование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/>
            </a:r>
            <a:br>
              <a:rPr lang="ru-RU" b="0" dirty="0" smtClean="0"/>
            </a:br>
            <a:endParaRPr lang="ru-RU" sz="2000" b="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5536" y="450912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2558166" cy="19103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54" y="4149080"/>
            <a:ext cx="3248946" cy="19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5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  <a:p>
            <a:pPr algn="ctr"/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340768"/>
            <a:ext cx="4744194" cy="4752528"/>
          </a:xfrm>
        </p:spPr>
        <p:txBody>
          <a:bodyPr anchor="t">
            <a:normAutofit/>
          </a:bodyPr>
          <a:lstStyle/>
          <a:p>
            <a:r>
              <a:rPr lang="ru-RU" sz="2400" b="0" dirty="0"/>
              <a:t>Уязвимости сайтов –  возможности взлома из-за наличия ошибки в коде или неверных настроек системы управления. </a:t>
            </a: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/>
              <a:t>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2" y="1484784"/>
            <a:ext cx="3389294" cy="20635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30" y="3693251"/>
            <a:ext cx="2944572" cy="25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6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00808"/>
            <a:ext cx="8200578" cy="4392488"/>
          </a:xfrm>
        </p:spPr>
        <p:txBody>
          <a:bodyPr anchor="t">
            <a:normAutofit/>
          </a:bodyPr>
          <a:lstStyle/>
          <a:p>
            <a:r>
              <a:rPr lang="ru-RU" sz="2200" b="0" dirty="0" smtClean="0"/>
              <a:t>Был </a:t>
            </a:r>
            <a:r>
              <a:rPr lang="ru-RU" sz="2200" b="0" dirty="0"/>
              <a:t>выбран редактор кода </a:t>
            </a:r>
            <a:r>
              <a:rPr lang="en-US" sz="2200" b="0" dirty="0"/>
              <a:t>Visual Studio Code</a:t>
            </a:r>
            <a:r>
              <a:rPr lang="ru-RU" sz="2200" b="0" dirty="0"/>
              <a:t>, а в качестве программного обеспечения для создания макета был выбран сервис </a:t>
            </a:r>
            <a:r>
              <a:rPr lang="en-US" sz="2200" b="0" dirty="0" err="1"/>
              <a:t>Figma</a:t>
            </a:r>
            <a:r>
              <a:rPr lang="ru-RU" sz="2200" b="0" dirty="0"/>
              <a:t>.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b="0" dirty="0"/>
              <a:t>М</a:t>
            </a:r>
            <a:r>
              <a:rPr lang="ru-RU" sz="2200" b="0" dirty="0" smtClean="0"/>
              <a:t>ожно </a:t>
            </a:r>
            <a:r>
              <a:rPr lang="ru-RU" sz="2200" b="0" dirty="0"/>
              <a:t>выделить следующие функциональные </a:t>
            </a:r>
            <a:r>
              <a:rPr lang="ru-RU" sz="2200" b="0" dirty="0" smtClean="0"/>
              <a:t>возможности при которых сайт будет максимально приближен к требованиям:</a:t>
            </a:r>
            <a:r>
              <a:rPr lang="ru-RU" sz="2200" b="0" dirty="0"/>
              <a:t/>
            </a:r>
            <a:br>
              <a:rPr lang="ru-RU" sz="2200" b="0" dirty="0"/>
            </a:br>
            <a:r>
              <a:rPr lang="ru-RU" sz="2200" b="0" dirty="0"/>
              <a:t>Удобный и простой интерфейс пользователя</a:t>
            </a:r>
            <a:br>
              <a:rPr lang="ru-RU" sz="2200" b="0" dirty="0"/>
            </a:br>
            <a:r>
              <a:rPr lang="ru-RU" sz="2200" b="0" dirty="0"/>
              <a:t>Небольшой объем страниц</a:t>
            </a:r>
            <a:br>
              <a:rPr lang="ru-RU" sz="2200" b="0" dirty="0"/>
            </a:br>
            <a:r>
              <a:rPr lang="ru-RU" sz="2200" b="0" dirty="0"/>
              <a:t>Визуальное отображение результатов пройденного теста</a:t>
            </a:r>
            <a:br>
              <a:rPr lang="ru-RU" sz="2200" b="0" dirty="0"/>
            </a:br>
            <a:r>
              <a:rPr lang="ru-RU" sz="2200" b="0" dirty="0"/>
              <a:t>Красивый дизайн</a:t>
            </a:r>
            <a:r>
              <a:rPr lang="ru-RU" sz="2700" dirty="0"/>
              <a:t/>
            </a:r>
            <a:br>
              <a:rPr lang="ru-RU" sz="2700" dirty="0"/>
            </a:br>
            <a:endParaRPr lang="ru-RU" sz="27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Аналитическая часть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19683" y="180681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7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475878" y="1755515"/>
            <a:ext cx="8128570" cy="690243"/>
          </a:xfrm>
        </p:spPr>
        <p:txBody>
          <a:bodyPr anchor="t">
            <a:normAutofit fontScale="90000"/>
          </a:bodyPr>
          <a:lstStyle/>
          <a:p>
            <a:r>
              <a:rPr lang="ru-RU" b="0" dirty="0" smtClean="0"/>
              <a:t>В проектной части была разработана концепция, был создан </a:t>
            </a:r>
            <a:r>
              <a:rPr lang="ru-RU" b="0" dirty="0" err="1" smtClean="0"/>
              <a:t>вайрфрейм</a:t>
            </a:r>
            <a:r>
              <a:rPr lang="ru-RU" b="0" dirty="0" smtClean="0"/>
              <a:t> и дизайн макет </a:t>
            </a:r>
            <a:endParaRPr lang="ru-RU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2556126" y="1142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Проектная часть</a:t>
            </a:r>
            <a:endParaRPr lang="ru-RU" sz="2800" dirty="0"/>
          </a:p>
        </p:txBody>
      </p:sp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2398983"/>
            <a:ext cx="2341880" cy="356616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270010" y="2398983"/>
            <a:ext cx="2334438" cy="35818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411" y="2398983"/>
            <a:ext cx="316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Была описана основная технология разработки сайта </a:t>
            </a:r>
            <a:endParaRPr lang="ru-RU" dirty="0"/>
          </a:p>
        </p:txBody>
      </p:sp>
      <p:pic>
        <p:nvPicPr>
          <p:cNvPr id="17" name="Рисунок 16"/>
          <p:cNvPicPr/>
          <p:nvPr/>
        </p:nvPicPr>
        <p:blipFill>
          <a:blip r:embed="rId7"/>
          <a:stretch>
            <a:fillRect/>
          </a:stretch>
        </p:blipFill>
        <p:spPr>
          <a:xfrm>
            <a:off x="558154" y="3104207"/>
            <a:ext cx="3073539" cy="28609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70010" y="5980786"/>
            <a:ext cx="233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Вайрфрейм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787354" y="5987492"/>
            <a:ext cx="233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Дизайн макет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332" y="5988215"/>
            <a:ext cx="233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Дизайн макет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6"/>
          <p:cNvGrpSpPr/>
          <p:nvPr/>
        </p:nvGrpSpPr>
        <p:grpSpPr>
          <a:xfrm>
            <a:off x="251520" y="188640"/>
            <a:ext cx="8712968" cy="6462736"/>
            <a:chOff x="251520" y="188640"/>
            <a:chExt cx="8712968" cy="6462736"/>
          </a:xfrm>
        </p:grpSpPr>
        <p:grpSp>
          <p:nvGrpSpPr>
            <p:cNvPr id="5" name="Группа 15"/>
            <p:cNvGrpSpPr/>
            <p:nvPr/>
          </p:nvGrpSpPr>
          <p:grpSpPr>
            <a:xfrm>
              <a:off x="251520" y="188640"/>
              <a:ext cx="8712968" cy="6462736"/>
              <a:chOff x="251520" y="188640"/>
              <a:chExt cx="8712968" cy="646273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51520" y="188640"/>
                <a:ext cx="8712968" cy="6462736"/>
              </a:xfrm>
              <a:prstGeom prst="rect">
                <a:avLst/>
              </a:prstGeom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51520" y="188640"/>
                <a:ext cx="8640960" cy="872480"/>
              </a:xfrm>
              <a:prstGeom prst="rect">
                <a:avLst/>
              </a:prstGeom>
              <a:solidFill>
                <a:srgbClr val="DE6522"/>
              </a:solidFill>
              <a:ln w="76200">
                <a:solidFill>
                  <a:srgbClr val="DE6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6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Группа 4"/>
            <p:cNvGrpSpPr/>
            <p:nvPr/>
          </p:nvGrpSpPr>
          <p:grpSpPr>
            <a:xfrm>
              <a:off x="5220072" y="188640"/>
              <a:ext cx="3672408" cy="792088"/>
              <a:chOff x="2843808" y="5033185"/>
              <a:chExt cx="5688632" cy="108012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Прямоугольник 5"/>
              <p:cNvSpPr/>
              <p:nvPr/>
            </p:nvSpPr>
            <p:spPr>
              <a:xfrm>
                <a:off x="2843808" y="5033185"/>
                <a:ext cx="5688632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832" y="5157192"/>
                <a:ext cx="5154178" cy="832106"/>
              </a:xfrm>
              <a:prstGeom prst="rect">
                <a:avLst/>
              </a:prstGeom>
            </p:spPr>
          </p:pic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8</a:t>
            </a:fld>
            <a:r>
              <a:rPr lang="en-US" dirty="0" smtClean="0"/>
              <a:t>/</a:t>
            </a:r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303713"/>
            <a:ext cx="700563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23528" y="1886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Проектирование и </a:t>
            </a:r>
            <a:r>
              <a:rPr lang="ru-RU" b="1" dirty="0" err="1">
                <a:solidFill>
                  <a:schemeClr val="bg1"/>
                </a:solidFill>
              </a:rPr>
              <a:t>разработкка</a:t>
            </a:r>
            <a:r>
              <a:rPr lang="ru-RU" b="1" dirty="0">
                <a:solidFill>
                  <a:schemeClr val="bg1"/>
                </a:solidFill>
              </a:rPr>
              <a:t> веб-</a:t>
            </a:r>
            <a:r>
              <a:rPr lang="ru-RU" b="1" dirty="0" err="1">
                <a:solidFill>
                  <a:schemeClr val="bg1"/>
                </a:solidFill>
              </a:rPr>
              <a:t>квеста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Уязвимости </a:t>
            </a:r>
            <a:r>
              <a:rPr lang="ru-RU" b="1" dirty="0">
                <a:solidFill>
                  <a:schemeClr val="bg1"/>
                </a:solidFill>
              </a:rPr>
              <a:t>веб </a:t>
            </a:r>
            <a:r>
              <a:rPr lang="ru-RU" b="1" dirty="0" smtClean="0">
                <a:solidFill>
                  <a:schemeClr val="bg1"/>
                </a:solidFill>
              </a:rPr>
              <a:t>приложений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Заголовок 9"/>
          <p:cNvSpPr>
            <a:spLocks noGrp="1"/>
          </p:cNvSpPr>
          <p:nvPr>
            <p:ph type="title"/>
          </p:nvPr>
        </p:nvSpPr>
        <p:spPr>
          <a:xfrm>
            <a:off x="628278" y="1844824"/>
            <a:ext cx="8200578" cy="4458889"/>
          </a:xfrm>
        </p:spPr>
        <p:txBody>
          <a:bodyPr anchor="t">
            <a:normAutofit fontScale="90000"/>
          </a:bodyPr>
          <a:lstStyle/>
          <a:p>
            <a:r>
              <a:rPr lang="ru-RU" b="0" dirty="0"/>
              <a:t>Практическая ценность курсового проекта</a:t>
            </a:r>
            <a:r>
              <a:rPr lang="en-US" b="0" dirty="0"/>
              <a:t>:</a:t>
            </a:r>
            <a:r>
              <a:rPr lang="ru-RU" b="0" dirty="0"/>
              <a:t/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был </a:t>
            </a:r>
            <a:r>
              <a:rPr lang="ru-RU" b="0" dirty="0"/>
              <a:t>получен опыт разработки веб-сайтов, были освоены базовые инструменты;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был </a:t>
            </a:r>
            <a:r>
              <a:rPr lang="ru-RU" b="0" dirty="0"/>
              <a:t>получены представления об обеспечении безопасности;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пользователи </a:t>
            </a:r>
            <a:r>
              <a:rPr lang="ru-RU" b="0" dirty="0"/>
              <a:t>могут изучить информацию по теме;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была </a:t>
            </a:r>
            <a:r>
              <a:rPr lang="ru-RU" b="0" dirty="0"/>
              <a:t>выполнена работа по анализу подобных сайтов</a:t>
            </a:r>
            <a:r>
              <a:rPr lang="ru-RU" b="0" dirty="0" smtClean="0"/>
              <a:t>.</a:t>
            </a:r>
            <a:br>
              <a:rPr lang="ru-RU" b="0" dirty="0" smtClean="0"/>
            </a:br>
            <a:r>
              <a:rPr lang="ru-RU" b="0" dirty="0"/>
              <a:t/>
            </a:r>
            <a:br>
              <a:rPr lang="ru-RU" b="0" dirty="0"/>
            </a:br>
            <a:r>
              <a:rPr lang="ru-RU" b="0" dirty="0"/>
              <a:t>Исходя из выполненных задач можно подвести итоги: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разработка </a:t>
            </a:r>
            <a:r>
              <a:rPr lang="ru-RU" b="0" dirty="0"/>
              <a:t>макета сайта, является самым эффективным способом структурного представления сайта;</a:t>
            </a:r>
            <a:br>
              <a:rPr lang="ru-RU" b="0" dirty="0"/>
            </a:br>
            <a:r>
              <a:rPr lang="en-US" b="0" dirty="0" smtClean="0"/>
              <a:t>-</a:t>
            </a:r>
            <a:r>
              <a:rPr lang="ru-RU" b="0" dirty="0" smtClean="0"/>
              <a:t> </a:t>
            </a:r>
            <a:r>
              <a:rPr lang="ru-RU" b="0" dirty="0"/>
              <a:t>структура веб-сайтов, в основном, очень схожа, расположение основных элементов, таких как: логотип, название и панель навигации, практически не меняются;</a:t>
            </a:r>
            <a:br>
              <a:rPr lang="ru-RU" b="0" dirty="0"/>
            </a:br>
            <a:r>
              <a:rPr lang="en-US" b="0" dirty="0" smtClean="0"/>
              <a:t>- </a:t>
            </a:r>
            <a:r>
              <a:rPr lang="ru-RU" b="0" dirty="0" smtClean="0"/>
              <a:t>для </a:t>
            </a:r>
            <a:r>
              <a:rPr lang="ru-RU" b="0" dirty="0"/>
              <a:t>вёрстки веб-сайта предпочтительно использовать специальные среды разработки.</a:t>
            </a:r>
            <a:r>
              <a:rPr lang="ru-RU" b="0" dirty="0" smtClean="0"/>
              <a:t/>
            </a:r>
            <a:br>
              <a:rPr lang="ru-RU" b="0" dirty="0" smtClean="0"/>
            </a:br>
            <a:endParaRPr lang="ru-RU" sz="2400" b="0" dirty="0"/>
          </a:p>
        </p:txBody>
      </p:sp>
      <p:sp>
        <p:nvSpPr>
          <p:cNvPr id="13" name="Заголовок 9"/>
          <p:cNvSpPr txBox="1">
            <a:spLocks/>
          </p:cNvSpPr>
          <p:nvPr/>
        </p:nvSpPr>
        <p:spPr>
          <a:xfrm>
            <a:off x="628278" y="1493168"/>
            <a:ext cx="8200578" cy="50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2591780" y="122197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Заключение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0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499992" y="116632"/>
            <a:ext cx="4536504" cy="6624736"/>
          </a:xfrm>
          <a:prstGeom prst="rect">
            <a:avLst/>
          </a:prstGeom>
          <a:ln w="76200">
            <a:solidFill>
              <a:srgbClr val="DE652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Студент группы Ир3-19 Платонов А.С.</a:t>
            </a: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Руководитель Федотова Н.И.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7" y="0"/>
            <a:ext cx="4433161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Группа 7"/>
          <p:cNvGrpSpPr/>
          <p:nvPr/>
        </p:nvGrpSpPr>
        <p:grpSpPr>
          <a:xfrm>
            <a:off x="107504" y="5085184"/>
            <a:ext cx="6480720" cy="1296144"/>
            <a:chOff x="2843808" y="5033185"/>
            <a:chExt cx="5688632" cy="10801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Прямоугольник 6"/>
            <p:cNvSpPr/>
            <p:nvPr/>
          </p:nvSpPr>
          <p:spPr>
            <a:xfrm>
              <a:off x="2843808" y="5033185"/>
              <a:ext cx="5688632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5157192"/>
              <a:ext cx="5154178" cy="83210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0" y="692695"/>
            <a:ext cx="4320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Проектирование и разработка веб-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квеста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уязвимости веб приложений</a:t>
            </a:r>
            <a:endParaRPr lang="ru-RU" sz="3000" b="1" dirty="0" smtClean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3A5-6838-4BA8-BE42-EBE612759A0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570</Words>
  <Application>Microsoft Office PowerPoint</Application>
  <PresentationFormat>Экран (4:3)</PresentationFormat>
  <Paragraphs>83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Актуальность темы обусловлена повышением спроса на веб-сайты, и как следствие, ростом числа кибератак. </vt:lpstr>
      <vt:lpstr>Цель курсового проекта – создать сайт, для пользователей желающих ознакомится с уязвимостями веб-сайтов и приобрести навыки в тестировании собственных сайтов</vt:lpstr>
      <vt:lpstr>Проектирование и разработка веб-сайтов подразумевает: - анализ предметной области и составление портрета целевой аудитории - анализ рынка программных продуктов - разработку концепции проекта - создание вайрфрейма и макета - техническая реализация и тестирование    </vt:lpstr>
      <vt:lpstr>Уязвимости сайтов –  возможности взлома из-за наличия ошибки в коде или неверных настроек системы управления.   Создание веб-сайта заключает в себе не только разработку дизайна и программирование, но и детальный анализ проекта, сотрудничество с заказчиком и поиск решений для достижения поставленных целей проекта. </vt:lpstr>
      <vt:lpstr>Был выбран редактор кода Visual Studio Code, а в качестве программного обеспечения для создания макета был выбран сервис Figma.  Можно выделить следующие функциональные возможности при которых сайт будет максимально приближен к требованиям: Удобный и простой интерфейс пользователя Небольшой объем страниц Визуальное отображение результатов пройденного теста Красивый дизайн </vt:lpstr>
      <vt:lpstr>В проектной части была разработана концепция, был создан вайрфрейм и дизайн макет </vt:lpstr>
      <vt:lpstr>Практическая ценность курсового проекта: - был получен опыт разработки веб-сайтов, были освоены базовые инструменты; - был получены представления об обеспечении безопасности; - пользователи могут изучить информацию по теме; - была выполнена работа по анализу подобных сайтов.  Исходя из выполненных задач можно подвести итоги: - разработка макета сайта, является самым эффективным способом структурного представления сайта; - структура веб-сайтов, в основном, очень схожа, расположение основных элементов, таких как: логотип, название и панель навигации, практически не меняются; - для вёрстки веб-сайта предпочтительно использовать специальные среды разработки.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Судленков - реализация проекта МЦК-ЧЭМК 2016 (урезанная версия)</dc:title>
  <dc:creator>Васильев Юрий Петрович;Данные предоставили: Поликарпов И.Л., Ильин Е.М., Камалутдинова С.М.</dc:creator>
  <cp:keywords>МЦК-ЧЭМК</cp:keywords>
  <cp:lastModifiedBy>Пользователь Windows</cp:lastModifiedBy>
  <cp:revision>149</cp:revision>
  <dcterms:created xsi:type="dcterms:W3CDTF">2016-12-05T07:23:21Z</dcterms:created>
  <dcterms:modified xsi:type="dcterms:W3CDTF">2022-06-02T19:20:44Z</dcterms:modified>
</cp:coreProperties>
</file>