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0"/>
  </p:notesMasterIdLst>
  <p:sldIdLst>
    <p:sldId id="256" r:id="rId2"/>
    <p:sldId id="289" r:id="rId3"/>
    <p:sldId id="298" r:id="rId4"/>
    <p:sldId id="292" r:id="rId5"/>
    <p:sldId id="293" r:id="rId6"/>
    <p:sldId id="294" r:id="rId7"/>
    <p:sldId id="296" r:id="rId8"/>
    <p:sldId id="297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6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Средний стиль 3 -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29" autoAdjust="0"/>
  </p:normalViewPr>
  <p:slideViewPr>
    <p:cSldViewPr>
      <p:cViewPr varScale="1">
        <p:scale>
          <a:sx n="106" d="100"/>
          <a:sy n="106" d="100"/>
        </p:scale>
        <p:origin x="176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F1D81-4EE5-4E39-B6F1-8885B9595BAC}" type="datetimeFigureOut">
              <a:rPr lang="ru-RU" smtClean="0"/>
              <a:pPr/>
              <a:t>01.06.2022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33C84-2CFA-4DD2-89FC-3019C6957B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678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Невозможно представить современный мир без интернета, интернет обеспечивает своевременную работоспособность веб-серверов для сотен тысяч предприятий и фирм, для миллионов развлекательных, маркетинговых, некоммерческих и обучающих веб-сайтов.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Веб-сайт постоянно подвергается различным атакам. По исследованиям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Technologies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количество кибератак в 2021 году возросло на 40% по сравнению с 2020 годом. В России сумма атак увеличилось на 54%. В среднем, каждую неделю хакеры осуществляли 1153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кибератаки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33C84-2CFA-4DD2-89FC-3019C6957BF5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435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Выбранная тема курсового проекта «Проектирование и разработка интерфейсов пользователя веб-</a:t>
            </a:r>
            <a:r>
              <a:rPr lang="ru-RU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квеста</a:t>
            </a:r>
            <a:r>
              <a:rPr lang="ru-RU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«Уязвимости веб-приложений» предназначена для овладения навыками защиты веб-сайтов от внешних угроз и хакерских атак, является актуальной, в силу того, что в мире информационных технологий сайты хранят большое количество актуальной персональной информации, которая может использоваться злоумышленниками.</a:t>
            </a:r>
            <a:endParaRPr lang="ru-RU" sz="120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33C84-2CFA-4DD2-89FC-3019C6957BF5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5299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разработке проекта для обеспечения его наибольшей эффективности весьма важно учитывать все специфики информационной среды, в которой будет происходить эксплуатация.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33C84-2CFA-4DD2-89FC-3019C6957BF5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32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Оставленные без внимания уязвимости приводят к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кибератакам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как следствие к утечке личных данных сотрудников, потере доступа к веб ресурсу и краже финансовых документов.   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33C84-2CFA-4DD2-89FC-3019C6957BF5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702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разработке проекта для обеспечения его наибольшей эффективности весьма важно учитывать все специфики информационной среды, в которой будет происходить эксплуатация.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качестве основного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редактора кода был выбран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 studio code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как более доступное и удобное ПО. Для создания макета был выбран бесплатный сервис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Figma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33C84-2CFA-4DD2-89FC-3019C6957BF5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484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Вайрфрейм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это образ дизайна низкой точности. Он должен четко показывать: основою группу контента, на картинке справа вы видите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вайрфрейм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главной страницы.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После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вайрфрейма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был разработан дизайн макет.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Дизайн-макет – это визуальный образ страницы, отображающий расположение и характеристики всех элементов.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После 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создания макета можно приступать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33C84-2CFA-4DD2-89FC-3019C6957BF5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626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6A50-2970-4D2B-BBFE-15D12F89CB5A}" type="datetime1">
              <a:rPr lang="ru-RU" smtClean="0"/>
              <a:pPr/>
              <a:t>01.06.2022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77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99C3-B385-48FC-A3DC-771F5EFAE80F}" type="datetime1">
              <a:rPr lang="ru-RU" smtClean="0"/>
              <a:pPr/>
              <a:t>01.06.2022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00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E285E-6CE2-4AB7-8B62-DB38C6BD6E0F}" type="datetime1">
              <a:rPr lang="ru-RU" smtClean="0"/>
              <a:pPr/>
              <a:t>01.06.2022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51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3E16-A3BD-4F48-B288-33F824B1929E}" type="datetime1">
              <a:rPr lang="ru-RU" smtClean="0"/>
              <a:pPr/>
              <a:t>01.06.2022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04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1234-7A09-4074-A921-CB27B7EA6D46}" type="datetime1">
              <a:rPr lang="ru-RU" smtClean="0"/>
              <a:pPr/>
              <a:t>01.06.2022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26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30C46-F36C-452F-AF09-3054BF99695F}" type="datetime1">
              <a:rPr lang="ru-RU" smtClean="0"/>
              <a:pPr/>
              <a:t>01.06.2022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71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09F5-19E9-4ECA-A848-F4BFC063EE6D}" type="datetime1">
              <a:rPr lang="ru-RU" smtClean="0"/>
              <a:pPr/>
              <a:t>01.06.2022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21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2CC4-4CC8-4D06-8A49-96470D9243A3}" type="datetime1">
              <a:rPr lang="ru-RU" smtClean="0"/>
              <a:pPr/>
              <a:t>01.06.2022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19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A07F-999E-4F0E-83A1-A82334BEE0B3}" type="datetime1">
              <a:rPr lang="ru-RU" smtClean="0"/>
              <a:pPr/>
              <a:t>01.06.2022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99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9E99-EE21-493D-8594-A240AFAA2AFB}" type="datetime1">
              <a:rPr lang="ru-RU" smtClean="0"/>
              <a:pPr/>
              <a:t>01.06.2022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331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11D7-1538-469E-8B2F-356BB9CB12F0}" type="datetime1">
              <a:rPr lang="ru-RU" smtClean="0"/>
              <a:pPr/>
              <a:t>01.06.2022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10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9931E-195D-4B26-80FE-29169D29C9C8}" type="datetime1">
              <a:rPr lang="ru-RU" smtClean="0"/>
              <a:pPr/>
              <a:t>01.06.2022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3A3A5-6838-4BA8-BE42-EBE612759A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649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4499992" y="116632"/>
            <a:ext cx="4536504" cy="6624736"/>
          </a:xfrm>
          <a:prstGeom prst="rect">
            <a:avLst/>
          </a:prstGeom>
          <a:ln w="76200">
            <a:solidFill>
              <a:srgbClr val="DE652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b="1" dirty="0" smtClean="0">
              <a:solidFill>
                <a:schemeClr val="tx1"/>
              </a:solidFill>
            </a:endParaRPr>
          </a:p>
          <a:p>
            <a:endParaRPr lang="ru-RU" b="1" dirty="0" smtClean="0">
              <a:solidFill>
                <a:schemeClr val="tx1"/>
              </a:solidFill>
            </a:endParaRPr>
          </a:p>
          <a:p>
            <a:endParaRPr lang="ru-RU" b="1" dirty="0" smtClean="0">
              <a:solidFill>
                <a:schemeClr val="tx1"/>
              </a:solidFill>
            </a:endParaRPr>
          </a:p>
          <a:p>
            <a:endParaRPr lang="ru-RU" b="1" dirty="0" smtClean="0">
              <a:solidFill>
                <a:schemeClr val="tx1"/>
              </a:solidFill>
            </a:endParaRPr>
          </a:p>
          <a:p>
            <a:endParaRPr lang="ru-RU" b="1" dirty="0" smtClean="0">
              <a:solidFill>
                <a:schemeClr val="tx1"/>
              </a:solidFill>
            </a:endParaRPr>
          </a:p>
          <a:p>
            <a:r>
              <a:rPr lang="ru-RU" b="1" dirty="0" smtClean="0">
                <a:solidFill>
                  <a:schemeClr val="tx1"/>
                </a:solidFill>
              </a:rPr>
              <a:t>Студент группы </a:t>
            </a:r>
            <a:r>
              <a:rPr lang="ru-RU" b="1" dirty="0" smtClean="0">
                <a:solidFill>
                  <a:schemeClr val="tx1"/>
                </a:solidFill>
              </a:rPr>
              <a:t>Ир</a:t>
            </a:r>
            <a:r>
              <a:rPr lang="ru-RU" b="1" dirty="0" smtClean="0">
                <a:solidFill>
                  <a:schemeClr val="tx1"/>
                </a:solidFill>
              </a:rPr>
              <a:t>3-19 Платонов </a:t>
            </a:r>
            <a:r>
              <a:rPr lang="ru-RU" b="1" dirty="0" smtClean="0">
                <a:solidFill>
                  <a:schemeClr val="tx1"/>
                </a:solidFill>
              </a:rPr>
              <a:t>А</a:t>
            </a:r>
            <a:r>
              <a:rPr lang="ru-RU" b="1" dirty="0" smtClean="0">
                <a:solidFill>
                  <a:schemeClr val="tx1"/>
                </a:solidFill>
              </a:rPr>
              <a:t>.С.</a:t>
            </a:r>
            <a:endParaRPr lang="ru-RU" b="1" dirty="0" smtClean="0">
              <a:solidFill>
                <a:schemeClr val="tx1"/>
              </a:solidFill>
            </a:endParaRPr>
          </a:p>
          <a:p>
            <a:endParaRPr lang="ru-RU" b="1" dirty="0" smtClean="0">
              <a:solidFill>
                <a:schemeClr val="tx1"/>
              </a:solidFill>
            </a:endParaRPr>
          </a:p>
          <a:p>
            <a:r>
              <a:rPr lang="ru-RU" b="1" dirty="0" smtClean="0">
                <a:solidFill>
                  <a:schemeClr val="tx1"/>
                </a:solidFill>
              </a:rPr>
              <a:t>Руководитель </a:t>
            </a:r>
            <a:r>
              <a:rPr lang="ru-RU" b="1" dirty="0" smtClean="0">
                <a:solidFill>
                  <a:schemeClr val="tx1"/>
                </a:solidFill>
              </a:rPr>
              <a:t>Федотова Н.И.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77" y="0"/>
            <a:ext cx="4433161" cy="6858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8" name="Группа 7"/>
          <p:cNvGrpSpPr/>
          <p:nvPr/>
        </p:nvGrpSpPr>
        <p:grpSpPr>
          <a:xfrm>
            <a:off x="107504" y="5085184"/>
            <a:ext cx="6480720" cy="1296144"/>
            <a:chOff x="2843808" y="5033185"/>
            <a:chExt cx="5688632" cy="108012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Прямоугольник 6"/>
            <p:cNvSpPr/>
            <p:nvPr/>
          </p:nvSpPr>
          <p:spPr>
            <a:xfrm>
              <a:off x="2843808" y="5033185"/>
              <a:ext cx="5688632" cy="108012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9832" y="5157192"/>
              <a:ext cx="5154178" cy="832106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4572000" y="692695"/>
            <a:ext cx="43204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chemeClr val="accent3">
                    <a:lumMod val="75000"/>
                  </a:schemeClr>
                </a:solidFill>
              </a:rPr>
              <a:t>Проектирование </a:t>
            </a:r>
            <a:r>
              <a:rPr lang="ru-RU" sz="3200" b="1" dirty="0" smtClean="0">
                <a:solidFill>
                  <a:schemeClr val="accent3">
                    <a:lumMod val="75000"/>
                  </a:schemeClr>
                </a:solidFill>
              </a:rPr>
              <a:t>и разработка веб-</a:t>
            </a:r>
            <a:r>
              <a:rPr lang="ru-RU" sz="3200" b="1" dirty="0" err="1" smtClean="0">
                <a:solidFill>
                  <a:schemeClr val="accent3">
                    <a:lumMod val="75000"/>
                  </a:schemeClr>
                </a:solidFill>
              </a:rPr>
              <a:t>квеста</a:t>
            </a:r>
            <a:r>
              <a:rPr lang="ru-RU" sz="32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</a:rPr>
              <a:t>“</a:t>
            </a:r>
            <a:r>
              <a:rPr lang="ru-RU" sz="3200" b="1" dirty="0" smtClean="0">
                <a:solidFill>
                  <a:schemeClr val="accent3">
                    <a:lumMod val="75000"/>
                  </a:schemeClr>
                </a:solidFill>
              </a:rPr>
              <a:t>уязвимости веб приложений</a:t>
            </a:r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</a:rPr>
              <a:t>”</a:t>
            </a:r>
            <a:endParaRPr lang="ru-RU" sz="3000" b="1" dirty="0" smtClean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98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Группа 16"/>
          <p:cNvGrpSpPr/>
          <p:nvPr/>
        </p:nvGrpSpPr>
        <p:grpSpPr>
          <a:xfrm>
            <a:off x="251520" y="188640"/>
            <a:ext cx="8712968" cy="6462736"/>
            <a:chOff x="251520" y="188640"/>
            <a:chExt cx="8712968" cy="6462736"/>
          </a:xfrm>
        </p:grpSpPr>
        <p:grpSp>
          <p:nvGrpSpPr>
            <p:cNvPr id="16" name="Группа 15"/>
            <p:cNvGrpSpPr/>
            <p:nvPr/>
          </p:nvGrpSpPr>
          <p:grpSpPr>
            <a:xfrm>
              <a:off x="251520" y="188640"/>
              <a:ext cx="8712968" cy="6462736"/>
              <a:chOff x="251520" y="188640"/>
              <a:chExt cx="8712968" cy="6462736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251520" y="188640"/>
                <a:ext cx="8712968" cy="6462736"/>
              </a:xfrm>
              <a:prstGeom prst="rect">
                <a:avLst/>
              </a:prstGeom>
              <a:ln w="76200">
                <a:solidFill>
                  <a:srgbClr val="DE652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sz="28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251520" y="188640"/>
                <a:ext cx="8640960" cy="872480"/>
              </a:xfrm>
              <a:prstGeom prst="rect">
                <a:avLst/>
              </a:prstGeom>
              <a:solidFill>
                <a:srgbClr val="DE6522"/>
              </a:solidFill>
              <a:ln w="76200">
                <a:solidFill>
                  <a:srgbClr val="DE652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sz="1600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" name="Группа 4"/>
            <p:cNvGrpSpPr/>
            <p:nvPr/>
          </p:nvGrpSpPr>
          <p:grpSpPr>
            <a:xfrm>
              <a:off x="5220072" y="188640"/>
              <a:ext cx="3672408" cy="792088"/>
              <a:chOff x="2843808" y="5033185"/>
              <a:chExt cx="5688632" cy="108012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Прямоугольник 5"/>
              <p:cNvSpPr/>
              <p:nvPr/>
            </p:nvSpPr>
            <p:spPr>
              <a:xfrm>
                <a:off x="2843808" y="5033185"/>
                <a:ext cx="5688632" cy="108012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7" name="Рисунок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832" y="5157192"/>
                <a:ext cx="5154178" cy="832106"/>
              </a:xfrm>
              <a:prstGeom prst="rect">
                <a:avLst/>
              </a:prstGeom>
            </p:spPr>
          </p:pic>
        </p:grp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2</a:t>
            </a:fld>
            <a:r>
              <a:rPr lang="en-US" dirty="0" smtClean="0"/>
              <a:t>/</a:t>
            </a:r>
            <a:r>
              <a:rPr lang="ru-RU" dirty="0" smtClean="0"/>
              <a:t>8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303713"/>
            <a:ext cx="7005637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Прямоугольник 17"/>
          <p:cNvSpPr/>
          <p:nvPr/>
        </p:nvSpPr>
        <p:spPr>
          <a:xfrm>
            <a:off x="323528" y="188640"/>
            <a:ext cx="4752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Проектирование и </a:t>
            </a:r>
            <a:r>
              <a:rPr lang="ru-RU" b="1" dirty="0" err="1" smtClean="0">
                <a:solidFill>
                  <a:schemeClr val="bg1"/>
                </a:solidFill>
              </a:rPr>
              <a:t>разработкка</a:t>
            </a:r>
            <a:r>
              <a:rPr lang="ru-RU" b="1" dirty="0" smtClean="0">
                <a:solidFill>
                  <a:schemeClr val="bg1"/>
                </a:solidFill>
              </a:rPr>
              <a:t> веб-</a:t>
            </a:r>
            <a:r>
              <a:rPr lang="ru-RU" b="1" dirty="0" err="1" smtClean="0">
                <a:solidFill>
                  <a:schemeClr val="bg1"/>
                </a:solidFill>
              </a:rPr>
              <a:t>квеста</a:t>
            </a:r>
            <a:r>
              <a:rPr lang="ru-RU" b="1" dirty="0" smtClean="0">
                <a:solidFill>
                  <a:schemeClr val="bg1"/>
                </a:solidFill>
              </a:rPr>
              <a:t> 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</a:t>
            </a:r>
            <a:r>
              <a:rPr lang="ru-RU" b="1" dirty="0" smtClean="0">
                <a:solidFill>
                  <a:schemeClr val="bg1"/>
                </a:solidFill>
              </a:rPr>
              <a:t>Уязвимости веб приложений</a:t>
            </a:r>
            <a:r>
              <a:rPr lang="en-US" b="1" dirty="0" smtClean="0">
                <a:solidFill>
                  <a:schemeClr val="bg1"/>
                </a:solidFill>
              </a:rPr>
              <a:t>”</a:t>
            </a:r>
            <a:endParaRPr lang="ru-RU" b="1" dirty="0" smtClean="0">
              <a:solidFill>
                <a:schemeClr val="bg1"/>
              </a:solidFill>
            </a:endParaRPr>
          </a:p>
        </p:txBody>
      </p:sp>
      <p:sp>
        <p:nvSpPr>
          <p:cNvPr id="19" name="Заголовок 9"/>
          <p:cNvSpPr>
            <a:spLocks noGrp="1"/>
          </p:cNvSpPr>
          <p:nvPr>
            <p:ph type="title"/>
          </p:nvPr>
        </p:nvSpPr>
        <p:spPr>
          <a:xfrm>
            <a:off x="475878" y="1340768"/>
            <a:ext cx="8200578" cy="1728192"/>
          </a:xfrm>
        </p:spPr>
        <p:txBody>
          <a:bodyPr anchor="t">
            <a:normAutofit/>
          </a:bodyPr>
          <a:lstStyle/>
          <a:p>
            <a:r>
              <a:rPr lang="ru-RU" sz="2000" b="0" dirty="0" smtClean="0"/>
              <a:t>Актуальность темы обусловлена повышением спроса на веб-сайты, и как следствие, ростом числа кибератак.</a:t>
            </a:r>
            <a:br>
              <a:rPr lang="ru-RU" sz="2000" b="0" dirty="0" smtClean="0"/>
            </a:br>
            <a:endParaRPr lang="ru-RU" sz="2000" b="0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008" y="2293489"/>
            <a:ext cx="6830820" cy="376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9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16"/>
          <p:cNvGrpSpPr/>
          <p:nvPr/>
        </p:nvGrpSpPr>
        <p:grpSpPr>
          <a:xfrm>
            <a:off x="251520" y="188640"/>
            <a:ext cx="8712968" cy="6462736"/>
            <a:chOff x="251520" y="188640"/>
            <a:chExt cx="8712968" cy="6462736"/>
          </a:xfrm>
        </p:grpSpPr>
        <p:grpSp>
          <p:nvGrpSpPr>
            <p:cNvPr id="5" name="Группа 15"/>
            <p:cNvGrpSpPr/>
            <p:nvPr/>
          </p:nvGrpSpPr>
          <p:grpSpPr>
            <a:xfrm>
              <a:off x="251520" y="188640"/>
              <a:ext cx="8712968" cy="6462736"/>
              <a:chOff x="251520" y="188640"/>
              <a:chExt cx="8712968" cy="6462736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251520" y="188640"/>
                <a:ext cx="8712968" cy="6462736"/>
              </a:xfrm>
              <a:prstGeom prst="rect">
                <a:avLst/>
              </a:prstGeom>
              <a:ln w="76200">
                <a:solidFill>
                  <a:srgbClr val="DE652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sz="28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251520" y="188640"/>
                <a:ext cx="8640960" cy="872480"/>
              </a:xfrm>
              <a:prstGeom prst="rect">
                <a:avLst/>
              </a:prstGeom>
              <a:solidFill>
                <a:srgbClr val="DE6522"/>
              </a:solidFill>
              <a:ln w="76200">
                <a:solidFill>
                  <a:srgbClr val="DE652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sz="1600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9" name="Группа 4"/>
            <p:cNvGrpSpPr/>
            <p:nvPr/>
          </p:nvGrpSpPr>
          <p:grpSpPr>
            <a:xfrm>
              <a:off x="5220072" y="188640"/>
              <a:ext cx="3672408" cy="792088"/>
              <a:chOff x="2843808" y="5033185"/>
              <a:chExt cx="5688632" cy="108012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Прямоугольник 5"/>
              <p:cNvSpPr/>
              <p:nvPr/>
            </p:nvSpPr>
            <p:spPr>
              <a:xfrm>
                <a:off x="2843808" y="5033185"/>
                <a:ext cx="5688632" cy="108012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7" name="Рисунок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832" y="5157192"/>
                <a:ext cx="5154178" cy="832106"/>
              </a:xfrm>
              <a:prstGeom prst="rect">
                <a:avLst/>
              </a:prstGeom>
            </p:spPr>
          </p:pic>
        </p:grp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3</a:t>
            </a:fld>
            <a:r>
              <a:rPr lang="en-US" dirty="0" smtClean="0"/>
              <a:t>/</a:t>
            </a:r>
            <a:r>
              <a:rPr lang="ru-RU" dirty="0" smtClean="0"/>
              <a:t>8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303713"/>
            <a:ext cx="7005637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Прямоугольник 17"/>
          <p:cNvSpPr/>
          <p:nvPr/>
        </p:nvSpPr>
        <p:spPr>
          <a:xfrm>
            <a:off x="323528" y="188640"/>
            <a:ext cx="4752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Проектирование и </a:t>
            </a:r>
            <a:r>
              <a:rPr lang="ru-RU" b="1" dirty="0" err="1">
                <a:solidFill>
                  <a:schemeClr val="bg1"/>
                </a:solidFill>
              </a:rPr>
              <a:t>разработкка</a:t>
            </a:r>
            <a:r>
              <a:rPr lang="ru-RU" b="1" dirty="0">
                <a:solidFill>
                  <a:schemeClr val="bg1"/>
                </a:solidFill>
              </a:rPr>
              <a:t> веб-</a:t>
            </a:r>
            <a:r>
              <a:rPr lang="ru-RU" b="1" dirty="0" err="1">
                <a:solidFill>
                  <a:schemeClr val="bg1"/>
                </a:solidFill>
              </a:rPr>
              <a:t>квеста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“</a:t>
            </a:r>
            <a:r>
              <a:rPr lang="ru-RU" b="1" dirty="0">
                <a:solidFill>
                  <a:schemeClr val="bg1"/>
                </a:solidFill>
              </a:rPr>
              <a:t>Уязвимости веб приложений</a:t>
            </a:r>
            <a:r>
              <a:rPr lang="en-US" b="1" dirty="0">
                <a:solidFill>
                  <a:schemeClr val="bg1"/>
                </a:solidFill>
              </a:rPr>
              <a:t>”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9" name="Заголовок 9"/>
          <p:cNvSpPr>
            <a:spLocks noGrp="1"/>
          </p:cNvSpPr>
          <p:nvPr>
            <p:ph type="title"/>
          </p:nvPr>
        </p:nvSpPr>
        <p:spPr>
          <a:xfrm>
            <a:off x="475878" y="1340768"/>
            <a:ext cx="3376042" cy="4752528"/>
          </a:xfrm>
        </p:spPr>
        <p:txBody>
          <a:bodyPr anchor="t">
            <a:normAutofit/>
          </a:bodyPr>
          <a:lstStyle/>
          <a:p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Цель </a:t>
            </a:r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курсового проекта – создать сайт, для пользователей желающих ознакомится с уязвимостями веб-сайтов и приобрести навыки в тестировании собственных сайтов</a:t>
            </a:r>
            <a:endParaRPr lang="ru-RU" sz="2400" dirty="0"/>
          </a:p>
        </p:txBody>
      </p:sp>
      <p:sp>
        <p:nvSpPr>
          <p:cNvPr id="21" name="Заголовок 9"/>
          <p:cNvSpPr txBox="1">
            <a:spLocks/>
          </p:cNvSpPr>
          <p:nvPr/>
        </p:nvSpPr>
        <p:spPr>
          <a:xfrm>
            <a:off x="3995936" y="1340768"/>
            <a:ext cx="4752528" cy="4896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Задачи</a:t>
            </a:r>
            <a:r>
              <a:rPr kumimoji="0" lang="ru-RU" sz="240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 </a:t>
            </a: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j-ea"/>
                <a:cs typeface="+mj-cs"/>
              </a:rPr>
              <a:t>к</a:t>
            </a:r>
            <a:r>
              <a:rPr kumimoji="0" lang="ru-RU" sz="240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урсового</a:t>
            </a:r>
            <a:r>
              <a:rPr kumimoji="0" lang="ru-RU" sz="240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 проекта</a:t>
            </a:r>
            <a:r>
              <a:rPr kumimoji="0" lang="en-US" sz="240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:</a:t>
            </a:r>
            <a:endParaRPr kumimoji="0" lang="ru-RU" sz="2400" i="0" u="none" strike="noStrike" kern="1200" cap="none" spc="0" normalizeH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ru-RU" sz="24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j-ea"/>
                <a:cs typeface="+mj-cs"/>
              </a:rPr>
              <a:t>Ознакомит</a:t>
            </a:r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j-ea"/>
                <a:cs typeface="+mj-cs"/>
              </a:rPr>
              <a:t>ь</a:t>
            </a:r>
            <a:r>
              <a:rPr lang="ru-RU" sz="24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j-ea"/>
                <a:cs typeface="+mj-cs"/>
              </a:rPr>
              <a:t>ся с основными правилами</a:t>
            </a:r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j-ea"/>
                <a:cs typeface="+mj-cs"/>
              </a:rPr>
              <a:t> и рекомендациями веб-разработки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ru-RU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Выявить методы организации атак на веб-сайты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ru-RU" sz="2400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Выбрать стратегию разработки и создания веб-</a:t>
            </a:r>
            <a:r>
              <a:rPr lang="ru-RU" sz="2400" noProof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квеста</a:t>
            </a:r>
            <a:endParaRPr lang="ru-RU" sz="2400" noProof="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ru-RU" sz="240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Разработать</a:t>
            </a:r>
            <a:r>
              <a:rPr kumimoji="0" lang="ru-RU" sz="2400" i="0" u="none" strike="noStrike" kern="1200" cap="none" spc="0" normalizeH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макет </a:t>
            </a:r>
            <a:r>
              <a:rPr kumimoji="0" lang="ru-RU" sz="2400" i="0" u="none" strike="noStrike" kern="1200" cap="none" spc="0" normalizeH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квеста</a:t>
            </a:r>
            <a:endParaRPr kumimoji="0" lang="ru-RU" sz="2400" i="0" u="none" strike="noStrike" kern="1200" cap="none" spc="0" normalizeH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ru-RU" sz="2400" baseline="0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Создать веб-</a:t>
            </a:r>
            <a:r>
              <a:rPr lang="ru-RU" sz="2400" baseline="0" noProof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квест</a:t>
            </a:r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, который будет удобен для всех пользователей</a:t>
            </a:r>
            <a:endParaRPr kumimoji="0" lang="ru-RU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ru-RU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6099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16"/>
          <p:cNvGrpSpPr/>
          <p:nvPr/>
        </p:nvGrpSpPr>
        <p:grpSpPr>
          <a:xfrm>
            <a:off x="251520" y="188640"/>
            <a:ext cx="8712968" cy="6462736"/>
            <a:chOff x="251520" y="188640"/>
            <a:chExt cx="8712968" cy="6462736"/>
          </a:xfrm>
        </p:grpSpPr>
        <p:grpSp>
          <p:nvGrpSpPr>
            <p:cNvPr id="5" name="Группа 15"/>
            <p:cNvGrpSpPr/>
            <p:nvPr/>
          </p:nvGrpSpPr>
          <p:grpSpPr>
            <a:xfrm>
              <a:off x="251520" y="188640"/>
              <a:ext cx="8712968" cy="6462736"/>
              <a:chOff x="251520" y="188640"/>
              <a:chExt cx="8712968" cy="6462736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251520" y="188640"/>
                <a:ext cx="8712968" cy="6462736"/>
              </a:xfrm>
              <a:prstGeom prst="rect">
                <a:avLst/>
              </a:prstGeom>
              <a:ln w="76200">
                <a:solidFill>
                  <a:srgbClr val="DE652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sz="28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251520" y="188640"/>
                <a:ext cx="8640960" cy="872480"/>
              </a:xfrm>
              <a:prstGeom prst="rect">
                <a:avLst/>
              </a:prstGeom>
              <a:solidFill>
                <a:srgbClr val="DE6522"/>
              </a:solidFill>
              <a:ln w="76200">
                <a:solidFill>
                  <a:srgbClr val="DE652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sz="1600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9" name="Группа 4"/>
            <p:cNvGrpSpPr/>
            <p:nvPr/>
          </p:nvGrpSpPr>
          <p:grpSpPr>
            <a:xfrm>
              <a:off x="5220072" y="188640"/>
              <a:ext cx="3672408" cy="792088"/>
              <a:chOff x="2843808" y="5033185"/>
              <a:chExt cx="5688632" cy="108012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Прямоугольник 5"/>
              <p:cNvSpPr/>
              <p:nvPr/>
            </p:nvSpPr>
            <p:spPr>
              <a:xfrm>
                <a:off x="2843808" y="5033185"/>
                <a:ext cx="5688632" cy="108012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7" name="Рисунок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832" y="5157192"/>
                <a:ext cx="5154178" cy="832106"/>
              </a:xfrm>
              <a:prstGeom prst="rect">
                <a:avLst/>
              </a:prstGeom>
            </p:spPr>
          </p:pic>
        </p:grp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4</a:t>
            </a:fld>
            <a:r>
              <a:rPr lang="en-US" dirty="0" smtClean="0"/>
              <a:t>/</a:t>
            </a:r>
            <a:r>
              <a:rPr lang="ru-RU" dirty="0" smtClean="0"/>
              <a:t>8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303713"/>
            <a:ext cx="7005637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Прямоугольник 17"/>
          <p:cNvSpPr/>
          <p:nvPr/>
        </p:nvSpPr>
        <p:spPr>
          <a:xfrm>
            <a:off x="323528" y="188640"/>
            <a:ext cx="4752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Проектирование и </a:t>
            </a:r>
            <a:r>
              <a:rPr lang="ru-RU" b="1" dirty="0" err="1">
                <a:solidFill>
                  <a:schemeClr val="bg1"/>
                </a:solidFill>
              </a:rPr>
              <a:t>разработкка</a:t>
            </a:r>
            <a:r>
              <a:rPr lang="ru-RU" b="1" dirty="0">
                <a:solidFill>
                  <a:schemeClr val="bg1"/>
                </a:solidFill>
              </a:rPr>
              <a:t> веб-</a:t>
            </a:r>
            <a:r>
              <a:rPr lang="ru-RU" b="1" dirty="0" err="1">
                <a:solidFill>
                  <a:schemeClr val="bg1"/>
                </a:solidFill>
              </a:rPr>
              <a:t>квеста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“</a:t>
            </a:r>
            <a:r>
              <a:rPr lang="ru-RU" b="1" dirty="0">
                <a:solidFill>
                  <a:schemeClr val="bg1"/>
                </a:solidFill>
              </a:rPr>
              <a:t>Уязвимости веб приложений</a:t>
            </a:r>
            <a:r>
              <a:rPr lang="en-US" b="1" dirty="0">
                <a:solidFill>
                  <a:schemeClr val="bg1"/>
                </a:solidFill>
              </a:rPr>
              <a:t>”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9" name="Заголовок 9"/>
          <p:cNvSpPr>
            <a:spLocks noGrp="1"/>
          </p:cNvSpPr>
          <p:nvPr>
            <p:ph type="title"/>
          </p:nvPr>
        </p:nvSpPr>
        <p:spPr>
          <a:xfrm>
            <a:off x="475878" y="1340768"/>
            <a:ext cx="8200578" cy="2738214"/>
          </a:xfrm>
        </p:spPr>
        <p:txBody>
          <a:bodyPr anchor="t">
            <a:normAutofit fontScale="90000"/>
          </a:bodyPr>
          <a:lstStyle/>
          <a:p>
            <a:r>
              <a:rPr lang="ru-RU" sz="2700" b="0" dirty="0" smtClean="0"/>
              <a:t>Проектирование и разработка веб-сайтов подразумевает</a:t>
            </a:r>
            <a:r>
              <a:rPr lang="en-US" sz="2700" b="0" dirty="0" smtClean="0"/>
              <a:t>:</a:t>
            </a:r>
            <a:r>
              <a:rPr lang="ru-RU" sz="2700" b="0" dirty="0"/>
              <a:t/>
            </a:r>
            <a:br>
              <a:rPr lang="ru-RU" sz="2700" b="0" dirty="0"/>
            </a:br>
            <a:r>
              <a:rPr lang="ru-RU" sz="2700" b="0" dirty="0"/>
              <a:t>- анализ предметной области и составление портрета целевой аудитории</a:t>
            </a:r>
            <a:br>
              <a:rPr lang="ru-RU" sz="2700" b="0" dirty="0"/>
            </a:br>
            <a:r>
              <a:rPr lang="ru-RU" sz="2700" b="0" dirty="0"/>
              <a:t>- анализ рынка программных продуктов</a:t>
            </a:r>
            <a:br>
              <a:rPr lang="ru-RU" sz="2700" b="0" dirty="0"/>
            </a:br>
            <a:r>
              <a:rPr lang="ru-RU" sz="2700" b="0" dirty="0" smtClean="0"/>
              <a:t>- разработку </a:t>
            </a:r>
            <a:r>
              <a:rPr lang="ru-RU" sz="2700" b="0" dirty="0"/>
              <a:t>концепции проекта</a:t>
            </a:r>
            <a:r>
              <a:rPr lang="en-US" sz="2700" b="0" dirty="0" smtClean="0"/>
              <a:t/>
            </a:r>
            <a:br>
              <a:rPr lang="en-US" sz="2700" b="0" dirty="0" smtClean="0"/>
            </a:br>
            <a:r>
              <a:rPr lang="en-US" sz="2700" b="0" dirty="0" smtClean="0"/>
              <a:t>- </a:t>
            </a:r>
            <a:r>
              <a:rPr lang="ru-RU" sz="2700" b="0" dirty="0" smtClean="0"/>
              <a:t>создание </a:t>
            </a:r>
            <a:r>
              <a:rPr lang="ru-RU" sz="2700" b="0" dirty="0" err="1" smtClean="0"/>
              <a:t>вайрфрейма</a:t>
            </a:r>
            <a:r>
              <a:rPr lang="ru-RU" sz="2700" b="0" dirty="0" smtClean="0"/>
              <a:t> и макета</a:t>
            </a:r>
            <a:br>
              <a:rPr lang="ru-RU" sz="2700" b="0" dirty="0" smtClean="0"/>
            </a:br>
            <a:r>
              <a:rPr lang="ru-RU" sz="2700" b="0" dirty="0" smtClean="0"/>
              <a:t>- техническую реализацию и тестирование</a:t>
            </a:r>
            <a:r>
              <a:rPr lang="ru-RU" b="0" dirty="0" smtClean="0"/>
              <a:t/>
            </a:r>
            <a:br>
              <a:rPr lang="ru-RU" b="0" dirty="0" smtClean="0"/>
            </a:br>
            <a:r>
              <a:rPr lang="ru-RU" b="0" dirty="0" smtClean="0"/>
              <a:t/>
            </a:r>
            <a:br>
              <a:rPr lang="ru-RU" b="0" dirty="0" smtClean="0"/>
            </a:br>
            <a:r>
              <a:rPr lang="ru-RU" b="0" dirty="0" smtClean="0"/>
              <a:t/>
            </a:r>
            <a:br>
              <a:rPr lang="ru-RU" b="0" dirty="0" smtClean="0"/>
            </a:br>
            <a:r>
              <a:rPr lang="ru-RU" b="0" dirty="0" smtClean="0"/>
              <a:t/>
            </a:r>
            <a:br>
              <a:rPr lang="ru-RU" b="0" dirty="0" smtClean="0"/>
            </a:br>
            <a:endParaRPr lang="ru-RU" sz="2000" b="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95536" y="4509120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	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149080"/>
            <a:ext cx="2558166" cy="191038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854" y="4149080"/>
            <a:ext cx="3248946" cy="191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9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16"/>
          <p:cNvGrpSpPr/>
          <p:nvPr/>
        </p:nvGrpSpPr>
        <p:grpSpPr>
          <a:xfrm>
            <a:off x="251520" y="188640"/>
            <a:ext cx="8712968" cy="6462736"/>
            <a:chOff x="251520" y="188640"/>
            <a:chExt cx="8712968" cy="6462736"/>
          </a:xfrm>
        </p:grpSpPr>
        <p:grpSp>
          <p:nvGrpSpPr>
            <p:cNvPr id="5" name="Группа 15"/>
            <p:cNvGrpSpPr/>
            <p:nvPr/>
          </p:nvGrpSpPr>
          <p:grpSpPr>
            <a:xfrm>
              <a:off x="251520" y="188640"/>
              <a:ext cx="8712968" cy="6462736"/>
              <a:chOff x="251520" y="188640"/>
              <a:chExt cx="8712968" cy="6462736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251520" y="188640"/>
                <a:ext cx="8712968" cy="6462736"/>
              </a:xfrm>
              <a:prstGeom prst="rect">
                <a:avLst/>
              </a:prstGeom>
              <a:ln w="76200">
                <a:solidFill>
                  <a:srgbClr val="DE652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sz="28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251520" y="188640"/>
                <a:ext cx="8640960" cy="872480"/>
              </a:xfrm>
              <a:prstGeom prst="rect">
                <a:avLst/>
              </a:prstGeom>
              <a:solidFill>
                <a:srgbClr val="DE6522"/>
              </a:solidFill>
              <a:ln w="76200">
                <a:solidFill>
                  <a:srgbClr val="DE652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sz="1600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9" name="Группа 4"/>
            <p:cNvGrpSpPr/>
            <p:nvPr/>
          </p:nvGrpSpPr>
          <p:grpSpPr>
            <a:xfrm>
              <a:off x="5220072" y="188640"/>
              <a:ext cx="3672408" cy="792088"/>
              <a:chOff x="2843808" y="5033185"/>
              <a:chExt cx="5688632" cy="108012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Прямоугольник 5"/>
              <p:cNvSpPr/>
              <p:nvPr/>
            </p:nvSpPr>
            <p:spPr>
              <a:xfrm>
                <a:off x="2843808" y="5033185"/>
                <a:ext cx="5688632" cy="108012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7" name="Рисунок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832" y="5157192"/>
                <a:ext cx="5154178" cy="832106"/>
              </a:xfrm>
              <a:prstGeom prst="rect">
                <a:avLst/>
              </a:prstGeom>
            </p:spPr>
          </p:pic>
        </p:grp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5</a:t>
            </a:fld>
            <a:r>
              <a:rPr lang="en-US" dirty="0" smtClean="0"/>
              <a:t>/</a:t>
            </a:r>
            <a:r>
              <a:rPr lang="ru-RU" dirty="0" smtClean="0"/>
              <a:t>8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303713"/>
            <a:ext cx="7005637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Прямоугольник 17"/>
          <p:cNvSpPr/>
          <p:nvPr/>
        </p:nvSpPr>
        <p:spPr>
          <a:xfrm>
            <a:off x="323528" y="188640"/>
            <a:ext cx="47525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Проектирование и </a:t>
            </a:r>
            <a:r>
              <a:rPr lang="ru-RU" b="1" dirty="0" err="1">
                <a:solidFill>
                  <a:schemeClr val="bg1"/>
                </a:solidFill>
              </a:rPr>
              <a:t>разработкка</a:t>
            </a:r>
            <a:r>
              <a:rPr lang="ru-RU" b="1" dirty="0">
                <a:solidFill>
                  <a:schemeClr val="bg1"/>
                </a:solidFill>
              </a:rPr>
              <a:t> веб-</a:t>
            </a:r>
            <a:r>
              <a:rPr lang="ru-RU" b="1" dirty="0" err="1">
                <a:solidFill>
                  <a:schemeClr val="bg1"/>
                </a:solidFill>
              </a:rPr>
              <a:t>квеста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“</a:t>
            </a:r>
            <a:r>
              <a:rPr lang="ru-RU" b="1" dirty="0">
                <a:solidFill>
                  <a:schemeClr val="bg1"/>
                </a:solidFill>
              </a:rPr>
              <a:t>Уязвимости веб приложений</a:t>
            </a:r>
            <a:r>
              <a:rPr lang="en-US" b="1" dirty="0">
                <a:solidFill>
                  <a:schemeClr val="bg1"/>
                </a:solidFill>
              </a:rPr>
              <a:t>”</a:t>
            </a:r>
            <a:endParaRPr lang="ru-RU" b="1" dirty="0">
              <a:solidFill>
                <a:schemeClr val="bg1"/>
              </a:solidFill>
            </a:endParaRPr>
          </a:p>
          <a:p>
            <a:pPr algn="ctr"/>
            <a:endParaRPr lang="ru-RU" b="1" dirty="0" smtClean="0">
              <a:solidFill>
                <a:schemeClr val="bg1"/>
              </a:solidFill>
            </a:endParaRPr>
          </a:p>
        </p:txBody>
      </p:sp>
      <p:sp>
        <p:nvSpPr>
          <p:cNvPr id="19" name="Заголовок 9"/>
          <p:cNvSpPr>
            <a:spLocks noGrp="1"/>
          </p:cNvSpPr>
          <p:nvPr>
            <p:ph type="title"/>
          </p:nvPr>
        </p:nvSpPr>
        <p:spPr>
          <a:xfrm>
            <a:off x="475878" y="1340768"/>
            <a:ext cx="4744194" cy="4752528"/>
          </a:xfrm>
        </p:spPr>
        <p:txBody>
          <a:bodyPr anchor="t">
            <a:normAutofit/>
          </a:bodyPr>
          <a:lstStyle/>
          <a:p>
            <a:r>
              <a:rPr lang="ru-RU" sz="2400" b="0" dirty="0"/>
              <a:t>Уязвимости сайтов –  возможности взлома из-за наличия ошибки в коде или неверных настроек системы управления. </a:t>
            </a:r>
            <a:r>
              <a:rPr lang="ru-RU" sz="2400" b="0" dirty="0" smtClean="0"/>
              <a:t/>
            </a:r>
            <a:br>
              <a:rPr lang="ru-RU" sz="2400" b="0" dirty="0" smtClean="0"/>
            </a:br>
            <a:r>
              <a:rPr lang="ru-RU" sz="2400" b="0" dirty="0"/>
              <a:t/>
            </a:r>
            <a:br>
              <a:rPr lang="ru-RU" sz="2400" b="0" dirty="0"/>
            </a:br>
            <a:r>
              <a:rPr lang="ru-RU" sz="2400" b="0" dirty="0"/>
              <a:t>Создание веб-сайта заключает в себе не только разработку дизайна и программирование, но и детальный анализ проекта, сотрудничество с заказчиком и поиск решений для достижения поставленных целей проекта. 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272" y="1484784"/>
            <a:ext cx="3389294" cy="2063542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430" y="3693251"/>
            <a:ext cx="2944572" cy="254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9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16"/>
          <p:cNvGrpSpPr/>
          <p:nvPr/>
        </p:nvGrpSpPr>
        <p:grpSpPr>
          <a:xfrm>
            <a:off x="251520" y="188640"/>
            <a:ext cx="8712968" cy="6462736"/>
            <a:chOff x="251520" y="188640"/>
            <a:chExt cx="8712968" cy="6462736"/>
          </a:xfrm>
        </p:grpSpPr>
        <p:grpSp>
          <p:nvGrpSpPr>
            <p:cNvPr id="5" name="Группа 15"/>
            <p:cNvGrpSpPr/>
            <p:nvPr/>
          </p:nvGrpSpPr>
          <p:grpSpPr>
            <a:xfrm>
              <a:off x="251520" y="188640"/>
              <a:ext cx="8712968" cy="6462736"/>
              <a:chOff x="251520" y="188640"/>
              <a:chExt cx="8712968" cy="6462736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251520" y="188640"/>
                <a:ext cx="8712968" cy="6462736"/>
              </a:xfrm>
              <a:prstGeom prst="rect">
                <a:avLst/>
              </a:prstGeom>
              <a:ln w="76200">
                <a:solidFill>
                  <a:srgbClr val="DE652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sz="28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251520" y="188640"/>
                <a:ext cx="8640960" cy="872480"/>
              </a:xfrm>
              <a:prstGeom prst="rect">
                <a:avLst/>
              </a:prstGeom>
              <a:solidFill>
                <a:srgbClr val="DE6522"/>
              </a:solidFill>
              <a:ln w="76200">
                <a:solidFill>
                  <a:srgbClr val="DE652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sz="1600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9" name="Группа 4"/>
            <p:cNvGrpSpPr/>
            <p:nvPr/>
          </p:nvGrpSpPr>
          <p:grpSpPr>
            <a:xfrm>
              <a:off x="5220072" y="188640"/>
              <a:ext cx="3672408" cy="792088"/>
              <a:chOff x="2843808" y="5033185"/>
              <a:chExt cx="5688632" cy="108012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Прямоугольник 5"/>
              <p:cNvSpPr/>
              <p:nvPr/>
            </p:nvSpPr>
            <p:spPr>
              <a:xfrm>
                <a:off x="2843808" y="5033185"/>
                <a:ext cx="5688632" cy="108012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7" name="Рисунок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832" y="5157192"/>
                <a:ext cx="5154178" cy="832106"/>
              </a:xfrm>
              <a:prstGeom prst="rect">
                <a:avLst/>
              </a:prstGeom>
            </p:spPr>
          </p:pic>
        </p:grp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6</a:t>
            </a:fld>
            <a:r>
              <a:rPr lang="en-US" dirty="0" smtClean="0"/>
              <a:t>/</a:t>
            </a:r>
            <a:r>
              <a:rPr lang="ru-RU" dirty="0" smtClean="0"/>
              <a:t>8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303713"/>
            <a:ext cx="7005637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Прямоугольник 17"/>
          <p:cNvSpPr/>
          <p:nvPr/>
        </p:nvSpPr>
        <p:spPr>
          <a:xfrm>
            <a:off x="323528" y="188640"/>
            <a:ext cx="4752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Проектирование и </a:t>
            </a:r>
            <a:r>
              <a:rPr lang="ru-RU" b="1" dirty="0" err="1">
                <a:solidFill>
                  <a:schemeClr val="bg1"/>
                </a:solidFill>
              </a:rPr>
              <a:t>разработкка</a:t>
            </a:r>
            <a:r>
              <a:rPr lang="ru-RU" b="1" dirty="0">
                <a:solidFill>
                  <a:schemeClr val="bg1"/>
                </a:solidFill>
              </a:rPr>
              <a:t> веб-</a:t>
            </a:r>
            <a:r>
              <a:rPr lang="ru-RU" b="1" dirty="0" err="1">
                <a:solidFill>
                  <a:schemeClr val="bg1"/>
                </a:solidFill>
              </a:rPr>
              <a:t>квеста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“</a:t>
            </a:r>
            <a:r>
              <a:rPr lang="ru-RU" b="1" dirty="0">
                <a:solidFill>
                  <a:schemeClr val="bg1"/>
                </a:solidFill>
              </a:rPr>
              <a:t>Уязвимости веб приложений</a:t>
            </a:r>
            <a:r>
              <a:rPr lang="en-US" b="1" dirty="0">
                <a:solidFill>
                  <a:schemeClr val="bg1"/>
                </a:solidFill>
              </a:rPr>
              <a:t>”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9" name="Заголовок 9"/>
          <p:cNvSpPr>
            <a:spLocks noGrp="1"/>
          </p:cNvSpPr>
          <p:nvPr>
            <p:ph type="title"/>
          </p:nvPr>
        </p:nvSpPr>
        <p:spPr>
          <a:xfrm>
            <a:off x="475878" y="1700808"/>
            <a:ext cx="8200578" cy="4392488"/>
          </a:xfrm>
        </p:spPr>
        <p:txBody>
          <a:bodyPr anchor="t">
            <a:normAutofit fontScale="90000"/>
          </a:bodyPr>
          <a:lstStyle/>
          <a:p>
            <a:r>
              <a:rPr lang="ru-RU" sz="2200" b="0" dirty="0" smtClean="0"/>
              <a:t>Портрет </a:t>
            </a:r>
            <a:r>
              <a:rPr lang="ru-RU" sz="2200" b="0" dirty="0"/>
              <a:t>клиента – основа маркетинговых действий. Если нет представления кто твой потенциальный клиент, шанс организовать грамотную стратегию маркетинга устремляется к нулю.</a:t>
            </a:r>
            <a:r>
              <a:rPr lang="ru-RU" sz="2200" dirty="0"/>
              <a:t/>
            </a:r>
            <a:br>
              <a:rPr lang="ru-RU" sz="2200" dirty="0"/>
            </a:br>
            <a:r>
              <a:rPr lang="ru-RU" sz="2200" dirty="0"/>
              <a:t/>
            </a:r>
            <a:br>
              <a:rPr lang="ru-RU" sz="2200" dirty="0"/>
            </a:br>
            <a:r>
              <a:rPr lang="ru-RU" sz="2200" b="0" dirty="0"/>
              <a:t>Был выбран редактор кода </a:t>
            </a:r>
            <a:r>
              <a:rPr lang="en-US" sz="2200" b="0" dirty="0"/>
              <a:t>Visual Studio Code</a:t>
            </a:r>
            <a:r>
              <a:rPr lang="ru-RU" sz="2200" b="0" dirty="0"/>
              <a:t>, а в качестве программного обеспечения для создания макета был выбран сервис </a:t>
            </a:r>
            <a:r>
              <a:rPr lang="en-US" sz="2200" b="0" dirty="0" err="1"/>
              <a:t>Figma</a:t>
            </a:r>
            <a:r>
              <a:rPr lang="ru-RU" sz="2200" b="0" dirty="0"/>
              <a:t>.</a:t>
            </a:r>
            <a:r>
              <a:rPr lang="ru-RU" sz="2200" dirty="0"/>
              <a:t/>
            </a:r>
            <a:br>
              <a:rPr lang="ru-RU" sz="2200" dirty="0"/>
            </a:br>
            <a:r>
              <a:rPr lang="ru-RU" sz="2200" dirty="0" smtClean="0"/>
              <a:t/>
            </a:r>
            <a:br>
              <a:rPr lang="ru-RU" sz="2200" dirty="0" smtClean="0"/>
            </a:br>
            <a:r>
              <a:rPr lang="ru-RU" sz="2200" b="0" dirty="0"/>
              <a:t>По завершению можно выделить следующие функциональные </a:t>
            </a:r>
            <a:r>
              <a:rPr lang="ru-RU" sz="2200" b="0" dirty="0" smtClean="0"/>
              <a:t>возможности при которых сайт будет максимально приближен к требованиям:</a:t>
            </a:r>
            <a:r>
              <a:rPr lang="ru-RU" sz="2200" b="0" dirty="0"/>
              <a:t/>
            </a:r>
            <a:br>
              <a:rPr lang="ru-RU" sz="2200" b="0" dirty="0"/>
            </a:br>
            <a:r>
              <a:rPr lang="ru-RU" sz="2200" b="0" dirty="0"/>
              <a:t>Удобный и простой интерфейс пользователя</a:t>
            </a:r>
            <a:br>
              <a:rPr lang="ru-RU" sz="2200" b="0" dirty="0"/>
            </a:br>
            <a:r>
              <a:rPr lang="ru-RU" sz="2200" b="0" dirty="0"/>
              <a:t>Небольшой объем страниц</a:t>
            </a:r>
            <a:br>
              <a:rPr lang="ru-RU" sz="2200" b="0" dirty="0"/>
            </a:br>
            <a:r>
              <a:rPr lang="ru-RU" sz="2200" b="0" dirty="0"/>
              <a:t>Визуальное отображение результатов пройденного теста</a:t>
            </a:r>
            <a:br>
              <a:rPr lang="ru-RU" sz="2200" b="0" dirty="0"/>
            </a:br>
            <a:r>
              <a:rPr lang="ru-RU" sz="2200" b="0" dirty="0"/>
              <a:t>Красивый дизайн</a:t>
            </a:r>
            <a:r>
              <a:rPr lang="ru-RU" sz="2700" dirty="0"/>
              <a:t/>
            </a:r>
            <a:br>
              <a:rPr lang="ru-RU" sz="2700" dirty="0"/>
            </a:br>
            <a:endParaRPr lang="ru-RU" sz="2700" b="0" dirty="0"/>
          </a:p>
        </p:txBody>
      </p:sp>
      <p:sp>
        <p:nvSpPr>
          <p:cNvPr id="10" name="TextBox 9"/>
          <p:cNvSpPr txBox="1"/>
          <p:nvPr/>
        </p:nvSpPr>
        <p:spPr>
          <a:xfrm>
            <a:off x="2556126" y="1142728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Аналитическая часть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6099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16"/>
          <p:cNvGrpSpPr/>
          <p:nvPr/>
        </p:nvGrpSpPr>
        <p:grpSpPr>
          <a:xfrm>
            <a:off x="219683" y="180681"/>
            <a:ext cx="8712968" cy="6462736"/>
            <a:chOff x="251520" y="188640"/>
            <a:chExt cx="8712968" cy="6462736"/>
          </a:xfrm>
        </p:grpSpPr>
        <p:grpSp>
          <p:nvGrpSpPr>
            <p:cNvPr id="5" name="Группа 15"/>
            <p:cNvGrpSpPr/>
            <p:nvPr/>
          </p:nvGrpSpPr>
          <p:grpSpPr>
            <a:xfrm>
              <a:off x="251520" y="188640"/>
              <a:ext cx="8712968" cy="6462736"/>
              <a:chOff x="251520" y="188640"/>
              <a:chExt cx="8712968" cy="6462736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251520" y="188640"/>
                <a:ext cx="8712968" cy="6462736"/>
              </a:xfrm>
              <a:prstGeom prst="rect">
                <a:avLst/>
              </a:prstGeom>
              <a:ln w="76200">
                <a:solidFill>
                  <a:srgbClr val="DE652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sz="28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251520" y="188640"/>
                <a:ext cx="8640960" cy="872480"/>
              </a:xfrm>
              <a:prstGeom prst="rect">
                <a:avLst/>
              </a:prstGeom>
              <a:solidFill>
                <a:srgbClr val="DE6522"/>
              </a:solidFill>
              <a:ln w="76200">
                <a:solidFill>
                  <a:srgbClr val="DE652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sz="1600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9" name="Группа 4"/>
            <p:cNvGrpSpPr/>
            <p:nvPr/>
          </p:nvGrpSpPr>
          <p:grpSpPr>
            <a:xfrm>
              <a:off x="5220072" y="188640"/>
              <a:ext cx="3672408" cy="792088"/>
              <a:chOff x="2843808" y="5033185"/>
              <a:chExt cx="5688632" cy="108012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Прямоугольник 5"/>
              <p:cNvSpPr/>
              <p:nvPr/>
            </p:nvSpPr>
            <p:spPr>
              <a:xfrm>
                <a:off x="2843808" y="5033185"/>
                <a:ext cx="5688632" cy="108012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7" name="Рисунок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832" y="5157192"/>
                <a:ext cx="5154178" cy="832106"/>
              </a:xfrm>
              <a:prstGeom prst="rect">
                <a:avLst/>
              </a:prstGeom>
            </p:spPr>
          </p:pic>
        </p:grp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7</a:t>
            </a:fld>
            <a:r>
              <a:rPr lang="en-US" dirty="0" smtClean="0"/>
              <a:t>/</a:t>
            </a:r>
            <a:r>
              <a:rPr lang="ru-RU" dirty="0" smtClean="0"/>
              <a:t>8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303713"/>
            <a:ext cx="7005637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Прямоугольник 17"/>
          <p:cNvSpPr/>
          <p:nvPr/>
        </p:nvSpPr>
        <p:spPr>
          <a:xfrm>
            <a:off x="323528" y="188640"/>
            <a:ext cx="4752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Проектирование и </a:t>
            </a:r>
            <a:r>
              <a:rPr lang="ru-RU" b="1" dirty="0" err="1">
                <a:solidFill>
                  <a:schemeClr val="bg1"/>
                </a:solidFill>
              </a:rPr>
              <a:t>разработкка</a:t>
            </a:r>
            <a:r>
              <a:rPr lang="ru-RU" b="1" dirty="0">
                <a:solidFill>
                  <a:schemeClr val="bg1"/>
                </a:solidFill>
              </a:rPr>
              <a:t> веб-</a:t>
            </a:r>
            <a:r>
              <a:rPr lang="ru-RU" b="1" dirty="0" err="1">
                <a:solidFill>
                  <a:schemeClr val="bg1"/>
                </a:solidFill>
              </a:rPr>
              <a:t>квеста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“</a:t>
            </a:r>
            <a:r>
              <a:rPr lang="ru-RU" b="1" dirty="0">
                <a:solidFill>
                  <a:schemeClr val="bg1"/>
                </a:solidFill>
              </a:rPr>
              <a:t>Уязвимости веб приложений</a:t>
            </a:r>
            <a:r>
              <a:rPr lang="en-US" b="1" dirty="0">
                <a:solidFill>
                  <a:schemeClr val="bg1"/>
                </a:solidFill>
              </a:rPr>
              <a:t>”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9" name="Заголовок 9"/>
          <p:cNvSpPr>
            <a:spLocks noGrp="1"/>
          </p:cNvSpPr>
          <p:nvPr>
            <p:ph type="title"/>
          </p:nvPr>
        </p:nvSpPr>
        <p:spPr>
          <a:xfrm>
            <a:off x="475878" y="1755515"/>
            <a:ext cx="8128570" cy="690243"/>
          </a:xfrm>
        </p:spPr>
        <p:txBody>
          <a:bodyPr anchor="t">
            <a:normAutofit fontScale="90000"/>
          </a:bodyPr>
          <a:lstStyle/>
          <a:p>
            <a:r>
              <a:rPr lang="ru-RU" b="0" dirty="0" smtClean="0"/>
              <a:t>В проектной части была разработана концепция, был создан </a:t>
            </a:r>
            <a:r>
              <a:rPr lang="ru-RU" b="0" dirty="0" err="1" smtClean="0"/>
              <a:t>вайрфрейм</a:t>
            </a:r>
            <a:r>
              <a:rPr lang="ru-RU" b="0" dirty="0" smtClean="0"/>
              <a:t> и дизайн макет </a:t>
            </a:r>
            <a:endParaRPr lang="ru-RU" b="0" dirty="0"/>
          </a:p>
        </p:txBody>
      </p:sp>
      <p:sp>
        <p:nvSpPr>
          <p:cNvPr id="13" name="TextBox 12"/>
          <p:cNvSpPr txBox="1"/>
          <p:nvPr/>
        </p:nvSpPr>
        <p:spPr>
          <a:xfrm>
            <a:off x="2556126" y="1142728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Проектная часть</a:t>
            </a:r>
            <a:endParaRPr lang="ru-RU" sz="2800" dirty="0"/>
          </a:p>
        </p:txBody>
      </p:sp>
      <p:pic>
        <p:nvPicPr>
          <p:cNvPr id="14" name="Рисунок 13"/>
          <p:cNvPicPr/>
          <p:nvPr/>
        </p:nvPicPr>
        <p:blipFill>
          <a:blip r:embed="rId5"/>
          <a:stretch>
            <a:fillRect/>
          </a:stretch>
        </p:blipFill>
        <p:spPr>
          <a:xfrm>
            <a:off x="3779912" y="2627056"/>
            <a:ext cx="2341880" cy="3566160"/>
          </a:xfrm>
          <a:prstGeom prst="rect">
            <a:avLst/>
          </a:prstGeom>
        </p:spPr>
      </p:pic>
      <p:pic>
        <p:nvPicPr>
          <p:cNvPr id="15" name="Рисунок 14"/>
          <p:cNvPicPr/>
          <p:nvPr/>
        </p:nvPicPr>
        <p:blipFill>
          <a:blip r:embed="rId6"/>
          <a:stretch>
            <a:fillRect/>
          </a:stretch>
        </p:blipFill>
        <p:spPr>
          <a:xfrm>
            <a:off x="6270010" y="2617089"/>
            <a:ext cx="2334438" cy="358180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3411" y="2398983"/>
            <a:ext cx="3168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Была описана основная технология разработки сайта </a:t>
            </a:r>
            <a:endParaRPr lang="ru-RU" dirty="0"/>
          </a:p>
        </p:txBody>
      </p:sp>
      <p:pic>
        <p:nvPicPr>
          <p:cNvPr id="17" name="Рисунок 16"/>
          <p:cNvPicPr/>
          <p:nvPr/>
        </p:nvPicPr>
        <p:blipFill>
          <a:blip r:embed="rId7"/>
          <a:stretch>
            <a:fillRect/>
          </a:stretch>
        </p:blipFill>
        <p:spPr>
          <a:xfrm>
            <a:off x="558154" y="3322313"/>
            <a:ext cx="3073539" cy="286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9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16"/>
          <p:cNvGrpSpPr/>
          <p:nvPr/>
        </p:nvGrpSpPr>
        <p:grpSpPr>
          <a:xfrm>
            <a:off x="251520" y="188640"/>
            <a:ext cx="8712968" cy="6462736"/>
            <a:chOff x="251520" y="188640"/>
            <a:chExt cx="8712968" cy="6462736"/>
          </a:xfrm>
        </p:grpSpPr>
        <p:grpSp>
          <p:nvGrpSpPr>
            <p:cNvPr id="5" name="Группа 15"/>
            <p:cNvGrpSpPr/>
            <p:nvPr/>
          </p:nvGrpSpPr>
          <p:grpSpPr>
            <a:xfrm>
              <a:off x="251520" y="188640"/>
              <a:ext cx="8712968" cy="6462736"/>
              <a:chOff x="251520" y="188640"/>
              <a:chExt cx="8712968" cy="6462736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251520" y="188640"/>
                <a:ext cx="8712968" cy="6462736"/>
              </a:xfrm>
              <a:prstGeom prst="rect">
                <a:avLst/>
              </a:prstGeom>
              <a:ln w="76200">
                <a:solidFill>
                  <a:srgbClr val="DE652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sz="28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251520" y="188640"/>
                <a:ext cx="8640960" cy="872480"/>
              </a:xfrm>
              <a:prstGeom prst="rect">
                <a:avLst/>
              </a:prstGeom>
              <a:solidFill>
                <a:srgbClr val="DE6522"/>
              </a:solidFill>
              <a:ln w="76200">
                <a:solidFill>
                  <a:srgbClr val="DE652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sz="1600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9" name="Группа 4"/>
            <p:cNvGrpSpPr/>
            <p:nvPr/>
          </p:nvGrpSpPr>
          <p:grpSpPr>
            <a:xfrm>
              <a:off x="5220072" y="188640"/>
              <a:ext cx="3672408" cy="792088"/>
              <a:chOff x="2843808" y="5033185"/>
              <a:chExt cx="5688632" cy="108012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Прямоугольник 5"/>
              <p:cNvSpPr/>
              <p:nvPr/>
            </p:nvSpPr>
            <p:spPr>
              <a:xfrm>
                <a:off x="2843808" y="5033185"/>
                <a:ext cx="5688632" cy="108012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7" name="Рисунок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832" y="5157192"/>
                <a:ext cx="5154178" cy="832106"/>
              </a:xfrm>
              <a:prstGeom prst="rect">
                <a:avLst/>
              </a:prstGeom>
            </p:spPr>
          </p:pic>
        </p:grp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8</a:t>
            </a:fld>
            <a:r>
              <a:rPr lang="en-US" dirty="0" smtClean="0"/>
              <a:t>/</a:t>
            </a:r>
            <a:r>
              <a:rPr lang="ru-RU" dirty="0" smtClean="0"/>
              <a:t>8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303713"/>
            <a:ext cx="7005637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Прямоугольник 17"/>
          <p:cNvSpPr/>
          <p:nvPr/>
        </p:nvSpPr>
        <p:spPr>
          <a:xfrm>
            <a:off x="323528" y="188640"/>
            <a:ext cx="4752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Проектирование и </a:t>
            </a:r>
            <a:r>
              <a:rPr lang="ru-RU" b="1" dirty="0" err="1">
                <a:solidFill>
                  <a:schemeClr val="bg1"/>
                </a:solidFill>
              </a:rPr>
              <a:t>разработкка</a:t>
            </a:r>
            <a:r>
              <a:rPr lang="ru-RU" b="1" dirty="0">
                <a:solidFill>
                  <a:schemeClr val="bg1"/>
                </a:solidFill>
              </a:rPr>
              <a:t> веб-</a:t>
            </a:r>
            <a:r>
              <a:rPr lang="ru-RU" b="1" dirty="0" err="1">
                <a:solidFill>
                  <a:schemeClr val="bg1"/>
                </a:solidFill>
              </a:rPr>
              <a:t>квеста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“</a:t>
            </a:r>
            <a:r>
              <a:rPr lang="ru-RU" b="1" dirty="0">
                <a:solidFill>
                  <a:schemeClr val="bg1"/>
                </a:solidFill>
              </a:rPr>
              <a:t>Уязвимости веб приложений</a:t>
            </a:r>
            <a:r>
              <a:rPr lang="en-US" b="1" dirty="0">
                <a:solidFill>
                  <a:schemeClr val="bg1"/>
                </a:solidFill>
              </a:rPr>
              <a:t>”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9" name="Заголовок 9"/>
          <p:cNvSpPr>
            <a:spLocks noGrp="1"/>
          </p:cNvSpPr>
          <p:nvPr>
            <p:ph type="title"/>
          </p:nvPr>
        </p:nvSpPr>
        <p:spPr>
          <a:xfrm>
            <a:off x="628278" y="2049861"/>
            <a:ext cx="8200578" cy="4253852"/>
          </a:xfrm>
        </p:spPr>
        <p:txBody>
          <a:bodyPr anchor="t">
            <a:normAutofit fontScale="90000"/>
          </a:bodyPr>
          <a:lstStyle/>
          <a:p>
            <a:r>
              <a:rPr lang="ru-RU" b="0" dirty="0"/>
              <a:t>Данная веб-страница был разработана для того, чтобы рассказать о процессе обеспечения безопасности. Сайт содержит в себе некоторое количество уровней, которые расскажут о современных уязвимостях</a:t>
            </a:r>
            <a:r>
              <a:rPr lang="ru-RU" b="0" dirty="0" smtClean="0"/>
              <a:t>.</a:t>
            </a:r>
            <a:br>
              <a:rPr lang="ru-RU" b="0" dirty="0" smtClean="0"/>
            </a:br>
            <a:r>
              <a:rPr lang="ru-RU" b="0" dirty="0"/>
              <a:t/>
            </a:r>
            <a:br>
              <a:rPr lang="ru-RU" b="0" dirty="0"/>
            </a:br>
            <a:r>
              <a:rPr lang="ru-RU" b="0" dirty="0"/>
              <a:t>Основная направленность курсового проекта состоит в том, чтобы создать платформу веб-</a:t>
            </a:r>
            <a:r>
              <a:rPr lang="ru-RU" b="0" dirty="0" err="1"/>
              <a:t>квеста</a:t>
            </a:r>
            <a:r>
              <a:rPr lang="ru-RU" b="0" dirty="0"/>
              <a:t>, которая в дальнейшем со временем будет добавлять новые уровни, рассказывающие о новых уязвимостях. </a:t>
            </a:r>
            <a:r>
              <a:rPr lang="ru-RU" b="0" dirty="0" smtClean="0"/>
              <a:t/>
            </a:r>
            <a:br>
              <a:rPr lang="ru-RU" b="0" dirty="0" smtClean="0"/>
            </a:br>
            <a:r>
              <a:rPr lang="ru-RU" b="0" dirty="0"/>
              <a:t/>
            </a:r>
            <a:br>
              <a:rPr lang="ru-RU" b="0" dirty="0"/>
            </a:br>
            <a:r>
              <a:rPr lang="ru-RU" b="0" dirty="0"/>
              <a:t>Актуальность выбранной темы курсового проекта обуславливается необходимостью обеспечения безопасности информации и важности такой профессии как специалист информационной безопасности. Этот сайт может стать первым шагом на пути становления будущего специалиста.</a:t>
            </a:r>
            <a:br>
              <a:rPr lang="ru-RU" b="0" dirty="0"/>
            </a:br>
            <a:r>
              <a:rPr lang="ru-RU" b="0" dirty="0"/>
              <a:t/>
            </a:r>
            <a:br>
              <a:rPr lang="ru-RU" b="0" dirty="0"/>
            </a:br>
            <a:endParaRPr lang="ru-RU" sz="2400" b="0" dirty="0"/>
          </a:p>
        </p:txBody>
      </p:sp>
      <p:sp>
        <p:nvSpPr>
          <p:cNvPr id="13" name="Заголовок 9"/>
          <p:cNvSpPr txBox="1">
            <a:spLocks/>
          </p:cNvSpPr>
          <p:nvPr/>
        </p:nvSpPr>
        <p:spPr>
          <a:xfrm>
            <a:off x="628278" y="1493168"/>
            <a:ext cx="8200578" cy="50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b="0" smtClean="0"/>
              <a:t>Заключение</a:t>
            </a:r>
            <a:endParaRPr lang="ru-RU" sz="2400" b="0" dirty="0"/>
          </a:p>
        </p:txBody>
      </p:sp>
    </p:spTree>
    <p:extLst>
      <p:ext uri="{BB962C8B-B14F-4D97-AF65-F5344CB8AC3E}">
        <p14:creationId xmlns:p14="http://schemas.microsoft.com/office/powerpoint/2010/main" val="376099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1319</TotalTime>
  <Words>510</Words>
  <Application>Microsoft Office PowerPoint</Application>
  <PresentationFormat>Экран (4:3)</PresentationFormat>
  <Paragraphs>64</Paragraphs>
  <Slides>8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Тема Office</vt:lpstr>
      <vt:lpstr>Презентация PowerPoint</vt:lpstr>
      <vt:lpstr>Актуальность темы обусловлена повышением спроса на веб-сайты, и как следствие, ростом числа кибератак. </vt:lpstr>
      <vt:lpstr>Цель курсового проекта – создать сайт, для пользователей желающих ознакомится с уязвимостями веб-сайтов и приобрести навыки в тестировании собственных сайтов</vt:lpstr>
      <vt:lpstr>Проектирование и разработка веб-сайтов подразумевает: - анализ предметной области и составление портрета целевой аудитории - анализ рынка программных продуктов - разработку концепции проекта - создание вайрфрейма и макета - техническую реализацию и тестирование    </vt:lpstr>
      <vt:lpstr>Уязвимости сайтов –  возможности взлома из-за наличия ошибки в коде или неверных настроек системы управления.   Создание веб-сайта заключает в себе не только разработку дизайна и программирование, но и детальный анализ проекта, сотрудничество с заказчиком и поиск решений для достижения поставленных целей проекта. </vt:lpstr>
      <vt:lpstr>Портрет клиента – основа маркетинговых действий. Если нет представления кто твой потенциальный клиент, шанс организовать грамотную стратегию маркетинга устремляется к нулю.  Был выбран редактор кода Visual Studio Code, а в качестве программного обеспечения для создания макета был выбран сервис Figma.  По завершению можно выделить следующие функциональные возможности при которых сайт будет максимально приближен к требованиям: Удобный и простой интерфейс пользователя Небольшой объем страниц Визуальное отображение результатов пройденного теста Красивый дизайн </vt:lpstr>
      <vt:lpstr>В проектной части была разработана концепция, был создан вайрфрейм и дизайн макет </vt:lpstr>
      <vt:lpstr>Данная веб-страница был разработана для того, чтобы рассказать о процессе обеспечения безопасности. Сайт содержит в себе некоторое количество уровней, которые расскажут о современных уязвимостях.  Основная направленность курсового проекта состоит в том, чтобы создать платформу веб-квеста, которая в дальнейшем со временем будет добавлять новые уровни, рассказывающие о новых уязвимостях.   Актуальность выбранной темы курсового проекта обуславливается необходимостью обеспечения безопасности информации и важности такой профессии как специалист информационной безопасности. Этот сайт может стать первым шагом на пути становления будущего специалиста.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Судленков - реализация проекта МЦК-ЧЭМК 2016 (урезанная версия)</dc:title>
  <dc:creator>Васильев Юрий Петрович;Данные предоставили: Поликарпов И.Л., Ильин Е.М., Камалутдинова С.М.</dc:creator>
  <cp:keywords>МЦК-ЧЭМК</cp:keywords>
  <cp:lastModifiedBy>Платонов Антон Сергеевич</cp:lastModifiedBy>
  <cp:revision>139</cp:revision>
  <dcterms:created xsi:type="dcterms:W3CDTF">2016-12-05T07:23:21Z</dcterms:created>
  <dcterms:modified xsi:type="dcterms:W3CDTF">2022-06-01T09:04:20Z</dcterms:modified>
</cp:coreProperties>
</file>