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50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3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6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8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6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9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0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3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2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684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587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fb0c8.myshopify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tite colorate all'interno di un astuccio su un tavolo di legno">
            <a:extLst>
              <a:ext uri="{FF2B5EF4-FFF2-40B4-BE49-F238E27FC236}">
                <a16:creationId xmlns:a16="http://schemas.microsoft.com/office/drawing/2014/main" id="{CD3EED21-9DE7-C1CB-5525-6BB773FAC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8314" y="0"/>
            <a:ext cx="12191979" cy="6858004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249850-4272-799B-80C2-8A9B51905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4953000" cy="2247899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GESTIONE ATTIVITA’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Su </a:t>
            </a:r>
            <a:r>
              <a:rPr lang="en-US" dirty="0" err="1">
                <a:solidFill>
                  <a:srgbClr val="92D050"/>
                </a:solidFill>
              </a:rPr>
              <a:t>SHOpify</a:t>
            </a:r>
            <a:endParaRPr lang="it-IT" dirty="0">
              <a:solidFill>
                <a:srgbClr val="92D050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A2E468B-BE19-2731-2384-1600BAFA3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4707" y="3267896"/>
            <a:ext cx="2858548" cy="1728728"/>
          </a:xfrm>
        </p:spPr>
        <p:txBody>
          <a:bodyPr anchor="b"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Funnel di </a:t>
            </a:r>
            <a:r>
              <a:rPr lang="en-US" dirty="0" err="1">
                <a:solidFill>
                  <a:srgbClr val="FFFFFF"/>
                </a:solidFill>
              </a:rPr>
              <a:t>vendita</a:t>
            </a:r>
            <a:r>
              <a:rPr lang="en-US" dirty="0">
                <a:solidFill>
                  <a:srgbClr val="FFFFFF"/>
                </a:solidFill>
              </a:rPr>
              <a:t>, Marketing, </a:t>
            </a:r>
            <a:r>
              <a:rPr lang="en-US" dirty="0" err="1">
                <a:solidFill>
                  <a:srgbClr val="FFFFFF"/>
                </a:solidFill>
              </a:rPr>
              <a:t>sconti</a:t>
            </a:r>
            <a:r>
              <a:rPr lang="en-US" dirty="0">
                <a:solidFill>
                  <a:srgbClr val="FFFFFF"/>
                </a:solidFill>
              </a:rPr>
              <a:t>, APP e plugin </a:t>
            </a:r>
          </a:p>
          <a:p>
            <a:r>
              <a:rPr lang="en-US" dirty="0">
                <a:solidFill>
                  <a:srgbClr val="FFFFFF"/>
                </a:solidFill>
              </a:rPr>
              <a:t>Link </a:t>
            </a:r>
            <a:r>
              <a:rPr lang="en-US" dirty="0" err="1">
                <a:solidFill>
                  <a:srgbClr val="FFFFFF"/>
                </a:solidFill>
              </a:rPr>
              <a:t>sito</a:t>
            </a:r>
            <a:r>
              <a:rPr lang="en-US" dirty="0">
                <a:solidFill>
                  <a:srgbClr val="FFFFFF"/>
                </a:solidFill>
              </a:rPr>
              <a:t>:</a:t>
            </a:r>
          </a:p>
          <a:p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it-IT" dirty="0" err="1">
                <a:hlinkClick r:id="rId3"/>
              </a:rPr>
              <a:t>RikStore</a:t>
            </a:r>
            <a:r>
              <a:rPr lang="it-IT" dirty="0">
                <a:hlinkClick r:id="rId3"/>
              </a:rPr>
              <a:t> (bfb0c8.myshopify.com)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76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1396BB4-073D-E174-8F09-7FD9FC22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89" y="135218"/>
            <a:ext cx="4322088" cy="110116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Funnel di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vendita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AIDA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1FC758E-6407-45BE-B4FA-737F60DBD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0969" y="1236379"/>
            <a:ext cx="5987027" cy="6185699"/>
          </a:xfr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algn="just"/>
            <a:r>
              <a:rPr lang="en-US" dirty="0">
                <a:latin typeface="Aptos Narrow" panose="020B0004020202020204" pitchFamily="34" charset="0"/>
              </a:rPr>
              <a:t>Un funnel di </a:t>
            </a:r>
            <a:r>
              <a:rPr lang="en-US" dirty="0" err="1">
                <a:latin typeface="Aptos Narrow" panose="020B0004020202020204" pitchFamily="34" charset="0"/>
              </a:rPr>
              <a:t>vendita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consiste</a:t>
            </a:r>
            <a:r>
              <a:rPr lang="en-US" dirty="0">
                <a:latin typeface="Aptos Narrow" panose="020B0004020202020204" pitchFamily="34" charset="0"/>
              </a:rPr>
              <a:t> in </a:t>
            </a:r>
            <a:r>
              <a:rPr lang="en-US" dirty="0" err="1">
                <a:latin typeface="Aptos Narrow" panose="020B0004020202020204" pitchFamily="34" charset="0"/>
              </a:rPr>
              <a:t>azioni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strategiche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indirizzate</a:t>
            </a:r>
            <a:r>
              <a:rPr lang="en-US" dirty="0">
                <a:latin typeface="Aptos Narrow" panose="020B0004020202020204" pitchFamily="34" charset="0"/>
              </a:rPr>
              <a:t> ad </a:t>
            </a:r>
            <a:r>
              <a:rPr lang="en-US" dirty="0" err="1">
                <a:latin typeface="Aptos Narrow" panose="020B0004020202020204" pitchFamily="34" charset="0"/>
              </a:rPr>
              <a:t>attirare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gli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utenti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nella</a:t>
            </a:r>
            <a:r>
              <a:rPr lang="en-US" dirty="0">
                <a:latin typeface="Aptos Narrow" panose="020B0004020202020204" pitchFamily="34" charset="0"/>
              </a:rPr>
              <a:t> nostra </a:t>
            </a:r>
            <a:r>
              <a:rPr lang="en-US" dirty="0" err="1">
                <a:latin typeface="Aptos Narrow" panose="020B0004020202020204" pitchFamily="34" charset="0"/>
              </a:rPr>
              <a:t>attivita</a:t>
            </a:r>
            <a:r>
              <a:rPr lang="en-US" dirty="0">
                <a:latin typeface="Aptos Narrow" panose="020B0004020202020204" pitchFamily="34" charset="0"/>
              </a:rPr>
              <a:t>’ per </a:t>
            </a:r>
            <a:r>
              <a:rPr lang="en-US" dirty="0" err="1">
                <a:latin typeface="Aptos Narrow" panose="020B0004020202020204" pitchFamily="34" charset="0"/>
              </a:rPr>
              <a:t>arrrivare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alla</a:t>
            </a:r>
            <a:r>
              <a:rPr lang="en-US" dirty="0">
                <a:latin typeface="Aptos Narrow" panose="020B0004020202020204" pitchFamily="34" charset="0"/>
              </a:rPr>
              <a:t> conversion di </a:t>
            </a:r>
            <a:r>
              <a:rPr lang="en-US" dirty="0" err="1">
                <a:latin typeface="Aptos Narrow" panose="020B0004020202020204" pitchFamily="34" charset="0"/>
              </a:rPr>
              <a:t>essi</a:t>
            </a:r>
            <a:r>
              <a:rPr lang="en-US" dirty="0">
                <a:latin typeface="Aptos Narrow" panose="020B0004020202020204" pitchFamily="34" charset="0"/>
              </a:rPr>
              <a:t>, </a:t>
            </a:r>
            <a:r>
              <a:rPr lang="en-US" dirty="0" err="1">
                <a:latin typeface="Aptos Narrow" panose="020B0004020202020204" pitchFamily="34" charset="0"/>
              </a:rPr>
              <a:t>ovvero</a:t>
            </a:r>
            <a:r>
              <a:rPr lang="en-US" dirty="0">
                <a:latin typeface="Aptos Narrow" panose="020B0004020202020204" pitchFamily="34" charset="0"/>
              </a:rPr>
              <a:t> da </a:t>
            </a:r>
            <a:r>
              <a:rPr lang="en-US" dirty="0" err="1">
                <a:latin typeface="Aptos Narrow" panose="020B0004020202020204" pitchFamily="34" charset="0"/>
              </a:rPr>
              <a:t>visitatori</a:t>
            </a:r>
            <a:r>
              <a:rPr lang="en-US" dirty="0">
                <a:latin typeface="Aptos Narrow" panose="020B0004020202020204" pitchFamily="34" charset="0"/>
              </a:rPr>
              <a:t> a </a:t>
            </a:r>
            <a:r>
              <a:rPr lang="en-US" dirty="0" err="1">
                <a:latin typeface="Aptos Narrow" panose="020B0004020202020204" pitchFamily="34" charset="0"/>
              </a:rPr>
              <a:t>clienti</a:t>
            </a:r>
            <a:r>
              <a:rPr lang="en-US" dirty="0">
                <a:latin typeface="Aptos Narrow" panose="020B0004020202020204" pitchFamily="34" charset="0"/>
              </a:rPr>
              <a:t>. </a:t>
            </a:r>
            <a:r>
              <a:rPr lang="en-US" dirty="0" err="1">
                <a:latin typeface="Aptos Narrow" panose="020B0004020202020204" pitchFamily="34" charset="0"/>
              </a:rPr>
              <a:t>Sviluppiamo</a:t>
            </a:r>
            <a:r>
              <a:rPr lang="en-US" dirty="0">
                <a:latin typeface="Aptos Narrow" panose="020B0004020202020204" pitchFamily="34" charset="0"/>
              </a:rPr>
              <a:t> un Funnel di </a:t>
            </a:r>
            <a:r>
              <a:rPr lang="en-US" dirty="0" err="1">
                <a:latin typeface="Aptos Narrow" panose="020B0004020202020204" pitchFamily="34" charset="0"/>
              </a:rPr>
              <a:t>vendita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seguendo</a:t>
            </a:r>
            <a:r>
              <a:rPr lang="en-US" dirty="0">
                <a:latin typeface="Aptos Narrow" panose="020B0004020202020204" pitchFamily="34" charset="0"/>
              </a:rPr>
              <a:t> il modello 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AIDA</a:t>
            </a:r>
            <a:r>
              <a:rPr lang="en-US" dirty="0">
                <a:latin typeface="Aptos Narrow" panose="020B0004020202020204" pitchFamily="34" charset="0"/>
              </a:rPr>
              <a:t>, </a:t>
            </a:r>
            <a:r>
              <a:rPr lang="en-US" dirty="0" err="1">
                <a:latin typeface="Aptos Narrow" panose="020B0004020202020204" pitchFamily="34" charset="0"/>
              </a:rPr>
              <a:t>Attenzione</a:t>
            </a:r>
            <a:r>
              <a:rPr lang="en-US" dirty="0">
                <a:latin typeface="Aptos Narrow" panose="020B0004020202020204" pitchFamily="34" charset="0"/>
              </a:rPr>
              <a:t>, interesse, </a:t>
            </a:r>
            <a:r>
              <a:rPr lang="en-US" dirty="0" err="1">
                <a:latin typeface="Aptos Narrow" panose="020B0004020202020204" pitchFamily="34" charset="0"/>
              </a:rPr>
              <a:t>decisione</a:t>
            </a:r>
            <a:r>
              <a:rPr lang="en-US" dirty="0">
                <a:latin typeface="Aptos Narrow" panose="020B0004020202020204" pitchFamily="34" charset="0"/>
              </a:rPr>
              <a:t> e azione.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Attenzione</a:t>
            </a:r>
            <a:r>
              <a:rPr lang="en-US" dirty="0">
                <a:latin typeface="Aptos Narrow" panose="020B0004020202020204" pitchFamily="34" charset="0"/>
              </a:rPr>
              <a:t>: Nella prima fase, come ci suggerisce il modello a 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IMBUTO </a:t>
            </a:r>
            <a:r>
              <a:rPr lang="en-US" dirty="0">
                <a:latin typeface="Aptos Narrow" panose="020B0004020202020204" pitchFamily="34" charset="0"/>
              </a:rPr>
              <a:t>del funnel di </a:t>
            </a:r>
            <a:r>
              <a:rPr lang="en-US" dirty="0" err="1">
                <a:latin typeface="Aptos Narrow" panose="020B0004020202020204" pitchFamily="34" charset="0"/>
              </a:rPr>
              <a:t>vendita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che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inizia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dalla</a:t>
            </a:r>
            <a:r>
              <a:rPr lang="en-US" dirty="0">
                <a:latin typeface="Aptos Narrow" panose="020B0004020202020204" pitchFamily="34" charset="0"/>
              </a:rPr>
              <a:t> parte piu </a:t>
            </a:r>
            <a:r>
              <a:rPr lang="en-US" dirty="0" err="1">
                <a:latin typeface="Aptos Narrow" panose="020B0004020202020204" pitchFamily="34" charset="0"/>
              </a:rPr>
              <a:t>larga</a:t>
            </a:r>
            <a:r>
              <a:rPr lang="en-US" dirty="0">
                <a:latin typeface="Aptos Narrow" panose="020B0004020202020204" pitchFamily="34" charset="0"/>
              </a:rPr>
              <a:t>, </a:t>
            </a:r>
            <a:r>
              <a:rPr lang="en-US" dirty="0" err="1">
                <a:latin typeface="Aptos Narrow" panose="020B0004020202020204" pitchFamily="34" charset="0"/>
              </a:rPr>
              <a:t>dovremo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attirare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l’attenzione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degli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utenti</a:t>
            </a:r>
            <a:r>
              <a:rPr lang="en-US" dirty="0">
                <a:latin typeface="Aptos Narrow" panose="020B0004020202020204" pitchFamily="34" charset="0"/>
              </a:rPr>
              <a:t>, in </a:t>
            </a:r>
            <a:r>
              <a:rPr lang="en-US" dirty="0" err="1">
                <a:latin typeface="Aptos Narrow" panose="020B0004020202020204" pitchFamily="34" charset="0"/>
              </a:rPr>
              <a:t>questa</a:t>
            </a:r>
            <a:r>
              <a:rPr lang="en-US" dirty="0">
                <a:latin typeface="Aptos Narrow" panose="020B0004020202020204" pitchFamily="34" charset="0"/>
              </a:rPr>
              <a:t> fase ci </a:t>
            </a:r>
            <a:r>
              <a:rPr lang="en-US" dirty="0" err="1">
                <a:latin typeface="Aptos Narrow" panose="020B0004020202020204" pitchFamily="34" charset="0"/>
              </a:rPr>
              <a:t>concentreremo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sulla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creazione</a:t>
            </a:r>
            <a:r>
              <a:rPr lang="en-US" dirty="0">
                <a:latin typeface="Aptos Narrow" panose="020B0004020202020204" pitchFamily="34" charset="0"/>
              </a:rPr>
              <a:t> di piu’ </a:t>
            </a:r>
            <a:r>
              <a:rPr lang="en-US" dirty="0" err="1">
                <a:latin typeface="Aptos Narrow" panose="020B0004020202020204" pitchFamily="34" charset="0"/>
              </a:rPr>
              <a:t>canali</a:t>
            </a:r>
            <a:r>
              <a:rPr lang="en-US" dirty="0">
                <a:latin typeface="Aptos Narrow" panose="020B0004020202020204" pitchFamily="34" charset="0"/>
              </a:rPr>
              <a:t> di </a:t>
            </a:r>
            <a:r>
              <a:rPr lang="en-US" dirty="0" err="1">
                <a:latin typeface="Aptos Narrow" panose="020B0004020202020204" pitchFamily="34" charset="0"/>
              </a:rPr>
              <a:t>informazione</a:t>
            </a:r>
            <a:r>
              <a:rPr lang="en-US" dirty="0">
                <a:latin typeface="Aptos Narrow" panose="020B0004020202020204" pitchFamily="34" charset="0"/>
              </a:rPr>
              <a:t> possible per </a:t>
            </a:r>
            <a:r>
              <a:rPr lang="en-US" dirty="0" err="1">
                <a:latin typeface="Aptos Narrow" panose="020B0004020202020204" pitchFamily="34" charset="0"/>
              </a:rPr>
              <a:t>attirare</a:t>
            </a:r>
            <a:r>
              <a:rPr lang="en-US" dirty="0">
                <a:latin typeface="Aptos Narrow" panose="020B0004020202020204" pitchFamily="34" charset="0"/>
              </a:rPr>
              <a:t> le </a:t>
            </a:r>
            <a:r>
              <a:rPr lang="en-US" dirty="0" err="1">
                <a:latin typeface="Aptos Narrow" panose="020B0004020202020204" pitchFamily="34" charset="0"/>
              </a:rPr>
              <a:t>persone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sul</a:t>
            </a:r>
            <a:r>
              <a:rPr lang="en-US" dirty="0">
                <a:latin typeface="Aptos Narrow" panose="020B0004020202020204" pitchFamily="34" charset="0"/>
              </a:rPr>
              <a:t> nostro e-commerce. </a:t>
            </a:r>
            <a:r>
              <a:rPr lang="en-US" dirty="0" err="1">
                <a:latin typeface="Aptos Narrow" panose="020B0004020202020204" pitchFamily="34" charset="0"/>
              </a:rPr>
              <a:t>Andremo</a:t>
            </a:r>
            <a:r>
              <a:rPr lang="en-US" dirty="0">
                <a:latin typeface="Aptos Narrow" panose="020B0004020202020204" pitchFamily="34" charset="0"/>
              </a:rPr>
              <a:t> a </a:t>
            </a:r>
            <a:r>
              <a:rPr lang="en-US" dirty="0" err="1">
                <a:latin typeface="Aptos Narrow" panose="020B0004020202020204" pitchFamily="34" charset="0"/>
              </a:rPr>
              <a:t>utilizzare</a:t>
            </a:r>
            <a:r>
              <a:rPr lang="en-US" dirty="0">
                <a:latin typeface="Aptos Narrow" panose="020B0004020202020204" pitchFamily="34" charset="0"/>
              </a:rPr>
              <a:t> Social come 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TikTok</a:t>
            </a:r>
            <a:r>
              <a:rPr lang="en-US" dirty="0">
                <a:latin typeface="Aptos Narrow" panose="020B0004020202020204" pitchFamily="34" charset="0"/>
              </a:rPr>
              <a:t> per creare un </a:t>
            </a:r>
            <a:r>
              <a:rPr lang="en-US" dirty="0" err="1">
                <a:latin typeface="Aptos Narrow" panose="020B0004020202020204" pitchFamily="34" charset="0"/>
              </a:rPr>
              <a:t>attenzione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iniziale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sul</a:t>
            </a:r>
            <a:r>
              <a:rPr lang="en-US" dirty="0">
                <a:latin typeface="Aptos Narrow" panose="020B0004020202020204" pitchFamily="34" charset="0"/>
              </a:rPr>
              <a:t> nostro </a:t>
            </a:r>
            <a:r>
              <a:rPr lang="en-US" dirty="0" err="1">
                <a:latin typeface="Aptos Narrow" panose="020B0004020202020204" pitchFamily="34" charset="0"/>
              </a:rPr>
              <a:t>prodotto</a:t>
            </a:r>
            <a:r>
              <a:rPr lang="en-US" dirty="0">
                <a:latin typeface="Aptos Narrow" panose="020B0004020202020204" pitchFamily="34" charset="0"/>
              </a:rPr>
              <a:t> attraverso video </a:t>
            </a:r>
            <a:r>
              <a:rPr lang="en-US" dirty="0" err="1">
                <a:latin typeface="Aptos Narrow" panose="020B0004020202020204" pitchFamily="34" charset="0"/>
              </a:rPr>
              <a:t>brevi</a:t>
            </a:r>
            <a:r>
              <a:rPr lang="en-US" dirty="0">
                <a:latin typeface="Aptos Narrow" panose="020B0004020202020204" pitchFamily="34" charset="0"/>
              </a:rPr>
              <a:t> e </a:t>
            </a:r>
            <a:r>
              <a:rPr lang="en-US" dirty="0" err="1">
                <a:latin typeface="Aptos Narrow" panose="020B0004020202020204" pitchFamily="34" charset="0"/>
              </a:rPr>
              <a:t>coincisi</a:t>
            </a:r>
            <a:r>
              <a:rPr lang="en-US" dirty="0">
                <a:latin typeface="Aptos Narrow" panose="020B0004020202020204" pitchFamily="34" charset="0"/>
              </a:rPr>
              <a:t>  </a:t>
            </a:r>
            <a:r>
              <a:rPr lang="en-US" dirty="0" err="1">
                <a:latin typeface="Aptos Narrow" panose="020B0004020202020204" pitchFamily="34" charset="0"/>
              </a:rPr>
              <a:t>che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porteranno</a:t>
            </a:r>
            <a:r>
              <a:rPr lang="en-US" dirty="0">
                <a:latin typeface="Aptos Narrow" panose="020B0004020202020204" pitchFamily="34" charset="0"/>
              </a:rPr>
              <a:t> l’utente a </a:t>
            </a:r>
            <a:r>
              <a:rPr lang="en-US" dirty="0" err="1">
                <a:latin typeface="Aptos Narrow" panose="020B0004020202020204" pitchFamily="34" charset="0"/>
              </a:rPr>
              <a:t>volere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approfondire</a:t>
            </a:r>
            <a:r>
              <a:rPr lang="en-US" dirty="0">
                <a:latin typeface="Aptos Narrow" panose="020B0004020202020204" pitchFamily="34" charset="0"/>
              </a:rPr>
              <a:t> il nostro </a:t>
            </a:r>
            <a:r>
              <a:rPr lang="en-US" dirty="0" err="1">
                <a:latin typeface="Aptos Narrow" panose="020B0004020202020204" pitchFamily="34" charset="0"/>
              </a:rPr>
              <a:t>prodotto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oppure</a:t>
            </a:r>
            <a:r>
              <a:rPr lang="en-US" dirty="0">
                <a:latin typeface="Aptos Narrow" panose="020B0004020202020204" pitchFamily="34" charset="0"/>
              </a:rPr>
              <a:t> chi </a:t>
            </a:r>
            <a:r>
              <a:rPr lang="en-US" dirty="0" err="1">
                <a:latin typeface="Aptos Narrow" panose="020B0004020202020204" pitchFamily="34" charset="0"/>
              </a:rPr>
              <a:t>siamo</a:t>
            </a:r>
            <a:r>
              <a:rPr lang="en-US" dirty="0">
                <a:latin typeface="Aptos Narrow" panose="020B0004020202020204" pitchFamily="34" charset="0"/>
              </a:rPr>
              <a:t> come </a:t>
            </a:r>
            <a:r>
              <a:rPr lang="en-US" dirty="0" err="1">
                <a:latin typeface="Aptos Narrow" panose="020B0004020202020204" pitchFamily="34" charset="0"/>
              </a:rPr>
              <a:t>Societa</a:t>
            </a:r>
            <a:r>
              <a:rPr lang="en-US" dirty="0">
                <a:latin typeface="Aptos Narrow" panose="020B0004020202020204" pitchFamily="34" charset="0"/>
              </a:rPr>
              <a:t>’. </a:t>
            </a:r>
            <a:r>
              <a:rPr lang="en-US" dirty="0" err="1">
                <a:latin typeface="Aptos Narrow" panose="020B0004020202020204" pitchFamily="34" charset="0"/>
              </a:rPr>
              <a:t>Prendiamo</a:t>
            </a:r>
            <a:r>
              <a:rPr lang="en-US" dirty="0">
                <a:latin typeface="Aptos Narrow" panose="020B0004020202020204" pitchFamily="34" charset="0"/>
              </a:rPr>
              <a:t> in </a:t>
            </a:r>
            <a:r>
              <a:rPr lang="en-US" dirty="0" err="1">
                <a:latin typeface="Aptos Narrow" panose="020B0004020202020204" pitchFamily="34" charset="0"/>
              </a:rPr>
              <a:t>considerazione</a:t>
            </a:r>
            <a:r>
              <a:rPr lang="en-US" dirty="0">
                <a:latin typeface="Aptos Narrow" panose="020B0004020202020204" pitchFamily="34" charset="0"/>
              </a:rPr>
              <a:t> il nostro </a:t>
            </a:r>
            <a:r>
              <a:rPr lang="en-US" dirty="0" err="1">
                <a:latin typeface="Aptos Narrow" panose="020B0004020202020204" pitchFamily="34" charset="0"/>
              </a:rPr>
              <a:t>caso</a:t>
            </a:r>
            <a:r>
              <a:rPr lang="en-US" dirty="0">
                <a:latin typeface="Aptos Narrow" panose="020B0004020202020204" pitchFamily="34" charset="0"/>
              </a:rPr>
              <a:t>: 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DEOROD</a:t>
            </a:r>
            <a:r>
              <a:rPr lang="en-US" dirty="0">
                <a:latin typeface="Aptos Narrow" panose="020B0004020202020204" pitchFamily="34" charset="0"/>
              </a:rPr>
              <a:t>, </a:t>
            </a:r>
            <a:r>
              <a:rPr lang="en-US" dirty="0" err="1">
                <a:latin typeface="Aptos Narrow" panose="020B0004020202020204" pitchFamily="34" charset="0"/>
              </a:rPr>
              <a:t>mostreremmo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agli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utenti</a:t>
            </a:r>
            <a:r>
              <a:rPr lang="en-US" dirty="0">
                <a:latin typeface="Aptos Narrow" panose="020B0004020202020204" pitchFamily="34" charset="0"/>
              </a:rPr>
              <a:t>  </a:t>
            </a:r>
            <a:r>
              <a:rPr lang="en-US" dirty="0" err="1">
                <a:latin typeface="Aptos Narrow" panose="020B0004020202020204" pitchFamily="34" charset="0"/>
              </a:rPr>
              <a:t>paragoni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tra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altri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deodoranti</a:t>
            </a:r>
            <a:r>
              <a:rPr lang="en-US" dirty="0">
                <a:latin typeface="Aptos Narrow" panose="020B0004020202020204" pitchFamily="34" charset="0"/>
              </a:rPr>
              <a:t>(</a:t>
            </a:r>
            <a:r>
              <a:rPr lang="en-US" dirty="0" err="1">
                <a:latin typeface="Aptos Narrow" panose="020B0004020202020204" pitchFamily="34" charset="0"/>
              </a:rPr>
              <a:t>ovviamente</a:t>
            </a:r>
            <a:r>
              <a:rPr lang="en-US" dirty="0">
                <a:latin typeface="Aptos Narrow" panose="020B0004020202020204" pitchFamily="34" charset="0"/>
              </a:rPr>
              <a:t> senza </a:t>
            </a:r>
            <a:r>
              <a:rPr lang="en-US" dirty="0" err="1">
                <a:latin typeface="Aptos Narrow" panose="020B0004020202020204" pitchFamily="34" charset="0"/>
              </a:rPr>
              <a:t>citarne</a:t>
            </a:r>
            <a:r>
              <a:rPr lang="en-US" dirty="0">
                <a:latin typeface="Aptos Narrow" panose="020B0004020202020204" pitchFamily="34" charset="0"/>
              </a:rPr>
              <a:t> il </a:t>
            </a:r>
            <a:r>
              <a:rPr lang="en-US" dirty="0" err="1">
                <a:latin typeface="Aptos Narrow" panose="020B0004020202020204" pitchFamily="34" charset="0"/>
              </a:rPr>
              <a:t>nome</a:t>
            </a:r>
            <a:r>
              <a:rPr lang="en-US" dirty="0">
                <a:latin typeface="Aptos Narrow" panose="020B0004020202020204" pitchFamily="34" charset="0"/>
              </a:rPr>
              <a:t>) a </a:t>
            </a:r>
            <a:r>
              <a:rPr lang="en-US" dirty="0" err="1">
                <a:latin typeface="Aptos Narrow" panose="020B0004020202020204" pitchFamily="34" charset="0"/>
              </a:rPr>
              <a:t>livello</a:t>
            </a:r>
            <a:r>
              <a:rPr lang="en-US" dirty="0">
                <a:latin typeface="Aptos Narrow" panose="020B0004020202020204" pitchFamily="34" charset="0"/>
              </a:rPr>
              <a:t> di  </a:t>
            </a:r>
            <a:r>
              <a:rPr lang="en-US" dirty="0" err="1">
                <a:latin typeface="Aptos Narrow" panose="020B0004020202020204" pitchFamily="34" charset="0"/>
              </a:rPr>
              <a:t>formulazione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chimica</a:t>
            </a:r>
            <a:r>
              <a:rPr lang="en-US" dirty="0">
                <a:latin typeface="Aptos Narrow" panose="020B0004020202020204" pitchFamily="34" charset="0"/>
              </a:rPr>
              <a:t> di </a:t>
            </a:r>
            <a:r>
              <a:rPr lang="en-US" dirty="0" err="1">
                <a:latin typeface="Aptos Narrow" panose="020B0004020202020204" pitchFamily="34" charset="0"/>
              </a:rPr>
              <a:t>essi</a:t>
            </a:r>
            <a:r>
              <a:rPr lang="en-US" dirty="0">
                <a:latin typeface="Aptos Narrow" panose="020B0004020202020204" pitchFamily="34" charset="0"/>
              </a:rPr>
              <a:t> rispetto al nostro, e per </a:t>
            </a:r>
            <a:r>
              <a:rPr lang="en-US" dirty="0" err="1">
                <a:latin typeface="Aptos Narrow" panose="020B0004020202020204" pitchFamily="34" charset="0"/>
              </a:rPr>
              <a:t>attirare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l’occhio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dell’utente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mostreremo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casi</a:t>
            </a:r>
            <a:r>
              <a:rPr lang="en-US" dirty="0">
                <a:latin typeface="Aptos Narrow" panose="020B0004020202020204" pitchFamily="34" charset="0"/>
              </a:rPr>
              <a:t> di </a:t>
            </a:r>
            <a:r>
              <a:rPr lang="en-US" dirty="0" err="1">
                <a:latin typeface="Aptos Narrow" panose="020B0004020202020204" pitchFamily="34" charset="0"/>
              </a:rPr>
              <a:t>irritazione</a:t>
            </a:r>
            <a:r>
              <a:rPr lang="en-US" dirty="0">
                <a:latin typeface="Aptos Narrow" panose="020B0004020202020204" pitchFamily="34" charset="0"/>
              </a:rPr>
              <a:t> da </a:t>
            </a:r>
            <a:r>
              <a:rPr lang="en-US" dirty="0" err="1">
                <a:latin typeface="Aptos Narrow" panose="020B0004020202020204" pitchFamily="34" charset="0"/>
              </a:rPr>
              <a:t>deodoranti</a:t>
            </a:r>
            <a:r>
              <a:rPr lang="en-US" dirty="0">
                <a:latin typeface="Aptos Narrow" panose="020B0004020202020204" pitchFamily="34" charset="0"/>
              </a:rPr>
              <a:t> non eco come il nostro e </a:t>
            </a:r>
            <a:r>
              <a:rPr lang="en-US" dirty="0" err="1">
                <a:latin typeface="Aptos Narrow" panose="020B0004020202020204" pitchFamily="34" charset="0"/>
              </a:rPr>
              <a:t>mostreremo</a:t>
            </a:r>
            <a:r>
              <a:rPr lang="en-US" dirty="0">
                <a:latin typeface="Aptos Narrow" panose="020B0004020202020204" pitchFamily="34" charset="0"/>
              </a:rPr>
              <a:t> come </a:t>
            </a:r>
            <a:r>
              <a:rPr lang="en-US" dirty="0" err="1">
                <a:latin typeface="Aptos Narrow" panose="020B0004020202020204" pitchFamily="34" charset="0"/>
              </a:rPr>
              <a:t>sugli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stessi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casi</a:t>
            </a:r>
            <a:r>
              <a:rPr lang="en-US" dirty="0">
                <a:latin typeface="Aptos Narrow" panose="020B0004020202020204" pitchFamily="34" charset="0"/>
              </a:rPr>
              <a:t> il DEOROD non </a:t>
            </a:r>
            <a:r>
              <a:rPr lang="en-US" dirty="0" err="1">
                <a:latin typeface="Aptos Narrow" panose="020B0004020202020204" pitchFamily="34" charset="0"/>
              </a:rPr>
              <a:t>irrita</a:t>
            </a:r>
            <a:r>
              <a:rPr lang="en-US" dirty="0">
                <a:latin typeface="Aptos Narrow" panose="020B0004020202020204" pitchFamily="34" charset="0"/>
              </a:rPr>
              <a:t> o </a:t>
            </a:r>
            <a:r>
              <a:rPr lang="en-US" dirty="0" err="1">
                <a:latin typeface="Aptos Narrow" panose="020B0004020202020204" pitchFamily="34" charset="0"/>
              </a:rPr>
              <a:t>aggredisce</a:t>
            </a:r>
            <a:r>
              <a:rPr lang="en-US" dirty="0">
                <a:latin typeface="Aptos Narrow" panose="020B0004020202020204" pitchFamily="34" charset="0"/>
              </a:rPr>
              <a:t> la </a:t>
            </a:r>
            <a:r>
              <a:rPr lang="en-US" dirty="0" err="1">
                <a:latin typeface="Aptos Narrow" panose="020B0004020202020204" pitchFamily="34" charset="0"/>
              </a:rPr>
              <a:t>pelle</a:t>
            </a:r>
            <a:r>
              <a:rPr lang="en-US" dirty="0">
                <a:latin typeface="Aptos Narrow" panose="020B0004020202020204" pitchFamily="34" charset="0"/>
              </a:rPr>
              <a:t>, </a:t>
            </a:r>
            <a:r>
              <a:rPr lang="en-US" dirty="0" err="1">
                <a:latin typeface="Aptos Narrow" panose="020B0004020202020204" pitchFamily="34" charset="0"/>
              </a:rPr>
              <a:t>concludendo</a:t>
            </a:r>
            <a:r>
              <a:rPr lang="en-US" dirty="0">
                <a:latin typeface="Aptos Narrow" panose="020B0004020202020204" pitchFamily="34" charset="0"/>
              </a:rPr>
              <a:t> il video </a:t>
            </a:r>
            <a:r>
              <a:rPr lang="en-US" dirty="0" err="1">
                <a:latin typeface="Aptos Narrow" panose="020B0004020202020204" pitchFamily="34" charset="0"/>
              </a:rPr>
              <a:t>portando</a:t>
            </a:r>
            <a:r>
              <a:rPr lang="en-US" dirty="0">
                <a:latin typeface="Aptos Narrow" panose="020B0004020202020204" pitchFamily="34" charset="0"/>
              </a:rPr>
              <a:t> l’utente </a:t>
            </a:r>
            <a:r>
              <a:rPr lang="en-US" dirty="0" err="1">
                <a:latin typeface="Aptos Narrow" panose="020B0004020202020204" pitchFamily="34" charset="0"/>
              </a:rPr>
              <a:t>sulla</a:t>
            </a:r>
            <a:r>
              <a:rPr lang="en-US" dirty="0">
                <a:latin typeface="Aptos Narrow" panose="020B0004020202020204" pitchFamily="34" charset="0"/>
              </a:rPr>
              <a:t> nostra </a:t>
            </a:r>
            <a:r>
              <a:rPr lang="en-US" dirty="0" err="1">
                <a:latin typeface="Aptos Narrow" panose="020B0004020202020204" pitchFamily="34" charset="0"/>
              </a:rPr>
              <a:t>pagina</a:t>
            </a:r>
            <a:r>
              <a:rPr lang="en-US" dirty="0">
                <a:latin typeface="Aptos Narrow" panose="020B0004020202020204" pitchFamily="34" charset="0"/>
              </a:rPr>
              <a:t> Instagram </a:t>
            </a:r>
            <a:r>
              <a:rPr lang="en-US" dirty="0" err="1">
                <a:latin typeface="Aptos Narrow" panose="020B0004020202020204" pitchFamily="34" charset="0"/>
              </a:rPr>
              <a:t>garantendo</a:t>
            </a:r>
            <a:r>
              <a:rPr lang="en-US" dirty="0">
                <a:latin typeface="Aptos Narrow" panose="020B0004020202020204" pitchFamily="34" charset="0"/>
              </a:rPr>
              <a:t> uno </a:t>
            </a:r>
            <a:r>
              <a:rPr lang="en-US" dirty="0" err="1">
                <a:latin typeface="Aptos Narrow" panose="020B0004020202020204" pitchFamily="34" charset="0"/>
              </a:rPr>
              <a:t>sconto</a:t>
            </a:r>
            <a:r>
              <a:rPr lang="en-US" dirty="0">
                <a:latin typeface="Aptos Narrow" panose="020B0004020202020204" pitchFamily="34" charset="0"/>
              </a:rPr>
              <a:t> del 20% </a:t>
            </a:r>
            <a:r>
              <a:rPr lang="en-US" dirty="0" err="1">
                <a:latin typeface="Aptos Narrow" panose="020B0004020202020204" pitchFamily="34" charset="0"/>
              </a:rPr>
              <a:t>sul</a:t>
            </a:r>
            <a:r>
              <a:rPr lang="en-US" dirty="0">
                <a:latin typeface="Aptos Narrow" panose="020B0004020202020204" pitchFamily="34" charset="0"/>
              </a:rPr>
              <a:t> primo </a:t>
            </a:r>
            <a:r>
              <a:rPr lang="en-US" dirty="0" err="1">
                <a:latin typeface="Aptos Narrow" panose="020B0004020202020204" pitchFamily="34" charset="0"/>
              </a:rPr>
              <a:t>acquisto</a:t>
            </a:r>
            <a:r>
              <a:rPr lang="en-US" dirty="0">
                <a:latin typeface="Aptos Narrow" panose="020B0004020202020204" pitchFamily="34" charset="0"/>
              </a:rPr>
              <a:t> se segue la </a:t>
            </a:r>
            <a:r>
              <a:rPr lang="en-US" dirty="0" err="1">
                <a:latin typeface="Aptos Narrow" panose="020B0004020202020204" pitchFamily="34" charset="0"/>
              </a:rPr>
              <a:t>pagina</a:t>
            </a:r>
            <a:r>
              <a:rPr lang="en-US" dirty="0">
                <a:latin typeface="Aptos Narrow" panose="020B0004020202020204" pitchFamily="34" charset="0"/>
              </a:rPr>
              <a:t> Instagram. </a:t>
            </a:r>
            <a:r>
              <a:rPr lang="en-US" dirty="0" err="1">
                <a:latin typeface="Aptos Narrow" panose="020B0004020202020204" pitchFamily="34" charset="0"/>
              </a:rPr>
              <a:t>Utilizzeremo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ovviamente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altri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strumenti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come AdSense Google ADS per creare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pubblicita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’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mirate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attraverso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l’utilizzo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di cookie.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INTERESSE:  </a:t>
            </a:r>
            <a:r>
              <a:rPr lang="en-US" dirty="0">
                <a:latin typeface="Aptos Narrow" panose="020B0004020202020204" pitchFamily="34" charset="0"/>
              </a:rPr>
              <a:t>Dopo la prima fase dove </a:t>
            </a:r>
            <a:r>
              <a:rPr lang="en-US" dirty="0" err="1">
                <a:latin typeface="Aptos Narrow" panose="020B0004020202020204" pitchFamily="34" charset="0"/>
              </a:rPr>
              <a:t>abbiamo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catturato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l’attenzione</a:t>
            </a:r>
            <a:r>
              <a:rPr lang="en-US" dirty="0">
                <a:latin typeface="Aptos Narrow" panose="020B0004020202020204" pitchFamily="34" charset="0"/>
              </a:rPr>
              <a:t> di un </a:t>
            </a:r>
            <a:r>
              <a:rPr lang="en-US" dirty="0" err="1">
                <a:latin typeface="Aptos Narrow" panose="020B0004020202020204" pitchFamily="34" charset="0"/>
              </a:rPr>
              <a:t>utente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che</a:t>
            </a:r>
            <a:r>
              <a:rPr lang="en-US" dirty="0">
                <a:latin typeface="Aptos Narrow" panose="020B0004020202020204" pitchFamily="34" charset="0"/>
              </a:rPr>
              <a:t> stave </a:t>
            </a:r>
            <a:r>
              <a:rPr lang="en-US" dirty="0" err="1">
                <a:latin typeface="Aptos Narrow" panose="020B0004020202020204" pitchFamily="34" charset="0"/>
              </a:rPr>
              <a:t>semplicemente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navigando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su</a:t>
            </a:r>
            <a:r>
              <a:rPr lang="en-US" dirty="0">
                <a:latin typeface="Aptos Narrow" panose="020B0004020202020204" pitchFamily="34" charset="0"/>
              </a:rPr>
              <a:t> Internet o </a:t>
            </a:r>
            <a:r>
              <a:rPr lang="en-US" dirty="0" err="1">
                <a:latin typeface="Aptos Narrow" panose="020B0004020202020204" pitchFamily="34" charset="0"/>
              </a:rPr>
              <a:t>su</a:t>
            </a:r>
            <a:r>
              <a:rPr lang="en-US" dirty="0">
                <a:latin typeface="Aptos Narrow" panose="020B0004020202020204" pitchFamily="34" charset="0"/>
              </a:rPr>
              <a:t> un Social </a:t>
            </a:r>
            <a:r>
              <a:rPr lang="en-US" dirty="0" err="1">
                <a:latin typeface="Aptos Narrow" panose="020B0004020202020204" pitchFamily="34" charset="0"/>
              </a:rPr>
              <a:t>dovremmo</a:t>
            </a:r>
            <a:r>
              <a:rPr lang="en-US" dirty="0">
                <a:latin typeface="Aptos Narrow" panose="020B0004020202020204" pitchFamily="34" charset="0"/>
              </a:rPr>
              <a:t> far </a:t>
            </a:r>
            <a:r>
              <a:rPr lang="en-US" dirty="0" err="1">
                <a:latin typeface="Aptos Narrow" panose="020B0004020202020204" pitchFamily="34" charset="0"/>
              </a:rPr>
              <a:t>si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che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si</a:t>
            </a:r>
            <a:r>
              <a:rPr lang="en-US" dirty="0">
                <a:latin typeface="Aptos Narrow" panose="020B0004020202020204" pitchFamily="34" charset="0"/>
              </a:rPr>
              <a:t>  interessi a 360 </a:t>
            </a:r>
            <a:r>
              <a:rPr lang="en-US" dirty="0" err="1">
                <a:latin typeface="Aptos Narrow" panose="020B0004020202020204" pitchFamily="34" charset="0"/>
              </a:rPr>
              <a:t>gradi</a:t>
            </a:r>
            <a:r>
              <a:rPr lang="en-US" dirty="0">
                <a:latin typeface="Aptos Narrow" panose="020B0004020202020204" pitchFamily="34" charset="0"/>
              </a:rPr>
              <a:t> di chi 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siamo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e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cosa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facciamo</a:t>
            </a:r>
            <a:r>
              <a:rPr lang="en-US" dirty="0">
                <a:latin typeface="Aptos Narrow" panose="020B0004020202020204" pitchFamily="34" charset="0"/>
              </a:rPr>
              <a:t>, </a:t>
            </a:r>
            <a:r>
              <a:rPr lang="en-US" dirty="0" err="1">
                <a:latin typeface="Aptos Narrow" panose="020B0004020202020204" pitchFamily="34" charset="0"/>
              </a:rPr>
              <a:t>dedicheremo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nei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nostri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vari</a:t>
            </a:r>
            <a:r>
              <a:rPr lang="en-US" dirty="0">
                <a:latin typeface="Aptos Narrow" panose="020B0004020202020204" pitchFamily="34" charset="0"/>
              </a:rPr>
              <a:t> social con post e video </a:t>
            </a:r>
            <a:r>
              <a:rPr lang="en-US" dirty="0" err="1">
                <a:latin typeface="Aptos Narrow" panose="020B0004020202020204" pitchFamily="34" charset="0"/>
              </a:rPr>
              <a:t>tutto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cio</a:t>
            </a:r>
            <a:r>
              <a:rPr lang="en-US" dirty="0">
                <a:latin typeface="Aptos Narrow" panose="020B0004020202020204" pitchFamily="34" charset="0"/>
              </a:rPr>
              <a:t> da </a:t>
            </a:r>
            <a:r>
              <a:rPr lang="en-US" dirty="0" err="1">
                <a:latin typeface="Aptos Narrow" panose="020B0004020202020204" pitchFamily="34" charset="0"/>
              </a:rPr>
              <a:t>sapere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sul</a:t>
            </a:r>
            <a:r>
              <a:rPr lang="en-US" dirty="0">
                <a:latin typeface="Aptos Narrow" panose="020B0004020202020204" pitchFamily="34" charset="0"/>
              </a:rPr>
              <a:t> nostro e-commerce a </a:t>
            </a:r>
            <a:r>
              <a:rPr lang="en-US" dirty="0" err="1">
                <a:latin typeface="Aptos Narrow" panose="020B0004020202020204" pitchFamily="34" charset="0"/>
              </a:rPr>
              <a:t>partire</a:t>
            </a:r>
            <a:r>
              <a:rPr lang="en-US" dirty="0">
                <a:latin typeface="Aptos Narrow" panose="020B0004020202020204" pitchFamily="34" charset="0"/>
              </a:rPr>
              <a:t> dal </a:t>
            </a:r>
            <a:r>
              <a:rPr lang="en-US" dirty="0" err="1">
                <a:latin typeface="Aptos Narrow" panose="020B0004020202020204" pitchFamily="34" charset="0"/>
              </a:rPr>
              <a:t>informare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gli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utenti</a:t>
            </a:r>
            <a:r>
              <a:rPr lang="en-US" dirty="0">
                <a:latin typeface="Aptos Narrow" panose="020B0004020202020204" pitchFamily="34" charset="0"/>
              </a:rPr>
              <a:t> del nostro </a:t>
            </a:r>
            <a:r>
              <a:rPr lang="en-US" dirty="0" err="1">
                <a:latin typeface="Aptos Narrow" panose="020B0004020202020204" pitchFamily="34" charset="0"/>
              </a:rPr>
              <a:t>sito</a:t>
            </a:r>
            <a:r>
              <a:rPr lang="en-US" dirty="0">
                <a:latin typeface="Aptos Narrow" panose="020B0004020202020204" pitchFamily="34" charset="0"/>
              </a:rPr>
              <a:t> e </a:t>
            </a:r>
            <a:r>
              <a:rPr lang="en-US" dirty="0" err="1">
                <a:latin typeface="Aptos Narrow" panose="020B0004020202020204" pitchFamily="34" charset="0"/>
              </a:rPr>
              <a:t>su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qualsiasi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altra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informazione</a:t>
            </a:r>
            <a:r>
              <a:rPr lang="en-US" dirty="0">
                <a:latin typeface="Aptos Narrow" panose="020B0004020202020204" pitchFamily="34" charset="0"/>
              </a:rPr>
              <a:t> utile per </a:t>
            </a:r>
            <a:r>
              <a:rPr lang="en-US" dirty="0" err="1">
                <a:latin typeface="Aptos Narrow" panose="020B0004020202020204" pitchFamily="34" charset="0"/>
              </a:rPr>
              <a:t>garantire</a:t>
            </a:r>
            <a:r>
              <a:rPr lang="en-US" dirty="0">
                <a:latin typeface="Aptos Narrow" panose="020B0004020202020204" pitchFamily="34" charset="0"/>
              </a:rPr>
              <a:t> un interesse e </a:t>
            </a:r>
            <a:r>
              <a:rPr lang="en-US" dirty="0" err="1">
                <a:latin typeface="Aptos Narrow" panose="020B0004020202020204" pitchFamily="34" charset="0"/>
              </a:rPr>
              <a:t>una</a:t>
            </a:r>
            <a:r>
              <a:rPr lang="en-US" dirty="0">
                <a:latin typeface="Aptos Narrow" panose="020B0004020202020204" pitchFamily="34" charset="0"/>
              </a:rPr>
              <a:t> fiducia da parte di </a:t>
            </a:r>
            <a:r>
              <a:rPr lang="en-US" dirty="0" err="1">
                <a:latin typeface="Aptos Narrow" panose="020B0004020202020204" pitchFamily="34" charset="0"/>
              </a:rPr>
              <a:t>essi</a:t>
            </a:r>
            <a:r>
              <a:rPr lang="en-US" dirty="0">
                <a:latin typeface="Aptos Narrow" panose="020B0004020202020204" pitchFamily="34" charset="0"/>
              </a:rPr>
              <a:t> , </a:t>
            </a:r>
            <a:r>
              <a:rPr lang="en-US" dirty="0" err="1">
                <a:latin typeface="Aptos Narrow" panose="020B0004020202020204" pitchFamily="34" charset="0"/>
              </a:rPr>
              <a:t>quindi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andremo</a:t>
            </a:r>
            <a:r>
              <a:rPr lang="en-US" dirty="0">
                <a:latin typeface="Aptos Narrow" panose="020B0004020202020204" pitchFamily="34" charset="0"/>
              </a:rPr>
              <a:t> a </a:t>
            </a:r>
            <a:r>
              <a:rPr lang="en-US" dirty="0" err="1">
                <a:latin typeface="Aptos Narrow" panose="020B0004020202020204" pitchFamily="34" charset="0"/>
              </a:rPr>
              <a:t>spiegare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i</a:t>
            </a:r>
            <a:r>
              <a:rPr lang="en-US" dirty="0">
                <a:latin typeface="Aptos Narrow" panose="020B0004020202020204" pitchFamily="34" charset="0"/>
              </a:rPr>
              <a:t> nostril </a:t>
            </a:r>
            <a:r>
              <a:rPr lang="en-US" dirty="0" err="1">
                <a:latin typeface="Aptos Narrow" panose="020B0004020202020204" pitchFamily="34" charset="0"/>
              </a:rPr>
              <a:t>prodotti</a:t>
            </a:r>
            <a:r>
              <a:rPr lang="en-US" dirty="0">
                <a:latin typeface="Aptos Narrow" panose="020B0004020202020204" pitchFamily="34" charset="0"/>
              </a:rPr>
              <a:t> come </a:t>
            </a:r>
            <a:r>
              <a:rPr lang="en-US" dirty="0" err="1">
                <a:latin typeface="Aptos Narrow" panose="020B0004020202020204" pitchFamily="34" charset="0"/>
              </a:rPr>
              <a:t>vengono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fatti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sottolineando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l’affidabilita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ecologica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economica</a:t>
            </a:r>
            <a:r>
              <a:rPr lang="en-US" dirty="0">
                <a:latin typeface="Aptos Narrow" panose="020B0004020202020204" pitchFamily="34" charset="0"/>
              </a:rPr>
              <a:t> e </a:t>
            </a:r>
            <a:r>
              <a:rPr lang="en-US" dirty="0" err="1">
                <a:latin typeface="Aptos Narrow" panose="020B0004020202020204" pitchFamily="34" charset="0"/>
              </a:rPr>
              <a:t>soprattuto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sicura</a:t>
            </a:r>
            <a:r>
              <a:rPr lang="en-US" dirty="0">
                <a:latin typeface="Aptos Narrow" panose="020B0004020202020204" pitchFamily="34" charset="0"/>
              </a:rPr>
              <a:t> del nostro DEOROD niente </a:t>
            </a:r>
            <a:r>
              <a:rPr lang="en-US" dirty="0" err="1">
                <a:latin typeface="Aptos Narrow" panose="020B0004020202020204" pitchFamily="34" charset="0"/>
              </a:rPr>
              <a:t>irritazioni</a:t>
            </a:r>
            <a:r>
              <a:rPr lang="en-US" dirty="0">
                <a:latin typeface="Aptos Narrow" panose="020B0004020202020204" pitchFamily="34" charset="0"/>
              </a:rPr>
              <a:t> o </a:t>
            </a:r>
            <a:r>
              <a:rPr lang="en-US" dirty="0" err="1">
                <a:latin typeface="Aptos Narrow" panose="020B0004020202020204" pitchFamily="34" charset="0"/>
              </a:rPr>
              <a:t>formule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chimiche</a:t>
            </a:r>
            <a:r>
              <a:rPr lang="en-US" dirty="0">
                <a:latin typeface="Aptos Narrow" panose="020B0004020202020204" pitchFamily="34" charset="0"/>
              </a:rPr>
              <a:t> aggressive, </a:t>
            </a:r>
            <a:r>
              <a:rPr lang="en-US" dirty="0" err="1">
                <a:latin typeface="Aptos Narrow" panose="020B0004020202020204" pitchFamily="34" charset="0"/>
              </a:rPr>
              <a:t>ovviamente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come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inizio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ai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nostri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social, a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lungo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termine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verranno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utilizzati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per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ogni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informazione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sui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nuovi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prodotti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e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sconti</a:t>
            </a:r>
            <a:r>
              <a:rPr lang="en-US" dirty="0">
                <a:latin typeface="Aptos Narrow" panose="020B0004020202020204" pitchFamily="34" charset="0"/>
              </a:rPr>
              <a:t>.  Sul </a:t>
            </a:r>
            <a:r>
              <a:rPr lang="en-US" dirty="0" err="1">
                <a:latin typeface="Aptos Narrow" panose="020B0004020202020204" pitchFamily="34" charset="0"/>
              </a:rPr>
              <a:t>sito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verranno</a:t>
            </a:r>
            <a:r>
              <a:rPr lang="en-US" dirty="0">
                <a:latin typeface="Aptos Narrow" panose="020B0004020202020204" pitchFamily="34" charset="0"/>
              </a:rPr>
              <a:t> create due </a:t>
            </a:r>
            <a:r>
              <a:rPr lang="en-US" dirty="0" err="1">
                <a:latin typeface="Aptos Narrow" panose="020B0004020202020204" pitchFamily="34" charset="0"/>
              </a:rPr>
              <a:t>pagine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‘chi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siamo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’ e ‘blog’ </a:t>
            </a:r>
            <a:r>
              <a:rPr lang="en-US" dirty="0">
                <a:latin typeface="Aptos Narrow" panose="020B0004020202020204" pitchFamily="34" charset="0"/>
              </a:rPr>
              <a:t>la prima per dare un </a:t>
            </a:r>
            <a:r>
              <a:rPr lang="en-US" dirty="0" err="1">
                <a:latin typeface="Aptos Narrow" panose="020B0004020202020204" pitchFamily="34" charset="0"/>
              </a:rPr>
              <a:t>informazione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iniziale</a:t>
            </a:r>
            <a:r>
              <a:rPr lang="en-US" dirty="0">
                <a:latin typeface="Aptos Narrow" panose="020B0004020202020204" pitchFamily="34" charset="0"/>
              </a:rPr>
              <a:t> come </a:t>
            </a:r>
            <a:r>
              <a:rPr lang="en-US" dirty="0" err="1">
                <a:latin typeface="Aptos Narrow" panose="020B0004020202020204" pitchFamily="34" charset="0"/>
              </a:rPr>
              <a:t>gia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avvenuta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nei</a:t>
            </a:r>
            <a:r>
              <a:rPr lang="en-US" dirty="0">
                <a:latin typeface="Aptos Narrow" panose="020B0004020202020204" pitchFamily="34" charset="0"/>
              </a:rPr>
              <a:t> social </a:t>
            </a:r>
            <a:r>
              <a:rPr lang="en-US" dirty="0" err="1">
                <a:latin typeface="Aptos Narrow" panose="020B0004020202020204" pitchFamily="34" charset="0"/>
              </a:rPr>
              <a:t>su</a:t>
            </a:r>
            <a:r>
              <a:rPr lang="en-US" dirty="0">
                <a:latin typeface="Aptos Narrow" panose="020B0004020202020204" pitchFamily="34" charset="0"/>
              </a:rPr>
              <a:t> chi </a:t>
            </a:r>
            <a:r>
              <a:rPr lang="en-US" dirty="0" err="1">
                <a:latin typeface="Aptos Narrow" panose="020B0004020202020204" pitchFamily="34" charset="0"/>
              </a:rPr>
              <a:t>siamo</a:t>
            </a:r>
            <a:r>
              <a:rPr lang="en-US" dirty="0">
                <a:latin typeface="Aptos Narrow" panose="020B0004020202020204" pitchFamily="34" charset="0"/>
              </a:rPr>
              <a:t> il secondo per </a:t>
            </a:r>
            <a:r>
              <a:rPr lang="en-US" dirty="0" err="1">
                <a:latin typeface="Aptos Narrow" panose="020B0004020202020204" pitchFamily="34" charset="0"/>
              </a:rPr>
              <a:t>avere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informazioni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sulle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ultime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novita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dell’e</a:t>
            </a:r>
            <a:r>
              <a:rPr lang="en-US" dirty="0">
                <a:latin typeface="Aptos Narrow" panose="020B0004020202020204" pitchFamily="34" charset="0"/>
              </a:rPr>
              <a:t>-commerce a </a:t>
            </a:r>
            <a:r>
              <a:rPr lang="en-US" dirty="0" err="1">
                <a:latin typeface="Aptos Narrow" panose="020B0004020202020204" pitchFamily="34" charset="0"/>
              </a:rPr>
              <a:t>livello</a:t>
            </a:r>
            <a:r>
              <a:rPr lang="en-US" dirty="0">
                <a:latin typeface="Aptos Narrow" panose="020B0004020202020204" pitchFamily="34" charset="0"/>
              </a:rPr>
              <a:t> di </a:t>
            </a:r>
            <a:r>
              <a:rPr lang="en-US" dirty="0" err="1">
                <a:latin typeface="Aptos Narrow" panose="020B0004020202020204" pitchFamily="34" charset="0"/>
              </a:rPr>
              <a:t>prodotti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scontistica</a:t>
            </a:r>
            <a:r>
              <a:rPr lang="en-US" dirty="0">
                <a:latin typeface="Aptos Narrow" panose="020B0004020202020204" pitchFamily="34" charset="0"/>
              </a:rPr>
              <a:t> e </a:t>
            </a:r>
            <a:r>
              <a:rPr lang="en-US" dirty="0" err="1">
                <a:latin typeface="Aptos Narrow" panose="020B0004020202020204" pitchFamily="34" charset="0"/>
              </a:rPr>
              <a:t>altro</a:t>
            </a:r>
            <a:r>
              <a:rPr lang="en-US" dirty="0">
                <a:latin typeface="Aptos Narrow" panose="020B0004020202020204" pitchFamily="34" charset="0"/>
              </a:rPr>
              <a:t>. </a:t>
            </a:r>
            <a:r>
              <a:rPr lang="en-US" dirty="0" err="1">
                <a:latin typeface="Aptos Narrow" panose="020B0004020202020204" pitchFamily="34" charset="0"/>
              </a:rPr>
              <a:t>Questi</a:t>
            </a:r>
            <a:r>
              <a:rPr lang="en-US" dirty="0">
                <a:latin typeface="Aptos Narrow" panose="020B0004020202020204" pitchFamily="34" charset="0"/>
              </a:rPr>
              <a:t> due </a:t>
            </a:r>
            <a:r>
              <a:rPr lang="en-US" dirty="0" err="1">
                <a:latin typeface="Aptos Narrow" panose="020B0004020202020204" pitchFamily="34" charset="0"/>
              </a:rPr>
              <a:t>metodi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permetteranno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all’utente</a:t>
            </a:r>
            <a:r>
              <a:rPr lang="en-US" dirty="0">
                <a:latin typeface="Aptos Narrow" panose="020B0004020202020204" pitchFamily="34" charset="0"/>
              </a:rPr>
              <a:t> in poco tempo di </a:t>
            </a:r>
            <a:r>
              <a:rPr lang="en-US" dirty="0" err="1">
                <a:latin typeface="Aptos Narrow" panose="020B0004020202020204" pitchFamily="34" charset="0"/>
              </a:rPr>
              <a:t>sapere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tutto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cio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che</a:t>
            </a:r>
            <a:r>
              <a:rPr lang="en-US" dirty="0">
                <a:latin typeface="Aptos Narrow" panose="020B0004020202020204" pitchFamily="34" charset="0"/>
              </a:rPr>
              <a:t>  </a:t>
            </a:r>
            <a:r>
              <a:rPr lang="en-US" dirty="0" err="1">
                <a:latin typeface="Aptos Narrow" panose="020B0004020202020204" pitchFamily="34" charset="0"/>
              </a:rPr>
              <a:t>desidera</a:t>
            </a:r>
            <a:r>
              <a:rPr lang="en-US" dirty="0">
                <a:latin typeface="Aptos Narrow" panose="020B0004020202020204" pitchFamily="34" charset="0"/>
              </a:rPr>
              <a:t> per creare </a:t>
            </a:r>
            <a:r>
              <a:rPr lang="en-US" dirty="0" err="1">
                <a:latin typeface="Aptos Narrow" panose="020B0004020202020204" pitchFamily="34" charset="0"/>
              </a:rPr>
              <a:t>una</a:t>
            </a:r>
            <a:r>
              <a:rPr lang="en-US" dirty="0">
                <a:latin typeface="Aptos Narrow" panose="020B0004020202020204" pitchFamily="34" charset="0"/>
              </a:rPr>
              <a:t> fiducia con </a:t>
            </a:r>
            <a:r>
              <a:rPr lang="en-US" dirty="0" err="1">
                <a:latin typeface="Aptos Narrow" panose="020B0004020202020204" pitchFamily="34" charset="0"/>
              </a:rPr>
              <a:t>noi</a:t>
            </a:r>
            <a:r>
              <a:rPr lang="en-US" dirty="0">
                <a:latin typeface="Aptos Narrow" panose="020B0004020202020204" pitchFamily="34" charset="0"/>
              </a:rPr>
              <a:t> e </a:t>
            </a:r>
            <a:r>
              <a:rPr lang="en-US" dirty="0" err="1">
                <a:latin typeface="Aptos Narrow" panose="020B0004020202020204" pitchFamily="34" charset="0"/>
              </a:rPr>
              <a:t>portarlo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alla</a:t>
            </a:r>
            <a:r>
              <a:rPr lang="en-US" dirty="0">
                <a:latin typeface="Aptos Narrow" panose="020B0004020202020204" pitchFamily="34" charset="0"/>
              </a:rPr>
              <a:t> fase 3.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DESIDERIO: </a:t>
            </a:r>
            <a:r>
              <a:rPr lang="en-US" dirty="0" err="1">
                <a:latin typeface="Aptos Narrow" panose="020B0004020202020204" pitchFamily="34" charset="0"/>
              </a:rPr>
              <a:t>questa</a:t>
            </a:r>
            <a:r>
              <a:rPr lang="en-US" dirty="0">
                <a:latin typeface="Aptos Narrow" panose="020B0004020202020204" pitchFamily="34" charset="0"/>
              </a:rPr>
              <a:t> fase e’ </a:t>
            </a:r>
            <a:r>
              <a:rPr lang="en-US" dirty="0" err="1">
                <a:latin typeface="Aptos Narrow" panose="020B0004020202020204" pitchFamily="34" charset="0"/>
              </a:rPr>
              <a:t>una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conseguenza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diretta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della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seconda</a:t>
            </a:r>
            <a:r>
              <a:rPr lang="en-US" dirty="0">
                <a:latin typeface="Aptos Narrow" panose="020B0004020202020204" pitchFamily="34" charset="0"/>
              </a:rPr>
              <a:t> fase </a:t>
            </a:r>
            <a:r>
              <a:rPr lang="en-US" dirty="0" err="1">
                <a:latin typeface="Aptos Narrow" panose="020B0004020202020204" pitchFamily="34" charset="0"/>
              </a:rPr>
              <a:t>avremo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interagito</a:t>
            </a:r>
            <a:r>
              <a:rPr lang="en-US" dirty="0">
                <a:latin typeface="Aptos Narrow" panose="020B0004020202020204" pitchFamily="34" charset="0"/>
              </a:rPr>
              <a:t> con l’utente in </a:t>
            </a:r>
            <a:r>
              <a:rPr lang="en-US" dirty="0" err="1">
                <a:latin typeface="Aptos Narrow" panose="020B0004020202020204" pitchFamily="34" charset="0"/>
              </a:rPr>
              <a:t>ogni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canale</a:t>
            </a:r>
            <a:r>
              <a:rPr lang="en-US" dirty="0">
                <a:latin typeface="Aptos Narrow" panose="020B0004020202020204" pitchFamily="34" charset="0"/>
              </a:rPr>
              <a:t> social e con il </a:t>
            </a:r>
            <a:r>
              <a:rPr lang="en-US" dirty="0" err="1">
                <a:latin typeface="Aptos Narrow" panose="020B0004020202020204" pitchFamily="34" charset="0"/>
              </a:rPr>
              <a:t>sito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adesso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avra</a:t>
            </a:r>
            <a:r>
              <a:rPr lang="en-US" dirty="0">
                <a:latin typeface="Aptos Narrow" panose="020B0004020202020204" pitchFamily="34" charset="0"/>
              </a:rPr>
              <a:t> un </a:t>
            </a:r>
            <a:r>
              <a:rPr lang="en-US" dirty="0" err="1">
                <a:latin typeface="Aptos Narrow" panose="020B0004020202020204" pitchFamily="34" charset="0"/>
              </a:rPr>
              <a:t>desiderio</a:t>
            </a:r>
            <a:r>
              <a:rPr lang="en-US" dirty="0">
                <a:latin typeface="Aptos Narrow" panose="020B0004020202020204" pitchFamily="34" charset="0"/>
              </a:rPr>
              <a:t> di </a:t>
            </a:r>
            <a:r>
              <a:rPr lang="en-US" dirty="0" err="1">
                <a:latin typeface="Aptos Narrow" panose="020B0004020202020204" pitchFamily="34" charset="0"/>
              </a:rPr>
              <a:t>provare</a:t>
            </a:r>
            <a:r>
              <a:rPr lang="en-US" dirty="0">
                <a:latin typeface="Aptos Narrow" panose="020B0004020202020204" pitchFamily="34" charset="0"/>
              </a:rPr>
              <a:t> il nostro </a:t>
            </a:r>
            <a:r>
              <a:rPr lang="en-US" dirty="0" err="1">
                <a:latin typeface="Aptos Narrow" panose="020B0004020202020204" pitchFamily="34" charset="0"/>
              </a:rPr>
              <a:t>prodotto</a:t>
            </a:r>
            <a:r>
              <a:rPr lang="en-US" dirty="0">
                <a:latin typeface="Aptos Narrow" panose="020B0004020202020204" pitchFamily="34" charset="0"/>
              </a:rPr>
              <a:t> e </a:t>
            </a:r>
            <a:r>
              <a:rPr lang="en-US" dirty="0" err="1">
                <a:latin typeface="Aptos Narrow" panose="020B0004020202020204" pitchFamily="34" charset="0"/>
              </a:rPr>
              <a:t>questo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passera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all’azione</a:t>
            </a:r>
            <a:r>
              <a:rPr lang="en-US" dirty="0">
                <a:latin typeface="Aptos Narrow" panose="020B0004020202020204" pitchFamily="34" charset="0"/>
              </a:rPr>
              <a:t> con </a:t>
            </a:r>
            <a:r>
              <a:rPr lang="en-US" dirty="0" err="1">
                <a:latin typeface="Aptos Narrow" panose="020B0004020202020204" pitchFamily="34" charset="0"/>
              </a:rPr>
              <a:t>l’ultima</a:t>
            </a:r>
            <a:r>
              <a:rPr lang="en-US" dirty="0">
                <a:latin typeface="Aptos Narrow" panose="020B0004020202020204" pitchFamily="34" charset="0"/>
              </a:rPr>
              <a:t> fase.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AZIONE: </a:t>
            </a:r>
            <a:r>
              <a:rPr lang="en-US" dirty="0">
                <a:latin typeface="Aptos Narrow" panose="020B0004020202020204" pitchFamily="34" charset="0"/>
              </a:rPr>
              <a:t>In </a:t>
            </a:r>
            <a:r>
              <a:rPr lang="en-US" dirty="0" err="1">
                <a:latin typeface="Aptos Narrow" panose="020B0004020202020204" pitchFamily="34" charset="0"/>
              </a:rPr>
              <a:t>questa</a:t>
            </a:r>
            <a:r>
              <a:rPr lang="en-US" dirty="0">
                <a:latin typeface="Aptos Narrow" panose="020B0004020202020204" pitchFamily="34" charset="0"/>
              </a:rPr>
              <a:t> fase </a:t>
            </a:r>
            <a:r>
              <a:rPr lang="en-US" dirty="0" err="1">
                <a:latin typeface="Aptos Narrow" panose="020B0004020202020204" pitchFamily="34" charset="0"/>
              </a:rPr>
              <a:t>dovremo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portare</a:t>
            </a:r>
            <a:r>
              <a:rPr lang="en-US" dirty="0">
                <a:latin typeface="Aptos Narrow" panose="020B0004020202020204" pitchFamily="34" charset="0"/>
              </a:rPr>
              <a:t> l’utente </a:t>
            </a:r>
            <a:r>
              <a:rPr lang="en-US" dirty="0" err="1">
                <a:latin typeface="Aptos Narrow" panose="020B0004020202020204" pitchFamily="34" charset="0"/>
              </a:rPr>
              <a:t>finalmente</a:t>
            </a:r>
            <a:r>
              <a:rPr lang="en-US" dirty="0">
                <a:latin typeface="Aptos Narrow" panose="020B0004020202020204" pitchFamily="34" charset="0"/>
              </a:rPr>
              <a:t> a dire ‘ok lo </a:t>
            </a:r>
            <a:r>
              <a:rPr lang="en-US" dirty="0" err="1">
                <a:latin typeface="Aptos Narrow" panose="020B0004020202020204" pitchFamily="34" charset="0"/>
              </a:rPr>
              <a:t>prendo</a:t>
            </a:r>
            <a:r>
              <a:rPr lang="en-US" dirty="0">
                <a:latin typeface="Aptos Narrow" panose="020B0004020202020204" pitchFamily="34" charset="0"/>
              </a:rPr>
              <a:t>’ </a:t>
            </a:r>
            <a:r>
              <a:rPr lang="en-US" dirty="0" err="1">
                <a:latin typeface="Aptos Narrow" panose="020B0004020202020204" pitchFamily="34" charset="0"/>
              </a:rPr>
              <a:t>ovviamente</a:t>
            </a:r>
            <a:r>
              <a:rPr lang="en-US" dirty="0">
                <a:latin typeface="Aptos Narrow" panose="020B0004020202020204" pitchFamily="34" charset="0"/>
              </a:rPr>
              <a:t> in </a:t>
            </a:r>
            <a:r>
              <a:rPr lang="en-US" dirty="0" err="1">
                <a:latin typeface="Aptos Narrow" panose="020B0004020202020204" pitchFamily="34" charset="0"/>
              </a:rPr>
              <a:t>questi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casi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metodi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sono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molteplici</a:t>
            </a:r>
            <a:r>
              <a:rPr lang="en-US" dirty="0">
                <a:latin typeface="Aptos Narrow" panose="020B0004020202020204" pitchFamily="34" charset="0"/>
              </a:rPr>
              <a:t>, </a:t>
            </a:r>
            <a:r>
              <a:rPr lang="en-US" dirty="0" err="1">
                <a:latin typeface="Aptos Narrow" panose="020B0004020202020204" pitchFamily="34" charset="0"/>
              </a:rPr>
              <a:t>noi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utilizzeremo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inanzitutto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una</a:t>
            </a:r>
            <a:r>
              <a:rPr lang="en-US" dirty="0">
                <a:latin typeface="Aptos Narrow" panose="020B0004020202020204" pitchFamily="34" charset="0"/>
              </a:rPr>
              <a:t> semplice </a:t>
            </a:r>
            <a:r>
              <a:rPr lang="en-US" dirty="0" err="1">
                <a:latin typeface="Aptos Narrow" panose="020B0004020202020204" pitchFamily="34" charset="0"/>
              </a:rPr>
              <a:t>iscrizione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alla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newsletter </a:t>
            </a:r>
            <a:r>
              <a:rPr lang="en-US" dirty="0">
                <a:latin typeface="Aptos Narrow" panose="020B0004020202020204" pitchFamily="34" charset="0"/>
              </a:rPr>
              <a:t>dove </a:t>
            </a:r>
            <a:r>
              <a:rPr lang="en-US" dirty="0" err="1">
                <a:latin typeface="Aptos Narrow" panose="020B0004020202020204" pitchFamily="34" charset="0"/>
              </a:rPr>
              <a:t>nell’email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ricevera</a:t>
            </a:r>
            <a:r>
              <a:rPr lang="en-US" dirty="0">
                <a:latin typeface="Aptos Narrow" panose="020B0004020202020204" pitchFamily="34" charset="0"/>
              </a:rPr>
              <a:t> un </a:t>
            </a:r>
            <a:r>
              <a:rPr lang="en-US" dirty="0" err="1">
                <a:latin typeface="Aptos Narrow" panose="020B0004020202020204" pitchFamily="34" charset="0"/>
              </a:rPr>
              <a:t>codice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sconto</a:t>
            </a:r>
            <a:r>
              <a:rPr lang="en-US" dirty="0">
                <a:latin typeface="Aptos Narrow" panose="020B0004020202020204" pitchFamily="34" charset="0"/>
              </a:rPr>
              <a:t> del 10% </a:t>
            </a:r>
            <a:r>
              <a:rPr lang="en-US" dirty="0" err="1">
                <a:latin typeface="Aptos Narrow" panose="020B0004020202020204" pitchFamily="34" charset="0"/>
              </a:rPr>
              <a:t>su</a:t>
            </a:r>
            <a:r>
              <a:rPr lang="en-US" dirty="0">
                <a:latin typeface="Aptos Narrow" panose="020B0004020202020204" pitchFamily="34" charset="0"/>
              </a:rPr>
              <a:t> un </a:t>
            </a:r>
            <a:r>
              <a:rPr lang="en-US" dirty="0" err="1">
                <a:latin typeface="Aptos Narrow" panose="020B0004020202020204" pitchFamily="34" charset="0"/>
              </a:rPr>
              <a:t>acquisto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indifferentemente</a:t>
            </a:r>
            <a:r>
              <a:rPr lang="en-US" dirty="0">
                <a:latin typeface="Aptos Narrow" panose="020B0004020202020204" pitchFamily="34" charset="0"/>
              </a:rPr>
              <a:t> dal </a:t>
            </a:r>
            <a:r>
              <a:rPr lang="en-US" dirty="0" err="1">
                <a:latin typeface="Aptos Narrow" panose="020B0004020202020204" pitchFamily="34" charset="0"/>
              </a:rPr>
              <a:t>totale</a:t>
            </a:r>
            <a:r>
              <a:rPr lang="en-US" dirty="0">
                <a:latin typeface="Aptos Narrow" panose="020B0004020202020204" pitchFamily="34" charset="0"/>
              </a:rPr>
              <a:t> del </a:t>
            </a:r>
            <a:r>
              <a:rPr lang="en-US" dirty="0" err="1">
                <a:latin typeface="Aptos Narrow" panose="020B0004020202020204" pitchFamily="34" charset="0"/>
              </a:rPr>
              <a:t>carrello</a:t>
            </a:r>
            <a:r>
              <a:rPr lang="en-US" dirty="0">
                <a:latin typeface="Aptos Narrow" panose="020B0004020202020204" pitchFamily="34" charset="0"/>
              </a:rPr>
              <a:t>, in </a:t>
            </a:r>
            <a:r>
              <a:rPr lang="en-US" dirty="0" err="1">
                <a:latin typeface="Aptos Narrow" panose="020B0004020202020204" pitchFamily="34" charset="0"/>
              </a:rPr>
              <a:t>questo</a:t>
            </a:r>
            <a:r>
              <a:rPr lang="en-US" dirty="0">
                <a:latin typeface="Aptos Narrow" panose="020B0004020202020204" pitchFamily="34" charset="0"/>
              </a:rPr>
              <a:t> modo non </a:t>
            </a:r>
            <a:r>
              <a:rPr lang="en-US" dirty="0" err="1">
                <a:latin typeface="Aptos Narrow" panose="020B0004020202020204" pitchFamily="34" charset="0"/>
              </a:rPr>
              <a:t>obbligheremo</a:t>
            </a:r>
            <a:r>
              <a:rPr lang="en-US" dirty="0">
                <a:latin typeface="Aptos Narrow" panose="020B0004020202020204" pitchFamily="34" charset="0"/>
              </a:rPr>
              <a:t> l’utente a </a:t>
            </a:r>
            <a:r>
              <a:rPr lang="en-US" dirty="0" err="1">
                <a:latin typeface="Aptos Narrow" panose="020B0004020202020204" pitchFamily="34" charset="0"/>
              </a:rPr>
              <a:t>iscriversi</a:t>
            </a:r>
            <a:r>
              <a:rPr lang="en-US" dirty="0">
                <a:latin typeface="Aptos Narrow" panose="020B0004020202020204" pitchFamily="34" charset="0"/>
              </a:rPr>
              <a:t> al </a:t>
            </a:r>
            <a:r>
              <a:rPr lang="en-US" dirty="0" err="1">
                <a:latin typeface="Aptos Narrow" panose="020B0004020202020204" pitchFamily="34" charset="0"/>
              </a:rPr>
              <a:t>sito</a:t>
            </a:r>
            <a:r>
              <a:rPr lang="en-US" dirty="0">
                <a:latin typeface="Aptos Narrow" panose="020B0004020202020204" pitchFamily="34" charset="0"/>
              </a:rPr>
              <a:t> per lo </a:t>
            </a:r>
            <a:r>
              <a:rPr lang="en-US" dirty="0" err="1">
                <a:latin typeface="Aptos Narrow" panose="020B0004020202020204" pitchFamily="34" charset="0"/>
              </a:rPr>
              <a:t>sconto</a:t>
            </a:r>
            <a:r>
              <a:rPr lang="en-US" dirty="0">
                <a:latin typeface="Aptos Narrow" panose="020B0004020202020204" pitchFamily="34" charset="0"/>
              </a:rPr>
              <a:t> ma </a:t>
            </a:r>
            <a:r>
              <a:rPr lang="en-US" dirty="0" err="1">
                <a:latin typeface="Aptos Narrow" panose="020B0004020202020204" pitchFamily="34" charset="0"/>
              </a:rPr>
              <a:t>semplicemente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inserire</a:t>
            </a:r>
            <a:r>
              <a:rPr lang="en-US" dirty="0">
                <a:latin typeface="Aptos Narrow" panose="020B0004020202020204" pitchFamily="34" charset="0"/>
              </a:rPr>
              <a:t> un email di cui ha accesso per </a:t>
            </a:r>
            <a:r>
              <a:rPr lang="en-US" dirty="0" err="1">
                <a:latin typeface="Aptos Narrow" panose="020B0004020202020204" pitchFamily="34" charset="0"/>
              </a:rPr>
              <a:t>averlo</a:t>
            </a:r>
            <a:r>
              <a:rPr lang="en-US" dirty="0">
                <a:latin typeface="Aptos Narrow" panose="020B0004020202020204" pitchFamily="34" charset="0"/>
              </a:rPr>
              <a:t>, e 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solo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successivamente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si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registrera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per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concludere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l’ordine</a:t>
            </a:r>
            <a:r>
              <a:rPr lang="en-US" dirty="0">
                <a:latin typeface="Aptos Narrow" panose="020B0004020202020204" pitchFamily="34" charset="0"/>
              </a:rPr>
              <a:t>, un </a:t>
            </a:r>
            <a:r>
              <a:rPr lang="en-US" dirty="0" err="1">
                <a:latin typeface="Aptos Narrow" panose="020B0004020202020204" pitchFamily="34" charset="0"/>
              </a:rPr>
              <a:t>altro</a:t>
            </a:r>
            <a:r>
              <a:rPr lang="en-US" dirty="0">
                <a:latin typeface="Aptos Narrow" panose="020B0004020202020204" pitchFamily="34" charset="0"/>
              </a:rPr>
              <a:t> modo era di </a:t>
            </a:r>
            <a:r>
              <a:rPr lang="en-US" dirty="0" err="1">
                <a:latin typeface="Aptos Narrow" panose="020B0004020202020204" pitchFamily="34" charset="0"/>
              </a:rPr>
              <a:t>aggiungere</a:t>
            </a:r>
            <a:r>
              <a:rPr lang="en-US" dirty="0">
                <a:latin typeface="Aptos Narrow" panose="020B0004020202020204" pitchFamily="34" charset="0"/>
              </a:rPr>
              <a:t> un </a:t>
            </a:r>
            <a:r>
              <a:rPr lang="en-US" dirty="0" err="1">
                <a:latin typeface="Aptos Narrow" panose="020B0004020202020204" pitchFamily="34" charset="0"/>
              </a:rPr>
              <a:t>accessorio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gratuito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sul</a:t>
            </a:r>
            <a:r>
              <a:rPr lang="en-US" dirty="0">
                <a:latin typeface="Aptos Narrow" panose="020B0004020202020204" pitchFamily="34" charset="0"/>
              </a:rPr>
              <a:t> checkout del primo </a:t>
            </a:r>
            <a:r>
              <a:rPr lang="en-US" dirty="0" err="1">
                <a:latin typeface="Aptos Narrow" panose="020B0004020202020204" pitchFamily="34" charset="0"/>
              </a:rPr>
              <a:t>ordine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effettuato</a:t>
            </a:r>
            <a:r>
              <a:rPr lang="en-US" dirty="0">
                <a:latin typeface="Aptos Narrow" panose="020B0004020202020204" pitchFamily="34" charset="0"/>
              </a:rPr>
              <a:t>, ad </a:t>
            </a:r>
            <a:r>
              <a:rPr lang="en-US" dirty="0" err="1">
                <a:latin typeface="Aptos Narrow" panose="020B0004020202020204" pitchFamily="34" charset="0"/>
              </a:rPr>
              <a:t>esempio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quando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andranno</a:t>
            </a:r>
            <a:r>
              <a:rPr lang="en-US" dirty="0">
                <a:latin typeface="Aptos Narrow" panose="020B0004020202020204" pitchFamily="34" charset="0"/>
              </a:rPr>
              <a:t> a </a:t>
            </a:r>
            <a:r>
              <a:rPr lang="en-US" dirty="0" err="1">
                <a:latin typeface="Aptos Narrow" panose="020B0004020202020204" pitchFamily="34" charset="0"/>
              </a:rPr>
              <a:t>comprare</a:t>
            </a:r>
            <a:r>
              <a:rPr lang="en-US" dirty="0">
                <a:latin typeface="Aptos Narrow" panose="020B0004020202020204" pitchFamily="34" charset="0"/>
              </a:rPr>
              <a:t> il nostro deodorant eco </a:t>
            </a:r>
            <a:r>
              <a:rPr lang="en-US" dirty="0" err="1">
                <a:latin typeface="Aptos Narrow" panose="020B0004020202020204" pitchFamily="34" charset="0"/>
              </a:rPr>
              <a:t>riceveranno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anche</a:t>
            </a:r>
            <a:r>
              <a:rPr lang="en-US" dirty="0">
                <a:latin typeface="Aptos Narrow" panose="020B0004020202020204" pitchFamily="34" charset="0"/>
              </a:rPr>
              <a:t> un </a:t>
            </a:r>
            <a:r>
              <a:rPr lang="en-US" dirty="0" err="1">
                <a:latin typeface="Aptos Narrow" panose="020B0004020202020204" pitchFamily="34" charset="0"/>
              </a:rPr>
              <a:t>campione</a:t>
            </a:r>
            <a:r>
              <a:rPr lang="en-US" dirty="0">
                <a:latin typeface="Aptos Narrow" panose="020B0004020202020204" pitchFamily="34" charset="0"/>
              </a:rPr>
              <a:t> piu’ piccolo da </a:t>
            </a:r>
            <a:r>
              <a:rPr lang="en-US" dirty="0" err="1">
                <a:latin typeface="Aptos Narrow" panose="020B0004020202020204" pitchFamily="34" charset="0"/>
              </a:rPr>
              <a:t>poter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usare</a:t>
            </a:r>
            <a:r>
              <a:rPr lang="en-US" dirty="0">
                <a:latin typeface="Aptos Narrow" panose="020B0004020202020204" pitchFamily="34" charset="0"/>
              </a:rPr>
              <a:t> prima del  </a:t>
            </a:r>
            <a:r>
              <a:rPr lang="en-US" dirty="0" err="1">
                <a:latin typeface="Aptos Narrow" panose="020B0004020202020204" pitchFamily="34" charset="0"/>
              </a:rPr>
              <a:t>deodorante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normale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cosi</a:t>
            </a:r>
            <a:r>
              <a:rPr lang="en-US" dirty="0">
                <a:latin typeface="Aptos Narrow" panose="020B0004020202020204" pitchFamily="34" charset="0"/>
              </a:rPr>
              <a:t> da </a:t>
            </a:r>
            <a:r>
              <a:rPr lang="en-US" dirty="0" err="1">
                <a:latin typeface="Aptos Narrow" panose="020B0004020202020204" pitchFamily="34" charset="0"/>
              </a:rPr>
              <a:t>poter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avere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una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politica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‘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soddisfatti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o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rimborsati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’ </a:t>
            </a:r>
            <a:r>
              <a:rPr lang="en-US" dirty="0" err="1">
                <a:latin typeface="Aptos Narrow" panose="020B0004020202020204" pitchFamily="34" charset="0"/>
              </a:rPr>
              <a:t>anche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su</a:t>
            </a:r>
            <a:r>
              <a:rPr lang="en-US" dirty="0">
                <a:latin typeface="Aptos Narrow" panose="020B0004020202020204" pitchFamily="34" charset="0"/>
              </a:rPr>
              <a:t> un </a:t>
            </a:r>
            <a:r>
              <a:rPr lang="en-US" dirty="0" err="1">
                <a:latin typeface="Aptos Narrow" panose="020B0004020202020204" pitchFamily="34" charset="0"/>
              </a:rPr>
              <a:t>prodotto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che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consuma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nel</a:t>
            </a:r>
            <a:r>
              <a:rPr lang="en-US" dirty="0">
                <a:latin typeface="Aptos Narrow" panose="020B0004020202020204" pitchFamily="34" charset="0"/>
              </a:rPr>
              <a:t> tempo. Ultimo </a:t>
            </a:r>
            <a:r>
              <a:rPr lang="en-US" dirty="0" err="1">
                <a:latin typeface="Aptos Narrow" panose="020B0004020202020204" pitchFamily="34" charset="0"/>
              </a:rPr>
              <a:t>metodo</a:t>
            </a:r>
            <a:r>
              <a:rPr lang="en-US" dirty="0">
                <a:latin typeface="Aptos Narrow" panose="020B0004020202020204" pitchFamily="34" charset="0"/>
              </a:rPr>
              <a:t> ma non per </a:t>
            </a:r>
            <a:r>
              <a:rPr lang="en-US" dirty="0" err="1">
                <a:latin typeface="Aptos Narrow" panose="020B0004020202020204" pitchFamily="34" charset="0"/>
              </a:rPr>
              <a:t>importanza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sono</a:t>
            </a:r>
            <a:r>
              <a:rPr lang="en-US" dirty="0">
                <a:latin typeface="Aptos Narrow" panose="020B0004020202020204" pitchFamily="34" charset="0"/>
              </a:rPr>
              <a:t> la </a:t>
            </a:r>
            <a:r>
              <a:rPr lang="en-US" dirty="0" err="1">
                <a:latin typeface="Aptos Narrow" panose="020B0004020202020204" pitchFamily="34" charset="0"/>
              </a:rPr>
              <a:t>spedizione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gratuita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che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andra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garantita</a:t>
            </a:r>
            <a:r>
              <a:rPr lang="en-US" dirty="0">
                <a:latin typeface="Aptos Narrow" panose="020B0004020202020204" pitchFamily="34" charset="0"/>
              </a:rPr>
              <a:t> in </a:t>
            </a:r>
            <a:r>
              <a:rPr lang="en-US" dirty="0" err="1">
                <a:latin typeface="Aptos Narrow" panose="020B0004020202020204" pitchFamily="34" charset="0"/>
              </a:rPr>
              <a:t>caso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raggiunto</a:t>
            </a:r>
            <a:r>
              <a:rPr lang="en-US" dirty="0">
                <a:latin typeface="Aptos Narrow" panose="020B0004020202020204" pitchFamily="34" charset="0"/>
              </a:rPr>
              <a:t> un </a:t>
            </a:r>
            <a:r>
              <a:rPr lang="en-US" dirty="0" err="1">
                <a:latin typeface="Aptos Narrow" panose="020B0004020202020204" pitchFamily="34" charset="0"/>
              </a:rPr>
              <a:t>minimo</a:t>
            </a:r>
            <a:r>
              <a:rPr lang="en-US" dirty="0">
                <a:latin typeface="Aptos Narrow" panose="020B0004020202020204" pitchFamily="34" charset="0"/>
              </a:rPr>
              <a:t> di checkout </a:t>
            </a:r>
            <a:r>
              <a:rPr lang="en-US" dirty="0" err="1">
                <a:latin typeface="Aptos Narrow" panose="020B0004020202020204" pitchFamily="34" charset="0"/>
              </a:rPr>
              <a:t>nel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carrello</a:t>
            </a:r>
            <a:r>
              <a:rPr lang="en-US" dirty="0">
                <a:latin typeface="Aptos Narrow" panose="020B0004020202020204" pitchFamily="34" charset="0"/>
              </a:rPr>
              <a:t>.</a:t>
            </a:r>
          </a:p>
          <a:p>
            <a:pPr algn="just"/>
            <a:endParaRPr lang="en-US" dirty="0">
              <a:latin typeface="Aptos Narrow" panose="020B0004020202020204" pitchFamily="34" charset="0"/>
            </a:endParaRPr>
          </a:p>
          <a:p>
            <a:pPr algn="just"/>
            <a:r>
              <a:rPr lang="en-US" dirty="0">
                <a:latin typeface="Aptos Narrow" panose="020B0004020202020204" pitchFamily="34" charset="0"/>
              </a:rPr>
              <a:t>Queste fasi </a:t>
            </a:r>
            <a:r>
              <a:rPr lang="en-US" dirty="0" err="1">
                <a:latin typeface="Aptos Narrow" panose="020B0004020202020204" pitchFamily="34" charset="0"/>
              </a:rPr>
              <a:t>porteranno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anche</a:t>
            </a:r>
            <a:r>
              <a:rPr lang="en-US" dirty="0">
                <a:latin typeface="Aptos Narrow" panose="020B0004020202020204" pitchFamily="34" charset="0"/>
              </a:rPr>
              <a:t> un </a:t>
            </a:r>
            <a:r>
              <a:rPr lang="en-US" dirty="0" err="1">
                <a:latin typeface="Aptos Narrow" panose="020B0004020202020204" pitchFamily="34" charset="0"/>
              </a:rPr>
              <a:t>altro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fattore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importantissimo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LA FIDELIZZAZIONE DEL CLIENTE</a:t>
            </a:r>
            <a:r>
              <a:rPr lang="en-US" dirty="0">
                <a:latin typeface="Aptos Narrow" panose="020B0004020202020204" pitchFamily="34" charset="0"/>
              </a:rPr>
              <a:t>, il cliente attraverso queste fasi </a:t>
            </a:r>
            <a:r>
              <a:rPr lang="en-US" dirty="0" err="1">
                <a:latin typeface="Aptos Narrow" panose="020B0004020202020204" pitchFamily="34" charset="0"/>
              </a:rPr>
              <a:t>avra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gia</a:t>
            </a:r>
            <a:r>
              <a:rPr lang="en-US" dirty="0">
                <a:latin typeface="Aptos Narrow" panose="020B0004020202020204" pitchFamily="34" charset="0"/>
              </a:rPr>
              <a:t> un idea </a:t>
            </a:r>
            <a:r>
              <a:rPr lang="en-US" dirty="0" err="1">
                <a:latin typeface="Aptos Narrow" panose="020B0004020202020204" pitchFamily="34" charset="0"/>
              </a:rPr>
              <a:t>chiarissima</a:t>
            </a:r>
            <a:r>
              <a:rPr lang="en-US" dirty="0">
                <a:latin typeface="Aptos Narrow" panose="020B0004020202020204" pitchFamily="34" charset="0"/>
              </a:rPr>
              <a:t> se </a:t>
            </a:r>
            <a:r>
              <a:rPr lang="en-US" dirty="0" err="1">
                <a:latin typeface="Aptos Narrow" panose="020B0004020202020204" pitchFamily="34" charset="0"/>
              </a:rPr>
              <a:t>continuare</a:t>
            </a:r>
            <a:r>
              <a:rPr lang="en-US" dirty="0">
                <a:latin typeface="Aptos Narrow" panose="020B0004020202020204" pitchFamily="34" charset="0"/>
              </a:rPr>
              <a:t> con </a:t>
            </a:r>
            <a:r>
              <a:rPr lang="en-US" dirty="0" err="1">
                <a:latin typeface="Aptos Narrow" panose="020B0004020202020204" pitchFamily="34" charset="0"/>
              </a:rPr>
              <a:t>noi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oppure</a:t>
            </a:r>
            <a:r>
              <a:rPr lang="en-US" dirty="0">
                <a:latin typeface="Aptos Narrow" panose="020B0004020202020204" pitchFamily="34" charset="0"/>
              </a:rPr>
              <a:t> no, per </a:t>
            </a:r>
            <a:r>
              <a:rPr lang="en-US" dirty="0" err="1">
                <a:latin typeface="Aptos Narrow" panose="020B0004020202020204" pitchFamily="34" charset="0"/>
              </a:rPr>
              <a:t>saperlo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dovremmo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richiedere</a:t>
            </a:r>
            <a:r>
              <a:rPr lang="en-US" dirty="0">
                <a:latin typeface="Aptos Narrow" panose="020B0004020202020204" pitchFamily="34" charset="0"/>
              </a:rPr>
              <a:t> attraverso </a:t>
            </a:r>
            <a:r>
              <a:rPr lang="en-US" dirty="0" err="1">
                <a:latin typeface="Aptos Narrow" panose="020B0004020202020204" pitchFamily="34" charset="0"/>
              </a:rPr>
              <a:t>l’email</a:t>
            </a:r>
            <a:r>
              <a:rPr lang="en-US" dirty="0">
                <a:latin typeface="Aptos Narrow" panose="020B0004020202020204" pitchFamily="34" charset="0"/>
              </a:rPr>
              <a:t> Marketing o SMS mandate dal nostro team di </a:t>
            </a:r>
            <a:r>
              <a:rPr lang="en-US" dirty="0" err="1">
                <a:latin typeface="Aptos Narrow" panose="020B0004020202020204" pitchFamily="34" charset="0"/>
              </a:rPr>
              <a:t>assistenza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una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recensione</a:t>
            </a:r>
            <a:r>
              <a:rPr lang="en-US" dirty="0">
                <a:latin typeface="Aptos Narrow" panose="020B0004020202020204" pitchFamily="34" charset="0"/>
              </a:rPr>
              <a:t> del </a:t>
            </a:r>
            <a:r>
              <a:rPr lang="en-US" dirty="0" err="1">
                <a:latin typeface="Aptos Narrow" panose="020B0004020202020204" pitchFamily="34" charset="0"/>
              </a:rPr>
              <a:t>prodotto</a:t>
            </a:r>
            <a:r>
              <a:rPr lang="en-US" dirty="0">
                <a:latin typeface="Aptos Narrow" panose="020B0004020202020204" pitchFamily="34" charset="0"/>
              </a:rPr>
              <a:t> e </a:t>
            </a:r>
            <a:r>
              <a:rPr lang="en-US" dirty="0" err="1">
                <a:latin typeface="Aptos Narrow" panose="020B0004020202020204" pitchFamily="34" charset="0"/>
              </a:rPr>
              <a:t>dargli</a:t>
            </a:r>
            <a:r>
              <a:rPr lang="en-US" dirty="0">
                <a:latin typeface="Aptos Narrow" panose="020B0004020202020204" pitchFamily="34" charset="0"/>
              </a:rPr>
              <a:t> SEMPRE SUPPORTO </a:t>
            </a:r>
            <a:r>
              <a:rPr lang="en-US" dirty="0" err="1">
                <a:latin typeface="Aptos Narrow" panose="020B0004020202020204" pitchFamily="34" charset="0"/>
              </a:rPr>
              <a:t>nel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caso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qualcosa</a:t>
            </a:r>
            <a:r>
              <a:rPr lang="en-US" dirty="0">
                <a:latin typeface="Aptos Narrow" panose="020B0004020202020204" pitchFamily="34" charset="0"/>
              </a:rPr>
              <a:t> non </a:t>
            </a:r>
            <a:r>
              <a:rPr lang="en-US" dirty="0" err="1">
                <a:latin typeface="Aptos Narrow" panose="020B0004020202020204" pitchFamily="34" charset="0"/>
              </a:rPr>
              <a:t>sia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andato</a:t>
            </a:r>
            <a:r>
              <a:rPr lang="en-US" dirty="0">
                <a:latin typeface="Aptos Narrow" panose="020B0004020202020204" pitchFamily="34" charset="0"/>
              </a:rPr>
              <a:t> come </a:t>
            </a:r>
            <a:r>
              <a:rPr lang="en-US" dirty="0" err="1">
                <a:latin typeface="Aptos Narrow" panose="020B0004020202020204" pitchFamily="34" charset="0"/>
              </a:rPr>
              <a:t>previsto</a:t>
            </a:r>
            <a:r>
              <a:rPr lang="en-US" dirty="0">
                <a:latin typeface="Aptos Narrow" panose="020B0004020202020204" pitchFamily="34" charset="0"/>
              </a:rPr>
              <a:t>.</a:t>
            </a:r>
          </a:p>
          <a:p>
            <a:endParaRPr lang="en-US" dirty="0">
              <a:latin typeface="Aptos Narrow" panose="020B0004020202020204" pitchFamily="34" charset="0"/>
            </a:endParaRPr>
          </a:p>
        </p:txBody>
      </p:sp>
      <p:pic>
        <p:nvPicPr>
          <p:cNvPr id="10" name="Segnaposto contenuto 9" descr="Immagine che contiene testo, schermata, logo&#10;&#10;Descrizione generata automaticamente">
            <a:extLst>
              <a:ext uri="{FF2B5EF4-FFF2-40B4-BE49-F238E27FC236}">
                <a16:creationId xmlns:a16="http://schemas.microsoft.com/office/drawing/2014/main" id="{F385EF13-F294-A349-8F8E-F351EA177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910" y="1472454"/>
            <a:ext cx="5670176" cy="4449722"/>
          </a:xfrm>
        </p:spPr>
      </p:pic>
    </p:spTree>
    <p:extLst>
      <p:ext uri="{BB962C8B-B14F-4D97-AF65-F5344CB8AC3E}">
        <p14:creationId xmlns:p14="http://schemas.microsoft.com/office/powerpoint/2010/main" val="155291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gnaposto contenuto 5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F8E3E073-638D-B546-DCCE-F31EB40D6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20869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013DC7-EAB1-F5C5-9E37-2712A5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AUTOMAZIONE DEL MARKETING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41667C0-1CF0-689D-55A1-01D88CD1F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8053" y="2332029"/>
            <a:ext cx="4703855" cy="384017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sz="1100" dirty="0">
                <a:latin typeface="Aptos Narrow" panose="020B0004020202020204" pitchFamily="34" charset="0"/>
              </a:rPr>
              <a:t>Il piano di marketing </a:t>
            </a:r>
            <a:r>
              <a:rPr lang="en-US" sz="1100" dirty="0" err="1">
                <a:latin typeface="Aptos Narrow" panose="020B0004020202020204" pitchFamily="34" charset="0"/>
              </a:rPr>
              <a:t>principale</a:t>
            </a:r>
            <a:r>
              <a:rPr lang="en-US" sz="1100" dirty="0">
                <a:latin typeface="Aptos Narrow" panose="020B0004020202020204" pitchFamily="34" charset="0"/>
              </a:rPr>
              <a:t> e’ </a:t>
            </a:r>
            <a:r>
              <a:rPr lang="en-US" sz="1100" dirty="0" err="1">
                <a:latin typeface="Aptos Narrow" panose="020B0004020202020204" pitchFamily="34" charset="0"/>
              </a:rPr>
              <a:t>stato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analizzato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nella</a:t>
            </a:r>
            <a:r>
              <a:rPr lang="en-US" sz="1100" dirty="0">
                <a:latin typeface="Aptos Narrow" panose="020B0004020202020204" pitchFamily="34" charset="0"/>
              </a:rPr>
              <a:t> slide </a:t>
            </a:r>
            <a:r>
              <a:rPr lang="en-US" sz="1100" dirty="0" err="1">
                <a:latin typeface="Aptos Narrow" panose="020B0004020202020204" pitchFamily="34" charset="0"/>
              </a:rPr>
              <a:t>precedente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adesso</a:t>
            </a:r>
            <a:r>
              <a:rPr lang="en-US" sz="1100" dirty="0">
                <a:latin typeface="Aptos Narrow" panose="020B0004020202020204" pitchFamily="34" charset="0"/>
              </a:rPr>
              <a:t> Andiamo piu in </a:t>
            </a:r>
            <a:r>
              <a:rPr lang="en-US" sz="1100" dirty="0" err="1">
                <a:latin typeface="Aptos Narrow" panose="020B0004020202020204" pitchFamily="34" charset="0"/>
              </a:rPr>
              <a:t>fondo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>
                <a:solidFill>
                  <a:srgbClr val="92D050"/>
                </a:solidFill>
                <a:latin typeface="Aptos Narrow" panose="020B0004020202020204" pitchFamily="34" charset="0"/>
              </a:rPr>
              <a:t>con </a:t>
            </a:r>
            <a:r>
              <a:rPr lang="en-US" sz="1100" dirty="0" err="1">
                <a:solidFill>
                  <a:srgbClr val="92D050"/>
                </a:solidFill>
                <a:latin typeface="Aptos Narrow" panose="020B0004020202020204" pitchFamily="34" charset="0"/>
              </a:rPr>
              <a:t>l’automazione</a:t>
            </a:r>
            <a:r>
              <a:rPr lang="en-US" sz="1100" dirty="0">
                <a:solidFill>
                  <a:srgbClr val="92D050"/>
                </a:solidFill>
                <a:latin typeface="Aptos Narrow" panose="020B0004020202020204" pitchFamily="34" charset="0"/>
              </a:rPr>
              <a:t> di </a:t>
            </a:r>
            <a:r>
              <a:rPr lang="en-US" sz="1100" dirty="0" err="1">
                <a:solidFill>
                  <a:srgbClr val="92D050"/>
                </a:solidFill>
                <a:latin typeface="Aptos Narrow" panose="020B0004020202020204" pitchFamily="34" charset="0"/>
              </a:rPr>
              <a:t>questo</a:t>
            </a:r>
            <a:r>
              <a:rPr lang="en-US" sz="1100" dirty="0">
                <a:solidFill>
                  <a:srgbClr val="92D050"/>
                </a:solidFill>
                <a:latin typeface="Aptos Narrow" panose="020B0004020202020204" pitchFamily="34" charset="0"/>
              </a:rPr>
              <a:t> marketing</a:t>
            </a:r>
            <a:r>
              <a:rPr lang="en-US" sz="1100" dirty="0">
                <a:latin typeface="Aptos Narrow" panose="020B0004020202020204" pitchFamily="34" charset="0"/>
              </a:rPr>
              <a:t>, </a:t>
            </a:r>
            <a:r>
              <a:rPr lang="en-US" sz="1100" dirty="0" err="1">
                <a:latin typeface="Aptos Narrow" panose="020B0004020202020204" pitchFamily="34" charset="0"/>
              </a:rPr>
              <a:t>ovvero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attivare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processi</a:t>
            </a:r>
            <a:r>
              <a:rPr lang="en-US" sz="1100" dirty="0">
                <a:latin typeface="Aptos Narrow" panose="020B0004020202020204" pitchFamily="34" charset="0"/>
              </a:rPr>
              <a:t> di </a:t>
            </a:r>
            <a:r>
              <a:rPr lang="en-US" sz="1100" dirty="0" err="1">
                <a:latin typeface="Aptos Narrow" panose="020B0004020202020204" pitchFamily="34" charset="0"/>
              </a:rPr>
              <a:t>interazione</a:t>
            </a:r>
            <a:r>
              <a:rPr lang="en-US" sz="1100" dirty="0">
                <a:latin typeface="Aptos Narrow" panose="020B0004020202020204" pitchFamily="34" charset="0"/>
              </a:rPr>
              <a:t> con l’utente in modo </a:t>
            </a:r>
            <a:r>
              <a:rPr lang="en-US" sz="1100" dirty="0" err="1">
                <a:latin typeface="Aptos Narrow" panose="020B0004020202020204" pitchFamily="34" charset="0"/>
              </a:rPr>
              <a:t>automatico</a:t>
            </a:r>
            <a:r>
              <a:rPr lang="en-US" sz="1100" dirty="0">
                <a:latin typeface="Aptos Narrow" panose="020B0004020202020204" pitchFamily="34" charset="0"/>
              </a:rPr>
              <a:t> secondo le </a:t>
            </a:r>
            <a:r>
              <a:rPr lang="en-US" sz="1100" dirty="0" err="1">
                <a:latin typeface="Aptos Narrow" panose="020B0004020202020204" pitchFamily="34" charset="0"/>
              </a:rPr>
              <a:t>condizioni</a:t>
            </a:r>
            <a:r>
              <a:rPr lang="en-US" sz="1100" dirty="0">
                <a:latin typeface="Aptos Narrow" panose="020B0004020202020204" pitchFamily="34" charset="0"/>
              </a:rPr>
              <a:t> da </a:t>
            </a:r>
            <a:r>
              <a:rPr lang="en-US" sz="1100" dirty="0" err="1">
                <a:latin typeface="Aptos Narrow" panose="020B0004020202020204" pitchFamily="34" charset="0"/>
              </a:rPr>
              <a:t>noi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dettate</a:t>
            </a:r>
            <a:r>
              <a:rPr lang="en-US" sz="1100" dirty="0">
                <a:latin typeface="Aptos Narrow" panose="020B0004020202020204" pitchFamily="34" charset="0"/>
              </a:rPr>
              <a:t>. </a:t>
            </a:r>
          </a:p>
          <a:p>
            <a:pPr algn="just">
              <a:lnSpc>
                <a:spcPct val="110000"/>
              </a:lnSpc>
            </a:pPr>
            <a:r>
              <a:rPr lang="en-US" sz="1100" dirty="0" err="1">
                <a:latin typeface="Aptos Narrow" panose="020B0004020202020204" pitchFamily="34" charset="0"/>
              </a:rPr>
              <a:t>Passiamo</a:t>
            </a:r>
            <a:r>
              <a:rPr lang="en-US" sz="1100" dirty="0">
                <a:latin typeface="Aptos Narrow" panose="020B0004020202020204" pitchFamily="34" charset="0"/>
              </a:rPr>
              <a:t> al </a:t>
            </a:r>
            <a:r>
              <a:rPr lang="en-US" sz="1100" dirty="0" err="1">
                <a:latin typeface="Aptos Narrow" panose="020B0004020202020204" pitchFamily="34" charset="0"/>
              </a:rPr>
              <a:t>pratico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dicendo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effettivamente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cosa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potremo</a:t>
            </a:r>
            <a:r>
              <a:rPr lang="en-US" sz="1100" dirty="0">
                <a:latin typeface="Aptos Narrow" panose="020B0004020202020204" pitchFamily="34" charset="0"/>
              </a:rPr>
              <a:t> fare col Marketing Automation:</a:t>
            </a:r>
          </a:p>
          <a:p>
            <a:pPr marL="34290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sz="1100" dirty="0" err="1">
                <a:solidFill>
                  <a:srgbClr val="92D050"/>
                </a:solidFill>
                <a:latin typeface="Aptos Narrow" panose="020B0004020202020204" pitchFamily="34" charset="0"/>
              </a:rPr>
              <a:t>Carrello</a:t>
            </a:r>
            <a:r>
              <a:rPr lang="en-US" sz="1100" dirty="0">
                <a:solidFill>
                  <a:srgbClr val="92D050"/>
                </a:solidFill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solidFill>
                  <a:srgbClr val="92D050"/>
                </a:solidFill>
                <a:latin typeface="Aptos Narrow" panose="020B0004020202020204" pitchFamily="34" charset="0"/>
              </a:rPr>
              <a:t>abbandonato</a:t>
            </a:r>
            <a:r>
              <a:rPr lang="en-US" sz="1100" dirty="0">
                <a:latin typeface="Aptos Narrow" panose="020B0004020202020204" pitchFamily="34" charset="0"/>
              </a:rPr>
              <a:t>: </a:t>
            </a:r>
            <a:r>
              <a:rPr lang="en-US" sz="1100" dirty="0" err="1">
                <a:latin typeface="Aptos Narrow" panose="020B0004020202020204" pitchFamily="34" charset="0"/>
              </a:rPr>
              <a:t>Gli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utenti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che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abbandoneranno</a:t>
            </a:r>
            <a:r>
              <a:rPr lang="en-US" sz="1100" dirty="0">
                <a:latin typeface="Aptos Narrow" panose="020B0004020202020204" pitchFamily="34" charset="0"/>
              </a:rPr>
              <a:t> il </a:t>
            </a:r>
            <a:r>
              <a:rPr lang="en-US" sz="1100" dirty="0" err="1">
                <a:latin typeface="Aptos Narrow" panose="020B0004020202020204" pitchFamily="34" charset="0"/>
              </a:rPr>
              <a:t>carrello</a:t>
            </a:r>
            <a:r>
              <a:rPr lang="en-US" sz="1100" dirty="0">
                <a:latin typeface="Aptos Narrow" panose="020B0004020202020204" pitchFamily="34" charset="0"/>
              </a:rPr>
              <a:t> prima del checkout, </a:t>
            </a:r>
            <a:r>
              <a:rPr lang="en-US" sz="1100" dirty="0" err="1">
                <a:latin typeface="Aptos Narrow" panose="020B0004020202020204" pitchFamily="34" charset="0"/>
              </a:rPr>
              <a:t>tracciando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l’attivita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degli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utenti</a:t>
            </a:r>
            <a:r>
              <a:rPr lang="en-US" sz="1100" dirty="0">
                <a:latin typeface="Aptos Narrow" panose="020B0004020202020204" pitchFamily="34" charset="0"/>
              </a:rPr>
              <a:t> in </a:t>
            </a:r>
            <a:r>
              <a:rPr lang="en-US" sz="1100" dirty="0" err="1">
                <a:latin typeface="Aptos Narrow" panose="020B0004020202020204" pitchFamily="34" charset="0"/>
              </a:rPr>
              <a:t>esso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l’automazione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riuscira</a:t>
            </a:r>
            <a:r>
              <a:rPr lang="en-US" sz="1100" dirty="0">
                <a:latin typeface="Aptos Narrow" panose="020B0004020202020204" pitchFamily="34" charset="0"/>
              </a:rPr>
              <a:t>  a </a:t>
            </a:r>
            <a:r>
              <a:rPr lang="en-US" sz="1100" dirty="0" err="1">
                <a:latin typeface="Aptos Narrow" panose="020B0004020202020204" pitchFamily="34" charset="0"/>
              </a:rPr>
              <a:t>proporre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sconti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speciali</a:t>
            </a:r>
            <a:r>
              <a:rPr lang="en-US" sz="1100" dirty="0">
                <a:latin typeface="Aptos Narrow" panose="020B0004020202020204" pitchFamily="34" charset="0"/>
              </a:rPr>
              <a:t> per </a:t>
            </a:r>
            <a:r>
              <a:rPr lang="en-US" sz="1100" dirty="0" err="1">
                <a:latin typeface="Aptos Narrow" panose="020B0004020202020204" pitchFamily="34" charset="0"/>
              </a:rPr>
              <a:t>invogliare</a:t>
            </a:r>
            <a:r>
              <a:rPr lang="en-US" sz="1100" dirty="0">
                <a:latin typeface="Aptos Narrow" panose="020B0004020202020204" pitchFamily="34" charset="0"/>
              </a:rPr>
              <a:t> l’utente a </a:t>
            </a:r>
            <a:r>
              <a:rPr lang="en-US" sz="1100" dirty="0" err="1">
                <a:latin typeface="Aptos Narrow" panose="020B0004020202020204" pitchFamily="34" charset="0"/>
              </a:rPr>
              <a:t>concludere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l’acquisto</a:t>
            </a:r>
            <a:endParaRPr lang="en-US" sz="1100" dirty="0">
              <a:latin typeface="Aptos Narrow" panose="020B0004020202020204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92D050"/>
                </a:solidFill>
                <a:latin typeface="Aptos Narrow" panose="020B0004020202020204" pitchFamily="34" charset="0"/>
              </a:rPr>
              <a:t>Un cliente </a:t>
            </a:r>
            <a:r>
              <a:rPr lang="en-US" sz="1100" dirty="0" err="1">
                <a:solidFill>
                  <a:srgbClr val="92D050"/>
                </a:solidFill>
                <a:latin typeface="Aptos Narrow" panose="020B0004020202020204" pitchFamily="34" charset="0"/>
              </a:rPr>
              <a:t>concludera</a:t>
            </a:r>
            <a:r>
              <a:rPr lang="en-US" sz="1100" dirty="0">
                <a:solidFill>
                  <a:srgbClr val="92D050"/>
                </a:solidFill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solidFill>
                  <a:srgbClr val="92D050"/>
                </a:solidFill>
                <a:latin typeface="Aptos Narrow" panose="020B0004020202020204" pitchFamily="34" charset="0"/>
              </a:rPr>
              <a:t>l’ordine</a:t>
            </a:r>
            <a:r>
              <a:rPr lang="en-US" sz="1100" dirty="0">
                <a:latin typeface="Aptos Narrow" panose="020B0004020202020204" pitchFamily="34" charset="0"/>
              </a:rPr>
              <a:t>, lo </a:t>
            </a:r>
            <a:r>
              <a:rPr lang="en-US" sz="1100" dirty="0" err="1">
                <a:latin typeface="Aptos Narrow" panose="020B0004020202020204" pitchFamily="34" charset="0"/>
              </a:rPr>
              <a:t>stesso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giorno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che</a:t>
            </a:r>
            <a:r>
              <a:rPr lang="en-US" sz="1100" dirty="0">
                <a:latin typeface="Aptos Narrow" panose="020B0004020202020204" pitchFamily="34" charset="0"/>
              </a:rPr>
              <a:t>  lo </a:t>
            </a:r>
            <a:r>
              <a:rPr lang="en-US" sz="1100" dirty="0" err="1">
                <a:latin typeface="Aptos Narrow" panose="020B0004020202020204" pitchFamily="34" charset="0"/>
              </a:rPr>
              <a:t>ricevera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l’automazione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inviera</a:t>
            </a:r>
            <a:r>
              <a:rPr lang="en-US" sz="1100" dirty="0">
                <a:latin typeface="Aptos Narrow" panose="020B0004020202020204" pitchFamily="34" charset="0"/>
              </a:rPr>
              <a:t> un email </a:t>
            </a:r>
            <a:r>
              <a:rPr lang="en-US" sz="1100" dirty="0" err="1">
                <a:latin typeface="Aptos Narrow" panose="020B0004020202020204" pitchFamily="34" charset="0"/>
              </a:rPr>
              <a:t>richiedendo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una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recensione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sul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prodotto</a:t>
            </a:r>
            <a:r>
              <a:rPr lang="en-US" sz="1100" dirty="0">
                <a:latin typeface="Aptos Narrow" panose="020B0004020202020204" pitchFamily="34" charset="0"/>
              </a:rPr>
              <a:t> e </a:t>
            </a:r>
            <a:r>
              <a:rPr lang="en-US" sz="1100" dirty="0" err="1">
                <a:latin typeface="Aptos Narrow" panose="020B0004020202020204" pitchFamily="34" charset="0"/>
              </a:rPr>
              <a:t>proponendo</a:t>
            </a:r>
            <a:r>
              <a:rPr lang="en-US" sz="1100" dirty="0">
                <a:latin typeface="Aptos Narrow" panose="020B0004020202020204" pitchFamily="34" charset="0"/>
              </a:rPr>
              <a:t> uno </a:t>
            </a:r>
            <a:r>
              <a:rPr lang="en-US" sz="1100" dirty="0" err="1">
                <a:latin typeface="Aptos Narrow" panose="020B0004020202020204" pitchFamily="34" charset="0"/>
              </a:rPr>
              <a:t>sconto</a:t>
            </a:r>
            <a:r>
              <a:rPr lang="en-US" sz="1100" dirty="0">
                <a:latin typeface="Aptos Narrow" panose="020B0004020202020204" pitchFamily="34" charset="0"/>
              </a:rPr>
              <a:t> del 5% </a:t>
            </a:r>
            <a:r>
              <a:rPr lang="en-US" sz="1100" dirty="0" err="1">
                <a:latin typeface="Aptos Narrow" panose="020B0004020202020204" pitchFamily="34" charset="0"/>
              </a:rPr>
              <a:t>sul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prossimo</a:t>
            </a:r>
            <a:r>
              <a:rPr lang="en-US" sz="1100" dirty="0">
                <a:latin typeface="Aptos Narrow" panose="020B0004020202020204" pitchFamily="34" charset="0"/>
              </a:rPr>
              <a:t> se la </a:t>
            </a:r>
            <a:r>
              <a:rPr lang="en-US" sz="1100" dirty="0" err="1">
                <a:latin typeface="Aptos Narrow" panose="020B0004020202020204" pitchFamily="34" charset="0"/>
              </a:rPr>
              <a:t>recensione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viene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postata</a:t>
            </a:r>
            <a:endParaRPr lang="en-US" sz="1100" dirty="0">
              <a:latin typeface="Aptos Narrow" panose="020B0004020202020204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sz="1100" dirty="0" err="1">
                <a:solidFill>
                  <a:srgbClr val="92D050"/>
                </a:solidFill>
                <a:latin typeface="Aptos Narrow" panose="020B0004020202020204" pitchFamily="34" charset="0"/>
              </a:rPr>
              <a:t>Seguire</a:t>
            </a:r>
            <a:r>
              <a:rPr lang="en-US" sz="1100" dirty="0">
                <a:solidFill>
                  <a:srgbClr val="92D050"/>
                </a:solidFill>
                <a:latin typeface="Aptos Narrow" panose="020B0004020202020204" pitchFamily="34" charset="0"/>
              </a:rPr>
              <a:t> I </a:t>
            </a:r>
            <a:r>
              <a:rPr lang="en-US" sz="1100" dirty="0" err="1">
                <a:solidFill>
                  <a:srgbClr val="92D050"/>
                </a:solidFill>
                <a:latin typeface="Aptos Narrow" panose="020B0004020202020204" pitchFamily="34" charset="0"/>
              </a:rPr>
              <a:t>nuovi</a:t>
            </a:r>
            <a:r>
              <a:rPr lang="en-US" sz="1100" dirty="0">
                <a:solidFill>
                  <a:srgbClr val="92D050"/>
                </a:solidFill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solidFill>
                  <a:srgbClr val="92D050"/>
                </a:solidFill>
                <a:latin typeface="Aptos Narrow" panose="020B0004020202020204" pitchFamily="34" charset="0"/>
              </a:rPr>
              <a:t>contatti</a:t>
            </a:r>
            <a:r>
              <a:rPr lang="en-US" sz="1100" dirty="0">
                <a:latin typeface="Aptos Narrow" panose="020B0004020202020204" pitchFamily="34" charset="0"/>
              </a:rPr>
              <a:t>: con </a:t>
            </a:r>
            <a:r>
              <a:rPr lang="en-US" sz="1100" dirty="0" err="1">
                <a:latin typeface="Aptos Narrow" panose="020B0004020202020204" pitchFamily="34" charset="0"/>
              </a:rPr>
              <a:t>l’iscrizione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alla</a:t>
            </a:r>
            <a:r>
              <a:rPr lang="en-US" sz="1100" dirty="0">
                <a:latin typeface="Aptos Narrow" panose="020B0004020202020204" pitchFamily="34" charset="0"/>
              </a:rPr>
              <a:t> newsletter o al </a:t>
            </a:r>
            <a:r>
              <a:rPr lang="en-US" sz="1100" dirty="0" err="1">
                <a:latin typeface="Aptos Narrow" panose="020B0004020202020204" pitchFamily="34" charset="0"/>
              </a:rPr>
              <a:t>sito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dovremo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seguire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questi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contatti</a:t>
            </a:r>
            <a:r>
              <a:rPr lang="en-US" sz="1100" dirty="0">
                <a:latin typeface="Aptos Narrow" panose="020B0004020202020204" pitchFamily="34" charset="0"/>
              </a:rPr>
              <a:t> e </a:t>
            </a:r>
            <a:r>
              <a:rPr lang="en-US" sz="1100" dirty="0" err="1">
                <a:latin typeface="Aptos Narrow" panose="020B0004020202020204" pitchFamily="34" charset="0"/>
              </a:rPr>
              <a:t>farli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convertire</a:t>
            </a:r>
            <a:r>
              <a:rPr lang="en-US" sz="1100" dirty="0">
                <a:latin typeface="Aptos Narrow" panose="020B0004020202020204" pitchFamily="34" charset="0"/>
              </a:rPr>
              <a:t> in </a:t>
            </a:r>
            <a:r>
              <a:rPr lang="en-US" sz="1100" dirty="0" err="1">
                <a:latin typeface="Aptos Narrow" panose="020B0004020202020204" pitchFamily="34" charset="0"/>
              </a:rPr>
              <a:t>clienti</a:t>
            </a:r>
            <a:r>
              <a:rPr lang="en-US" sz="1100" dirty="0">
                <a:latin typeface="Aptos Narrow" panose="020B0004020202020204" pitchFamily="34" charset="0"/>
              </a:rPr>
              <a:t>, </a:t>
            </a:r>
            <a:r>
              <a:rPr lang="en-US" sz="1100" dirty="0" err="1">
                <a:latin typeface="Aptos Narrow" panose="020B0004020202020204" pitchFamily="34" charset="0"/>
              </a:rPr>
              <a:t>l’automazione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andra</a:t>
            </a:r>
            <a:r>
              <a:rPr lang="en-US" sz="1100" dirty="0">
                <a:latin typeface="Aptos Narrow" panose="020B0004020202020204" pitchFamily="34" charset="0"/>
              </a:rPr>
              <a:t> a Vedere I </a:t>
            </a:r>
            <a:r>
              <a:rPr lang="en-US" sz="1100" dirty="0" err="1">
                <a:latin typeface="Aptos Narrow" panose="020B0004020202020204" pitchFamily="34" charset="0"/>
              </a:rPr>
              <a:t>contatti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che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si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sono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iscritti</a:t>
            </a:r>
            <a:r>
              <a:rPr lang="en-US" sz="1100" dirty="0">
                <a:latin typeface="Aptos Narrow" panose="020B0004020202020204" pitchFamily="34" charset="0"/>
              </a:rPr>
              <a:t> ma poi non </a:t>
            </a:r>
            <a:r>
              <a:rPr lang="en-US" sz="1100" dirty="0" err="1">
                <a:latin typeface="Aptos Narrow" panose="020B0004020202020204" pitchFamily="34" charset="0"/>
              </a:rPr>
              <a:t>hanno</a:t>
            </a:r>
            <a:r>
              <a:rPr lang="en-US" sz="1100" dirty="0">
                <a:latin typeface="Aptos Narrow" panose="020B0004020202020204" pitchFamily="34" charset="0"/>
              </a:rPr>
              <a:t> piu’ </a:t>
            </a:r>
            <a:r>
              <a:rPr lang="en-US" sz="1100" dirty="0" err="1">
                <a:latin typeface="Aptos Narrow" panose="020B0004020202020204" pitchFamily="34" charset="0"/>
              </a:rPr>
              <a:t>interagito</a:t>
            </a:r>
            <a:r>
              <a:rPr lang="en-US" sz="1100" dirty="0">
                <a:latin typeface="Aptos Narrow" panose="020B0004020202020204" pitchFamily="34" charset="0"/>
              </a:rPr>
              <a:t> con </a:t>
            </a:r>
            <a:r>
              <a:rPr lang="en-US" sz="1100" dirty="0" err="1">
                <a:latin typeface="Aptos Narrow" panose="020B0004020202020204" pitchFamily="34" charset="0"/>
              </a:rPr>
              <a:t>noi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cosi</a:t>
            </a:r>
            <a:r>
              <a:rPr lang="en-US" sz="1100" dirty="0">
                <a:latin typeface="Aptos Narrow" panose="020B0004020202020204" pitchFamily="34" charset="0"/>
              </a:rPr>
              <a:t> da </a:t>
            </a:r>
            <a:r>
              <a:rPr lang="en-US" sz="1100" dirty="0" err="1">
                <a:latin typeface="Aptos Narrow" panose="020B0004020202020204" pitchFamily="34" charset="0"/>
              </a:rPr>
              <a:t>inviare</a:t>
            </a:r>
            <a:r>
              <a:rPr lang="en-US" sz="1100" dirty="0">
                <a:latin typeface="Aptos Narrow" panose="020B0004020202020204" pitchFamily="34" charset="0"/>
              </a:rPr>
              <a:t> email per </a:t>
            </a:r>
            <a:r>
              <a:rPr lang="en-US" sz="1100" dirty="0" err="1">
                <a:latin typeface="Aptos Narrow" panose="020B0004020202020204" pitchFamily="34" charset="0"/>
              </a:rPr>
              <a:t>proporre</a:t>
            </a:r>
            <a:r>
              <a:rPr lang="en-US" sz="1100" dirty="0">
                <a:latin typeface="Aptos Narrow" panose="020B0004020202020204" pitchFamily="34" charset="0"/>
              </a:rPr>
              <a:t> I </a:t>
            </a:r>
            <a:r>
              <a:rPr lang="en-US" sz="1100" dirty="0" err="1">
                <a:latin typeface="Aptos Narrow" panose="020B0004020202020204" pitchFamily="34" charset="0"/>
              </a:rPr>
              <a:t>nuovi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prodotti</a:t>
            </a:r>
            <a:r>
              <a:rPr lang="en-US" sz="1100" dirty="0">
                <a:latin typeface="Aptos Narrow" panose="020B0004020202020204" pitchFamily="34" charset="0"/>
              </a:rPr>
              <a:t> o </a:t>
            </a:r>
            <a:r>
              <a:rPr lang="en-US" sz="1100" dirty="0" err="1">
                <a:latin typeface="Aptos Narrow" panose="020B0004020202020204" pitchFamily="34" charset="0"/>
              </a:rPr>
              <a:t>promozioni</a:t>
            </a:r>
            <a:r>
              <a:rPr lang="en-US" sz="1100" dirty="0">
                <a:latin typeface="Aptos Narrow" panose="020B0004020202020204" pitchFamily="34" charset="0"/>
              </a:rPr>
              <a:t>, in </a:t>
            </a:r>
            <a:r>
              <a:rPr lang="en-US" sz="1100" dirty="0" err="1">
                <a:latin typeface="Aptos Narrow" panose="020B0004020202020204" pitchFamily="34" charset="0"/>
              </a:rPr>
              <a:t>questo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caso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l’automazione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aspettera</a:t>
            </a:r>
            <a:r>
              <a:rPr lang="en-US" sz="1100" dirty="0">
                <a:latin typeface="Aptos Narrow" panose="020B0004020202020204" pitchFamily="34" charset="0"/>
              </a:rPr>
              <a:t> prima di </a:t>
            </a:r>
            <a:r>
              <a:rPr lang="en-US" sz="1100" dirty="0" err="1">
                <a:latin typeface="Aptos Narrow" panose="020B0004020202020204" pitchFamily="34" charset="0"/>
              </a:rPr>
              <a:t>usare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i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contatti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cosi</a:t>
            </a:r>
            <a:r>
              <a:rPr lang="en-US" sz="1100" dirty="0">
                <a:latin typeface="Aptos Narrow" panose="020B0004020202020204" pitchFamily="34" charset="0"/>
              </a:rPr>
              <a:t> da non creare ‘spam’.</a:t>
            </a:r>
          </a:p>
          <a:p>
            <a:pPr marL="34290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92D050"/>
                </a:solidFill>
                <a:latin typeface="Aptos Narrow" panose="020B0004020202020204" pitchFamily="34" charset="0"/>
              </a:rPr>
              <a:t>Up-selling e cross-selling</a:t>
            </a:r>
            <a:r>
              <a:rPr lang="en-US" sz="1100" dirty="0">
                <a:latin typeface="Aptos Narrow" panose="020B0004020202020204" pitchFamily="34" charset="0"/>
              </a:rPr>
              <a:t>: il cliente </a:t>
            </a:r>
            <a:r>
              <a:rPr lang="en-US" sz="1100" dirty="0" err="1">
                <a:latin typeface="Aptos Narrow" panose="020B0004020202020204" pitchFamily="34" charset="0"/>
              </a:rPr>
              <a:t>acquista</a:t>
            </a:r>
            <a:r>
              <a:rPr lang="en-US" sz="1100" dirty="0">
                <a:latin typeface="Aptos Narrow" panose="020B0004020202020204" pitchFamily="34" charset="0"/>
              </a:rPr>
              <a:t> un </a:t>
            </a:r>
            <a:r>
              <a:rPr lang="en-US" sz="1100" dirty="0" err="1">
                <a:latin typeface="Aptos Narrow" panose="020B0004020202020204" pitchFamily="34" charset="0"/>
              </a:rPr>
              <a:t>prodotto</a:t>
            </a:r>
            <a:r>
              <a:rPr lang="en-US" sz="1100" dirty="0">
                <a:latin typeface="Aptos Narrow" panose="020B0004020202020204" pitchFamily="34" charset="0"/>
              </a:rPr>
              <a:t>? </a:t>
            </a:r>
            <a:r>
              <a:rPr lang="en-US" sz="1100" dirty="0" err="1">
                <a:latin typeface="Aptos Narrow" panose="020B0004020202020204" pitchFamily="34" charset="0"/>
              </a:rPr>
              <a:t>l’automazione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fara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sapere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che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acquistarne</a:t>
            </a:r>
            <a:r>
              <a:rPr lang="en-US" sz="1100" dirty="0">
                <a:latin typeface="Aptos Narrow" panose="020B0004020202020204" pitchFamily="34" charset="0"/>
              </a:rPr>
              <a:t> di piu’ </a:t>
            </a:r>
            <a:r>
              <a:rPr lang="en-US" sz="1100" dirty="0" err="1">
                <a:latin typeface="Aptos Narrow" panose="020B0004020202020204" pitchFamily="34" charset="0"/>
              </a:rPr>
              <a:t>garantira</a:t>
            </a:r>
            <a:r>
              <a:rPr lang="en-US" sz="1100" dirty="0">
                <a:latin typeface="Aptos Narrow" panose="020B0004020202020204" pitchFamily="34" charset="0"/>
              </a:rPr>
              <a:t> uno </a:t>
            </a:r>
            <a:r>
              <a:rPr lang="en-US" sz="1100" dirty="0" err="1">
                <a:latin typeface="Aptos Narrow" panose="020B0004020202020204" pitchFamily="34" charset="0"/>
              </a:rPr>
              <a:t>sconto</a:t>
            </a:r>
            <a:r>
              <a:rPr lang="en-US" sz="1100" dirty="0">
                <a:latin typeface="Aptos Narrow" panose="020B0004020202020204" pitchFamily="34" charset="0"/>
              </a:rPr>
              <a:t> piu’ la </a:t>
            </a:r>
            <a:r>
              <a:rPr lang="en-US" sz="1100" dirty="0" err="1">
                <a:latin typeface="Aptos Narrow" panose="020B0004020202020204" pitchFamily="34" charset="0"/>
              </a:rPr>
              <a:t>quantita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aumenta</a:t>
            </a:r>
            <a:r>
              <a:rPr lang="en-US" sz="1100" dirty="0">
                <a:latin typeface="Aptos Narrow" panose="020B0004020202020204" pitchFamily="34" charset="0"/>
              </a:rPr>
              <a:t>(up-selling). Il cliente </a:t>
            </a:r>
            <a:r>
              <a:rPr lang="en-US" sz="1100" dirty="0" err="1">
                <a:latin typeface="Aptos Narrow" panose="020B0004020202020204" pitchFamily="34" charset="0"/>
              </a:rPr>
              <a:t>acquista</a:t>
            </a:r>
            <a:r>
              <a:rPr lang="en-US" sz="1100" dirty="0">
                <a:latin typeface="Aptos Narrow" panose="020B0004020202020204" pitchFamily="34" charset="0"/>
              </a:rPr>
              <a:t> un </a:t>
            </a:r>
            <a:r>
              <a:rPr lang="en-US" sz="1100" dirty="0" err="1">
                <a:latin typeface="Aptos Narrow" panose="020B0004020202020204" pitchFamily="34" charset="0"/>
              </a:rPr>
              <a:t>prodotto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gli</a:t>
            </a:r>
            <a:r>
              <a:rPr lang="en-US" sz="1100" dirty="0">
                <a:latin typeface="Aptos Narrow" panose="020B0004020202020204" pitchFamily="34" charset="0"/>
              </a:rPr>
              <a:t> verra </a:t>
            </a:r>
            <a:r>
              <a:rPr lang="en-US" sz="1100" dirty="0" err="1">
                <a:latin typeface="Aptos Narrow" panose="020B0004020202020204" pitchFamily="34" charset="0"/>
              </a:rPr>
              <a:t>consigliato</a:t>
            </a:r>
            <a:r>
              <a:rPr lang="en-US" sz="1100" dirty="0">
                <a:latin typeface="Aptos Narrow" panose="020B0004020202020204" pitchFamily="34" charset="0"/>
              </a:rPr>
              <a:t> un </a:t>
            </a:r>
            <a:r>
              <a:rPr lang="en-US" sz="1100" dirty="0" err="1">
                <a:latin typeface="Aptos Narrow" panose="020B0004020202020204" pitchFamily="34" charset="0"/>
              </a:rPr>
              <a:t>altro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prodotto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complementare</a:t>
            </a:r>
            <a:r>
              <a:rPr lang="en-US" sz="1100" dirty="0">
                <a:latin typeface="Aptos Narrow" panose="020B0004020202020204" pitchFamily="34" charset="0"/>
              </a:rPr>
              <a:t> sempre con </a:t>
            </a:r>
            <a:r>
              <a:rPr lang="en-US" sz="1100" dirty="0" err="1">
                <a:latin typeface="Aptos Narrow" panose="020B0004020202020204" pitchFamily="34" charset="0"/>
              </a:rPr>
              <a:t>una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promozione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su</a:t>
            </a:r>
            <a:r>
              <a:rPr lang="en-US" sz="1100" dirty="0">
                <a:latin typeface="Aptos Narrow" panose="020B0004020202020204" pitchFamily="34" charset="0"/>
              </a:rPr>
              <a:t> di </a:t>
            </a:r>
            <a:r>
              <a:rPr lang="en-US" sz="1100" dirty="0" err="1">
                <a:latin typeface="Aptos Narrow" panose="020B0004020202020204" pitchFamily="34" charset="0"/>
              </a:rPr>
              <a:t>esso</a:t>
            </a:r>
            <a:r>
              <a:rPr lang="en-US" sz="1100" dirty="0">
                <a:latin typeface="Aptos Narrow" panose="020B0004020202020204" pitchFamily="34" charset="0"/>
              </a:rPr>
              <a:t>(</a:t>
            </a:r>
            <a:r>
              <a:rPr lang="en-US" sz="1100" dirty="0" err="1">
                <a:latin typeface="Aptos Narrow" panose="020B0004020202020204" pitchFamily="34" charset="0"/>
              </a:rPr>
              <a:t>prendi</a:t>
            </a:r>
            <a:r>
              <a:rPr lang="en-US" sz="1100" dirty="0">
                <a:latin typeface="Aptos Narrow" panose="020B0004020202020204" pitchFamily="34" charset="0"/>
              </a:rPr>
              <a:t> un </a:t>
            </a:r>
            <a:r>
              <a:rPr lang="en-US" sz="1100" dirty="0" err="1">
                <a:latin typeface="Aptos Narrow" panose="020B0004020202020204" pitchFamily="34" charset="0"/>
              </a:rPr>
              <a:t>deodorante</a:t>
            </a:r>
            <a:r>
              <a:rPr lang="en-US" sz="1100" dirty="0">
                <a:latin typeface="Aptos Narrow" panose="020B0004020202020204" pitchFamily="34" charset="0"/>
              </a:rPr>
              <a:t>? Crema </a:t>
            </a:r>
            <a:r>
              <a:rPr lang="en-US" sz="1100" dirty="0" err="1">
                <a:latin typeface="Aptos Narrow" panose="020B0004020202020204" pitchFamily="34" charset="0"/>
              </a:rPr>
              <a:t>viso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ecologica</a:t>
            </a:r>
            <a:r>
              <a:rPr lang="en-US" sz="1100" dirty="0">
                <a:latin typeface="Aptos Narrow" panose="020B0004020202020204" pitchFamily="34" charset="0"/>
              </a:rPr>
              <a:t> al 10% in </a:t>
            </a:r>
            <a:r>
              <a:rPr lang="en-US" sz="1100" dirty="0" err="1">
                <a:latin typeface="Aptos Narrow" panose="020B0004020202020204" pitchFamily="34" charset="0"/>
              </a:rPr>
              <a:t>meno</a:t>
            </a:r>
            <a:r>
              <a:rPr lang="en-US" sz="1100" dirty="0">
                <a:latin typeface="Aptos Narrow" panose="020B0004020202020204" pitchFamily="34" charset="0"/>
              </a:rPr>
              <a:t> solo per </a:t>
            </a:r>
            <a:r>
              <a:rPr lang="en-US" sz="1100" dirty="0" err="1">
                <a:latin typeface="Aptos Narrow" panose="020B0004020202020204" pitchFamily="34" charset="0"/>
              </a:rPr>
              <a:t>lui</a:t>
            </a:r>
            <a:r>
              <a:rPr lang="en-US" sz="1100" dirty="0">
                <a:latin typeface="Aptos Narrow" panose="020B0004020202020204" pitchFamily="34" charset="0"/>
              </a:rPr>
              <a:t>) </a:t>
            </a:r>
            <a:r>
              <a:rPr lang="en-US" sz="1100" dirty="0" err="1">
                <a:latin typeface="Aptos Narrow" panose="020B0004020202020204" pitchFamily="34" charset="0"/>
              </a:rPr>
              <a:t>questo</a:t>
            </a:r>
            <a:r>
              <a:rPr lang="en-US" sz="1100" dirty="0">
                <a:latin typeface="Aptos Narrow" panose="020B0004020202020204" pitchFamily="34" charset="0"/>
              </a:rPr>
              <a:t> e’ cross selling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endParaRPr lang="en-US" sz="1100" dirty="0"/>
          </a:p>
          <a:p>
            <a:pPr>
              <a:lnSpc>
                <a:spcPct val="110000"/>
              </a:lnSpc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0593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D1E4ABC-1010-437D-C965-E48F8EEB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8088406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kern="1200" dirty="0" err="1">
                <a:solidFill>
                  <a:srgbClr val="92D050"/>
                </a:solidFill>
                <a:latin typeface="+mj-lt"/>
                <a:ea typeface="+mj-ea"/>
                <a:cs typeface="+mj-cs"/>
              </a:rPr>
              <a:t>Sconti</a:t>
            </a:r>
            <a:r>
              <a:rPr lang="en-US" sz="4000" kern="1200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92D050"/>
                </a:solidFill>
                <a:latin typeface="+mj-lt"/>
                <a:ea typeface="+mj-ea"/>
                <a:cs typeface="+mj-cs"/>
              </a:rPr>
              <a:t>promozioni</a:t>
            </a:r>
            <a:r>
              <a:rPr lang="en-US" sz="4000" kern="1200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4000" kern="1200" dirty="0" err="1">
                <a:solidFill>
                  <a:srgbClr val="92D050"/>
                </a:solidFill>
                <a:latin typeface="+mj-lt"/>
                <a:ea typeface="+mj-ea"/>
                <a:cs typeface="+mj-cs"/>
              </a:rPr>
              <a:t>codici</a:t>
            </a:r>
            <a:endParaRPr lang="en-US" sz="4000" kern="1200" dirty="0">
              <a:solidFill>
                <a:srgbClr val="92D05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Segnaposto immagine 4">
            <a:extLst>
              <a:ext uri="{FF2B5EF4-FFF2-40B4-BE49-F238E27FC236}">
                <a16:creationId xmlns:a16="http://schemas.microsoft.com/office/drawing/2014/main" id="{F72868D5-7F62-5125-5EA1-88370C52064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5675" r="17268"/>
          <a:stretch/>
        </p:blipFill>
        <p:spPr>
          <a:xfrm>
            <a:off x="4462998" y="10"/>
            <a:ext cx="7729002" cy="6857990"/>
          </a:xfrm>
          <a:custGeom>
            <a:avLst/>
            <a:gdLst/>
            <a:ahLst/>
            <a:cxnLst/>
            <a:rect l="l" t="t" r="r" b="b"/>
            <a:pathLst>
              <a:path w="7729002" h="6858000">
                <a:moveTo>
                  <a:pt x="6878624" y="0"/>
                </a:moveTo>
                <a:lnTo>
                  <a:pt x="7729002" y="0"/>
                </a:lnTo>
                <a:lnTo>
                  <a:pt x="7729002" y="4099788"/>
                </a:lnTo>
                <a:lnTo>
                  <a:pt x="5311608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EB9917-C659-4708-9E10-844A70027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99" y="2332030"/>
            <a:ext cx="5668460" cy="3443482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dirty="0" err="1">
                <a:latin typeface="Aptos Narrow" panose="020B0004020202020204" pitchFamily="34" charset="0"/>
              </a:rPr>
              <a:t>Abbiamo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gia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parlato</a:t>
            </a:r>
            <a:r>
              <a:rPr lang="en-US" dirty="0">
                <a:latin typeface="Aptos Narrow" panose="020B0004020202020204" pitchFamily="34" charset="0"/>
              </a:rPr>
              <a:t> di </a:t>
            </a:r>
            <a:r>
              <a:rPr lang="en-US" dirty="0" err="1">
                <a:latin typeface="Aptos Narrow" panose="020B0004020202020204" pitchFamily="34" charset="0"/>
              </a:rPr>
              <a:t>utilizzo</a:t>
            </a:r>
            <a:r>
              <a:rPr lang="en-US" dirty="0">
                <a:latin typeface="Aptos Narrow" panose="020B0004020202020204" pitchFamily="34" charset="0"/>
              </a:rPr>
              <a:t> di </a:t>
            </a:r>
            <a:r>
              <a:rPr lang="en-US" dirty="0" err="1">
                <a:latin typeface="Aptos Narrow" panose="020B0004020202020204" pitchFamily="34" charset="0"/>
              </a:rPr>
              <a:t>sconti</a:t>
            </a:r>
            <a:r>
              <a:rPr lang="en-US" dirty="0">
                <a:latin typeface="Aptos Narrow" panose="020B0004020202020204" pitchFamily="34" charset="0"/>
              </a:rPr>
              <a:t> e </a:t>
            </a:r>
            <a:r>
              <a:rPr lang="en-US" dirty="0" err="1">
                <a:latin typeface="Aptos Narrow" panose="020B0004020202020204" pitchFamily="34" charset="0"/>
              </a:rPr>
              <a:t>promozioni</a:t>
            </a:r>
            <a:r>
              <a:rPr lang="en-US" dirty="0">
                <a:latin typeface="Aptos Narrow" panose="020B0004020202020204" pitchFamily="34" charset="0"/>
              </a:rPr>
              <a:t> in </a:t>
            </a:r>
            <a:r>
              <a:rPr lang="en-US" dirty="0" err="1">
                <a:latin typeface="Aptos Narrow" panose="020B0004020202020204" pitchFamily="34" charset="0"/>
              </a:rPr>
              <a:t>ambito</a:t>
            </a:r>
            <a:r>
              <a:rPr lang="en-US" dirty="0">
                <a:latin typeface="Aptos Narrow" panose="020B0004020202020204" pitchFamily="34" charset="0"/>
              </a:rPr>
              <a:t> di </a:t>
            </a:r>
            <a:r>
              <a:rPr lang="en-US" dirty="0" err="1">
                <a:latin typeface="Aptos Narrow" panose="020B0004020202020204" pitchFamily="34" charset="0"/>
              </a:rPr>
              <a:t>interazione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personale</a:t>
            </a:r>
            <a:r>
              <a:rPr lang="en-US" dirty="0">
                <a:latin typeface="Aptos Narrow" panose="020B0004020202020204" pitchFamily="34" charset="0"/>
              </a:rPr>
              <a:t> con un </a:t>
            </a:r>
            <a:r>
              <a:rPr lang="en-US" dirty="0" err="1">
                <a:latin typeface="Aptos Narrow" panose="020B0004020202020204" pitchFamily="34" charset="0"/>
              </a:rPr>
              <a:t>utente</a:t>
            </a:r>
            <a:r>
              <a:rPr lang="en-US" dirty="0">
                <a:latin typeface="Aptos Narrow" panose="020B0004020202020204" pitchFamily="34" charset="0"/>
              </a:rPr>
              <a:t> per </a:t>
            </a:r>
            <a:r>
              <a:rPr lang="en-US" dirty="0" err="1">
                <a:latin typeface="Aptos Narrow" panose="020B0004020202020204" pitchFamily="34" charset="0"/>
              </a:rPr>
              <a:t>garantire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fidelizazzione</a:t>
            </a:r>
            <a:r>
              <a:rPr lang="en-US" dirty="0">
                <a:latin typeface="Aptos Narrow" panose="020B0004020202020204" pitchFamily="34" charset="0"/>
              </a:rPr>
              <a:t> e checkout dal </a:t>
            </a:r>
            <a:r>
              <a:rPr lang="en-US" dirty="0" err="1">
                <a:latin typeface="Aptos Narrow" panose="020B0004020202020204" pitchFamily="34" charset="0"/>
              </a:rPr>
              <a:t>carrello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garantito</a:t>
            </a:r>
            <a:r>
              <a:rPr lang="en-US" dirty="0">
                <a:latin typeface="Aptos Narrow" panose="020B0004020202020204" pitchFamily="34" charset="0"/>
              </a:rPr>
              <a:t>, a </a:t>
            </a:r>
            <a:r>
              <a:rPr lang="en-US" dirty="0" err="1">
                <a:latin typeface="Aptos Narrow" panose="020B0004020202020204" pitchFamily="34" charset="0"/>
              </a:rPr>
              <a:t>livello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generale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utilizzeremo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festivita</a:t>
            </a:r>
            <a:r>
              <a:rPr lang="en-US" dirty="0">
                <a:latin typeface="Aptos Narrow" panose="020B0004020202020204" pitchFamily="34" charset="0"/>
              </a:rPr>
              <a:t> e </a:t>
            </a:r>
            <a:r>
              <a:rPr lang="en-US" dirty="0" err="1">
                <a:latin typeface="Aptos Narrow" panose="020B0004020202020204" pitchFamily="34" charset="0"/>
              </a:rPr>
              <a:t>periodi</a:t>
            </a:r>
            <a:r>
              <a:rPr lang="en-US" dirty="0">
                <a:latin typeface="Aptos Narrow" panose="020B0004020202020204" pitchFamily="34" charset="0"/>
              </a:rPr>
              <a:t> di </a:t>
            </a:r>
            <a:r>
              <a:rPr lang="en-US" dirty="0" err="1">
                <a:latin typeface="Aptos Narrow" panose="020B0004020202020204" pitchFamily="34" charset="0"/>
              </a:rPr>
              <a:t>sconto</a:t>
            </a:r>
            <a:r>
              <a:rPr lang="en-US" dirty="0">
                <a:latin typeface="Aptos Narrow" panose="020B0004020202020204" pitchFamily="34" charset="0"/>
              </a:rPr>
              <a:t> in base al </a:t>
            </a:r>
            <a:r>
              <a:rPr lang="en-US" dirty="0" err="1">
                <a:latin typeface="Aptos Narrow" panose="020B0004020202020204" pitchFamily="34" charset="0"/>
              </a:rPr>
              <a:t>mercato</a:t>
            </a:r>
            <a:r>
              <a:rPr lang="en-US" dirty="0">
                <a:latin typeface="Aptos Narrow" panose="020B0004020202020204" pitchFamily="34" charset="0"/>
              </a:rPr>
              <a:t> e alle </a:t>
            </a:r>
            <a:r>
              <a:rPr lang="en-US" dirty="0" err="1">
                <a:latin typeface="Aptos Narrow" panose="020B0004020202020204" pitchFamily="34" charset="0"/>
              </a:rPr>
              <a:t>nostre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disponibilita</a:t>
            </a:r>
            <a:r>
              <a:rPr lang="en-US" dirty="0">
                <a:latin typeface="Aptos Narrow" panose="020B0004020202020204" pitchFamily="34" charset="0"/>
              </a:rPr>
              <a:t> in </a:t>
            </a:r>
            <a:r>
              <a:rPr lang="en-US" dirty="0" err="1">
                <a:latin typeface="Aptos Narrow" panose="020B0004020202020204" pitchFamily="34" charset="0"/>
              </a:rPr>
              <a:t>magazino</a:t>
            </a:r>
            <a:r>
              <a:rPr lang="en-US" dirty="0">
                <a:latin typeface="Aptos Narrow" panose="020B0004020202020204" pitchFamily="34" charset="0"/>
              </a:rPr>
              <a:t>,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sconti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2x1, 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punti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account per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sbloccare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sempre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promozioni</a:t>
            </a:r>
            <a:r>
              <a:rPr lang="en-US" dirty="0">
                <a:latin typeface="Aptos Narrow" panose="020B0004020202020204" pitchFamily="34" charset="0"/>
              </a:rPr>
              <a:t> piu </a:t>
            </a:r>
            <a:r>
              <a:rPr lang="en-US" dirty="0" err="1">
                <a:latin typeface="Aptos Narrow" panose="020B0004020202020204" pitchFamily="34" charset="0"/>
              </a:rPr>
              <a:t>alte</a:t>
            </a:r>
            <a:r>
              <a:rPr lang="en-US" dirty="0">
                <a:latin typeface="Aptos Narrow" panose="020B0004020202020204" pitchFamily="34" charset="0"/>
              </a:rPr>
              <a:t> o </a:t>
            </a:r>
            <a:r>
              <a:rPr lang="en-US" dirty="0" err="1">
                <a:latin typeface="Aptos Narrow" panose="020B0004020202020204" pitchFamily="34" charset="0"/>
              </a:rPr>
              <a:t>prodotti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omaggio</a:t>
            </a:r>
            <a:r>
              <a:rPr lang="en-US" dirty="0">
                <a:latin typeface="Aptos Narrow" panose="020B0004020202020204" pitchFamily="34" charset="0"/>
              </a:rPr>
              <a:t>, piu </a:t>
            </a:r>
            <a:r>
              <a:rPr lang="en-US" dirty="0" err="1">
                <a:latin typeface="Aptos Narrow" panose="020B0004020202020204" pitchFamily="34" charset="0"/>
              </a:rPr>
              <a:t>si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acquista</a:t>
            </a:r>
            <a:r>
              <a:rPr lang="en-US" dirty="0">
                <a:latin typeface="Aptos Narrow" panose="020B0004020202020204" pitchFamily="34" charset="0"/>
              </a:rPr>
              <a:t> piu </a:t>
            </a:r>
            <a:r>
              <a:rPr lang="en-US" dirty="0" err="1">
                <a:latin typeface="Aptos Narrow" panose="020B0004020202020204" pitchFamily="34" charset="0"/>
              </a:rPr>
              <a:t>si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avranno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promozioni</a:t>
            </a:r>
            <a:r>
              <a:rPr lang="en-US" dirty="0">
                <a:latin typeface="Aptos Narrow" panose="020B0004020202020204" pitchFamily="34" charset="0"/>
              </a:rPr>
              <a:t> in </a:t>
            </a:r>
            <a:r>
              <a:rPr lang="en-US" dirty="0" err="1">
                <a:latin typeface="Aptos Narrow" panose="020B0004020202020204" pitchFamily="34" charset="0"/>
              </a:rPr>
              <a:t>futuro</a:t>
            </a:r>
            <a:r>
              <a:rPr lang="en-US" dirty="0">
                <a:latin typeface="Aptos Narrow" panose="020B0004020202020204" pitchFamily="34" charset="0"/>
              </a:rPr>
              <a:t>. </a:t>
            </a:r>
            <a:r>
              <a:rPr lang="en-US" dirty="0" err="1">
                <a:latin typeface="Aptos Narrow" panose="020B0004020202020204" pitchFamily="34" charset="0"/>
              </a:rPr>
              <a:t>Ogni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sconto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promozione</a:t>
            </a:r>
            <a:r>
              <a:rPr lang="en-US" dirty="0">
                <a:latin typeface="Aptos Narrow" panose="020B0004020202020204" pitchFamily="34" charset="0"/>
              </a:rPr>
              <a:t> o </a:t>
            </a:r>
            <a:r>
              <a:rPr lang="en-US" dirty="0" err="1">
                <a:latin typeface="Aptos Narrow" panose="020B0004020202020204" pitchFamily="34" charset="0"/>
              </a:rPr>
              <a:t>codice</a:t>
            </a:r>
            <a:r>
              <a:rPr lang="en-US" dirty="0">
                <a:latin typeface="Aptos Narrow" panose="020B0004020202020204" pitchFamily="34" charset="0"/>
              </a:rPr>
              <a:t> verra sempre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comunicato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e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pubblicizzato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</a:t>
            </a:r>
            <a:r>
              <a:rPr lang="en-US" dirty="0">
                <a:latin typeface="Aptos Narrow" panose="020B0004020202020204" pitchFamily="34" charset="0"/>
              </a:rPr>
              <a:t>in </a:t>
            </a:r>
            <a:r>
              <a:rPr lang="en-US" dirty="0" err="1">
                <a:latin typeface="Aptos Narrow" panose="020B0004020202020204" pitchFamily="34" charset="0"/>
              </a:rPr>
              <a:t>ogni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canale</a:t>
            </a:r>
            <a:r>
              <a:rPr lang="en-US" dirty="0">
                <a:latin typeface="Aptos Narrow" panose="020B0004020202020204" pitchFamily="34" charset="0"/>
              </a:rPr>
              <a:t> di </a:t>
            </a:r>
            <a:r>
              <a:rPr lang="en-US" dirty="0" err="1">
                <a:latin typeface="Aptos Narrow" panose="020B0004020202020204" pitchFamily="34" charset="0"/>
              </a:rPr>
              <a:t>comunicazione</a:t>
            </a:r>
            <a:r>
              <a:rPr lang="en-US" dirty="0">
                <a:latin typeface="Aptos Narrow" panose="020B0004020202020204" pitchFamily="34" charset="0"/>
              </a:rPr>
              <a:t>.	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D042BA-B482-486E-9E0C-75374069B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05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0" name="Rectangle 1049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16 Best Shopify Plugins for Your Online Store in 2023">
            <a:extLst>
              <a:ext uri="{FF2B5EF4-FFF2-40B4-BE49-F238E27FC236}">
                <a16:creationId xmlns:a16="http://schemas.microsoft.com/office/drawing/2014/main" id="{F43376D0-9BC1-E357-1E3E-0A5765F765F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4" r="15172"/>
          <a:stretch/>
        </p:blipFill>
        <p:spPr bwMode="auto"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2" name="Freeform: Shape 1051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E8A00358-A66A-0142-42D4-51CF0081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807" y="207308"/>
            <a:ext cx="5920740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kern="1200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APP E PLUGIN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E2288C-385B-B443-47BD-EB49024AA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2832" y="1343670"/>
            <a:ext cx="4118906" cy="3840171"/>
          </a:xfr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sz="1000" dirty="0">
                <a:latin typeface="Aptos Narrow" panose="020B0004020202020204" pitchFamily="34" charset="0"/>
              </a:rPr>
              <a:t>Come ultimo punto </a:t>
            </a:r>
            <a:r>
              <a:rPr lang="en-US" sz="1000" dirty="0" err="1">
                <a:latin typeface="Aptos Narrow" panose="020B0004020202020204" pitchFamily="34" charset="0"/>
              </a:rPr>
              <a:t>tratteremo</a:t>
            </a:r>
            <a:r>
              <a:rPr lang="en-US" sz="1000" dirty="0">
                <a:latin typeface="Aptos Narrow" panose="020B0004020202020204" pitchFamily="34" charset="0"/>
              </a:rPr>
              <a:t> le app e </a:t>
            </a:r>
            <a:r>
              <a:rPr lang="en-US" sz="1000" dirty="0" err="1">
                <a:latin typeface="Aptos Narrow" panose="020B0004020202020204" pitchFamily="34" charset="0"/>
              </a:rPr>
              <a:t>i</a:t>
            </a:r>
            <a:r>
              <a:rPr lang="en-US" sz="1000" dirty="0">
                <a:latin typeface="Aptos Narrow" panose="020B0004020202020204" pitchFamily="34" charset="0"/>
              </a:rPr>
              <a:t> plugin </a:t>
            </a:r>
            <a:r>
              <a:rPr lang="en-US" sz="1000" dirty="0" err="1">
                <a:latin typeface="Aptos Narrow" panose="020B0004020202020204" pitchFamily="34" charset="0"/>
              </a:rPr>
              <a:t>offerti</a:t>
            </a:r>
            <a:r>
              <a:rPr lang="en-US" sz="1000" dirty="0">
                <a:latin typeface="Aptos Narrow" panose="020B0004020202020204" pitchFamily="34" charset="0"/>
              </a:rPr>
              <a:t> da </a:t>
            </a:r>
            <a:r>
              <a:rPr lang="en-US" sz="1000" dirty="0" err="1">
                <a:latin typeface="Aptos Narrow" panose="020B0004020202020204" pitchFamily="34" charset="0"/>
              </a:rPr>
              <a:t>shopify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sia</a:t>
            </a:r>
            <a:r>
              <a:rPr lang="en-US" sz="1000" dirty="0">
                <a:latin typeface="Aptos Narrow" panose="020B0004020202020204" pitchFamily="34" charset="0"/>
              </a:rPr>
              <a:t> per </a:t>
            </a:r>
            <a:r>
              <a:rPr lang="en-US" sz="1000" dirty="0" err="1">
                <a:latin typeface="Aptos Narrow" panose="020B0004020202020204" pitchFamily="34" charset="0"/>
              </a:rPr>
              <a:t>migliorare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l’esperienza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utente</a:t>
            </a:r>
            <a:r>
              <a:rPr lang="en-US" sz="1000" dirty="0">
                <a:latin typeface="Aptos Narrow" panose="020B0004020202020204" pitchFamily="34" charset="0"/>
              </a:rPr>
              <a:t> e </a:t>
            </a:r>
            <a:r>
              <a:rPr lang="en-US" sz="1000" dirty="0" err="1">
                <a:latin typeface="Aptos Narrow" panose="020B0004020202020204" pitchFamily="34" charset="0"/>
              </a:rPr>
              <a:t>anche</a:t>
            </a:r>
            <a:r>
              <a:rPr lang="en-US" sz="1000" dirty="0">
                <a:latin typeface="Aptos Narrow" panose="020B0004020202020204" pitchFamily="34" charset="0"/>
              </a:rPr>
              <a:t> per la nostra </a:t>
            </a:r>
            <a:r>
              <a:rPr lang="en-US" sz="1000" dirty="0" err="1">
                <a:latin typeface="Aptos Narrow" panose="020B0004020202020204" pitchFamily="34" charset="0"/>
              </a:rPr>
              <a:t>comodita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nel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gestire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varie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componenti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dell’e</a:t>
            </a:r>
            <a:r>
              <a:rPr lang="en-US" sz="1000" dirty="0">
                <a:latin typeface="Aptos Narrow" panose="020B0004020202020204" pitchFamily="34" charset="0"/>
              </a:rPr>
              <a:t>-commerce:</a:t>
            </a:r>
          </a:p>
          <a:p>
            <a:pPr marL="34290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sz="1000" dirty="0" err="1">
                <a:solidFill>
                  <a:srgbClr val="92D050"/>
                </a:solidFill>
                <a:latin typeface="Aptos Narrow" panose="020B0004020202020204" pitchFamily="34" charset="0"/>
              </a:rPr>
              <a:t>Shippypro</a:t>
            </a:r>
            <a:r>
              <a:rPr lang="en-US" sz="1000" dirty="0">
                <a:latin typeface="Aptos Narrow" panose="020B0004020202020204" pitchFamily="34" charset="0"/>
              </a:rPr>
              <a:t>: Lo </a:t>
            </a:r>
            <a:r>
              <a:rPr lang="en-US" sz="1000" dirty="0" err="1">
                <a:latin typeface="Aptos Narrow" panose="020B0004020202020204" pitchFamily="34" charset="0"/>
              </a:rPr>
              <a:t>utilizzeremo</a:t>
            </a:r>
            <a:r>
              <a:rPr lang="en-US" sz="1000" dirty="0">
                <a:latin typeface="Aptos Narrow" panose="020B0004020202020204" pitchFamily="34" charset="0"/>
              </a:rPr>
              <a:t> per </a:t>
            </a:r>
            <a:r>
              <a:rPr lang="en-US" sz="1000" dirty="0" err="1">
                <a:latin typeface="Aptos Narrow" panose="020B0004020202020204" pitchFamily="34" charset="0"/>
              </a:rPr>
              <a:t>automizzare</a:t>
            </a:r>
            <a:r>
              <a:rPr lang="en-US" sz="1000" dirty="0">
                <a:latin typeface="Aptos Narrow" panose="020B0004020202020204" pitchFamily="34" charset="0"/>
              </a:rPr>
              <a:t> le </a:t>
            </a:r>
            <a:r>
              <a:rPr lang="en-US" sz="1000" dirty="0" err="1">
                <a:latin typeface="Aptos Narrow" panose="020B0004020202020204" pitchFamily="34" charset="0"/>
              </a:rPr>
              <a:t>spedizioni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i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resi</a:t>
            </a:r>
            <a:r>
              <a:rPr lang="en-US" sz="1000" dirty="0">
                <a:latin typeface="Aptos Narrow" panose="020B0004020202020204" pitchFamily="34" charset="0"/>
              </a:rPr>
              <a:t> e </a:t>
            </a:r>
            <a:r>
              <a:rPr lang="en-US" sz="1000" dirty="0" err="1">
                <a:latin typeface="Aptos Narrow" panose="020B0004020202020204" pitchFamily="34" charset="0"/>
              </a:rPr>
              <a:t>fornire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ogni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singolo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dettaglio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sul</a:t>
            </a:r>
            <a:r>
              <a:rPr lang="en-US" sz="1000" dirty="0">
                <a:latin typeface="Aptos Narrow" panose="020B0004020202020204" pitchFamily="34" charset="0"/>
              </a:rPr>
              <a:t> tracking  del </a:t>
            </a:r>
            <a:r>
              <a:rPr lang="en-US" sz="1000" dirty="0" err="1">
                <a:latin typeface="Aptos Narrow" panose="020B0004020202020204" pitchFamily="34" charset="0"/>
              </a:rPr>
              <a:t>suo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ordine</a:t>
            </a:r>
            <a:r>
              <a:rPr lang="en-US" sz="1000" dirty="0">
                <a:latin typeface="Aptos Narrow" panose="020B0004020202020204" pitchFamily="34" charset="0"/>
              </a:rPr>
              <a:t> al cliente</a:t>
            </a:r>
          </a:p>
          <a:p>
            <a:pPr marL="34290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sz="1000" dirty="0">
                <a:solidFill>
                  <a:srgbClr val="92D050"/>
                </a:solidFill>
                <a:latin typeface="Aptos Narrow" panose="020B0004020202020204" pitchFamily="34" charset="0"/>
              </a:rPr>
              <a:t>Discount Master</a:t>
            </a:r>
            <a:r>
              <a:rPr lang="en-US" sz="1000" dirty="0">
                <a:latin typeface="Aptos Narrow" panose="020B0004020202020204" pitchFamily="34" charset="0"/>
              </a:rPr>
              <a:t>: plugin </a:t>
            </a:r>
            <a:r>
              <a:rPr lang="en-US" sz="1000" dirty="0" err="1">
                <a:latin typeface="Aptos Narrow" panose="020B0004020202020204" pitchFamily="34" charset="0"/>
              </a:rPr>
              <a:t>dedicato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alla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creazione</a:t>
            </a:r>
            <a:r>
              <a:rPr lang="en-US" sz="1000" dirty="0">
                <a:latin typeface="Aptos Narrow" panose="020B0004020202020204" pitchFamily="34" charset="0"/>
              </a:rPr>
              <a:t> di </a:t>
            </a:r>
            <a:r>
              <a:rPr lang="en-US" sz="1000" dirty="0" err="1">
                <a:latin typeface="Aptos Narrow" panose="020B0004020202020204" pitchFamily="34" charset="0"/>
              </a:rPr>
              <a:t>campagne</a:t>
            </a:r>
            <a:r>
              <a:rPr lang="en-US" sz="1000" dirty="0">
                <a:latin typeface="Aptos Narrow" panose="020B0004020202020204" pitchFamily="34" charset="0"/>
              </a:rPr>
              <a:t> marketing e </a:t>
            </a:r>
            <a:r>
              <a:rPr lang="en-US" sz="1000" dirty="0" err="1">
                <a:latin typeface="Aptos Narrow" panose="020B0004020202020204" pitchFamily="34" charset="0"/>
              </a:rPr>
              <a:t>promozioni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cosi</a:t>
            </a:r>
            <a:r>
              <a:rPr lang="en-US" sz="1000" dirty="0">
                <a:latin typeface="Aptos Narrow" panose="020B0004020202020204" pitchFamily="34" charset="0"/>
              </a:rPr>
              <a:t> da </a:t>
            </a:r>
            <a:r>
              <a:rPr lang="en-US" sz="1000" dirty="0" err="1">
                <a:latin typeface="Aptos Narrow" panose="020B0004020202020204" pitchFamily="34" charset="0"/>
              </a:rPr>
              <a:t>poterle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programmare</a:t>
            </a:r>
            <a:r>
              <a:rPr lang="en-US" sz="1000" dirty="0">
                <a:latin typeface="Aptos Narrow" panose="020B0004020202020204" pitchFamily="34" charset="0"/>
              </a:rPr>
              <a:t> prima e far </a:t>
            </a:r>
            <a:r>
              <a:rPr lang="en-US" sz="1000" dirty="0" err="1">
                <a:latin typeface="Aptos Narrow" panose="020B0004020202020204" pitchFamily="34" charset="0"/>
              </a:rPr>
              <a:t>saper</a:t>
            </a:r>
            <a:r>
              <a:rPr lang="en-US" sz="1000" dirty="0">
                <a:latin typeface="Aptos Narrow" panose="020B0004020202020204" pitchFamily="34" charset="0"/>
              </a:rPr>
              <a:t> ai </a:t>
            </a:r>
            <a:r>
              <a:rPr lang="en-US" sz="1000" dirty="0" err="1">
                <a:latin typeface="Aptos Narrow" panose="020B0004020202020204" pitchFamily="34" charset="0"/>
              </a:rPr>
              <a:t>clienti</a:t>
            </a:r>
            <a:r>
              <a:rPr lang="en-US" sz="1000" dirty="0">
                <a:latin typeface="Aptos Narrow" panose="020B0004020202020204" pitchFamily="34" charset="0"/>
              </a:rPr>
              <a:t> le </a:t>
            </a:r>
            <a:r>
              <a:rPr lang="en-US" sz="1000" dirty="0" err="1">
                <a:latin typeface="Aptos Narrow" panose="020B0004020202020204" pitchFamily="34" charset="0"/>
              </a:rPr>
              <a:t>novita</a:t>
            </a:r>
            <a:r>
              <a:rPr lang="en-US" sz="1000" dirty="0">
                <a:latin typeface="Aptos Narrow" panose="020B0004020202020204" pitchFamily="34" charset="0"/>
              </a:rPr>
              <a:t> in </a:t>
            </a:r>
            <a:r>
              <a:rPr lang="en-US" sz="1000" dirty="0" err="1">
                <a:latin typeface="Aptos Narrow" panose="020B0004020202020204" pitchFamily="34" charset="0"/>
              </a:rPr>
              <a:t>arrivo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riguardo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codici</a:t>
            </a:r>
            <a:r>
              <a:rPr lang="en-US" sz="1000" dirty="0">
                <a:latin typeface="Aptos Narrow" panose="020B0004020202020204" pitchFamily="34" charset="0"/>
              </a:rPr>
              <a:t> e </a:t>
            </a:r>
            <a:r>
              <a:rPr lang="en-US" sz="1000" dirty="0" err="1">
                <a:latin typeface="Aptos Narrow" panose="020B0004020202020204" pitchFamily="34" charset="0"/>
              </a:rPr>
              <a:t>sconti</a:t>
            </a:r>
            <a:r>
              <a:rPr lang="en-US" sz="1000" dirty="0">
                <a:latin typeface="Aptos Narrow" panose="020B0004020202020204" pitchFamily="34" charset="0"/>
              </a:rPr>
              <a:t>.</a:t>
            </a:r>
          </a:p>
          <a:p>
            <a:pPr marL="34290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sz="1000" dirty="0">
                <a:solidFill>
                  <a:srgbClr val="92D050"/>
                </a:solidFill>
                <a:latin typeface="Aptos Narrow" panose="020B0004020202020204" pitchFamily="34" charset="0"/>
              </a:rPr>
              <a:t>Avada EU GDPR</a:t>
            </a:r>
            <a:r>
              <a:rPr lang="en-US" sz="1000" dirty="0">
                <a:latin typeface="Aptos Narrow" panose="020B0004020202020204" pitchFamily="34" charset="0"/>
              </a:rPr>
              <a:t>: per </a:t>
            </a:r>
            <a:r>
              <a:rPr lang="en-US" sz="1000" dirty="0" err="1">
                <a:latin typeface="Aptos Narrow" panose="020B0004020202020204" pitchFamily="34" charset="0"/>
              </a:rPr>
              <a:t>garantire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l’accettazione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dei</a:t>
            </a:r>
            <a:r>
              <a:rPr lang="en-US" sz="1000" dirty="0">
                <a:latin typeface="Aptos Narrow" panose="020B0004020202020204" pitchFamily="34" charset="0"/>
              </a:rPr>
              <a:t> cookie da parte del cliente per </a:t>
            </a:r>
            <a:r>
              <a:rPr lang="en-US" sz="1000" dirty="0" err="1">
                <a:latin typeface="Aptos Narrow" panose="020B0004020202020204" pitchFamily="34" charset="0"/>
              </a:rPr>
              <a:t>poter</a:t>
            </a:r>
            <a:r>
              <a:rPr lang="en-US" sz="1000" dirty="0">
                <a:latin typeface="Aptos Narrow" panose="020B0004020202020204" pitchFamily="34" charset="0"/>
              </a:rPr>
              <a:t> creare un </a:t>
            </a:r>
            <a:r>
              <a:rPr lang="en-US" sz="1000" dirty="0" err="1">
                <a:latin typeface="Aptos Narrow" panose="020B0004020202020204" pitchFamily="34" charset="0"/>
              </a:rPr>
              <a:t>esperienza</a:t>
            </a:r>
            <a:r>
              <a:rPr lang="en-US" sz="1000" dirty="0">
                <a:latin typeface="Aptos Narrow" panose="020B0004020202020204" pitchFamily="34" charset="0"/>
              </a:rPr>
              <a:t> piu’ </a:t>
            </a:r>
            <a:r>
              <a:rPr lang="en-US" sz="1000" dirty="0" err="1">
                <a:latin typeface="Aptos Narrow" panose="020B0004020202020204" pitchFamily="34" charset="0"/>
              </a:rPr>
              <a:t>mirata</a:t>
            </a:r>
            <a:r>
              <a:rPr lang="en-US" sz="1000" dirty="0">
                <a:latin typeface="Aptos Narrow" panose="020B0004020202020204" pitchFamily="34" charset="0"/>
              </a:rPr>
              <a:t> e </a:t>
            </a:r>
            <a:r>
              <a:rPr lang="en-US" sz="1000" dirty="0" err="1">
                <a:latin typeface="Aptos Narrow" panose="020B0004020202020204" pitchFamily="34" charset="0"/>
              </a:rPr>
              <a:t>che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si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addice</a:t>
            </a:r>
            <a:r>
              <a:rPr lang="en-US" sz="1000" dirty="0">
                <a:latin typeface="Aptos Narrow" panose="020B0004020202020204" pitchFamily="34" charset="0"/>
              </a:rPr>
              <a:t> alle </a:t>
            </a:r>
            <a:r>
              <a:rPr lang="en-US" sz="1000" dirty="0" err="1">
                <a:latin typeface="Aptos Narrow" panose="020B0004020202020204" pitchFamily="34" charset="0"/>
              </a:rPr>
              <a:t>esigenze</a:t>
            </a:r>
            <a:r>
              <a:rPr lang="en-US" sz="1000" dirty="0">
                <a:latin typeface="Aptos Narrow" panose="020B0004020202020204" pitchFamily="34" charset="0"/>
              </a:rPr>
              <a:t> del cliente </a:t>
            </a:r>
          </a:p>
          <a:p>
            <a:pPr marL="34290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sz="1000" dirty="0" err="1">
                <a:solidFill>
                  <a:srgbClr val="92D050"/>
                </a:solidFill>
                <a:latin typeface="Aptos Narrow" panose="020B0004020202020204" pitchFamily="34" charset="0"/>
              </a:rPr>
              <a:t>TrustedSite</a:t>
            </a:r>
            <a:r>
              <a:rPr lang="en-US" sz="1000" dirty="0">
                <a:latin typeface="Aptos Narrow" panose="020B0004020202020204" pitchFamily="34" charset="0"/>
              </a:rPr>
              <a:t>: </a:t>
            </a:r>
            <a:r>
              <a:rPr lang="en-US" sz="1000" dirty="0" err="1">
                <a:latin typeface="Aptos Narrow" panose="020B0004020202020204" pitchFamily="34" charset="0"/>
              </a:rPr>
              <a:t>servira</a:t>
            </a:r>
            <a:r>
              <a:rPr lang="en-US" sz="1000" dirty="0">
                <a:latin typeface="Aptos Narrow" panose="020B0004020202020204" pitchFamily="34" charset="0"/>
              </a:rPr>
              <a:t> a </a:t>
            </a:r>
            <a:r>
              <a:rPr lang="en-US" sz="1000" dirty="0" err="1">
                <a:latin typeface="Aptos Narrow" panose="020B0004020202020204" pitchFamily="34" charset="0"/>
              </a:rPr>
              <a:t>completare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alcuni</a:t>
            </a:r>
            <a:r>
              <a:rPr lang="en-US" sz="1000" dirty="0">
                <a:latin typeface="Aptos Narrow" panose="020B0004020202020204" pitchFamily="34" charset="0"/>
              </a:rPr>
              <a:t> box </a:t>
            </a:r>
            <a:r>
              <a:rPr lang="en-US" sz="1000" dirty="0" err="1">
                <a:latin typeface="Aptos Narrow" panose="020B0004020202020204" pitchFamily="34" charset="0"/>
              </a:rPr>
              <a:t>sensibili</a:t>
            </a:r>
            <a:r>
              <a:rPr lang="en-US" sz="1000" dirty="0">
                <a:latin typeface="Aptos Narrow" panose="020B0004020202020204" pitchFamily="34" charset="0"/>
              </a:rPr>
              <a:t> come la </a:t>
            </a:r>
            <a:r>
              <a:rPr lang="en-US" sz="1000" dirty="0" err="1">
                <a:latin typeface="Aptos Narrow" panose="020B0004020202020204" pitchFamily="34" charset="0"/>
              </a:rPr>
              <a:t>compilazione</a:t>
            </a:r>
            <a:r>
              <a:rPr lang="en-US" sz="1000" dirty="0">
                <a:latin typeface="Aptos Narrow" panose="020B0004020202020204" pitchFamily="34" charset="0"/>
              </a:rPr>
              <a:t> del </a:t>
            </a:r>
            <a:r>
              <a:rPr lang="en-US" sz="1000" dirty="0" err="1">
                <a:latin typeface="Aptos Narrow" panose="020B0004020202020204" pitchFamily="34" charset="0"/>
              </a:rPr>
              <a:t>metodo</a:t>
            </a:r>
            <a:r>
              <a:rPr lang="en-US" sz="1000" dirty="0">
                <a:latin typeface="Aptos Narrow" panose="020B0004020202020204" pitchFamily="34" charset="0"/>
              </a:rPr>
              <a:t> di </a:t>
            </a:r>
            <a:r>
              <a:rPr lang="en-US" sz="1000" dirty="0" err="1">
                <a:latin typeface="Aptos Narrow" panose="020B0004020202020204" pitchFamily="34" charset="0"/>
              </a:rPr>
              <a:t>pagamento</a:t>
            </a:r>
            <a:r>
              <a:rPr lang="en-US" sz="1000" dirty="0">
                <a:latin typeface="Aptos Narrow" panose="020B0004020202020204" pitchFamily="34" charset="0"/>
              </a:rPr>
              <a:t> con </a:t>
            </a:r>
            <a:r>
              <a:rPr lang="en-US" sz="1000" dirty="0" err="1">
                <a:latin typeface="Aptos Narrow" panose="020B0004020202020204" pitchFamily="34" charset="0"/>
              </a:rPr>
              <a:t>una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certificazione</a:t>
            </a:r>
            <a:r>
              <a:rPr lang="en-US" sz="1000" dirty="0">
                <a:latin typeface="Aptos Narrow" panose="020B0004020202020204" pitchFamily="34" charset="0"/>
              </a:rPr>
              <a:t> di </a:t>
            </a:r>
            <a:r>
              <a:rPr lang="en-US" sz="1000" dirty="0" err="1">
                <a:latin typeface="Aptos Narrow" panose="020B0004020202020204" pitchFamily="34" charset="0"/>
              </a:rPr>
              <a:t>sito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sicuro</a:t>
            </a:r>
            <a:r>
              <a:rPr lang="en-US" sz="1000" dirty="0">
                <a:latin typeface="Aptos Narrow" panose="020B0004020202020204" pitchFamily="34" charset="0"/>
              </a:rPr>
              <a:t> e </a:t>
            </a:r>
            <a:r>
              <a:rPr lang="en-US" sz="1000" dirty="0" err="1">
                <a:latin typeface="Aptos Narrow" panose="020B0004020202020204" pitchFamily="34" charset="0"/>
              </a:rPr>
              <a:t>fidato</a:t>
            </a:r>
            <a:r>
              <a:rPr lang="en-US" sz="1000" dirty="0">
                <a:latin typeface="Aptos Narrow" panose="020B0004020202020204" pitchFamily="34" charset="0"/>
              </a:rPr>
              <a:t>.</a:t>
            </a:r>
          </a:p>
          <a:p>
            <a:pPr marL="34290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sz="1000" dirty="0">
                <a:solidFill>
                  <a:srgbClr val="92D050"/>
                </a:solidFill>
                <a:latin typeface="Aptos Narrow" panose="020B0004020202020204" pitchFamily="34" charset="0"/>
              </a:rPr>
              <a:t>Shopify mail</a:t>
            </a:r>
            <a:r>
              <a:rPr lang="en-US" sz="1000" dirty="0">
                <a:latin typeface="Aptos Narrow" panose="020B0004020202020204" pitchFamily="34" charset="0"/>
              </a:rPr>
              <a:t>: ci </a:t>
            </a:r>
            <a:r>
              <a:rPr lang="en-US" sz="1000" dirty="0" err="1">
                <a:latin typeface="Aptos Narrow" panose="020B0004020202020204" pitchFamily="34" charset="0"/>
              </a:rPr>
              <a:t>garantirta</a:t>
            </a:r>
            <a:r>
              <a:rPr lang="en-US" sz="1000" dirty="0">
                <a:latin typeface="Aptos Narrow" panose="020B0004020202020204" pitchFamily="34" charset="0"/>
              </a:rPr>
              <a:t> un </a:t>
            </a:r>
            <a:r>
              <a:rPr lang="en-US" sz="1000" dirty="0" err="1">
                <a:latin typeface="Aptos Narrow" panose="020B0004020202020204" pitchFamily="34" charset="0"/>
              </a:rPr>
              <a:t>corretto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utilizzo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dell’email</a:t>
            </a:r>
            <a:r>
              <a:rPr lang="en-US" sz="1000" dirty="0">
                <a:latin typeface="Aptos Narrow" panose="020B0004020202020204" pitchFamily="34" charset="0"/>
              </a:rPr>
              <a:t> marketing  per </a:t>
            </a:r>
            <a:r>
              <a:rPr lang="en-US" sz="1000" dirty="0" err="1">
                <a:latin typeface="Aptos Narrow" panose="020B0004020202020204" pitchFamily="34" charset="0"/>
              </a:rPr>
              <a:t>sfruttarlo</a:t>
            </a:r>
            <a:r>
              <a:rPr lang="en-US" sz="1000" dirty="0">
                <a:latin typeface="Aptos Narrow" panose="020B0004020202020204" pitchFamily="34" charset="0"/>
              </a:rPr>
              <a:t> al </a:t>
            </a:r>
            <a:r>
              <a:rPr lang="en-US" sz="1000" dirty="0" err="1">
                <a:latin typeface="Aptos Narrow" panose="020B0004020202020204" pitchFamily="34" charset="0"/>
              </a:rPr>
              <a:t>meglio</a:t>
            </a:r>
            <a:r>
              <a:rPr lang="en-US" sz="1000" dirty="0">
                <a:latin typeface="Aptos Narrow" panose="020B0004020202020204" pitchFamily="34" charset="0"/>
              </a:rPr>
              <a:t> e </a:t>
            </a:r>
            <a:r>
              <a:rPr lang="en-US" sz="1000" dirty="0" err="1">
                <a:latin typeface="Aptos Narrow" panose="020B0004020202020204" pitchFamily="34" charset="0"/>
              </a:rPr>
              <a:t>aumentare</a:t>
            </a:r>
            <a:r>
              <a:rPr lang="en-US" sz="1000" dirty="0">
                <a:latin typeface="Aptos Narrow" panose="020B0004020202020204" pitchFamily="34" charset="0"/>
              </a:rPr>
              <a:t> il </a:t>
            </a:r>
            <a:r>
              <a:rPr lang="en-US" sz="1000" dirty="0" err="1">
                <a:latin typeface="Aptos Narrow" panose="020B0004020202020204" pitchFamily="34" charset="0"/>
              </a:rPr>
              <a:t>tasso</a:t>
            </a:r>
            <a:r>
              <a:rPr lang="en-US" sz="1000" dirty="0">
                <a:latin typeface="Aptos Narrow" panose="020B0004020202020204" pitchFamily="34" charset="0"/>
              </a:rPr>
              <a:t> di </a:t>
            </a:r>
            <a:r>
              <a:rPr lang="en-US" sz="1000" dirty="0" err="1">
                <a:latin typeface="Aptos Narrow" panose="020B0004020202020204" pitchFamily="34" charset="0"/>
              </a:rPr>
              <a:t>conversione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</a:p>
          <a:p>
            <a:pPr marL="34290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sz="1000" dirty="0" err="1">
                <a:solidFill>
                  <a:srgbClr val="92D050"/>
                </a:solidFill>
                <a:latin typeface="Aptos Narrow" panose="020B0004020202020204" pitchFamily="34" charset="0"/>
              </a:rPr>
              <a:t>Hubspot</a:t>
            </a:r>
            <a:r>
              <a:rPr lang="en-US" sz="1000" dirty="0">
                <a:latin typeface="Aptos Narrow" panose="020B0004020202020204" pitchFamily="34" charset="0"/>
              </a:rPr>
              <a:t>: </a:t>
            </a:r>
            <a:r>
              <a:rPr lang="en-US" sz="1000" dirty="0" err="1">
                <a:latin typeface="Aptos Narrow" panose="020B0004020202020204" pitchFamily="34" charset="0"/>
              </a:rPr>
              <a:t>gestisce</a:t>
            </a:r>
            <a:r>
              <a:rPr lang="en-US" sz="1000" dirty="0">
                <a:latin typeface="Aptos Narrow" panose="020B0004020202020204" pitchFamily="34" charset="0"/>
              </a:rPr>
              <a:t> la </a:t>
            </a:r>
            <a:r>
              <a:rPr lang="en-US" sz="1000" dirty="0" err="1">
                <a:latin typeface="Aptos Narrow" panose="020B0004020202020204" pitchFamily="34" charset="0"/>
              </a:rPr>
              <a:t>situazione</a:t>
            </a:r>
            <a:r>
              <a:rPr lang="en-US" sz="1000" dirty="0">
                <a:latin typeface="Aptos Narrow" panose="020B0004020202020204" pitchFamily="34" charset="0"/>
              </a:rPr>
              <a:t> CRM e in se ha </a:t>
            </a:r>
            <a:r>
              <a:rPr lang="en-US" sz="1000" dirty="0" err="1">
                <a:latin typeface="Aptos Narrow" panose="020B0004020202020204" pitchFamily="34" charset="0"/>
              </a:rPr>
              <a:t>integrato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strumenti</a:t>
            </a:r>
            <a:r>
              <a:rPr lang="en-US" sz="1000" dirty="0">
                <a:latin typeface="Aptos Narrow" panose="020B0004020202020204" pitchFamily="34" charset="0"/>
              </a:rPr>
              <a:t> per </a:t>
            </a:r>
            <a:r>
              <a:rPr lang="en-US" sz="1000" dirty="0" err="1">
                <a:latin typeface="Aptos Narrow" panose="020B0004020202020204" pitchFamily="34" charset="0"/>
              </a:rPr>
              <a:t>migliorare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crossselling</a:t>
            </a:r>
            <a:r>
              <a:rPr lang="en-US" sz="1000" dirty="0">
                <a:latin typeface="Aptos Narrow" panose="020B0004020202020204" pitchFamily="34" charset="0"/>
              </a:rPr>
              <a:t> upselling, </a:t>
            </a:r>
            <a:r>
              <a:rPr lang="en-US" sz="1000" dirty="0" err="1">
                <a:latin typeface="Aptos Narrow" panose="020B0004020202020204" pitchFamily="34" charset="0"/>
              </a:rPr>
              <a:t>aiuta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alla</a:t>
            </a:r>
            <a:r>
              <a:rPr lang="en-US" sz="1000" dirty="0">
                <a:latin typeface="Aptos Narrow" panose="020B0004020202020204" pitchFamily="34" charset="0"/>
              </a:rPr>
              <a:t> lead generation alle call to action e </a:t>
            </a:r>
            <a:r>
              <a:rPr lang="en-US" sz="1000" dirty="0" err="1">
                <a:latin typeface="Aptos Narrow" panose="020B0004020202020204" pitchFamily="34" charset="0"/>
              </a:rPr>
              <a:t>invia</a:t>
            </a:r>
            <a:r>
              <a:rPr lang="en-US" sz="1000" dirty="0">
                <a:latin typeface="Aptos Narrow" panose="020B0004020202020204" pitchFamily="34" charset="0"/>
              </a:rPr>
              <a:t> </a:t>
            </a:r>
            <a:r>
              <a:rPr lang="en-US" sz="1000" dirty="0" err="1">
                <a:latin typeface="Aptos Narrow" panose="020B0004020202020204" pitchFamily="34" charset="0"/>
              </a:rPr>
              <a:t>campagne</a:t>
            </a:r>
            <a:r>
              <a:rPr lang="en-US" sz="1000" dirty="0">
                <a:latin typeface="Aptos Narrow" panose="020B0004020202020204" pitchFamily="34" charset="0"/>
              </a:rPr>
              <a:t> email.</a:t>
            </a:r>
          </a:p>
        </p:txBody>
      </p:sp>
    </p:spTree>
    <p:extLst>
      <p:ext uri="{BB962C8B-B14F-4D97-AF65-F5344CB8AC3E}">
        <p14:creationId xmlns:p14="http://schemas.microsoft.com/office/powerpoint/2010/main" val="1883835814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1288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Aptos Narrow</vt:lpstr>
      <vt:lpstr>Arial</vt:lpstr>
      <vt:lpstr>Walbaum Display</vt:lpstr>
      <vt:lpstr>RegattaVTI</vt:lpstr>
      <vt:lpstr>GESTIONE ATTIVITA’ Su SHOpify</vt:lpstr>
      <vt:lpstr>Funnel di vendita AIDA</vt:lpstr>
      <vt:lpstr>AUTOMAZIONE DEL MARKETING</vt:lpstr>
      <vt:lpstr>Sconti promozioni e codici</vt:lpstr>
      <vt:lpstr>APP E PLUGIN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ATTIVITA’ Su SHOpify</dc:title>
  <dc:creator>riki tomi27</dc:creator>
  <cp:lastModifiedBy>riki tomi27</cp:lastModifiedBy>
  <cp:revision>4</cp:revision>
  <dcterms:created xsi:type="dcterms:W3CDTF">2023-12-03T19:42:41Z</dcterms:created>
  <dcterms:modified xsi:type="dcterms:W3CDTF">2023-12-04T01:29:00Z</dcterms:modified>
</cp:coreProperties>
</file>