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318308" y="0"/>
            <a:ext cx="6873692" cy="6858000"/>
          </a:xfrm>
          <a:custGeom>
            <a:avLst/>
            <a:gdLst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0 w 12192000"/>
              <a:gd name="connsiteY6" fmla="*/ 0 h 6858000"/>
              <a:gd name="connsiteX7" fmla="*/ 6700 w 12192000"/>
              <a:gd name="connsiteY7" fmla="*/ 0 h 6858000"/>
              <a:gd name="connsiteX8" fmla="*/ 6700 w 12192000"/>
              <a:gd name="connsiteY8" fmla="*/ 6858000 h 6858000"/>
              <a:gd name="connsiteX9" fmla="*/ 0 w 12192000"/>
              <a:gd name="connsiteY9" fmla="*/ 6858000 h 6858000"/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11328900 w 12192000"/>
              <a:gd name="connsiteY6" fmla="*/ 0 h 6858000"/>
              <a:gd name="connsiteX7" fmla="*/ 0 w 12192000"/>
              <a:gd name="connsiteY7" fmla="*/ 6858000 h 6858000"/>
              <a:gd name="connsiteX8" fmla="*/ 6700 w 12192000"/>
              <a:gd name="connsiteY8" fmla="*/ 0 h 6858000"/>
              <a:gd name="connsiteX9" fmla="*/ 6700 w 12192000"/>
              <a:gd name="connsiteY9" fmla="*/ 6858000 h 6858000"/>
              <a:gd name="connsiteX10" fmla="*/ 0 w 12192000"/>
              <a:gd name="connsiteY10" fmla="*/ 6858000 h 6858000"/>
              <a:gd name="connsiteX0" fmla="*/ 11322200 w 12185300"/>
              <a:gd name="connsiteY0" fmla="*/ 0 h 6858000"/>
              <a:gd name="connsiteX1" fmla="*/ 12185300 w 12185300"/>
              <a:gd name="connsiteY1" fmla="*/ 0 h 6858000"/>
              <a:gd name="connsiteX2" fmla="*/ 12185300 w 12185300"/>
              <a:gd name="connsiteY2" fmla="*/ 6858000 h 6858000"/>
              <a:gd name="connsiteX3" fmla="*/ 5311608 w 12185300"/>
              <a:gd name="connsiteY3" fmla="*/ 6858000 h 6858000"/>
              <a:gd name="connsiteX4" fmla="*/ 11322197 w 12185300"/>
              <a:gd name="connsiteY4" fmla="*/ 4 h 6858000"/>
              <a:gd name="connsiteX5" fmla="*/ 11322198 w 12185300"/>
              <a:gd name="connsiteY5" fmla="*/ 2 h 6858000"/>
              <a:gd name="connsiteX6" fmla="*/ 11322200 w 12185300"/>
              <a:gd name="connsiteY6" fmla="*/ 0 h 6858000"/>
              <a:gd name="connsiteX7" fmla="*/ 0 w 12185300"/>
              <a:gd name="connsiteY7" fmla="*/ 6858000 h 6858000"/>
              <a:gd name="connsiteX8" fmla="*/ 0 w 12185300"/>
              <a:gd name="connsiteY8" fmla="*/ 0 h 6858000"/>
              <a:gd name="connsiteX9" fmla="*/ 0 w 12185300"/>
              <a:gd name="connsiteY9" fmla="*/ 6858000 h 6858000"/>
              <a:gd name="connsiteX0" fmla="*/ 6010592 w 6873692"/>
              <a:gd name="connsiteY0" fmla="*/ 0 h 6858000"/>
              <a:gd name="connsiteX1" fmla="*/ 6873692 w 6873692"/>
              <a:gd name="connsiteY1" fmla="*/ 0 h 6858000"/>
              <a:gd name="connsiteX2" fmla="*/ 6873692 w 6873692"/>
              <a:gd name="connsiteY2" fmla="*/ 6858000 h 6858000"/>
              <a:gd name="connsiteX3" fmla="*/ 0 w 6873692"/>
              <a:gd name="connsiteY3" fmla="*/ 6858000 h 6858000"/>
              <a:gd name="connsiteX4" fmla="*/ 6010589 w 6873692"/>
              <a:gd name="connsiteY4" fmla="*/ 4 h 6858000"/>
              <a:gd name="connsiteX5" fmla="*/ 6010590 w 6873692"/>
              <a:gd name="connsiteY5" fmla="*/ 2 h 6858000"/>
              <a:gd name="connsiteX6" fmla="*/ 6010592 w 68736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FCBBA-905A-4FD1-BFBA-F3EE6DA26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81098"/>
            <a:ext cx="8986580" cy="2832404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8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DD287E-F1C8-463F-8429-D1B5B1582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5463522"/>
            <a:ext cx="8986580" cy="650311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F44ED-7973-4A99-B2CA-A8962BCE0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F96F2-D6BE-49AC-A605-5AE87C3F2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7FC50-B13C-4B63-AE64-F71A6EDE6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C75A547-BCD1-42BE-966E-53CA0AB93165}"/>
              </a:ext>
            </a:extLst>
          </p:cNvPr>
          <p:cNvCxnSpPr>
            <a:cxnSpLocks/>
          </p:cNvCxnSpPr>
          <p:nvPr/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4504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A3BF2-BCE9-47D7-B1C0-1F0E4936B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722E9-C3E4-48AF-996A-495AE659FA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9E516-382B-4845-93BF-20C16EE0D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96E16-F168-442A-843C-5D490D54B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61BEA-A969-437A-BD8B-CB1B709AD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704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528449-3E11-45FF-BF3A-651867603E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572500" y="870625"/>
            <a:ext cx="2476499" cy="50292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C0EAB0-2DFA-4CBA-86B1-1826EF523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43000" y="870625"/>
            <a:ext cx="7324928" cy="50292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22F89-E1F5-45D7-945A-8A2886C4B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7E82-5FB8-4289-AD0C-0BA788E14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A4046-1A2C-41F5-A177-1C3919C20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938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CD6F3-88F1-4195-8395-57AA096BB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8D06C-EB08-40B3-AFB3-A62F44112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3962F-B413-4C4C-A490-724DDB9E7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71813-4E87-4C04-835D-76246010B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22BA3-033C-491E-A045-F0052AC1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164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E19AD-2EDD-4B4F-9F9E-46A444184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709738"/>
            <a:ext cx="8520952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E5927-21D5-4EBA-A112-CAD1BD38B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4589466"/>
            <a:ext cx="8520952" cy="813266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F0D16-9D87-4D76-A5A5-534E24B7D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5F387-5AAC-45D0-ABCE-B1CF4BC7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AF6FE-0006-4F40-A7FB-E0FDBADF7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688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8AADE-587E-4574-B21B-7ABDE5A23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F9DA5-4DFB-4211-A58A-FFD842C27A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3000" y="2339501"/>
            <a:ext cx="4798979" cy="35505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A99F26-66AF-4614-91CE-C93A24BAC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0020" y="2339501"/>
            <a:ext cx="4798980" cy="355059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8F678E-59B5-4DF9-ABCB-506B9CB70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B50A53-317B-444A-9BA2-F69CDBF5D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B269A1-B0FB-4C8F-B6AA-0718C92D3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69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2BBBF-42B2-4A5D-B145-46983A530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33272"/>
            <a:ext cx="9905999" cy="84630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4BE44-5271-4B5D-B649-35E3AF20B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999" y="2067127"/>
            <a:ext cx="4798980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7891E-0C0A-4688-97DD-C0715E322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3001" y="2864795"/>
            <a:ext cx="4798978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5EAF30-3412-49B0-93D1-596CC2695B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018" y="2067127"/>
            <a:ext cx="4798981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07B9B7-F41C-4314-9F0C-BB84547FB8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019" y="2864795"/>
            <a:ext cx="4798982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21587F-6AFC-4906-86EB-6B0A86EEF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4BE2C5-583B-49BC-9864-B01EEF798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39B236-45F5-4CC6-8D53-A6903A1CC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595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6B206-0678-4577-B79F-760526A5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300" y="1322615"/>
            <a:ext cx="8175171" cy="421277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D5FCB8-AFD3-4801-BBD6-9548F4CF7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6DACF8-CBC0-416B-B28E-EE18C4238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0C7421-FF49-4CE9-87D0-2B4FFE0E3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900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19CBFE-15AA-4447-9F9C-D8B0BEB24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B48227-EC1E-4063-9682-891A2DB1A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2C6A63-C3F4-4563-A542-9A41AC946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334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900C1-FE18-461C-801C-8626C7759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0"/>
            <a:ext cx="3932237" cy="1964986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4CFF3-3406-49E3-9D5A-1BE90FFA5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7451" y="987425"/>
            <a:ext cx="542154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3D14FF-9082-4BBA-BC7A-F4C5B7859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62464"/>
            <a:ext cx="3932237" cy="2206523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A2726-EB8E-4DF7-9A1B-F03BD8C7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929BE-611C-4FE6-B0A5-E0FF9DF96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B90B32-1D0E-4BCD-8850-59EA235F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627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A1460E-1069-4FCA-B04E-28F77C8610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13614" y="987425"/>
            <a:ext cx="55353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138C1E-867B-4FE9-8783-9B1246AEB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57601"/>
            <a:ext cx="3932236" cy="2211388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21568-4870-46F2-9F7E-F41070201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B3CC65-0E73-45A1-9D4F-3F4559B3B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8C58CD-9BC3-431E-A7B4-D596A7F06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68F756-D171-474C-8B1A-C818032F6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1"/>
            <a:ext cx="3932236" cy="1959428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96841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1C2F78B-DEE8-4195-A196-DFC51BDADFF9}"/>
              </a:ext>
            </a:extLst>
          </p:cNvPr>
          <p:cNvSpPr/>
          <p:nvPr/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1D79D08-4BE8-4799-BE09-5078DFEE2256}"/>
              </a:ext>
            </a:extLst>
          </p:cNvPr>
          <p:cNvSpPr/>
          <p:nvPr/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5D65A1-16CB-407F-993F-2A6D59BCC0C8}"/>
              </a:ext>
            </a:extLst>
          </p:cNvPr>
          <p:cNvCxnSpPr>
            <a:cxnSpLocks/>
          </p:cNvCxnSpPr>
          <p:nvPr/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A018A2-815D-41B0-A189-FDF7A5E88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72935"/>
            <a:ext cx="9905999" cy="13608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FAE63-1276-4C7C-BFF5-F5DF1CDB2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332026"/>
            <a:ext cx="9905999" cy="3567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80268-2D73-487C-843B-51648AE181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8157" y="6356350"/>
            <a:ext cx="30933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3CADBD16-5BFB-4D9F-9646-C75D1B53BBB6}" type="datetimeFigureOut">
              <a:rPr lang="en-US" smtClean="0"/>
              <a:pPr/>
              <a:t>12/3/2023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61E6D-D51F-4BD7-B59D-19AF179177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43000" y="6356350"/>
            <a:ext cx="39591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701B1-1C93-41C2-AEE1-815DEA51B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23186" y="6356350"/>
            <a:ext cx="6258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C0722274-0FAA-4649-AA4E-4210F4F32167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5876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24" r:id="rId6"/>
    <p:sldLayoutId id="2147483720" r:id="rId7"/>
    <p:sldLayoutId id="2147483721" r:id="rId8"/>
    <p:sldLayoutId id="2147483722" r:id="rId9"/>
    <p:sldLayoutId id="2147483723" r:id="rId10"/>
    <p:sldLayoutId id="2147483725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029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4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bfb0c8.myshopify.com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DE524F2-C7AF-4466-BA99-09C19DE0D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Matite colorate all'interno di un astuccio su un tavolo di legno">
            <a:extLst>
              <a:ext uri="{FF2B5EF4-FFF2-40B4-BE49-F238E27FC236}">
                <a16:creationId xmlns:a16="http://schemas.microsoft.com/office/drawing/2014/main" id="{CD3EED21-9DE7-C1CB-5525-6BB773FAC9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8314" y="0"/>
            <a:ext cx="12191979" cy="6858004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04E317E-14BB-4200-84F3-2064B4C971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3854" y="1544347"/>
            <a:ext cx="4676439" cy="5313651"/>
          </a:xfrm>
          <a:custGeom>
            <a:avLst/>
            <a:gdLst>
              <a:gd name="connsiteX0" fmla="*/ 6846874 w 6846874"/>
              <a:gd name="connsiteY0" fmla="*/ 3021586 h 3021586"/>
              <a:gd name="connsiteX1" fmla="*/ 0 w 6846874"/>
              <a:gd name="connsiteY1" fmla="*/ 3021585 h 3021586"/>
              <a:gd name="connsiteX2" fmla="*/ 3399286 w 6846874"/>
              <a:gd name="connsiteY2" fmla="*/ 0 h 3021586"/>
              <a:gd name="connsiteX0" fmla="*/ 6846874 w 6846874"/>
              <a:gd name="connsiteY0" fmla="*/ 3016405 h 3016405"/>
              <a:gd name="connsiteX1" fmla="*/ 0 w 6846874"/>
              <a:gd name="connsiteY1" fmla="*/ 3016404 h 3016405"/>
              <a:gd name="connsiteX2" fmla="*/ 3425190 w 6846874"/>
              <a:gd name="connsiteY2" fmla="*/ 0 h 3016405"/>
              <a:gd name="connsiteX3" fmla="*/ 6846874 w 6846874"/>
              <a:gd name="connsiteY3" fmla="*/ 3016405 h 3016405"/>
              <a:gd name="connsiteX0" fmla="*/ 6846874 w 6846874"/>
              <a:gd name="connsiteY0" fmla="*/ 3055286 h 3055286"/>
              <a:gd name="connsiteX1" fmla="*/ 0 w 6846874"/>
              <a:gd name="connsiteY1" fmla="*/ 3055285 h 3055286"/>
              <a:gd name="connsiteX2" fmla="*/ 3425190 w 6846874"/>
              <a:gd name="connsiteY2" fmla="*/ 0 h 3055286"/>
              <a:gd name="connsiteX3" fmla="*/ 6846874 w 6846874"/>
              <a:gd name="connsiteY3" fmla="*/ 3055286 h 3055286"/>
              <a:gd name="connsiteX0" fmla="*/ 6846874 w 6846874"/>
              <a:gd name="connsiteY0" fmla="*/ 5422604 h 5422604"/>
              <a:gd name="connsiteX1" fmla="*/ 0 w 6846874"/>
              <a:gd name="connsiteY1" fmla="*/ 5422603 h 5422604"/>
              <a:gd name="connsiteX2" fmla="*/ 6839561 w 6846874"/>
              <a:gd name="connsiteY2" fmla="*/ 0 h 5422604"/>
              <a:gd name="connsiteX3" fmla="*/ 6846874 w 6846874"/>
              <a:gd name="connsiteY3" fmla="*/ 5422604 h 5422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46874" h="5422604">
                <a:moveTo>
                  <a:pt x="6846874" y="5422604"/>
                </a:moveTo>
                <a:lnTo>
                  <a:pt x="0" y="5422603"/>
                </a:lnTo>
                <a:lnTo>
                  <a:pt x="6839561" y="0"/>
                </a:lnTo>
                <a:cubicBezTo>
                  <a:pt x="6841999" y="1807535"/>
                  <a:pt x="6844436" y="3615069"/>
                  <a:pt x="6846874" y="5422604"/>
                </a:cubicBezTo>
                <a:close/>
              </a:path>
            </a:pathLst>
          </a:custGeom>
          <a:solidFill>
            <a:schemeClr val="bg2"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DF94A24-8152-43C5-86F3-5CC95D8090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1127553" y="-1127553"/>
            <a:ext cx="6858000" cy="9113106"/>
          </a:xfrm>
          <a:custGeom>
            <a:avLst/>
            <a:gdLst>
              <a:gd name="connsiteX0" fmla="*/ 0 w 6858000"/>
              <a:gd name="connsiteY0" fmla="*/ 7143270 h 9113106"/>
              <a:gd name="connsiteX1" fmla="*/ 0 w 6858000"/>
              <a:gd name="connsiteY1" fmla="*/ 6878623 h 9113106"/>
              <a:gd name="connsiteX2" fmla="*/ 1 w 6858000"/>
              <a:gd name="connsiteY2" fmla="*/ 6878623 h 9113106"/>
              <a:gd name="connsiteX3" fmla="*/ 0 w 6858000"/>
              <a:gd name="connsiteY3" fmla="*/ 4319945 h 9113106"/>
              <a:gd name="connsiteX4" fmla="*/ 1 w 6858000"/>
              <a:gd name="connsiteY4" fmla="*/ 4319945 h 9113106"/>
              <a:gd name="connsiteX5" fmla="*/ 1 w 6858000"/>
              <a:gd name="connsiteY5" fmla="*/ 13542 h 9113106"/>
              <a:gd name="connsiteX6" fmla="*/ 0 w 6858000"/>
              <a:gd name="connsiteY6" fmla="*/ 13540 h 9113106"/>
              <a:gd name="connsiteX7" fmla="*/ 0 w 6858000"/>
              <a:gd name="connsiteY7" fmla="*/ 0 h 9113106"/>
              <a:gd name="connsiteX8" fmla="*/ 6858000 w 6858000"/>
              <a:gd name="connsiteY8" fmla="*/ 6010591 h 9113106"/>
              <a:gd name="connsiteX9" fmla="*/ 6858000 w 6858000"/>
              <a:gd name="connsiteY9" fmla="*/ 3794798 h 9113106"/>
              <a:gd name="connsiteX10" fmla="*/ 6858000 w 6858000"/>
              <a:gd name="connsiteY10" fmla="*/ 3794798 h 9113106"/>
              <a:gd name="connsiteX11" fmla="*/ 6858000 w 6858000"/>
              <a:gd name="connsiteY11" fmla="*/ 3837120 h 9113106"/>
              <a:gd name="connsiteX12" fmla="*/ 6858000 w 6858000"/>
              <a:gd name="connsiteY12" fmla="*/ 6838049 h 9113106"/>
              <a:gd name="connsiteX13" fmla="*/ 6858000 w 6858000"/>
              <a:gd name="connsiteY13" fmla="*/ 9113106 h 9113106"/>
              <a:gd name="connsiteX14" fmla="*/ 1 w 6858000"/>
              <a:gd name="connsiteY14" fmla="*/ 9113106 h 9113106"/>
              <a:gd name="connsiteX15" fmla="*/ 1 w 6858000"/>
              <a:gd name="connsiteY15" fmla="*/ 7143270 h 9113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858000" h="9113106">
                <a:moveTo>
                  <a:pt x="0" y="7143270"/>
                </a:moveTo>
                <a:lnTo>
                  <a:pt x="0" y="6878623"/>
                </a:lnTo>
                <a:lnTo>
                  <a:pt x="1" y="6878623"/>
                </a:lnTo>
                <a:lnTo>
                  <a:pt x="0" y="4319945"/>
                </a:lnTo>
                <a:lnTo>
                  <a:pt x="1" y="4319945"/>
                </a:lnTo>
                <a:lnTo>
                  <a:pt x="1" y="13542"/>
                </a:lnTo>
                <a:lnTo>
                  <a:pt x="0" y="13540"/>
                </a:lnTo>
                <a:lnTo>
                  <a:pt x="0" y="0"/>
                </a:lnTo>
                <a:lnTo>
                  <a:pt x="6858000" y="6010591"/>
                </a:lnTo>
                <a:lnTo>
                  <a:pt x="6858000" y="3794798"/>
                </a:lnTo>
                <a:lnTo>
                  <a:pt x="6858000" y="3794798"/>
                </a:lnTo>
                <a:lnTo>
                  <a:pt x="6858000" y="3837120"/>
                </a:lnTo>
                <a:lnTo>
                  <a:pt x="6858000" y="6838049"/>
                </a:lnTo>
                <a:lnTo>
                  <a:pt x="6858000" y="9113106"/>
                </a:lnTo>
                <a:lnTo>
                  <a:pt x="1" y="9113106"/>
                </a:lnTo>
                <a:lnTo>
                  <a:pt x="1" y="7143270"/>
                </a:lnTo>
                <a:close/>
              </a:path>
            </a:pathLst>
          </a:custGeom>
          <a:solidFill>
            <a:srgbClr val="00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B249850-4272-799B-80C2-8A9B51905F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81101"/>
            <a:ext cx="4953000" cy="2247899"/>
          </a:xfrm>
        </p:spPr>
        <p:txBody>
          <a:bodyPr anchor="t">
            <a:normAutofit fontScale="90000"/>
          </a:bodyPr>
          <a:lstStyle/>
          <a:p>
            <a:r>
              <a:rPr lang="en-US" dirty="0">
                <a:solidFill>
                  <a:srgbClr val="FFFFFF"/>
                </a:solidFill>
              </a:rPr>
              <a:t>GESTIONE ATTIVITA’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Su </a:t>
            </a:r>
            <a:r>
              <a:rPr lang="en-US" dirty="0" err="1">
                <a:solidFill>
                  <a:srgbClr val="92D050"/>
                </a:solidFill>
              </a:rPr>
              <a:t>SHOpify</a:t>
            </a:r>
            <a:endParaRPr lang="it-IT" dirty="0">
              <a:solidFill>
                <a:srgbClr val="92D050"/>
              </a:solidFill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A2E468B-BE19-2731-2384-1600BAFA3B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4684" y="2412873"/>
            <a:ext cx="2858548" cy="1728728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Funnel di </a:t>
            </a:r>
            <a:r>
              <a:rPr lang="en-US" dirty="0" err="1">
                <a:solidFill>
                  <a:srgbClr val="FFFFFF"/>
                </a:solidFill>
              </a:rPr>
              <a:t>vendita</a:t>
            </a:r>
            <a:r>
              <a:rPr lang="en-US" dirty="0">
                <a:solidFill>
                  <a:srgbClr val="FFFFFF"/>
                </a:solidFill>
              </a:rPr>
              <a:t>, Marketing, </a:t>
            </a:r>
            <a:r>
              <a:rPr lang="en-US" dirty="0" err="1">
                <a:solidFill>
                  <a:srgbClr val="FFFFFF"/>
                </a:solidFill>
              </a:rPr>
              <a:t>sconti</a:t>
            </a:r>
            <a:r>
              <a:rPr lang="en-US" dirty="0">
                <a:solidFill>
                  <a:srgbClr val="FFFFFF"/>
                </a:solidFill>
              </a:rPr>
              <a:t>, APP e plugin Link </a:t>
            </a:r>
            <a:r>
              <a:rPr lang="en-US" dirty="0" err="1">
                <a:solidFill>
                  <a:srgbClr val="FFFFFF"/>
                </a:solidFill>
              </a:rPr>
              <a:t>sito</a:t>
            </a:r>
            <a:r>
              <a:rPr lang="en-US" dirty="0">
                <a:solidFill>
                  <a:srgbClr val="FFFFFF"/>
                </a:solidFill>
              </a:rPr>
              <a:t>: </a:t>
            </a:r>
            <a:r>
              <a:rPr lang="it-IT" dirty="0" err="1">
                <a:hlinkClick r:id="rId3"/>
              </a:rPr>
              <a:t>RikStore</a:t>
            </a:r>
            <a:r>
              <a:rPr lang="it-IT" dirty="0">
                <a:hlinkClick r:id="rId3"/>
              </a:rPr>
              <a:t> (bfb0c8.myshopify.com)</a:t>
            </a:r>
            <a:endParaRPr lang="it-IT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9765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1C2F78B-DEE8-4195-A196-DFC51BDAD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1D79D08-4BE8-4799-BE09-5078DFEE22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95D65A1-16CB-407F-993F-2A6D59BCC0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685B57F6-59DE-4274-A37C-F47FE4E42E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8C63406-9171-4282-BAAB-2DDC6831F0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90295" y="-2"/>
            <a:ext cx="8239927" cy="6858000"/>
          </a:xfrm>
          <a:custGeom>
            <a:avLst/>
            <a:gdLst>
              <a:gd name="connsiteX0" fmla="*/ 6010593 w 8239927"/>
              <a:gd name="connsiteY0" fmla="*/ 0 h 6858000"/>
              <a:gd name="connsiteX1" fmla="*/ 8239927 w 8239927"/>
              <a:gd name="connsiteY1" fmla="*/ 0 h 6858000"/>
              <a:gd name="connsiteX2" fmla="*/ 2229335 w 8239927"/>
              <a:gd name="connsiteY2" fmla="*/ 6858000 h 6858000"/>
              <a:gd name="connsiteX3" fmla="*/ 0 w 823992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39927" h="6858000">
                <a:moveTo>
                  <a:pt x="6010593" y="0"/>
                </a:moveTo>
                <a:lnTo>
                  <a:pt x="8239927" y="0"/>
                </a:lnTo>
                <a:lnTo>
                  <a:pt x="22293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1396BB4-073D-E174-8F09-7FD9FC220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689" y="135218"/>
            <a:ext cx="4322088" cy="1101161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Funnel di </a:t>
            </a:r>
            <a:r>
              <a:rPr lang="en-US" sz="4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vendita</a:t>
            </a:r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kern="1200" dirty="0">
                <a:solidFill>
                  <a:srgbClr val="92D050"/>
                </a:solidFill>
                <a:latin typeface="+mj-lt"/>
                <a:ea typeface="+mj-ea"/>
                <a:cs typeface="+mj-cs"/>
              </a:rPr>
              <a:t>AIDA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1FC758E-6407-45BE-B4FA-737F60DBD6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00969" y="1236379"/>
            <a:ext cx="5987027" cy="6185699"/>
          </a:xfrm>
        </p:spPr>
        <p:txBody>
          <a:bodyPr vert="horz" lIns="91440" tIns="45720" rIns="91440" bIns="45720" rtlCol="0">
            <a:normAutofit fontScale="47500" lnSpcReduction="20000"/>
          </a:bodyPr>
          <a:lstStyle/>
          <a:p>
            <a:r>
              <a:rPr lang="en-US" dirty="0">
                <a:latin typeface="Aptos Narrow" panose="020B0004020202020204" pitchFamily="34" charset="0"/>
              </a:rPr>
              <a:t>Un funnel di </a:t>
            </a:r>
            <a:r>
              <a:rPr lang="en-US" dirty="0" err="1">
                <a:latin typeface="Aptos Narrow" panose="020B0004020202020204" pitchFamily="34" charset="0"/>
              </a:rPr>
              <a:t>vendita</a:t>
            </a:r>
            <a:r>
              <a:rPr lang="en-US" dirty="0">
                <a:latin typeface="Aptos Narrow" panose="020B0004020202020204" pitchFamily="34" charset="0"/>
              </a:rPr>
              <a:t> </a:t>
            </a:r>
            <a:r>
              <a:rPr lang="en-US" dirty="0" err="1">
                <a:latin typeface="Aptos Narrow" panose="020B0004020202020204" pitchFamily="34" charset="0"/>
              </a:rPr>
              <a:t>consiste</a:t>
            </a:r>
            <a:r>
              <a:rPr lang="en-US" dirty="0">
                <a:latin typeface="Aptos Narrow" panose="020B0004020202020204" pitchFamily="34" charset="0"/>
              </a:rPr>
              <a:t> in </a:t>
            </a:r>
            <a:r>
              <a:rPr lang="en-US" dirty="0" err="1">
                <a:latin typeface="Aptos Narrow" panose="020B0004020202020204" pitchFamily="34" charset="0"/>
              </a:rPr>
              <a:t>azioni</a:t>
            </a:r>
            <a:r>
              <a:rPr lang="en-US" dirty="0">
                <a:latin typeface="Aptos Narrow" panose="020B0004020202020204" pitchFamily="34" charset="0"/>
              </a:rPr>
              <a:t> </a:t>
            </a:r>
            <a:r>
              <a:rPr lang="en-US" dirty="0" err="1">
                <a:latin typeface="Aptos Narrow" panose="020B0004020202020204" pitchFamily="34" charset="0"/>
              </a:rPr>
              <a:t>strategiche</a:t>
            </a:r>
            <a:r>
              <a:rPr lang="en-US" dirty="0">
                <a:latin typeface="Aptos Narrow" panose="020B0004020202020204" pitchFamily="34" charset="0"/>
              </a:rPr>
              <a:t> </a:t>
            </a:r>
            <a:r>
              <a:rPr lang="en-US" dirty="0" err="1">
                <a:latin typeface="Aptos Narrow" panose="020B0004020202020204" pitchFamily="34" charset="0"/>
              </a:rPr>
              <a:t>indirizzate</a:t>
            </a:r>
            <a:r>
              <a:rPr lang="en-US" dirty="0">
                <a:latin typeface="Aptos Narrow" panose="020B0004020202020204" pitchFamily="34" charset="0"/>
              </a:rPr>
              <a:t> ad </a:t>
            </a:r>
            <a:r>
              <a:rPr lang="en-US" dirty="0" err="1">
                <a:latin typeface="Aptos Narrow" panose="020B0004020202020204" pitchFamily="34" charset="0"/>
              </a:rPr>
              <a:t>attirare</a:t>
            </a:r>
            <a:r>
              <a:rPr lang="en-US" dirty="0">
                <a:latin typeface="Aptos Narrow" panose="020B0004020202020204" pitchFamily="34" charset="0"/>
              </a:rPr>
              <a:t> </a:t>
            </a:r>
            <a:r>
              <a:rPr lang="en-US" dirty="0" err="1">
                <a:latin typeface="Aptos Narrow" panose="020B0004020202020204" pitchFamily="34" charset="0"/>
              </a:rPr>
              <a:t>gli</a:t>
            </a:r>
            <a:r>
              <a:rPr lang="en-US" dirty="0">
                <a:latin typeface="Aptos Narrow" panose="020B0004020202020204" pitchFamily="34" charset="0"/>
              </a:rPr>
              <a:t> </a:t>
            </a:r>
            <a:r>
              <a:rPr lang="en-US" dirty="0" err="1">
                <a:latin typeface="Aptos Narrow" panose="020B0004020202020204" pitchFamily="34" charset="0"/>
              </a:rPr>
              <a:t>utenti</a:t>
            </a:r>
            <a:r>
              <a:rPr lang="en-US" dirty="0">
                <a:latin typeface="Aptos Narrow" panose="020B0004020202020204" pitchFamily="34" charset="0"/>
              </a:rPr>
              <a:t> </a:t>
            </a:r>
            <a:r>
              <a:rPr lang="en-US" dirty="0" err="1">
                <a:latin typeface="Aptos Narrow" panose="020B0004020202020204" pitchFamily="34" charset="0"/>
              </a:rPr>
              <a:t>nella</a:t>
            </a:r>
            <a:r>
              <a:rPr lang="en-US" dirty="0">
                <a:latin typeface="Aptos Narrow" panose="020B0004020202020204" pitchFamily="34" charset="0"/>
              </a:rPr>
              <a:t> nostra </a:t>
            </a:r>
            <a:r>
              <a:rPr lang="en-US" dirty="0" err="1">
                <a:latin typeface="Aptos Narrow" panose="020B0004020202020204" pitchFamily="34" charset="0"/>
              </a:rPr>
              <a:t>attivita</a:t>
            </a:r>
            <a:r>
              <a:rPr lang="en-US" dirty="0">
                <a:latin typeface="Aptos Narrow" panose="020B0004020202020204" pitchFamily="34" charset="0"/>
              </a:rPr>
              <a:t>’ per </a:t>
            </a:r>
            <a:r>
              <a:rPr lang="en-US" dirty="0" err="1">
                <a:latin typeface="Aptos Narrow" panose="020B0004020202020204" pitchFamily="34" charset="0"/>
              </a:rPr>
              <a:t>arrrivare</a:t>
            </a:r>
            <a:r>
              <a:rPr lang="en-US" dirty="0">
                <a:latin typeface="Aptos Narrow" panose="020B0004020202020204" pitchFamily="34" charset="0"/>
              </a:rPr>
              <a:t> </a:t>
            </a:r>
            <a:r>
              <a:rPr lang="en-US" dirty="0" err="1">
                <a:latin typeface="Aptos Narrow" panose="020B0004020202020204" pitchFamily="34" charset="0"/>
              </a:rPr>
              <a:t>alla</a:t>
            </a:r>
            <a:r>
              <a:rPr lang="en-US" dirty="0">
                <a:latin typeface="Aptos Narrow" panose="020B0004020202020204" pitchFamily="34" charset="0"/>
              </a:rPr>
              <a:t> conversion di </a:t>
            </a:r>
            <a:r>
              <a:rPr lang="en-US" dirty="0" err="1">
                <a:latin typeface="Aptos Narrow" panose="020B0004020202020204" pitchFamily="34" charset="0"/>
              </a:rPr>
              <a:t>essi</a:t>
            </a:r>
            <a:r>
              <a:rPr lang="en-US" dirty="0">
                <a:latin typeface="Aptos Narrow" panose="020B0004020202020204" pitchFamily="34" charset="0"/>
              </a:rPr>
              <a:t>, </a:t>
            </a:r>
            <a:r>
              <a:rPr lang="en-US" dirty="0" err="1">
                <a:latin typeface="Aptos Narrow" panose="020B0004020202020204" pitchFamily="34" charset="0"/>
              </a:rPr>
              <a:t>ovvero</a:t>
            </a:r>
            <a:r>
              <a:rPr lang="en-US" dirty="0">
                <a:latin typeface="Aptos Narrow" panose="020B0004020202020204" pitchFamily="34" charset="0"/>
              </a:rPr>
              <a:t> da </a:t>
            </a:r>
            <a:r>
              <a:rPr lang="en-US" dirty="0" err="1">
                <a:latin typeface="Aptos Narrow" panose="020B0004020202020204" pitchFamily="34" charset="0"/>
              </a:rPr>
              <a:t>visitatori</a:t>
            </a:r>
            <a:r>
              <a:rPr lang="en-US" dirty="0">
                <a:latin typeface="Aptos Narrow" panose="020B0004020202020204" pitchFamily="34" charset="0"/>
              </a:rPr>
              <a:t> a </a:t>
            </a:r>
            <a:r>
              <a:rPr lang="en-US" dirty="0" err="1">
                <a:latin typeface="Aptos Narrow" panose="020B0004020202020204" pitchFamily="34" charset="0"/>
              </a:rPr>
              <a:t>clienti</a:t>
            </a:r>
            <a:r>
              <a:rPr lang="en-US" dirty="0">
                <a:latin typeface="Aptos Narrow" panose="020B0004020202020204" pitchFamily="34" charset="0"/>
              </a:rPr>
              <a:t>. </a:t>
            </a:r>
            <a:r>
              <a:rPr lang="en-US" dirty="0" err="1">
                <a:latin typeface="Aptos Narrow" panose="020B0004020202020204" pitchFamily="34" charset="0"/>
              </a:rPr>
              <a:t>Sviluppiamo</a:t>
            </a:r>
            <a:r>
              <a:rPr lang="en-US" dirty="0">
                <a:latin typeface="Aptos Narrow" panose="020B0004020202020204" pitchFamily="34" charset="0"/>
              </a:rPr>
              <a:t> un Funnel di </a:t>
            </a:r>
            <a:r>
              <a:rPr lang="en-US" dirty="0" err="1">
                <a:latin typeface="Aptos Narrow" panose="020B0004020202020204" pitchFamily="34" charset="0"/>
              </a:rPr>
              <a:t>vendita</a:t>
            </a:r>
            <a:r>
              <a:rPr lang="en-US" dirty="0">
                <a:latin typeface="Aptos Narrow" panose="020B0004020202020204" pitchFamily="34" charset="0"/>
              </a:rPr>
              <a:t> </a:t>
            </a:r>
            <a:r>
              <a:rPr lang="en-US" dirty="0" err="1">
                <a:latin typeface="Aptos Narrow" panose="020B0004020202020204" pitchFamily="34" charset="0"/>
              </a:rPr>
              <a:t>seguendo</a:t>
            </a:r>
            <a:r>
              <a:rPr lang="en-US" dirty="0">
                <a:latin typeface="Aptos Narrow" panose="020B0004020202020204" pitchFamily="34" charset="0"/>
              </a:rPr>
              <a:t> il </a:t>
            </a:r>
            <a:r>
              <a:rPr lang="en-US" dirty="0" err="1">
                <a:latin typeface="Aptos Narrow" panose="020B0004020202020204" pitchFamily="34" charset="0"/>
              </a:rPr>
              <a:t>modello</a:t>
            </a:r>
            <a:r>
              <a:rPr lang="en-US" dirty="0">
                <a:latin typeface="Aptos Narrow" panose="020B0004020202020204" pitchFamily="34" charset="0"/>
              </a:rPr>
              <a:t> </a:t>
            </a:r>
            <a:r>
              <a:rPr lang="en-US" dirty="0">
                <a:solidFill>
                  <a:srgbClr val="92D050"/>
                </a:solidFill>
                <a:latin typeface="Aptos Narrow" panose="020B0004020202020204" pitchFamily="34" charset="0"/>
              </a:rPr>
              <a:t>AIDA</a:t>
            </a:r>
            <a:r>
              <a:rPr lang="en-US" dirty="0">
                <a:latin typeface="Aptos Narrow" panose="020B0004020202020204" pitchFamily="34" charset="0"/>
              </a:rPr>
              <a:t>, </a:t>
            </a:r>
            <a:r>
              <a:rPr lang="en-US" dirty="0" err="1">
                <a:latin typeface="Aptos Narrow" panose="020B0004020202020204" pitchFamily="34" charset="0"/>
              </a:rPr>
              <a:t>Attenzione</a:t>
            </a:r>
            <a:r>
              <a:rPr lang="en-US" dirty="0">
                <a:latin typeface="Aptos Narrow" panose="020B0004020202020204" pitchFamily="34" charset="0"/>
              </a:rPr>
              <a:t>, interesse, </a:t>
            </a:r>
            <a:r>
              <a:rPr lang="en-US" dirty="0" err="1">
                <a:latin typeface="Aptos Narrow" panose="020B0004020202020204" pitchFamily="34" charset="0"/>
              </a:rPr>
              <a:t>decisione</a:t>
            </a:r>
            <a:r>
              <a:rPr lang="en-US" dirty="0">
                <a:latin typeface="Aptos Narrow" panose="020B0004020202020204" pitchFamily="34" charset="0"/>
              </a:rPr>
              <a:t> e azione.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>
                <a:latin typeface="Aptos Narrow" panose="020B0004020202020204" pitchFamily="34" charset="0"/>
              </a:rPr>
              <a:t>Attenzione</a:t>
            </a:r>
            <a:r>
              <a:rPr lang="en-US" dirty="0">
                <a:latin typeface="Aptos Narrow" panose="020B0004020202020204" pitchFamily="34" charset="0"/>
              </a:rPr>
              <a:t>: Nella prima </a:t>
            </a:r>
            <a:r>
              <a:rPr lang="en-US" dirty="0" err="1">
                <a:latin typeface="Aptos Narrow" panose="020B0004020202020204" pitchFamily="34" charset="0"/>
              </a:rPr>
              <a:t>fase</a:t>
            </a:r>
            <a:r>
              <a:rPr lang="en-US" dirty="0">
                <a:latin typeface="Aptos Narrow" panose="020B0004020202020204" pitchFamily="34" charset="0"/>
              </a:rPr>
              <a:t>, come ci </a:t>
            </a:r>
            <a:r>
              <a:rPr lang="en-US" dirty="0" err="1">
                <a:latin typeface="Aptos Narrow" panose="020B0004020202020204" pitchFamily="34" charset="0"/>
              </a:rPr>
              <a:t>suggerisce</a:t>
            </a:r>
            <a:r>
              <a:rPr lang="en-US" dirty="0">
                <a:latin typeface="Aptos Narrow" panose="020B0004020202020204" pitchFamily="34" charset="0"/>
              </a:rPr>
              <a:t> il </a:t>
            </a:r>
            <a:r>
              <a:rPr lang="en-US" dirty="0" err="1">
                <a:latin typeface="Aptos Narrow" panose="020B0004020202020204" pitchFamily="34" charset="0"/>
              </a:rPr>
              <a:t>modello</a:t>
            </a:r>
            <a:r>
              <a:rPr lang="en-US" dirty="0">
                <a:latin typeface="Aptos Narrow" panose="020B0004020202020204" pitchFamily="34" charset="0"/>
              </a:rPr>
              <a:t> a </a:t>
            </a:r>
            <a:r>
              <a:rPr lang="en-US" dirty="0">
                <a:solidFill>
                  <a:srgbClr val="92D050"/>
                </a:solidFill>
                <a:latin typeface="Aptos Narrow" panose="020B0004020202020204" pitchFamily="34" charset="0"/>
              </a:rPr>
              <a:t>IMBUTO </a:t>
            </a:r>
            <a:r>
              <a:rPr lang="en-US" dirty="0">
                <a:latin typeface="Aptos Narrow" panose="020B0004020202020204" pitchFamily="34" charset="0"/>
              </a:rPr>
              <a:t>del funnel di </a:t>
            </a:r>
            <a:r>
              <a:rPr lang="en-US" dirty="0" err="1">
                <a:latin typeface="Aptos Narrow" panose="020B0004020202020204" pitchFamily="34" charset="0"/>
              </a:rPr>
              <a:t>vendita</a:t>
            </a:r>
            <a:r>
              <a:rPr lang="en-US" dirty="0">
                <a:latin typeface="Aptos Narrow" panose="020B0004020202020204" pitchFamily="34" charset="0"/>
              </a:rPr>
              <a:t> </a:t>
            </a:r>
            <a:r>
              <a:rPr lang="en-US" dirty="0" err="1">
                <a:latin typeface="Aptos Narrow" panose="020B0004020202020204" pitchFamily="34" charset="0"/>
              </a:rPr>
              <a:t>che</a:t>
            </a:r>
            <a:r>
              <a:rPr lang="en-US" dirty="0">
                <a:latin typeface="Aptos Narrow" panose="020B0004020202020204" pitchFamily="34" charset="0"/>
              </a:rPr>
              <a:t> </a:t>
            </a:r>
            <a:r>
              <a:rPr lang="en-US" dirty="0" err="1">
                <a:latin typeface="Aptos Narrow" panose="020B0004020202020204" pitchFamily="34" charset="0"/>
              </a:rPr>
              <a:t>inizia</a:t>
            </a:r>
            <a:r>
              <a:rPr lang="en-US" dirty="0">
                <a:latin typeface="Aptos Narrow" panose="020B0004020202020204" pitchFamily="34" charset="0"/>
              </a:rPr>
              <a:t> </a:t>
            </a:r>
            <a:r>
              <a:rPr lang="en-US" dirty="0" err="1">
                <a:latin typeface="Aptos Narrow" panose="020B0004020202020204" pitchFamily="34" charset="0"/>
              </a:rPr>
              <a:t>dalla</a:t>
            </a:r>
            <a:r>
              <a:rPr lang="en-US" dirty="0">
                <a:latin typeface="Aptos Narrow" panose="020B0004020202020204" pitchFamily="34" charset="0"/>
              </a:rPr>
              <a:t> </a:t>
            </a:r>
            <a:r>
              <a:rPr lang="en-US" dirty="0" err="1">
                <a:latin typeface="Aptos Narrow" panose="020B0004020202020204" pitchFamily="34" charset="0"/>
              </a:rPr>
              <a:t>parte</a:t>
            </a:r>
            <a:r>
              <a:rPr lang="en-US" dirty="0">
                <a:latin typeface="Aptos Narrow" panose="020B0004020202020204" pitchFamily="34" charset="0"/>
              </a:rPr>
              <a:t> piu </a:t>
            </a:r>
            <a:r>
              <a:rPr lang="en-US" dirty="0" err="1">
                <a:latin typeface="Aptos Narrow" panose="020B0004020202020204" pitchFamily="34" charset="0"/>
              </a:rPr>
              <a:t>larga</a:t>
            </a:r>
            <a:r>
              <a:rPr lang="en-US" dirty="0">
                <a:latin typeface="Aptos Narrow" panose="020B0004020202020204" pitchFamily="34" charset="0"/>
              </a:rPr>
              <a:t>, </a:t>
            </a:r>
            <a:r>
              <a:rPr lang="en-US" dirty="0" err="1">
                <a:latin typeface="Aptos Narrow" panose="020B0004020202020204" pitchFamily="34" charset="0"/>
              </a:rPr>
              <a:t>dovremo</a:t>
            </a:r>
            <a:r>
              <a:rPr lang="en-US" dirty="0">
                <a:latin typeface="Aptos Narrow" panose="020B0004020202020204" pitchFamily="34" charset="0"/>
              </a:rPr>
              <a:t> </a:t>
            </a:r>
            <a:r>
              <a:rPr lang="en-US" dirty="0" err="1">
                <a:latin typeface="Aptos Narrow" panose="020B0004020202020204" pitchFamily="34" charset="0"/>
              </a:rPr>
              <a:t>attirare</a:t>
            </a:r>
            <a:r>
              <a:rPr lang="en-US" dirty="0">
                <a:latin typeface="Aptos Narrow" panose="020B0004020202020204" pitchFamily="34" charset="0"/>
              </a:rPr>
              <a:t> </a:t>
            </a:r>
            <a:r>
              <a:rPr lang="en-US" dirty="0" err="1">
                <a:latin typeface="Aptos Narrow" panose="020B0004020202020204" pitchFamily="34" charset="0"/>
              </a:rPr>
              <a:t>l’attenzione</a:t>
            </a:r>
            <a:r>
              <a:rPr lang="en-US" dirty="0">
                <a:latin typeface="Aptos Narrow" panose="020B0004020202020204" pitchFamily="34" charset="0"/>
              </a:rPr>
              <a:t> </a:t>
            </a:r>
            <a:r>
              <a:rPr lang="en-US" dirty="0" err="1">
                <a:latin typeface="Aptos Narrow" panose="020B0004020202020204" pitchFamily="34" charset="0"/>
              </a:rPr>
              <a:t>degli</a:t>
            </a:r>
            <a:r>
              <a:rPr lang="en-US" dirty="0">
                <a:latin typeface="Aptos Narrow" panose="020B0004020202020204" pitchFamily="34" charset="0"/>
              </a:rPr>
              <a:t> </a:t>
            </a:r>
            <a:r>
              <a:rPr lang="en-US" dirty="0" err="1">
                <a:latin typeface="Aptos Narrow" panose="020B0004020202020204" pitchFamily="34" charset="0"/>
              </a:rPr>
              <a:t>utenti</a:t>
            </a:r>
            <a:r>
              <a:rPr lang="en-US" dirty="0">
                <a:latin typeface="Aptos Narrow" panose="020B0004020202020204" pitchFamily="34" charset="0"/>
              </a:rPr>
              <a:t>, in </a:t>
            </a:r>
            <a:r>
              <a:rPr lang="en-US" dirty="0" err="1">
                <a:latin typeface="Aptos Narrow" panose="020B0004020202020204" pitchFamily="34" charset="0"/>
              </a:rPr>
              <a:t>questa</a:t>
            </a:r>
            <a:r>
              <a:rPr lang="en-US" dirty="0">
                <a:latin typeface="Aptos Narrow" panose="020B0004020202020204" pitchFamily="34" charset="0"/>
              </a:rPr>
              <a:t> </a:t>
            </a:r>
            <a:r>
              <a:rPr lang="en-US" dirty="0" err="1">
                <a:latin typeface="Aptos Narrow" panose="020B0004020202020204" pitchFamily="34" charset="0"/>
              </a:rPr>
              <a:t>fase</a:t>
            </a:r>
            <a:r>
              <a:rPr lang="en-US" dirty="0">
                <a:latin typeface="Aptos Narrow" panose="020B0004020202020204" pitchFamily="34" charset="0"/>
              </a:rPr>
              <a:t> ci </a:t>
            </a:r>
            <a:r>
              <a:rPr lang="en-US" dirty="0" err="1">
                <a:latin typeface="Aptos Narrow" panose="020B0004020202020204" pitchFamily="34" charset="0"/>
              </a:rPr>
              <a:t>concentreremo</a:t>
            </a:r>
            <a:r>
              <a:rPr lang="en-US" dirty="0">
                <a:latin typeface="Aptos Narrow" panose="020B0004020202020204" pitchFamily="34" charset="0"/>
              </a:rPr>
              <a:t> </a:t>
            </a:r>
            <a:r>
              <a:rPr lang="en-US" dirty="0" err="1">
                <a:latin typeface="Aptos Narrow" panose="020B0004020202020204" pitchFamily="34" charset="0"/>
              </a:rPr>
              <a:t>sulla</a:t>
            </a:r>
            <a:r>
              <a:rPr lang="en-US" dirty="0">
                <a:latin typeface="Aptos Narrow" panose="020B0004020202020204" pitchFamily="34" charset="0"/>
              </a:rPr>
              <a:t> </a:t>
            </a:r>
            <a:r>
              <a:rPr lang="en-US" dirty="0" err="1">
                <a:latin typeface="Aptos Narrow" panose="020B0004020202020204" pitchFamily="34" charset="0"/>
              </a:rPr>
              <a:t>creazione</a:t>
            </a:r>
            <a:r>
              <a:rPr lang="en-US" dirty="0">
                <a:latin typeface="Aptos Narrow" panose="020B0004020202020204" pitchFamily="34" charset="0"/>
              </a:rPr>
              <a:t> di piu’ </a:t>
            </a:r>
            <a:r>
              <a:rPr lang="en-US" dirty="0" err="1">
                <a:latin typeface="Aptos Narrow" panose="020B0004020202020204" pitchFamily="34" charset="0"/>
              </a:rPr>
              <a:t>canali</a:t>
            </a:r>
            <a:r>
              <a:rPr lang="en-US" dirty="0">
                <a:latin typeface="Aptos Narrow" panose="020B0004020202020204" pitchFamily="34" charset="0"/>
              </a:rPr>
              <a:t> di </a:t>
            </a:r>
            <a:r>
              <a:rPr lang="en-US" dirty="0" err="1">
                <a:latin typeface="Aptos Narrow" panose="020B0004020202020204" pitchFamily="34" charset="0"/>
              </a:rPr>
              <a:t>informazione</a:t>
            </a:r>
            <a:r>
              <a:rPr lang="en-US" dirty="0">
                <a:latin typeface="Aptos Narrow" panose="020B0004020202020204" pitchFamily="34" charset="0"/>
              </a:rPr>
              <a:t> possible per </a:t>
            </a:r>
            <a:r>
              <a:rPr lang="en-US" dirty="0" err="1">
                <a:latin typeface="Aptos Narrow" panose="020B0004020202020204" pitchFamily="34" charset="0"/>
              </a:rPr>
              <a:t>attirare</a:t>
            </a:r>
            <a:r>
              <a:rPr lang="en-US" dirty="0">
                <a:latin typeface="Aptos Narrow" panose="020B0004020202020204" pitchFamily="34" charset="0"/>
              </a:rPr>
              <a:t> le </a:t>
            </a:r>
            <a:r>
              <a:rPr lang="en-US" dirty="0" err="1">
                <a:latin typeface="Aptos Narrow" panose="020B0004020202020204" pitchFamily="34" charset="0"/>
              </a:rPr>
              <a:t>persone</a:t>
            </a:r>
            <a:r>
              <a:rPr lang="en-US" dirty="0">
                <a:latin typeface="Aptos Narrow" panose="020B0004020202020204" pitchFamily="34" charset="0"/>
              </a:rPr>
              <a:t> </a:t>
            </a:r>
            <a:r>
              <a:rPr lang="en-US" dirty="0" err="1">
                <a:latin typeface="Aptos Narrow" panose="020B0004020202020204" pitchFamily="34" charset="0"/>
              </a:rPr>
              <a:t>sul</a:t>
            </a:r>
            <a:r>
              <a:rPr lang="en-US" dirty="0">
                <a:latin typeface="Aptos Narrow" panose="020B0004020202020204" pitchFamily="34" charset="0"/>
              </a:rPr>
              <a:t> nostro e-commerce. </a:t>
            </a:r>
            <a:r>
              <a:rPr lang="en-US" dirty="0" err="1">
                <a:latin typeface="Aptos Narrow" panose="020B0004020202020204" pitchFamily="34" charset="0"/>
              </a:rPr>
              <a:t>Andremo</a:t>
            </a:r>
            <a:r>
              <a:rPr lang="en-US" dirty="0">
                <a:latin typeface="Aptos Narrow" panose="020B0004020202020204" pitchFamily="34" charset="0"/>
              </a:rPr>
              <a:t> a </a:t>
            </a:r>
            <a:r>
              <a:rPr lang="en-US" dirty="0" err="1">
                <a:latin typeface="Aptos Narrow" panose="020B0004020202020204" pitchFamily="34" charset="0"/>
              </a:rPr>
              <a:t>utilizzare</a:t>
            </a:r>
            <a:r>
              <a:rPr lang="en-US" dirty="0">
                <a:latin typeface="Aptos Narrow" panose="020B0004020202020204" pitchFamily="34" charset="0"/>
              </a:rPr>
              <a:t> Social come </a:t>
            </a:r>
            <a:r>
              <a:rPr lang="en-US" dirty="0">
                <a:solidFill>
                  <a:srgbClr val="92D050"/>
                </a:solidFill>
                <a:latin typeface="Aptos Narrow" panose="020B0004020202020204" pitchFamily="34" charset="0"/>
              </a:rPr>
              <a:t>TikTok</a:t>
            </a:r>
            <a:r>
              <a:rPr lang="en-US" dirty="0">
                <a:latin typeface="Aptos Narrow" panose="020B0004020202020204" pitchFamily="34" charset="0"/>
              </a:rPr>
              <a:t> per </a:t>
            </a:r>
            <a:r>
              <a:rPr lang="en-US" dirty="0" err="1">
                <a:latin typeface="Aptos Narrow" panose="020B0004020202020204" pitchFamily="34" charset="0"/>
              </a:rPr>
              <a:t>creare</a:t>
            </a:r>
            <a:r>
              <a:rPr lang="en-US" dirty="0">
                <a:latin typeface="Aptos Narrow" panose="020B0004020202020204" pitchFamily="34" charset="0"/>
              </a:rPr>
              <a:t> un </a:t>
            </a:r>
            <a:r>
              <a:rPr lang="en-US" dirty="0" err="1">
                <a:latin typeface="Aptos Narrow" panose="020B0004020202020204" pitchFamily="34" charset="0"/>
              </a:rPr>
              <a:t>attenzione</a:t>
            </a:r>
            <a:r>
              <a:rPr lang="en-US" dirty="0">
                <a:latin typeface="Aptos Narrow" panose="020B0004020202020204" pitchFamily="34" charset="0"/>
              </a:rPr>
              <a:t> </a:t>
            </a:r>
            <a:r>
              <a:rPr lang="en-US" dirty="0" err="1">
                <a:latin typeface="Aptos Narrow" panose="020B0004020202020204" pitchFamily="34" charset="0"/>
              </a:rPr>
              <a:t>iniziale</a:t>
            </a:r>
            <a:r>
              <a:rPr lang="en-US" dirty="0">
                <a:latin typeface="Aptos Narrow" panose="020B0004020202020204" pitchFamily="34" charset="0"/>
              </a:rPr>
              <a:t> </a:t>
            </a:r>
            <a:r>
              <a:rPr lang="en-US" dirty="0" err="1">
                <a:latin typeface="Aptos Narrow" panose="020B0004020202020204" pitchFamily="34" charset="0"/>
              </a:rPr>
              <a:t>sul</a:t>
            </a:r>
            <a:r>
              <a:rPr lang="en-US" dirty="0">
                <a:latin typeface="Aptos Narrow" panose="020B0004020202020204" pitchFamily="34" charset="0"/>
              </a:rPr>
              <a:t> nostro </a:t>
            </a:r>
            <a:r>
              <a:rPr lang="en-US" dirty="0" err="1">
                <a:latin typeface="Aptos Narrow" panose="020B0004020202020204" pitchFamily="34" charset="0"/>
              </a:rPr>
              <a:t>prodotto</a:t>
            </a:r>
            <a:r>
              <a:rPr lang="en-US" dirty="0">
                <a:latin typeface="Aptos Narrow" panose="020B0004020202020204" pitchFamily="34" charset="0"/>
              </a:rPr>
              <a:t> </a:t>
            </a:r>
            <a:r>
              <a:rPr lang="en-US" dirty="0" err="1">
                <a:latin typeface="Aptos Narrow" panose="020B0004020202020204" pitchFamily="34" charset="0"/>
              </a:rPr>
              <a:t>attraverso</a:t>
            </a:r>
            <a:r>
              <a:rPr lang="en-US" dirty="0">
                <a:latin typeface="Aptos Narrow" panose="020B0004020202020204" pitchFamily="34" charset="0"/>
              </a:rPr>
              <a:t> video </a:t>
            </a:r>
            <a:r>
              <a:rPr lang="en-US" dirty="0" err="1">
                <a:latin typeface="Aptos Narrow" panose="020B0004020202020204" pitchFamily="34" charset="0"/>
              </a:rPr>
              <a:t>brevi</a:t>
            </a:r>
            <a:r>
              <a:rPr lang="en-US" dirty="0">
                <a:latin typeface="Aptos Narrow" panose="020B0004020202020204" pitchFamily="34" charset="0"/>
              </a:rPr>
              <a:t> e </a:t>
            </a:r>
            <a:r>
              <a:rPr lang="en-US" dirty="0" err="1">
                <a:latin typeface="Aptos Narrow" panose="020B0004020202020204" pitchFamily="34" charset="0"/>
              </a:rPr>
              <a:t>coincisi</a:t>
            </a:r>
            <a:r>
              <a:rPr lang="en-US" dirty="0">
                <a:latin typeface="Aptos Narrow" panose="020B0004020202020204" pitchFamily="34" charset="0"/>
              </a:rPr>
              <a:t>  </a:t>
            </a:r>
            <a:r>
              <a:rPr lang="en-US" dirty="0" err="1">
                <a:latin typeface="Aptos Narrow" panose="020B0004020202020204" pitchFamily="34" charset="0"/>
              </a:rPr>
              <a:t>che</a:t>
            </a:r>
            <a:r>
              <a:rPr lang="en-US" dirty="0">
                <a:latin typeface="Aptos Narrow" panose="020B0004020202020204" pitchFamily="34" charset="0"/>
              </a:rPr>
              <a:t> </a:t>
            </a:r>
            <a:r>
              <a:rPr lang="en-US" dirty="0" err="1">
                <a:latin typeface="Aptos Narrow" panose="020B0004020202020204" pitchFamily="34" charset="0"/>
              </a:rPr>
              <a:t>porteranno</a:t>
            </a:r>
            <a:r>
              <a:rPr lang="en-US" dirty="0">
                <a:latin typeface="Aptos Narrow" panose="020B0004020202020204" pitchFamily="34" charset="0"/>
              </a:rPr>
              <a:t> </a:t>
            </a:r>
            <a:r>
              <a:rPr lang="en-US" dirty="0" err="1">
                <a:latin typeface="Aptos Narrow" panose="020B0004020202020204" pitchFamily="34" charset="0"/>
              </a:rPr>
              <a:t>l’utente</a:t>
            </a:r>
            <a:r>
              <a:rPr lang="en-US" dirty="0">
                <a:latin typeface="Aptos Narrow" panose="020B0004020202020204" pitchFamily="34" charset="0"/>
              </a:rPr>
              <a:t> a </a:t>
            </a:r>
            <a:r>
              <a:rPr lang="en-US" dirty="0" err="1">
                <a:latin typeface="Aptos Narrow" panose="020B0004020202020204" pitchFamily="34" charset="0"/>
              </a:rPr>
              <a:t>volere</a:t>
            </a:r>
            <a:r>
              <a:rPr lang="en-US" dirty="0">
                <a:latin typeface="Aptos Narrow" panose="020B0004020202020204" pitchFamily="34" charset="0"/>
              </a:rPr>
              <a:t> </a:t>
            </a:r>
            <a:r>
              <a:rPr lang="en-US" dirty="0" err="1">
                <a:latin typeface="Aptos Narrow" panose="020B0004020202020204" pitchFamily="34" charset="0"/>
              </a:rPr>
              <a:t>approfondire</a:t>
            </a:r>
            <a:r>
              <a:rPr lang="en-US" dirty="0">
                <a:latin typeface="Aptos Narrow" panose="020B0004020202020204" pitchFamily="34" charset="0"/>
              </a:rPr>
              <a:t> il nostro </a:t>
            </a:r>
            <a:r>
              <a:rPr lang="en-US" dirty="0" err="1">
                <a:latin typeface="Aptos Narrow" panose="020B0004020202020204" pitchFamily="34" charset="0"/>
              </a:rPr>
              <a:t>prodotto</a:t>
            </a:r>
            <a:r>
              <a:rPr lang="en-US" dirty="0">
                <a:latin typeface="Aptos Narrow" panose="020B0004020202020204" pitchFamily="34" charset="0"/>
              </a:rPr>
              <a:t> </a:t>
            </a:r>
            <a:r>
              <a:rPr lang="en-US" dirty="0" err="1">
                <a:latin typeface="Aptos Narrow" panose="020B0004020202020204" pitchFamily="34" charset="0"/>
              </a:rPr>
              <a:t>oppure</a:t>
            </a:r>
            <a:r>
              <a:rPr lang="en-US" dirty="0">
                <a:latin typeface="Aptos Narrow" panose="020B0004020202020204" pitchFamily="34" charset="0"/>
              </a:rPr>
              <a:t> chi </a:t>
            </a:r>
            <a:r>
              <a:rPr lang="en-US" dirty="0" err="1">
                <a:latin typeface="Aptos Narrow" panose="020B0004020202020204" pitchFamily="34" charset="0"/>
              </a:rPr>
              <a:t>siamo</a:t>
            </a:r>
            <a:r>
              <a:rPr lang="en-US" dirty="0">
                <a:latin typeface="Aptos Narrow" panose="020B0004020202020204" pitchFamily="34" charset="0"/>
              </a:rPr>
              <a:t> come </a:t>
            </a:r>
            <a:r>
              <a:rPr lang="en-US" dirty="0" err="1">
                <a:latin typeface="Aptos Narrow" panose="020B0004020202020204" pitchFamily="34" charset="0"/>
              </a:rPr>
              <a:t>Societa</a:t>
            </a:r>
            <a:r>
              <a:rPr lang="en-US" dirty="0">
                <a:latin typeface="Aptos Narrow" panose="020B0004020202020204" pitchFamily="34" charset="0"/>
              </a:rPr>
              <a:t>’. </a:t>
            </a:r>
            <a:r>
              <a:rPr lang="en-US" dirty="0" err="1">
                <a:latin typeface="Aptos Narrow" panose="020B0004020202020204" pitchFamily="34" charset="0"/>
              </a:rPr>
              <a:t>Prendiamo</a:t>
            </a:r>
            <a:r>
              <a:rPr lang="en-US" dirty="0">
                <a:latin typeface="Aptos Narrow" panose="020B0004020202020204" pitchFamily="34" charset="0"/>
              </a:rPr>
              <a:t> in </a:t>
            </a:r>
            <a:r>
              <a:rPr lang="en-US" dirty="0" err="1">
                <a:latin typeface="Aptos Narrow" panose="020B0004020202020204" pitchFamily="34" charset="0"/>
              </a:rPr>
              <a:t>considerazione</a:t>
            </a:r>
            <a:r>
              <a:rPr lang="en-US" dirty="0">
                <a:latin typeface="Aptos Narrow" panose="020B0004020202020204" pitchFamily="34" charset="0"/>
              </a:rPr>
              <a:t> il nostro </a:t>
            </a:r>
            <a:r>
              <a:rPr lang="en-US" dirty="0" err="1">
                <a:latin typeface="Aptos Narrow" panose="020B0004020202020204" pitchFamily="34" charset="0"/>
              </a:rPr>
              <a:t>caso</a:t>
            </a:r>
            <a:r>
              <a:rPr lang="en-US" dirty="0">
                <a:latin typeface="Aptos Narrow" panose="020B0004020202020204" pitchFamily="34" charset="0"/>
              </a:rPr>
              <a:t>: </a:t>
            </a:r>
            <a:r>
              <a:rPr lang="en-US" dirty="0">
                <a:solidFill>
                  <a:srgbClr val="92D050"/>
                </a:solidFill>
                <a:latin typeface="Aptos Narrow" panose="020B0004020202020204" pitchFamily="34" charset="0"/>
              </a:rPr>
              <a:t>DEOROD</a:t>
            </a:r>
            <a:r>
              <a:rPr lang="en-US" dirty="0">
                <a:latin typeface="Aptos Narrow" panose="020B0004020202020204" pitchFamily="34" charset="0"/>
              </a:rPr>
              <a:t>, </a:t>
            </a:r>
            <a:r>
              <a:rPr lang="en-US" dirty="0" err="1">
                <a:latin typeface="Aptos Narrow" panose="020B0004020202020204" pitchFamily="34" charset="0"/>
              </a:rPr>
              <a:t>mostreremmo</a:t>
            </a:r>
            <a:r>
              <a:rPr lang="en-US" dirty="0">
                <a:latin typeface="Aptos Narrow" panose="020B0004020202020204" pitchFamily="34" charset="0"/>
              </a:rPr>
              <a:t> </a:t>
            </a:r>
            <a:r>
              <a:rPr lang="en-US" dirty="0" err="1">
                <a:latin typeface="Aptos Narrow" panose="020B0004020202020204" pitchFamily="34" charset="0"/>
              </a:rPr>
              <a:t>agli</a:t>
            </a:r>
            <a:r>
              <a:rPr lang="en-US" dirty="0">
                <a:latin typeface="Aptos Narrow" panose="020B0004020202020204" pitchFamily="34" charset="0"/>
              </a:rPr>
              <a:t> </a:t>
            </a:r>
            <a:r>
              <a:rPr lang="en-US" dirty="0" err="1">
                <a:latin typeface="Aptos Narrow" panose="020B0004020202020204" pitchFamily="34" charset="0"/>
              </a:rPr>
              <a:t>utenti</a:t>
            </a:r>
            <a:r>
              <a:rPr lang="en-US" dirty="0">
                <a:latin typeface="Aptos Narrow" panose="020B0004020202020204" pitchFamily="34" charset="0"/>
              </a:rPr>
              <a:t>  </a:t>
            </a:r>
            <a:r>
              <a:rPr lang="en-US" dirty="0" err="1">
                <a:latin typeface="Aptos Narrow" panose="020B0004020202020204" pitchFamily="34" charset="0"/>
              </a:rPr>
              <a:t>paragoni</a:t>
            </a:r>
            <a:r>
              <a:rPr lang="en-US" dirty="0">
                <a:latin typeface="Aptos Narrow" panose="020B0004020202020204" pitchFamily="34" charset="0"/>
              </a:rPr>
              <a:t> </a:t>
            </a:r>
            <a:r>
              <a:rPr lang="en-US" dirty="0" err="1">
                <a:latin typeface="Aptos Narrow" panose="020B0004020202020204" pitchFamily="34" charset="0"/>
              </a:rPr>
              <a:t>tra</a:t>
            </a:r>
            <a:r>
              <a:rPr lang="en-US" dirty="0">
                <a:latin typeface="Aptos Narrow" panose="020B0004020202020204" pitchFamily="34" charset="0"/>
              </a:rPr>
              <a:t> </a:t>
            </a:r>
            <a:r>
              <a:rPr lang="en-US" dirty="0" err="1">
                <a:latin typeface="Aptos Narrow" panose="020B0004020202020204" pitchFamily="34" charset="0"/>
              </a:rPr>
              <a:t>altri</a:t>
            </a:r>
            <a:r>
              <a:rPr lang="en-US" dirty="0">
                <a:latin typeface="Aptos Narrow" panose="020B0004020202020204" pitchFamily="34" charset="0"/>
              </a:rPr>
              <a:t> </a:t>
            </a:r>
            <a:r>
              <a:rPr lang="en-US" dirty="0" err="1">
                <a:latin typeface="Aptos Narrow" panose="020B0004020202020204" pitchFamily="34" charset="0"/>
              </a:rPr>
              <a:t>deodoranti</a:t>
            </a:r>
            <a:r>
              <a:rPr lang="en-US" dirty="0">
                <a:latin typeface="Aptos Narrow" panose="020B0004020202020204" pitchFamily="34" charset="0"/>
              </a:rPr>
              <a:t>(</a:t>
            </a:r>
            <a:r>
              <a:rPr lang="en-US" dirty="0" err="1">
                <a:latin typeface="Aptos Narrow" panose="020B0004020202020204" pitchFamily="34" charset="0"/>
              </a:rPr>
              <a:t>ovviamente</a:t>
            </a:r>
            <a:r>
              <a:rPr lang="en-US" dirty="0">
                <a:latin typeface="Aptos Narrow" panose="020B0004020202020204" pitchFamily="34" charset="0"/>
              </a:rPr>
              <a:t> senza </a:t>
            </a:r>
            <a:r>
              <a:rPr lang="en-US" dirty="0" err="1">
                <a:latin typeface="Aptos Narrow" panose="020B0004020202020204" pitchFamily="34" charset="0"/>
              </a:rPr>
              <a:t>citarne</a:t>
            </a:r>
            <a:r>
              <a:rPr lang="en-US" dirty="0">
                <a:latin typeface="Aptos Narrow" panose="020B0004020202020204" pitchFamily="34" charset="0"/>
              </a:rPr>
              <a:t> il </a:t>
            </a:r>
            <a:r>
              <a:rPr lang="en-US" dirty="0" err="1">
                <a:latin typeface="Aptos Narrow" panose="020B0004020202020204" pitchFamily="34" charset="0"/>
              </a:rPr>
              <a:t>nome</a:t>
            </a:r>
            <a:r>
              <a:rPr lang="en-US" dirty="0">
                <a:latin typeface="Aptos Narrow" panose="020B0004020202020204" pitchFamily="34" charset="0"/>
              </a:rPr>
              <a:t>) a </a:t>
            </a:r>
            <a:r>
              <a:rPr lang="en-US" dirty="0" err="1">
                <a:latin typeface="Aptos Narrow" panose="020B0004020202020204" pitchFamily="34" charset="0"/>
              </a:rPr>
              <a:t>livello</a:t>
            </a:r>
            <a:r>
              <a:rPr lang="en-US" dirty="0">
                <a:latin typeface="Aptos Narrow" panose="020B0004020202020204" pitchFamily="34" charset="0"/>
              </a:rPr>
              <a:t> di  </a:t>
            </a:r>
            <a:r>
              <a:rPr lang="en-US" dirty="0" err="1">
                <a:latin typeface="Aptos Narrow" panose="020B0004020202020204" pitchFamily="34" charset="0"/>
              </a:rPr>
              <a:t>formulazione</a:t>
            </a:r>
            <a:r>
              <a:rPr lang="en-US" dirty="0">
                <a:latin typeface="Aptos Narrow" panose="020B0004020202020204" pitchFamily="34" charset="0"/>
              </a:rPr>
              <a:t> </a:t>
            </a:r>
            <a:r>
              <a:rPr lang="en-US" dirty="0" err="1">
                <a:latin typeface="Aptos Narrow" panose="020B0004020202020204" pitchFamily="34" charset="0"/>
              </a:rPr>
              <a:t>chimica</a:t>
            </a:r>
            <a:r>
              <a:rPr lang="en-US" dirty="0">
                <a:latin typeface="Aptos Narrow" panose="020B0004020202020204" pitchFamily="34" charset="0"/>
              </a:rPr>
              <a:t> di </a:t>
            </a:r>
            <a:r>
              <a:rPr lang="en-US" dirty="0" err="1">
                <a:latin typeface="Aptos Narrow" panose="020B0004020202020204" pitchFamily="34" charset="0"/>
              </a:rPr>
              <a:t>essi</a:t>
            </a:r>
            <a:r>
              <a:rPr lang="en-US" dirty="0">
                <a:latin typeface="Aptos Narrow" panose="020B0004020202020204" pitchFamily="34" charset="0"/>
              </a:rPr>
              <a:t> rispetto al nostro, e per </a:t>
            </a:r>
            <a:r>
              <a:rPr lang="en-US" dirty="0" err="1">
                <a:latin typeface="Aptos Narrow" panose="020B0004020202020204" pitchFamily="34" charset="0"/>
              </a:rPr>
              <a:t>attirare</a:t>
            </a:r>
            <a:r>
              <a:rPr lang="en-US" dirty="0">
                <a:latin typeface="Aptos Narrow" panose="020B0004020202020204" pitchFamily="34" charset="0"/>
              </a:rPr>
              <a:t> </a:t>
            </a:r>
            <a:r>
              <a:rPr lang="en-US" dirty="0" err="1">
                <a:latin typeface="Aptos Narrow" panose="020B0004020202020204" pitchFamily="34" charset="0"/>
              </a:rPr>
              <a:t>l’occhio</a:t>
            </a:r>
            <a:r>
              <a:rPr lang="en-US" dirty="0">
                <a:latin typeface="Aptos Narrow" panose="020B0004020202020204" pitchFamily="34" charset="0"/>
              </a:rPr>
              <a:t> </a:t>
            </a:r>
            <a:r>
              <a:rPr lang="en-US" dirty="0" err="1">
                <a:latin typeface="Aptos Narrow" panose="020B0004020202020204" pitchFamily="34" charset="0"/>
              </a:rPr>
              <a:t>dell’utente</a:t>
            </a:r>
            <a:r>
              <a:rPr lang="en-US" dirty="0">
                <a:latin typeface="Aptos Narrow" panose="020B0004020202020204" pitchFamily="34" charset="0"/>
              </a:rPr>
              <a:t> </a:t>
            </a:r>
            <a:r>
              <a:rPr lang="en-US" dirty="0" err="1">
                <a:latin typeface="Aptos Narrow" panose="020B0004020202020204" pitchFamily="34" charset="0"/>
              </a:rPr>
              <a:t>mostreremo</a:t>
            </a:r>
            <a:r>
              <a:rPr lang="en-US" dirty="0">
                <a:latin typeface="Aptos Narrow" panose="020B0004020202020204" pitchFamily="34" charset="0"/>
              </a:rPr>
              <a:t> </a:t>
            </a:r>
            <a:r>
              <a:rPr lang="en-US" dirty="0" err="1">
                <a:latin typeface="Aptos Narrow" panose="020B0004020202020204" pitchFamily="34" charset="0"/>
              </a:rPr>
              <a:t>casi</a:t>
            </a:r>
            <a:r>
              <a:rPr lang="en-US" dirty="0">
                <a:latin typeface="Aptos Narrow" panose="020B0004020202020204" pitchFamily="34" charset="0"/>
              </a:rPr>
              <a:t> di </a:t>
            </a:r>
            <a:r>
              <a:rPr lang="en-US" dirty="0" err="1">
                <a:latin typeface="Aptos Narrow" panose="020B0004020202020204" pitchFamily="34" charset="0"/>
              </a:rPr>
              <a:t>irritazione</a:t>
            </a:r>
            <a:r>
              <a:rPr lang="en-US" dirty="0">
                <a:latin typeface="Aptos Narrow" panose="020B0004020202020204" pitchFamily="34" charset="0"/>
              </a:rPr>
              <a:t> da </a:t>
            </a:r>
            <a:r>
              <a:rPr lang="en-US" dirty="0" err="1">
                <a:latin typeface="Aptos Narrow" panose="020B0004020202020204" pitchFamily="34" charset="0"/>
              </a:rPr>
              <a:t>deodoranti</a:t>
            </a:r>
            <a:r>
              <a:rPr lang="en-US" dirty="0">
                <a:latin typeface="Aptos Narrow" panose="020B0004020202020204" pitchFamily="34" charset="0"/>
              </a:rPr>
              <a:t> non eco come il nostro e </a:t>
            </a:r>
            <a:r>
              <a:rPr lang="en-US" dirty="0" err="1">
                <a:latin typeface="Aptos Narrow" panose="020B0004020202020204" pitchFamily="34" charset="0"/>
              </a:rPr>
              <a:t>mostreremo</a:t>
            </a:r>
            <a:r>
              <a:rPr lang="en-US" dirty="0">
                <a:latin typeface="Aptos Narrow" panose="020B0004020202020204" pitchFamily="34" charset="0"/>
              </a:rPr>
              <a:t> come </a:t>
            </a:r>
            <a:r>
              <a:rPr lang="en-US" dirty="0" err="1">
                <a:latin typeface="Aptos Narrow" panose="020B0004020202020204" pitchFamily="34" charset="0"/>
              </a:rPr>
              <a:t>sugli</a:t>
            </a:r>
            <a:r>
              <a:rPr lang="en-US" dirty="0">
                <a:latin typeface="Aptos Narrow" panose="020B0004020202020204" pitchFamily="34" charset="0"/>
              </a:rPr>
              <a:t> </a:t>
            </a:r>
            <a:r>
              <a:rPr lang="en-US" dirty="0" err="1">
                <a:latin typeface="Aptos Narrow" panose="020B0004020202020204" pitchFamily="34" charset="0"/>
              </a:rPr>
              <a:t>stessi</a:t>
            </a:r>
            <a:r>
              <a:rPr lang="en-US" dirty="0">
                <a:latin typeface="Aptos Narrow" panose="020B0004020202020204" pitchFamily="34" charset="0"/>
              </a:rPr>
              <a:t> </a:t>
            </a:r>
            <a:r>
              <a:rPr lang="en-US" dirty="0" err="1">
                <a:latin typeface="Aptos Narrow" panose="020B0004020202020204" pitchFamily="34" charset="0"/>
              </a:rPr>
              <a:t>casi</a:t>
            </a:r>
            <a:r>
              <a:rPr lang="en-US" dirty="0">
                <a:latin typeface="Aptos Narrow" panose="020B0004020202020204" pitchFamily="34" charset="0"/>
              </a:rPr>
              <a:t> il DEOROD non </a:t>
            </a:r>
            <a:r>
              <a:rPr lang="en-US" dirty="0" err="1">
                <a:latin typeface="Aptos Narrow" panose="020B0004020202020204" pitchFamily="34" charset="0"/>
              </a:rPr>
              <a:t>irrita</a:t>
            </a:r>
            <a:r>
              <a:rPr lang="en-US" dirty="0">
                <a:latin typeface="Aptos Narrow" panose="020B0004020202020204" pitchFamily="34" charset="0"/>
              </a:rPr>
              <a:t> o </a:t>
            </a:r>
            <a:r>
              <a:rPr lang="en-US" dirty="0" err="1">
                <a:latin typeface="Aptos Narrow" panose="020B0004020202020204" pitchFamily="34" charset="0"/>
              </a:rPr>
              <a:t>aggredisce</a:t>
            </a:r>
            <a:r>
              <a:rPr lang="en-US" dirty="0">
                <a:latin typeface="Aptos Narrow" panose="020B0004020202020204" pitchFamily="34" charset="0"/>
              </a:rPr>
              <a:t> la </a:t>
            </a:r>
            <a:r>
              <a:rPr lang="en-US" dirty="0" err="1">
                <a:latin typeface="Aptos Narrow" panose="020B0004020202020204" pitchFamily="34" charset="0"/>
              </a:rPr>
              <a:t>pelle</a:t>
            </a:r>
            <a:r>
              <a:rPr lang="en-US" dirty="0">
                <a:latin typeface="Aptos Narrow" panose="020B0004020202020204" pitchFamily="34" charset="0"/>
              </a:rPr>
              <a:t>, </a:t>
            </a:r>
            <a:r>
              <a:rPr lang="en-US" dirty="0" err="1">
                <a:latin typeface="Aptos Narrow" panose="020B0004020202020204" pitchFamily="34" charset="0"/>
              </a:rPr>
              <a:t>concludendo</a:t>
            </a:r>
            <a:r>
              <a:rPr lang="en-US" dirty="0">
                <a:latin typeface="Aptos Narrow" panose="020B0004020202020204" pitchFamily="34" charset="0"/>
              </a:rPr>
              <a:t> il video </a:t>
            </a:r>
            <a:r>
              <a:rPr lang="en-US" dirty="0" err="1">
                <a:latin typeface="Aptos Narrow" panose="020B0004020202020204" pitchFamily="34" charset="0"/>
              </a:rPr>
              <a:t>portando</a:t>
            </a:r>
            <a:r>
              <a:rPr lang="en-US" dirty="0">
                <a:latin typeface="Aptos Narrow" panose="020B0004020202020204" pitchFamily="34" charset="0"/>
              </a:rPr>
              <a:t> </a:t>
            </a:r>
            <a:r>
              <a:rPr lang="en-US" dirty="0" err="1">
                <a:latin typeface="Aptos Narrow" panose="020B0004020202020204" pitchFamily="34" charset="0"/>
              </a:rPr>
              <a:t>l’utente</a:t>
            </a:r>
            <a:r>
              <a:rPr lang="en-US" dirty="0">
                <a:latin typeface="Aptos Narrow" panose="020B0004020202020204" pitchFamily="34" charset="0"/>
              </a:rPr>
              <a:t> </a:t>
            </a:r>
            <a:r>
              <a:rPr lang="en-US" dirty="0" err="1">
                <a:latin typeface="Aptos Narrow" panose="020B0004020202020204" pitchFamily="34" charset="0"/>
              </a:rPr>
              <a:t>sulla</a:t>
            </a:r>
            <a:r>
              <a:rPr lang="en-US" dirty="0">
                <a:latin typeface="Aptos Narrow" panose="020B0004020202020204" pitchFamily="34" charset="0"/>
              </a:rPr>
              <a:t> nostra </a:t>
            </a:r>
            <a:r>
              <a:rPr lang="en-US" dirty="0" err="1">
                <a:latin typeface="Aptos Narrow" panose="020B0004020202020204" pitchFamily="34" charset="0"/>
              </a:rPr>
              <a:t>pagina</a:t>
            </a:r>
            <a:r>
              <a:rPr lang="en-US" dirty="0">
                <a:latin typeface="Aptos Narrow" panose="020B0004020202020204" pitchFamily="34" charset="0"/>
              </a:rPr>
              <a:t> Instagram </a:t>
            </a:r>
            <a:r>
              <a:rPr lang="en-US" dirty="0" err="1">
                <a:latin typeface="Aptos Narrow" panose="020B0004020202020204" pitchFamily="34" charset="0"/>
              </a:rPr>
              <a:t>garantendo</a:t>
            </a:r>
            <a:r>
              <a:rPr lang="en-US" dirty="0">
                <a:latin typeface="Aptos Narrow" panose="020B0004020202020204" pitchFamily="34" charset="0"/>
              </a:rPr>
              <a:t> uno </a:t>
            </a:r>
            <a:r>
              <a:rPr lang="en-US" dirty="0" err="1">
                <a:latin typeface="Aptos Narrow" panose="020B0004020202020204" pitchFamily="34" charset="0"/>
              </a:rPr>
              <a:t>sconto</a:t>
            </a:r>
            <a:r>
              <a:rPr lang="en-US" dirty="0">
                <a:latin typeface="Aptos Narrow" panose="020B0004020202020204" pitchFamily="34" charset="0"/>
              </a:rPr>
              <a:t> del 20% </a:t>
            </a:r>
            <a:r>
              <a:rPr lang="en-US" dirty="0" err="1">
                <a:latin typeface="Aptos Narrow" panose="020B0004020202020204" pitchFamily="34" charset="0"/>
              </a:rPr>
              <a:t>sul</a:t>
            </a:r>
            <a:r>
              <a:rPr lang="en-US" dirty="0">
                <a:latin typeface="Aptos Narrow" panose="020B0004020202020204" pitchFamily="34" charset="0"/>
              </a:rPr>
              <a:t> primo </a:t>
            </a:r>
            <a:r>
              <a:rPr lang="en-US" dirty="0" err="1">
                <a:latin typeface="Aptos Narrow" panose="020B0004020202020204" pitchFamily="34" charset="0"/>
              </a:rPr>
              <a:t>acquisto</a:t>
            </a:r>
            <a:r>
              <a:rPr lang="en-US" dirty="0">
                <a:latin typeface="Aptos Narrow" panose="020B0004020202020204" pitchFamily="34" charset="0"/>
              </a:rPr>
              <a:t> se segue la </a:t>
            </a:r>
            <a:r>
              <a:rPr lang="en-US" dirty="0" err="1">
                <a:latin typeface="Aptos Narrow" panose="020B0004020202020204" pitchFamily="34" charset="0"/>
              </a:rPr>
              <a:t>pagina</a:t>
            </a:r>
            <a:r>
              <a:rPr lang="en-US" dirty="0">
                <a:latin typeface="Aptos Narrow" panose="020B0004020202020204" pitchFamily="34" charset="0"/>
              </a:rPr>
              <a:t> Instagram. </a:t>
            </a:r>
            <a:r>
              <a:rPr lang="en-US" dirty="0" err="1">
                <a:latin typeface="Aptos Narrow" panose="020B0004020202020204" pitchFamily="34" charset="0"/>
              </a:rPr>
              <a:t>Utilizzeremo</a:t>
            </a:r>
            <a:r>
              <a:rPr lang="en-US" dirty="0">
                <a:latin typeface="Aptos Narrow" panose="020B0004020202020204" pitchFamily="34" charset="0"/>
              </a:rPr>
              <a:t> </a:t>
            </a:r>
            <a:r>
              <a:rPr lang="en-US" dirty="0" err="1">
                <a:latin typeface="Aptos Narrow" panose="020B0004020202020204" pitchFamily="34" charset="0"/>
              </a:rPr>
              <a:t>ovviamente</a:t>
            </a:r>
            <a:r>
              <a:rPr lang="en-US" dirty="0">
                <a:latin typeface="Aptos Narrow" panose="020B0004020202020204" pitchFamily="34" charset="0"/>
              </a:rPr>
              <a:t> </a:t>
            </a:r>
            <a:r>
              <a:rPr lang="en-US" dirty="0" err="1">
                <a:latin typeface="Aptos Narrow" panose="020B0004020202020204" pitchFamily="34" charset="0"/>
              </a:rPr>
              <a:t>altri</a:t>
            </a:r>
            <a:r>
              <a:rPr lang="en-US" dirty="0">
                <a:latin typeface="Aptos Narrow" panose="020B0004020202020204" pitchFamily="34" charset="0"/>
              </a:rPr>
              <a:t> </a:t>
            </a:r>
            <a:r>
              <a:rPr lang="en-US" dirty="0" err="1">
                <a:latin typeface="Aptos Narrow" panose="020B0004020202020204" pitchFamily="34" charset="0"/>
              </a:rPr>
              <a:t>strumenti</a:t>
            </a:r>
            <a:r>
              <a:rPr lang="en-US" dirty="0">
                <a:latin typeface="Aptos Narrow" panose="020B0004020202020204" pitchFamily="34" charset="0"/>
              </a:rPr>
              <a:t> </a:t>
            </a:r>
            <a:r>
              <a:rPr lang="en-US" dirty="0">
                <a:solidFill>
                  <a:srgbClr val="92D050"/>
                </a:solidFill>
                <a:latin typeface="Aptos Narrow" panose="020B0004020202020204" pitchFamily="34" charset="0"/>
              </a:rPr>
              <a:t>come AdSense Google ADS per </a:t>
            </a:r>
            <a:r>
              <a:rPr lang="en-US" dirty="0" err="1">
                <a:solidFill>
                  <a:srgbClr val="92D050"/>
                </a:solidFill>
                <a:latin typeface="Aptos Narrow" panose="020B0004020202020204" pitchFamily="34" charset="0"/>
              </a:rPr>
              <a:t>creare</a:t>
            </a:r>
            <a:r>
              <a:rPr lang="en-US" dirty="0">
                <a:solidFill>
                  <a:srgbClr val="92D050"/>
                </a:solidFill>
                <a:latin typeface="Aptos Narrow" panose="020B0004020202020204" pitchFamily="34" charset="0"/>
              </a:rPr>
              <a:t> </a:t>
            </a:r>
            <a:r>
              <a:rPr lang="en-US" dirty="0" err="1">
                <a:solidFill>
                  <a:srgbClr val="92D050"/>
                </a:solidFill>
                <a:latin typeface="Aptos Narrow" panose="020B0004020202020204" pitchFamily="34" charset="0"/>
              </a:rPr>
              <a:t>pubblicita</a:t>
            </a:r>
            <a:r>
              <a:rPr lang="en-US" dirty="0">
                <a:solidFill>
                  <a:srgbClr val="92D050"/>
                </a:solidFill>
                <a:latin typeface="Aptos Narrow" panose="020B0004020202020204" pitchFamily="34" charset="0"/>
              </a:rPr>
              <a:t>’ </a:t>
            </a:r>
            <a:r>
              <a:rPr lang="en-US" dirty="0" err="1">
                <a:solidFill>
                  <a:srgbClr val="92D050"/>
                </a:solidFill>
                <a:latin typeface="Aptos Narrow" panose="020B0004020202020204" pitchFamily="34" charset="0"/>
              </a:rPr>
              <a:t>mirate</a:t>
            </a:r>
            <a:r>
              <a:rPr lang="en-US" dirty="0">
                <a:solidFill>
                  <a:srgbClr val="92D050"/>
                </a:solidFill>
                <a:latin typeface="Aptos Narrow" panose="020B0004020202020204" pitchFamily="34" charset="0"/>
              </a:rPr>
              <a:t> </a:t>
            </a:r>
            <a:r>
              <a:rPr lang="en-US" dirty="0" err="1">
                <a:solidFill>
                  <a:srgbClr val="92D050"/>
                </a:solidFill>
                <a:latin typeface="Aptos Narrow" panose="020B0004020202020204" pitchFamily="34" charset="0"/>
              </a:rPr>
              <a:t>attraverso</a:t>
            </a:r>
            <a:r>
              <a:rPr lang="en-US" dirty="0">
                <a:solidFill>
                  <a:srgbClr val="92D050"/>
                </a:solidFill>
                <a:latin typeface="Aptos Narrow" panose="020B0004020202020204" pitchFamily="34" charset="0"/>
              </a:rPr>
              <a:t> </a:t>
            </a:r>
            <a:r>
              <a:rPr lang="en-US" dirty="0" err="1">
                <a:solidFill>
                  <a:srgbClr val="92D050"/>
                </a:solidFill>
                <a:latin typeface="Aptos Narrow" panose="020B0004020202020204" pitchFamily="34" charset="0"/>
              </a:rPr>
              <a:t>l’utilizzo</a:t>
            </a:r>
            <a:r>
              <a:rPr lang="en-US" dirty="0">
                <a:solidFill>
                  <a:srgbClr val="92D050"/>
                </a:solidFill>
                <a:latin typeface="Aptos Narrow" panose="020B0004020202020204" pitchFamily="34" charset="0"/>
              </a:rPr>
              <a:t> di cookie.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Aptos Narrow" panose="020B0004020202020204" pitchFamily="34" charset="0"/>
              </a:rPr>
              <a:t>INTERESSE:  Dopo la prima </a:t>
            </a:r>
            <a:r>
              <a:rPr lang="en-US" dirty="0" err="1">
                <a:latin typeface="Aptos Narrow" panose="020B0004020202020204" pitchFamily="34" charset="0"/>
              </a:rPr>
              <a:t>fase</a:t>
            </a:r>
            <a:r>
              <a:rPr lang="en-US" dirty="0">
                <a:latin typeface="Aptos Narrow" panose="020B0004020202020204" pitchFamily="34" charset="0"/>
              </a:rPr>
              <a:t> dove </a:t>
            </a:r>
            <a:r>
              <a:rPr lang="en-US" dirty="0" err="1">
                <a:latin typeface="Aptos Narrow" panose="020B0004020202020204" pitchFamily="34" charset="0"/>
              </a:rPr>
              <a:t>abbiamo</a:t>
            </a:r>
            <a:r>
              <a:rPr lang="en-US" dirty="0">
                <a:latin typeface="Aptos Narrow" panose="020B0004020202020204" pitchFamily="34" charset="0"/>
              </a:rPr>
              <a:t> </a:t>
            </a:r>
            <a:r>
              <a:rPr lang="en-US" dirty="0" err="1">
                <a:latin typeface="Aptos Narrow" panose="020B0004020202020204" pitchFamily="34" charset="0"/>
              </a:rPr>
              <a:t>catturato</a:t>
            </a:r>
            <a:r>
              <a:rPr lang="en-US" dirty="0">
                <a:latin typeface="Aptos Narrow" panose="020B0004020202020204" pitchFamily="34" charset="0"/>
              </a:rPr>
              <a:t> </a:t>
            </a:r>
            <a:r>
              <a:rPr lang="en-US" dirty="0" err="1">
                <a:latin typeface="Aptos Narrow" panose="020B0004020202020204" pitchFamily="34" charset="0"/>
              </a:rPr>
              <a:t>l’attenzione</a:t>
            </a:r>
            <a:r>
              <a:rPr lang="en-US" dirty="0">
                <a:latin typeface="Aptos Narrow" panose="020B0004020202020204" pitchFamily="34" charset="0"/>
              </a:rPr>
              <a:t> di un </a:t>
            </a:r>
            <a:r>
              <a:rPr lang="en-US" dirty="0" err="1">
                <a:latin typeface="Aptos Narrow" panose="020B0004020202020204" pitchFamily="34" charset="0"/>
              </a:rPr>
              <a:t>utente</a:t>
            </a:r>
            <a:r>
              <a:rPr lang="en-US" dirty="0">
                <a:latin typeface="Aptos Narrow" panose="020B0004020202020204" pitchFamily="34" charset="0"/>
              </a:rPr>
              <a:t> </a:t>
            </a:r>
            <a:r>
              <a:rPr lang="en-US" dirty="0" err="1">
                <a:latin typeface="Aptos Narrow" panose="020B0004020202020204" pitchFamily="34" charset="0"/>
              </a:rPr>
              <a:t>che</a:t>
            </a:r>
            <a:r>
              <a:rPr lang="en-US" dirty="0">
                <a:latin typeface="Aptos Narrow" panose="020B0004020202020204" pitchFamily="34" charset="0"/>
              </a:rPr>
              <a:t> stave </a:t>
            </a:r>
            <a:r>
              <a:rPr lang="en-US" dirty="0" err="1">
                <a:latin typeface="Aptos Narrow" panose="020B0004020202020204" pitchFamily="34" charset="0"/>
              </a:rPr>
              <a:t>semplicemente</a:t>
            </a:r>
            <a:r>
              <a:rPr lang="en-US" dirty="0">
                <a:latin typeface="Aptos Narrow" panose="020B0004020202020204" pitchFamily="34" charset="0"/>
              </a:rPr>
              <a:t> </a:t>
            </a:r>
            <a:r>
              <a:rPr lang="en-US" dirty="0" err="1">
                <a:latin typeface="Aptos Narrow" panose="020B0004020202020204" pitchFamily="34" charset="0"/>
              </a:rPr>
              <a:t>navigando</a:t>
            </a:r>
            <a:r>
              <a:rPr lang="en-US" dirty="0">
                <a:latin typeface="Aptos Narrow" panose="020B0004020202020204" pitchFamily="34" charset="0"/>
              </a:rPr>
              <a:t> </a:t>
            </a:r>
            <a:r>
              <a:rPr lang="en-US" dirty="0" err="1">
                <a:latin typeface="Aptos Narrow" panose="020B0004020202020204" pitchFamily="34" charset="0"/>
              </a:rPr>
              <a:t>su</a:t>
            </a:r>
            <a:r>
              <a:rPr lang="en-US" dirty="0">
                <a:latin typeface="Aptos Narrow" panose="020B0004020202020204" pitchFamily="34" charset="0"/>
              </a:rPr>
              <a:t> Internet o </a:t>
            </a:r>
            <a:r>
              <a:rPr lang="en-US" dirty="0" err="1">
                <a:latin typeface="Aptos Narrow" panose="020B0004020202020204" pitchFamily="34" charset="0"/>
              </a:rPr>
              <a:t>su</a:t>
            </a:r>
            <a:r>
              <a:rPr lang="en-US" dirty="0">
                <a:latin typeface="Aptos Narrow" panose="020B0004020202020204" pitchFamily="34" charset="0"/>
              </a:rPr>
              <a:t> un Social </a:t>
            </a:r>
            <a:r>
              <a:rPr lang="en-US" dirty="0" err="1">
                <a:latin typeface="Aptos Narrow" panose="020B0004020202020204" pitchFamily="34" charset="0"/>
              </a:rPr>
              <a:t>dovremmo</a:t>
            </a:r>
            <a:r>
              <a:rPr lang="en-US" dirty="0">
                <a:latin typeface="Aptos Narrow" panose="020B0004020202020204" pitchFamily="34" charset="0"/>
              </a:rPr>
              <a:t> far </a:t>
            </a:r>
            <a:r>
              <a:rPr lang="en-US" dirty="0" err="1">
                <a:latin typeface="Aptos Narrow" panose="020B0004020202020204" pitchFamily="34" charset="0"/>
              </a:rPr>
              <a:t>si</a:t>
            </a:r>
            <a:r>
              <a:rPr lang="en-US" dirty="0">
                <a:latin typeface="Aptos Narrow" panose="020B0004020202020204" pitchFamily="34" charset="0"/>
              </a:rPr>
              <a:t> </a:t>
            </a:r>
            <a:r>
              <a:rPr lang="en-US" dirty="0" err="1">
                <a:latin typeface="Aptos Narrow" panose="020B0004020202020204" pitchFamily="34" charset="0"/>
              </a:rPr>
              <a:t>che</a:t>
            </a:r>
            <a:r>
              <a:rPr lang="en-US" dirty="0">
                <a:latin typeface="Aptos Narrow" panose="020B0004020202020204" pitchFamily="34" charset="0"/>
              </a:rPr>
              <a:t> </a:t>
            </a:r>
            <a:r>
              <a:rPr lang="en-US" dirty="0" err="1">
                <a:latin typeface="Aptos Narrow" panose="020B0004020202020204" pitchFamily="34" charset="0"/>
              </a:rPr>
              <a:t>si</a:t>
            </a:r>
            <a:r>
              <a:rPr lang="en-US" dirty="0">
                <a:latin typeface="Aptos Narrow" panose="020B0004020202020204" pitchFamily="34" charset="0"/>
              </a:rPr>
              <a:t>  </a:t>
            </a:r>
            <a:r>
              <a:rPr lang="en-US" dirty="0" err="1">
                <a:latin typeface="Aptos Narrow" panose="020B0004020202020204" pitchFamily="34" charset="0"/>
              </a:rPr>
              <a:t>interessi</a:t>
            </a:r>
            <a:r>
              <a:rPr lang="en-US" dirty="0">
                <a:latin typeface="Aptos Narrow" panose="020B0004020202020204" pitchFamily="34" charset="0"/>
              </a:rPr>
              <a:t> a 360 </a:t>
            </a:r>
            <a:r>
              <a:rPr lang="en-US" dirty="0" err="1">
                <a:latin typeface="Aptos Narrow" panose="020B0004020202020204" pitchFamily="34" charset="0"/>
              </a:rPr>
              <a:t>gradi</a:t>
            </a:r>
            <a:r>
              <a:rPr lang="en-US" dirty="0">
                <a:latin typeface="Aptos Narrow" panose="020B0004020202020204" pitchFamily="34" charset="0"/>
              </a:rPr>
              <a:t> di chi  </a:t>
            </a:r>
            <a:r>
              <a:rPr lang="en-US" dirty="0" err="1">
                <a:solidFill>
                  <a:srgbClr val="92D050"/>
                </a:solidFill>
                <a:latin typeface="Aptos Narrow" panose="020B0004020202020204" pitchFamily="34" charset="0"/>
              </a:rPr>
              <a:t>siamo</a:t>
            </a:r>
            <a:r>
              <a:rPr lang="en-US" dirty="0">
                <a:solidFill>
                  <a:srgbClr val="92D050"/>
                </a:solidFill>
                <a:latin typeface="Aptos Narrow" panose="020B0004020202020204" pitchFamily="34" charset="0"/>
              </a:rPr>
              <a:t> e </a:t>
            </a:r>
            <a:r>
              <a:rPr lang="en-US" dirty="0" err="1">
                <a:solidFill>
                  <a:srgbClr val="92D050"/>
                </a:solidFill>
                <a:latin typeface="Aptos Narrow" panose="020B0004020202020204" pitchFamily="34" charset="0"/>
              </a:rPr>
              <a:t>cosa</a:t>
            </a:r>
            <a:r>
              <a:rPr lang="en-US" dirty="0">
                <a:solidFill>
                  <a:srgbClr val="92D050"/>
                </a:solidFill>
                <a:latin typeface="Aptos Narrow" panose="020B0004020202020204" pitchFamily="34" charset="0"/>
              </a:rPr>
              <a:t> </a:t>
            </a:r>
            <a:r>
              <a:rPr lang="en-US" dirty="0" err="1">
                <a:solidFill>
                  <a:srgbClr val="92D050"/>
                </a:solidFill>
                <a:latin typeface="Aptos Narrow" panose="020B0004020202020204" pitchFamily="34" charset="0"/>
              </a:rPr>
              <a:t>facciamo</a:t>
            </a:r>
            <a:r>
              <a:rPr lang="en-US" dirty="0">
                <a:latin typeface="Aptos Narrow" panose="020B0004020202020204" pitchFamily="34" charset="0"/>
              </a:rPr>
              <a:t>, </a:t>
            </a:r>
            <a:r>
              <a:rPr lang="en-US" dirty="0" err="1">
                <a:latin typeface="Aptos Narrow" panose="020B0004020202020204" pitchFamily="34" charset="0"/>
              </a:rPr>
              <a:t>dedicheremo</a:t>
            </a:r>
            <a:r>
              <a:rPr lang="en-US" dirty="0">
                <a:latin typeface="Aptos Narrow" panose="020B0004020202020204" pitchFamily="34" charset="0"/>
              </a:rPr>
              <a:t> </a:t>
            </a:r>
            <a:r>
              <a:rPr lang="en-US" dirty="0" err="1">
                <a:latin typeface="Aptos Narrow" panose="020B0004020202020204" pitchFamily="34" charset="0"/>
              </a:rPr>
              <a:t>nei</a:t>
            </a:r>
            <a:r>
              <a:rPr lang="en-US" dirty="0">
                <a:latin typeface="Aptos Narrow" panose="020B0004020202020204" pitchFamily="34" charset="0"/>
              </a:rPr>
              <a:t> </a:t>
            </a:r>
            <a:r>
              <a:rPr lang="en-US" dirty="0" err="1">
                <a:latin typeface="Aptos Narrow" panose="020B0004020202020204" pitchFamily="34" charset="0"/>
              </a:rPr>
              <a:t>nostri</a:t>
            </a:r>
            <a:r>
              <a:rPr lang="en-US" dirty="0">
                <a:latin typeface="Aptos Narrow" panose="020B0004020202020204" pitchFamily="34" charset="0"/>
              </a:rPr>
              <a:t> </a:t>
            </a:r>
            <a:r>
              <a:rPr lang="en-US" dirty="0" err="1">
                <a:latin typeface="Aptos Narrow" panose="020B0004020202020204" pitchFamily="34" charset="0"/>
              </a:rPr>
              <a:t>vari</a:t>
            </a:r>
            <a:r>
              <a:rPr lang="en-US" dirty="0">
                <a:latin typeface="Aptos Narrow" panose="020B0004020202020204" pitchFamily="34" charset="0"/>
              </a:rPr>
              <a:t> social con post e video </a:t>
            </a:r>
            <a:r>
              <a:rPr lang="en-US" dirty="0" err="1">
                <a:latin typeface="Aptos Narrow" panose="020B0004020202020204" pitchFamily="34" charset="0"/>
              </a:rPr>
              <a:t>tutto</a:t>
            </a:r>
            <a:r>
              <a:rPr lang="en-US" dirty="0">
                <a:latin typeface="Aptos Narrow" panose="020B0004020202020204" pitchFamily="34" charset="0"/>
              </a:rPr>
              <a:t> </a:t>
            </a:r>
            <a:r>
              <a:rPr lang="en-US" dirty="0" err="1">
                <a:latin typeface="Aptos Narrow" panose="020B0004020202020204" pitchFamily="34" charset="0"/>
              </a:rPr>
              <a:t>cio</a:t>
            </a:r>
            <a:r>
              <a:rPr lang="en-US" dirty="0">
                <a:latin typeface="Aptos Narrow" panose="020B0004020202020204" pitchFamily="34" charset="0"/>
              </a:rPr>
              <a:t> da </a:t>
            </a:r>
            <a:r>
              <a:rPr lang="en-US" dirty="0" err="1">
                <a:latin typeface="Aptos Narrow" panose="020B0004020202020204" pitchFamily="34" charset="0"/>
              </a:rPr>
              <a:t>sapere</a:t>
            </a:r>
            <a:r>
              <a:rPr lang="en-US" dirty="0">
                <a:latin typeface="Aptos Narrow" panose="020B0004020202020204" pitchFamily="34" charset="0"/>
              </a:rPr>
              <a:t> </a:t>
            </a:r>
            <a:r>
              <a:rPr lang="en-US" dirty="0" err="1">
                <a:latin typeface="Aptos Narrow" panose="020B0004020202020204" pitchFamily="34" charset="0"/>
              </a:rPr>
              <a:t>sul</a:t>
            </a:r>
            <a:r>
              <a:rPr lang="en-US" dirty="0">
                <a:latin typeface="Aptos Narrow" panose="020B0004020202020204" pitchFamily="34" charset="0"/>
              </a:rPr>
              <a:t> nostro e-commerce a </a:t>
            </a:r>
            <a:r>
              <a:rPr lang="en-US" dirty="0" err="1">
                <a:latin typeface="Aptos Narrow" panose="020B0004020202020204" pitchFamily="34" charset="0"/>
              </a:rPr>
              <a:t>partire</a:t>
            </a:r>
            <a:r>
              <a:rPr lang="en-US" dirty="0">
                <a:latin typeface="Aptos Narrow" panose="020B0004020202020204" pitchFamily="34" charset="0"/>
              </a:rPr>
              <a:t> dal </a:t>
            </a:r>
            <a:r>
              <a:rPr lang="en-US" dirty="0" err="1">
                <a:latin typeface="Aptos Narrow" panose="020B0004020202020204" pitchFamily="34" charset="0"/>
              </a:rPr>
              <a:t>informare</a:t>
            </a:r>
            <a:r>
              <a:rPr lang="en-US" dirty="0">
                <a:latin typeface="Aptos Narrow" panose="020B0004020202020204" pitchFamily="34" charset="0"/>
              </a:rPr>
              <a:t> </a:t>
            </a:r>
            <a:r>
              <a:rPr lang="en-US" dirty="0" err="1">
                <a:latin typeface="Aptos Narrow" panose="020B0004020202020204" pitchFamily="34" charset="0"/>
              </a:rPr>
              <a:t>gli</a:t>
            </a:r>
            <a:r>
              <a:rPr lang="en-US" dirty="0">
                <a:latin typeface="Aptos Narrow" panose="020B0004020202020204" pitchFamily="34" charset="0"/>
              </a:rPr>
              <a:t> </a:t>
            </a:r>
            <a:r>
              <a:rPr lang="en-US" dirty="0" err="1">
                <a:latin typeface="Aptos Narrow" panose="020B0004020202020204" pitchFamily="34" charset="0"/>
              </a:rPr>
              <a:t>utenti</a:t>
            </a:r>
            <a:r>
              <a:rPr lang="en-US" dirty="0">
                <a:latin typeface="Aptos Narrow" panose="020B0004020202020204" pitchFamily="34" charset="0"/>
              </a:rPr>
              <a:t> del nostro </a:t>
            </a:r>
            <a:r>
              <a:rPr lang="en-US" dirty="0" err="1">
                <a:latin typeface="Aptos Narrow" panose="020B0004020202020204" pitchFamily="34" charset="0"/>
              </a:rPr>
              <a:t>sito</a:t>
            </a:r>
            <a:r>
              <a:rPr lang="en-US" dirty="0">
                <a:latin typeface="Aptos Narrow" panose="020B0004020202020204" pitchFamily="34" charset="0"/>
              </a:rPr>
              <a:t> e </a:t>
            </a:r>
            <a:r>
              <a:rPr lang="en-US" dirty="0" err="1">
                <a:latin typeface="Aptos Narrow" panose="020B0004020202020204" pitchFamily="34" charset="0"/>
              </a:rPr>
              <a:t>su</a:t>
            </a:r>
            <a:r>
              <a:rPr lang="en-US" dirty="0">
                <a:latin typeface="Aptos Narrow" panose="020B0004020202020204" pitchFamily="34" charset="0"/>
              </a:rPr>
              <a:t> </a:t>
            </a:r>
            <a:r>
              <a:rPr lang="en-US" dirty="0" err="1">
                <a:latin typeface="Aptos Narrow" panose="020B0004020202020204" pitchFamily="34" charset="0"/>
              </a:rPr>
              <a:t>qualsiasi</a:t>
            </a:r>
            <a:r>
              <a:rPr lang="en-US" dirty="0">
                <a:latin typeface="Aptos Narrow" panose="020B0004020202020204" pitchFamily="34" charset="0"/>
              </a:rPr>
              <a:t> </a:t>
            </a:r>
            <a:r>
              <a:rPr lang="en-US" dirty="0" err="1">
                <a:latin typeface="Aptos Narrow" panose="020B0004020202020204" pitchFamily="34" charset="0"/>
              </a:rPr>
              <a:t>altra</a:t>
            </a:r>
            <a:r>
              <a:rPr lang="en-US" dirty="0">
                <a:latin typeface="Aptos Narrow" panose="020B0004020202020204" pitchFamily="34" charset="0"/>
              </a:rPr>
              <a:t> </a:t>
            </a:r>
            <a:r>
              <a:rPr lang="en-US" dirty="0" err="1">
                <a:latin typeface="Aptos Narrow" panose="020B0004020202020204" pitchFamily="34" charset="0"/>
              </a:rPr>
              <a:t>informazione</a:t>
            </a:r>
            <a:r>
              <a:rPr lang="en-US" dirty="0">
                <a:latin typeface="Aptos Narrow" panose="020B0004020202020204" pitchFamily="34" charset="0"/>
              </a:rPr>
              <a:t> utile per </a:t>
            </a:r>
            <a:r>
              <a:rPr lang="en-US" dirty="0" err="1">
                <a:latin typeface="Aptos Narrow" panose="020B0004020202020204" pitchFamily="34" charset="0"/>
              </a:rPr>
              <a:t>garantire</a:t>
            </a:r>
            <a:r>
              <a:rPr lang="en-US" dirty="0">
                <a:latin typeface="Aptos Narrow" panose="020B0004020202020204" pitchFamily="34" charset="0"/>
              </a:rPr>
              <a:t> un interesse e </a:t>
            </a:r>
            <a:r>
              <a:rPr lang="en-US" dirty="0" err="1">
                <a:latin typeface="Aptos Narrow" panose="020B0004020202020204" pitchFamily="34" charset="0"/>
              </a:rPr>
              <a:t>una</a:t>
            </a:r>
            <a:r>
              <a:rPr lang="en-US" dirty="0">
                <a:latin typeface="Aptos Narrow" panose="020B0004020202020204" pitchFamily="34" charset="0"/>
              </a:rPr>
              <a:t> fiducia da </a:t>
            </a:r>
            <a:r>
              <a:rPr lang="en-US" dirty="0" err="1">
                <a:latin typeface="Aptos Narrow" panose="020B0004020202020204" pitchFamily="34" charset="0"/>
              </a:rPr>
              <a:t>parte</a:t>
            </a:r>
            <a:r>
              <a:rPr lang="en-US" dirty="0">
                <a:latin typeface="Aptos Narrow" panose="020B0004020202020204" pitchFamily="34" charset="0"/>
              </a:rPr>
              <a:t> di </a:t>
            </a:r>
            <a:r>
              <a:rPr lang="en-US" dirty="0" err="1">
                <a:latin typeface="Aptos Narrow" panose="020B0004020202020204" pitchFamily="34" charset="0"/>
              </a:rPr>
              <a:t>essi</a:t>
            </a:r>
            <a:r>
              <a:rPr lang="en-US" dirty="0">
                <a:latin typeface="Aptos Narrow" panose="020B0004020202020204" pitchFamily="34" charset="0"/>
              </a:rPr>
              <a:t> , </a:t>
            </a:r>
            <a:r>
              <a:rPr lang="en-US" dirty="0" err="1">
                <a:latin typeface="Aptos Narrow" panose="020B0004020202020204" pitchFamily="34" charset="0"/>
              </a:rPr>
              <a:t>quindi</a:t>
            </a:r>
            <a:r>
              <a:rPr lang="en-US" dirty="0">
                <a:latin typeface="Aptos Narrow" panose="020B0004020202020204" pitchFamily="34" charset="0"/>
              </a:rPr>
              <a:t> </a:t>
            </a:r>
            <a:r>
              <a:rPr lang="en-US" dirty="0" err="1">
                <a:latin typeface="Aptos Narrow" panose="020B0004020202020204" pitchFamily="34" charset="0"/>
              </a:rPr>
              <a:t>andremo</a:t>
            </a:r>
            <a:r>
              <a:rPr lang="en-US" dirty="0">
                <a:latin typeface="Aptos Narrow" panose="020B0004020202020204" pitchFamily="34" charset="0"/>
              </a:rPr>
              <a:t> a </a:t>
            </a:r>
            <a:r>
              <a:rPr lang="en-US" dirty="0" err="1">
                <a:latin typeface="Aptos Narrow" panose="020B0004020202020204" pitchFamily="34" charset="0"/>
              </a:rPr>
              <a:t>spiegare</a:t>
            </a:r>
            <a:r>
              <a:rPr lang="en-US" dirty="0">
                <a:latin typeface="Aptos Narrow" panose="020B0004020202020204" pitchFamily="34" charset="0"/>
              </a:rPr>
              <a:t> </a:t>
            </a:r>
            <a:r>
              <a:rPr lang="en-US" dirty="0" err="1">
                <a:latin typeface="Aptos Narrow" panose="020B0004020202020204" pitchFamily="34" charset="0"/>
              </a:rPr>
              <a:t>i</a:t>
            </a:r>
            <a:r>
              <a:rPr lang="en-US" dirty="0">
                <a:latin typeface="Aptos Narrow" panose="020B0004020202020204" pitchFamily="34" charset="0"/>
              </a:rPr>
              <a:t> nostril </a:t>
            </a:r>
            <a:r>
              <a:rPr lang="en-US" dirty="0" err="1">
                <a:latin typeface="Aptos Narrow" panose="020B0004020202020204" pitchFamily="34" charset="0"/>
              </a:rPr>
              <a:t>prodotti</a:t>
            </a:r>
            <a:r>
              <a:rPr lang="en-US" dirty="0">
                <a:latin typeface="Aptos Narrow" panose="020B0004020202020204" pitchFamily="34" charset="0"/>
              </a:rPr>
              <a:t> come </a:t>
            </a:r>
            <a:r>
              <a:rPr lang="en-US" dirty="0" err="1">
                <a:latin typeface="Aptos Narrow" panose="020B0004020202020204" pitchFamily="34" charset="0"/>
              </a:rPr>
              <a:t>vengono</a:t>
            </a:r>
            <a:r>
              <a:rPr lang="en-US" dirty="0">
                <a:latin typeface="Aptos Narrow" panose="020B0004020202020204" pitchFamily="34" charset="0"/>
              </a:rPr>
              <a:t> </a:t>
            </a:r>
            <a:r>
              <a:rPr lang="en-US" dirty="0" err="1">
                <a:latin typeface="Aptos Narrow" panose="020B0004020202020204" pitchFamily="34" charset="0"/>
              </a:rPr>
              <a:t>fatti</a:t>
            </a:r>
            <a:r>
              <a:rPr lang="en-US" dirty="0">
                <a:latin typeface="Aptos Narrow" panose="020B0004020202020204" pitchFamily="34" charset="0"/>
              </a:rPr>
              <a:t> </a:t>
            </a:r>
            <a:r>
              <a:rPr lang="en-US" dirty="0" err="1">
                <a:latin typeface="Aptos Narrow" panose="020B0004020202020204" pitchFamily="34" charset="0"/>
              </a:rPr>
              <a:t>sottolineando</a:t>
            </a:r>
            <a:r>
              <a:rPr lang="en-US" dirty="0">
                <a:latin typeface="Aptos Narrow" panose="020B0004020202020204" pitchFamily="34" charset="0"/>
              </a:rPr>
              <a:t> </a:t>
            </a:r>
            <a:r>
              <a:rPr lang="en-US" dirty="0" err="1">
                <a:latin typeface="Aptos Narrow" panose="020B0004020202020204" pitchFamily="34" charset="0"/>
              </a:rPr>
              <a:t>l’affidabilita</a:t>
            </a:r>
            <a:r>
              <a:rPr lang="en-US" dirty="0">
                <a:latin typeface="Aptos Narrow" panose="020B0004020202020204" pitchFamily="34" charset="0"/>
              </a:rPr>
              <a:t> </a:t>
            </a:r>
            <a:r>
              <a:rPr lang="en-US" dirty="0" err="1">
                <a:latin typeface="Aptos Narrow" panose="020B0004020202020204" pitchFamily="34" charset="0"/>
              </a:rPr>
              <a:t>ecologica</a:t>
            </a:r>
            <a:r>
              <a:rPr lang="en-US" dirty="0">
                <a:latin typeface="Aptos Narrow" panose="020B0004020202020204" pitchFamily="34" charset="0"/>
              </a:rPr>
              <a:t> </a:t>
            </a:r>
            <a:r>
              <a:rPr lang="en-US" dirty="0" err="1">
                <a:latin typeface="Aptos Narrow" panose="020B0004020202020204" pitchFamily="34" charset="0"/>
              </a:rPr>
              <a:t>economica</a:t>
            </a:r>
            <a:r>
              <a:rPr lang="en-US" dirty="0">
                <a:latin typeface="Aptos Narrow" panose="020B0004020202020204" pitchFamily="34" charset="0"/>
              </a:rPr>
              <a:t> e </a:t>
            </a:r>
            <a:r>
              <a:rPr lang="en-US" dirty="0" err="1">
                <a:latin typeface="Aptos Narrow" panose="020B0004020202020204" pitchFamily="34" charset="0"/>
              </a:rPr>
              <a:t>soprattuto</a:t>
            </a:r>
            <a:r>
              <a:rPr lang="en-US" dirty="0">
                <a:latin typeface="Aptos Narrow" panose="020B0004020202020204" pitchFamily="34" charset="0"/>
              </a:rPr>
              <a:t> </a:t>
            </a:r>
            <a:r>
              <a:rPr lang="en-US" dirty="0" err="1">
                <a:latin typeface="Aptos Narrow" panose="020B0004020202020204" pitchFamily="34" charset="0"/>
              </a:rPr>
              <a:t>sicura</a:t>
            </a:r>
            <a:r>
              <a:rPr lang="en-US" dirty="0">
                <a:latin typeface="Aptos Narrow" panose="020B0004020202020204" pitchFamily="34" charset="0"/>
              </a:rPr>
              <a:t> del nostro DEOROD niente </a:t>
            </a:r>
            <a:r>
              <a:rPr lang="en-US" dirty="0" err="1">
                <a:latin typeface="Aptos Narrow" panose="020B0004020202020204" pitchFamily="34" charset="0"/>
              </a:rPr>
              <a:t>irritazioni</a:t>
            </a:r>
            <a:r>
              <a:rPr lang="en-US" dirty="0">
                <a:latin typeface="Aptos Narrow" panose="020B0004020202020204" pitchFamily="34" charset="0"/>
              </a:rPr>
              <a:t> o </a:t>
            </a:r>
            <a:r>
              <a:rPr lang="en-US" dirty="0" err="1">
                <a:latin typeface="Aptos Narrow" panose="020B0004020202020204" pitchFamily="34" charset="0"/>
              </a:rPr>
              <a:t>formule</a:t>
            </a:r>
            <a:r>
              <a:rPr lang="en-US" dirty="0">
                <a:latin typeface="Aptos Narrow" panose="020B0004020202020204" pitchFamily="34" charset="0"/>
              </a:rPr>
              <a:t> </a:t>
            </a:r>
            <a:r>
              <a:rPr lang="en-US" dirty="0" err="1">
                <a:latin typeface="Aptos Narrow" panose="020B0004020202020204" pitchFamily="34" charset="0"/>
              </a:rPr>
              <a:t>chimiche</a:t>
            </a:r>
            <a:r>
              <a:rPr lang="en-US" dirty="0">
                <a:latin typeface="Aptos Narrow" panose="020B0004020202020204" pitchFamily="34" charset="0"/>
              </a:rPr>
              <a:t> aggressive, </a:t>
            </a:r>
            <a:r>
              <a:rPr lang="en-US" dirty="0" err="1">
                <a:latin typeface="Aptos Narrow" panose="020B0004020202020204" pitchFamily="34" charset="0"/>
              </a:rPr>
              <a:t>ovviamente</a:t>
            </a:r>
            <a:r>
              <a:rPr lang="en-US" dirty="0">
                <a:latin typeface="Aptos Narrow" panose="020B0004020202020204" pitchFamily="34" charset="0"/>
              </a:rPr>
              <a:t> </a:t>
            </a:r>
            <a:r>
              <a:rPr lang="en-US" dirty="0">
                <a:solidFill>
                  <a:srgbClr val="92D050"/>
                </a:solidFill>
                <a:latin typeface="Aptos Narrow" panose="020B0004020202020204" pitchFamily="34" charset="0"/>
              </a:rPr>
              <a:t>come </a:t>
            </a:r>
            <a:r>
              <a:rPr lang="en-US" dirty="0" err="1">
                <a:solidFill>
                  <a:srgbClr val="92D050"/>
                </a:solidFill>
                <a:latin typeface="Aptos Narrow" panose="020B0004020202020204" pitchFamily="34" charset="0"/>
              </a:rPr>
              <a:t>inizio</a:t>
            </a:r>
            <a:r>
              <a:rPr lang="en-US" dirty="0">
                <a:solidFill>
                  <a:srgbClr val="92D050"/>
                </a:solidFill>
                <a:latin typeface="Aptos Narrow" panose="020B0004020202020204" pitchFamily="34" charset="0"/>
              </a:rPr>
              <a:t> ai </a:t>
            </a:r>
            <a:r>
              <a:rPr lang="en-US" dirty="0" err="1">
                <a:solidFill>
                  <a:srgbClr val="92D050"/>
                </a:solidFill>
                <a:latin typeface="Aptos Narrow" panose="020B0004020202020204" pitchFamily="34" charset="0"/>
              </a:rPr>
              <a:t>nostri</a:t>
            </a:r>
            <a:r>
              <a:rPr lang="en-US" dirty="0">
                <a:solidFill>
                  <a:srgbClr val="92D050"/>
                </a:solidFill>
                <a:latin typeface="Aptos Narrow" panose="020B0004020202020204" pitchFamily="34" charset="0"/>
              </a:rPr>
              <a:t> social, a </a:t>
            </a:r>
            <a:r>
              <a:rPr lang="en-US" dirty="0" err="1">
                <a:solidFill>
                  <a:srgbClr val="92D050"/>
                </a:solidFill>
                <a:latin typeface="Aptos Narrow" panose="020B0004020202020204" pitchFamily="34" charset="0"/>
              </a:rPr>
              <a:t>lungo</a:t>
            </a:r>
            <a:r>
              <a:rPr lang="en-US" dirty="0">
                <a:solidFill>
                  <a:srgbClr val="92D050"/>
                </a:solidFill>
                <a:latin typeface="Aptos Narrow" panose="020B0004020202020204" pitchFamily="34" charset="0"/>
              </a:rPr>
              <a:t> </a:t>
            </a:r>
            <a:r>
              <a:rPr lang="en-US" dirty="0" err="1">
                <a:solidFill>
                  <a:srgbClr val="92D050"/>
                </a:solidFill>
                <a:latin typeface="Aptos Narrow" panose="020B0004020202020204" pitchFamily="34" charset="0"/>
              </a:rPr>
              <a:t>termine</a:t>
            </a:r>
            <a:r>
              <a:rPr lang="en-US" dirty="0">
                <a:solidFill>
                  <a:srgbClr val="92D050"/>
                </a:solidFill>
                <a:latin typeface="Aptos Narrow" panose="020B0004020202020204" pitchFamily="34" charset="0"/>
              </a:rPr>
              <a:t> </a:t>
            </a:r>
            <a:r>
              <a:rPr lang="en-US" dirty="0" err="1">
                <a:solidFill>
                  <a:srgbClr val="92D050"/>
                </a:solidFill>
                <a:latin typeface="Aptos Narrow" panose="020B0004020202020204" pitchFamily="34" charset="0"/>
              </a:rPr>
              <a:t>verranno</a:t>
            </a:r>
            <a:r>
              <a:rPr lang="en-US" dirty="0">
                <a:solidFill>
                  <a:srgbClr val="92D050"/>
                </a:solidFill>
                <a:latin typeface="Aptos Narrow" panose="020B0004020202020204" pitchFamily="34" charset="0"/>
              </a:rPr>
              <a:t> </a:t>
            </a:r>
            <a:r>
              <a:rPr lang="en-US" dirty="0" err="1">
                <a:solidFill>
                  <a:srgbClr val="92D050"/>
                </a:solidFill>
                <a:latin typeface="Aptos Narrow" panose="020B0004020202020204" pitchFamily="34" charset="0"/>
              </a:rPr>
              <a:t>utilizzati</a:t>
            </a:r>
            <a:r>
              <a:rPr lang="en-US" dirty="0">
                <a:solidFill>
                  <a:srgbClr val="92D050"/>
                </a:solidFill>
                <a:latin typeface="Aptos Narrow" panose="020B0004020202020204" pitchFamily="34" charset="0"/>
              </a:rPr>
              <a:t> per </a:t>
            </a:r>
            <a:r>
              <a:rPr lang="en-US" dirty="0" err="1">
                <a:solidFill>
                  <a:srgbClr val="92D050"/>
                </a:solidFill>
                <a:latin typeface="Aptos Narrow" panose="020B0004020202020204" pitchFamily="34" charset="0"/>
              </a:rPr>
              <a:t>ogni</a:t>
            </a:r>
            <a:r>
              <a:rPr lang="en-US" dirty="0">
                <a:solidFill>
                  <a:srgbClr val="92D050"/>
                </a:solidFill>
                <a:latin typeface="Aptos Narrow" panose="020B0004020202020204" pitchFamily="34" charset="0"/>
              </a:rPr>
              <a:t> </a:t>
            </a:r>
            <a:r>
              <a:rPr lang="en-US" dirty="0" err="1">
                <a:solidFill>
                  <a:srgbClr val="92D050"/>
                </a:solidFill>
                <a:latin typeface="Aptos Narrow" panose="020B0004020202020204" pitchFamily="34" charset="0"/>
              </a:rPr>
              <a:t>informazione</a:t>
            </a:r>
            <a:r>
              <a:rPr lang="en-US" dirty="0">
                <a:solidFill>
                  <a:srgbClr val="92D050"/>
                </a:solidFill>
                <a:latin typeface="Aptos Narrow" panose="020B0004020202020204" pitchFamily="34" charset="0"/>
              </a:rPr>
              <a:t> sui </a:t>
            </a:r>
            <a:r>
              <a:rPr lang="en-US" dirty="0" err="1">
                <a:solidFill>
                  <a:srgbClr val="92D050"/>
                </a:solidFill>
                <a:latin typeface="Aptos Narrow" panose="020B0004020202020204" pitchFamily="34" charset="0"/>
              </a:rPr>
              <a:t>nuovi</a:t>
            </a:r>
            <a:r>
              <a:rPr lang="en-US" dirty="0">
                <a:solidFill>
                  <a:srgbClr val="92D050"/>
                </a:solidFill>
                <a:latin typeface="Aptos Narrow" panose="020B0004020202020204" pitchFamily="34" charset="0"/>
              </a:rPr>
              <a:t> </a:t>
            </a:r>
            <a:r>
              <a:rPr lang="en-US" dirty="0" err="1">
                <a:solidFill>
                  <a:srgbClr val="92D050"/>
                </a:solidFill>
                <a:latin typeface="Aptos Narrow" panose="020B0004020202020204" pitchFamily="34" charset="0"/>
              </a:rPr>
              <a:t>prodotti</a:t>
            </a:r>
            <a:r>
              <a:rPr lang="en-US" dirty="0">
                <a:solidFill>
                  <a:srgbClr val="92D050"/>
                </a:solidFill>
                <a:latin typeface="Aptos Narrow" panose="020B0004020202020204" pitchFamily="34" charset="0"/>
              </a:rPr>
              <a:t> e </a:t>
            </a:r>
            <a:r>
              <a:rPr lang="en-US" dirty="0" err="1">
                <a:solidFill>
                  <a:srgbClr val="92D050"/>
                </a:solidFill>
                <a:latin typeface="Aptos Narrow" panose="020B0004020202020204" pitchFamily="34" charset="0"/>
              </a:rPr>
              <a:t>sconti</a:t>
            </a:r>
            <a:r>
              <a:rPr lang="en-US" dirty="0">
                <a:latin typeface="Aptos Narrow" panose="020B0004020202020204" pitchFamily="34" charset="0"/>
              </a:rPr>
              <a:t>.  Sul </a:t>
            </a:r>
            <a:r>
              <a:rPr lang="en-US" dirty="0" err="1">
                <a:latin typeface="Aptos Narrow" panose="020B0004020202020204" pitchFamily="34" charset="0"/>
              </a:rPr>
              <a:t>sito</a:t>
            </a:r>
            <a:r>
              <a:rPr lang="en-US" dirty="0">
                <a:latin typeface="Aptos Narrow" panose="020B0004020202020204" pitchFamily="34" charset="0"/>
              </a:rPr>
              <a:t> </a:t>
            </a:r>
            <a:r>
              <a:rPr lang="en-US" dirty="0" err="1">
                <a:latin typeface="Aptos Narrow" panose="020B0004020202020204" pitchFamily="34" charset="0"/>
              </a:rPr>
              <a:t>verranno</a:t>
            </a:r>
            <a:r>
              <a:rPr lang="en-US" dirty="0">
                <a:latin typeface="Aptos Narrow" panose="020B0004020202020204" pitchFamily="34" charset="0"/>
              </a:rPr>
              <a:t> create due </a:t>
            </a:r>
            <a:r>
              <a:rPr lang="en-US" dirty="0" err="1">
                <a:latin typeface="Aptos Narrow" panose="020B0004020202020204" pitchFamily="34" charset="0"/>
              </a:rPr>
              <a:t>pagine</a:t>
            </a:r>
            <a:r>
              <a:rPr lang="en-US" dirty="0">
                <a:latin typeface="Aptos Narrow" panose="020B0004020202020204" pitchFamily="34" charset="0"/>
              </a:rPr>
              <a:t> </a:t>
            </a:r>
            <a:r>
              <a:rPr lang="en-US" dirty="0">
                <a:solidFill>
                  <a:srgbClr val="92D050"/>
                </a:solidFill>
                <a:latin typeface="Aptos Narrow" panose="020B0004020202020204" pitchFamily="34" charset="0"/>
              </a:rPr>
              <a:t>‘chi </a:t>
            </a:r>
            <a:r>
              <a:rPr lang="en-US" dirty="0" err="1">
                <a:solidFill>
                  <a:srgbClr val="92D050"/>
                </a:solidFill>
                <a:latin typeface="Aptos Narrow" panose="020B0004020202020204" pitchFamily="34" charset="0"/>
              </a:rPr>
              <a:t>siamo</a:t>
            </a:r>
            <a:r>
              <a:rPr lang="en-US" dirty="0">
                <a:solidFill>
                  <a:srgbClr val="92D050"/>
                </a:solidFill>
                <a:latin typeface="Aptos Narrow" panose="020B0004020202020204" pitchFamily="34" charset="0"/>
              </a:rPr>
              <a:t>’ e ‘blog’ </a:t>
            </a:r>
            <a:r>
              <a:rPr lang="en-US" dirty="0">
                <a:latin typeface="Aptos Narrow" panose="020B0004020202020204" pitchFamily="34" charset="0"/>
              </a:rPr>
              <a:t>la prima per dare un </a:t>
            </a:r>
            <a:r>
              <a:rPr lang="en-US" dirty="0" err="1">
                <a:latin typeface="Aptos Narrow" panose="020B0004020202020204" pitchFamily="34" charset="0"/>
              </a:rPr>
              <a:t>informazione</a:t>
            </a:r>
            <a:r>
              <a:rPr lang="en-US" dirty="0">
                <a:latin typeface="Aptos Narrow" panose="020B0004020202020204" pitchFamily="34" charset="0"/>
              </a:rPr>
              <a:t> </a:t>
            </a:r>
            <a:r>
              <a:rPr lang="en-US" dirty="0" err="1">
                <a:latin typeface="Aptos Narrow" panose="020B0004020202020204" pitchFamily="34" charset="0"/>
              </a:rPr>
              <a:t>iniziale</a:t>
            </a:r>
            <a:r>
              <a:rPr lang="en-US" dirty="0">
                <a:latin typeface="Aptos Narrow" panose="020B0004020202020204" pitchFamily="34" charset="0"/>
              </a:rPr>
              <a:t> come </a:t>
            </a:r>
            <a:r>
              <a:rPr lang="en-US" dirty="0" err="1">
                <a:latin typeface="Aptos Narrow" panose="020B0004020202020204" pitchFamily="34" charset="0"/>
              </a:rPr>
              <a:t>gia</a:t>
            </a:r>
            <a:r>
              <a:rPr lang="en-US" dirty="0">
                <a:latin typeface="Aptos Narrow" panose="020B0004020202020204" pitchFamily="34" charset="0"/>
              </a:rPr>
              <a:t> </a:t>
            </a:r>
            <a:r>
              <a:rPr lang="en-US" dirty="0" err="1">
                <a:latin typeface="Aptos Narrow" panose="020B0004020202020204" pitchFamily="34" charset="0"/>
              </a:rPr>
              <a:t>avvenuta</a:t>
            </a:r>
            <a:r>
              <a:rPr lang="en-US" dirty="0">
                <a:latin typeface="Aptos Narrow" panose="020B0004020202020204" pitchFamily="34" charset="0"/>
              </a:rPr>
              <a:t> </a:t>
            </a:r>
            <a:r>
              <a:rPr lang="en-US" dirty="0" err="1">
                <a:latin typeface="Aptos Narrow" panose="020B0004020202020204" pitchFamily="34" charset="0"/>
              </a:rPr>
              <a:t>nei</a:t>
            </a:r>
            <a:r>
              <a:rPr lang="en-US" dirty="0">
                <a:latin typeface="Aptos Narrow" panose="020B0004020202020204" pitchFamily="34" charset="0"/>
              </a:rPr>
              <a:t> social </a:t>
            </a:r>
            <a:r>
              <a:rPr lang="en-US" dirty="0" err="1">
                <a:latin typeface="Aptos Narrow" panose="020B0004020202020204" pitchFamily="34" charset="0"/>
              </a:rPr>
              <a:t>su</a:t>
            </a:r>
            <a:r>
              <a:rPr lang="en-US" dirty="0">
                <a:latin typeface="Aptos Narrow" panose="020B0004020202020204" pitchFamily="34" charset="0"/>
              </a:rPr>
              <a:t> chi </a:t>
            </a:r>
            <a:r>
              <a:rPr lang="en-US" dirty="0" err="1">
                <a:latin typeface="Aptos Narrow" panose="020B0004020202020204" pitchFamily="34" charset="0"/>
              </a:rPr>
              <a:t>siamo</a:t>
            </a:r>
            <a:r>
              <a:rPr lang="en-US" dirty="0">
                <a:latin typeface="Aptos Narrow" panose="020B0004020202020204" pitchFamily="34" charset="0"/>
              </a:rPr>
              <a:t> il secondo per </a:t>
            </a:r>
            <a:r>
              <a:rPr lang="en-US" dirty="0" err="1">
                <a:latin typeface="Aptos Narrow" panose="020B0004020202020204" pitchFamily="34" charset="0"/>
              </a:rPr>
              <a:t>avere</a:t>
            </a:r>
            <a:r>
              <a:rPr lang="en-US" dirty="0">
                <a:latin typeface="Aptos Narrow" panose="020B0004020202020204" pitchFamily="34" charset="0"/>
              </a:rPr>
              <a:t> </a:t>
            </a:r>
            <a:r>
              <a:rPr lang="en-US" dirty="0" err="1">
                <a:latin typeface="Aptos Narrow" panose="020B0004020202020204" pitchFamily="34" charset="0"/>
              </a:rPr>
              <a:t>informazioni</a:t>
            </a:r>
            <a:r>
              <a:rPr lang="en-US" dirty="0">
                <a:latin typeface="Aptos Narrow" panose="020B0004020202020204" pitchFamily="34" charset="0"/>
              </a:rPr>
              <a:t> </a:t>
            </a:r>
            <a:r>
              <a:rPr lang="en-US" dirty="0" err="1">
                <a:latin typeface="Aptos Narrow" panose="020B0004020202020204" pitchFamily="34" charset="0"/>
              </a:rPr>
              <a:t>sulle</a:t>
            </a:r>
            <a:r>
              <a:rPr lang="en-US" dirty="0">
                <a:latin typeface="Aptos Narrow" panose="020B0004020202020204" pitchFamily="34" charset="0"/>
              </a:rPr>
              <a:t> </a:t>
            </a:r>
            <a:r>
              <a:rPr lang="en-US" dirty="0" err="1">
                <a:latin typeface="Aptos Narrow" panose="020B0004020202020204" pitchFamily="34" charset="0"/>
              </a:rPr>
              <a:t>ultime</a:t>
            </a:r>
            <a:r>
              <a:rPr lang="en-US" dirty="0">
                <a:latin typeface="Aptos Narrow" panose="020B0004020202020204" pitchFamily="34" charset="0"/>
              </a:rPr>
              <a:t> </a:t>
            </a:r>
            <a:r>
              <a:rPr lang="en-US" dirty="0" err="1">
                <a:latin typeface="Aptos Narrow" panose="020B0004020202020204" pitchFamily="34" charset="0"/>
              </a:rPr>
              <a:t>novita</a:t>
            </a:r>
            <a:r>
              <a:rPr lang="en-US" dirty="0">
                <a:latin typeface="Aptos Narrow" panose="020B0004020202020204" pitchFamily="34" charset="0"/>
              </a:rPr>
              <a:t> </a:t>
            </a:r>
            <a:r>
              <a:rPr lang="en-US" dirty="0" err="1">
                <a:latin typeface="Aptos Narrow" panose="020B0004020202020204" pitchFamily="34" charset="0"/>
              </a:rPr>
              <a:t>dell’e</a:t>
            </a:r>
            <a:r>
              <a:rPr lang="en-US" dirty="0">
                <a:latin typeface="Aptos Narrow" panose="020B0004020202020204" pitchFamily="34" charset="0"/>
              </a:rPr>
              <a:t>-commerce a </a:t>
            </a:r>
            <a:r>
              <a:rPr lang="en-US" dirty="0" err="1">
                <a:latin typeface="Aptos Narrow" panose="020B0004020202020204" pitchFamily="34" charset="0"/>
              </a:rPr>
              <a:t>livello</a:t>
            </a:r>
            <a:r>
              <a:rPr lang="en-US" dirty="0">
                <a:latin typeface="Aptos Narrow" panose="020B0004020202020204" pitchFamily="34" charset="0"/>
              </a:rPr>
              <a:t> di </a:t>
            </a:r>
            <a:r>
              <a:rPr lang="en-US" dirty="0" err="1">
                <a:latin typeface="Aptos Narrow" panose="020B0004020202020204" pitchFamily="34" charset="0"/>
              </a:rPr>
              <a:t>prodotti</a:t>
            </a:r>
            <a:r>
              <a:rPr lang="en-US" dirty="0">
                <a:latin typeface="Aptos Narrow" panose="020B0004020202020204" pitchFamily="34" charset="0"/>
              </a:rPr>
              <a:t> </a:t>
            </a:r>
            <a:r>
              <a:rPr lang="en-US" dirty="0" err="1">
                <a:latin typeface="Aptos Narrow" panose="020B0004020202020204" pitchFamily="34" charset="0"/>
              </a:rPr>
              <a:t>scontistica</a:t>
            </a:r>
            <a:r>
              <a:rPr lang="en-US" dirty="0">
                <a:latin typeface="Aptos Narrow" panose="020B0004020202020204" pitchFamily="34" charset="0"/>
              </a:rPr>
              <a:t> e </a:t>
            </a:r>
            <a:r>
              <a:rPr lang="en-US" dirty="0" err="1">
                <a:latin typeface="Aptos Narrow" panose="020B0004020202020204" pitchFamily="34" charset="0"/>
              </a:rPr>
              <a:t>altro</a:t>
            </a:r>
            <a:r>
              <a:rPr lang="en-US" dirty="0">
                <a:latin typeface="Aptos Narrow" panose="020B0004020202020204" pitchFamily="34" charset="0"/>
              </a:rPr>
              <a:t>. </a:t>
            </a:r>
            <a:r>
              <a:rPr lang="en-US" dirty="0" err="1">
                <a:latin typeface="Aptos Narrow" panose="020B0004020202020204" pitchFamily="34" charset="0"/>
              </a:rPr>
              <a:t>Questi</a:t>
            </a:r>
            <a:r>
              <a:rPr lang="en-US" dirty="0">
                <a:latin typeface="Aptos Narrow" panose="020B0004020202020204" pitchFamily="34" charset="0"/>
              </a:rPr>
              <a:t> due </a:t>
            </a:r>
            <a:r>
              <a:rPr lang="en-US" dirty="0" err="1">
                <a:latin typeface="Aptos Narrow" panose="020B0004020202020204" pitchFamily="34" charset="0"/>
              </a:rPr>
              <a:t>metodi</a:t>
            </a:r>
            <a:r>
              <a:rPr lang="en-US" dirty="0">
                <a:latin typeface="Aptos Narrow" panose="020B0004020202020204" pitchFamily="34" charset="0"/>
              </a:rPr>
              <a:t> </a:t>
            </a:r>
            <a:r>
              <a:rPr lang="en-US" dirty="0" err="1">
                <a:latin typeface="Aptos Narrow" panose="020B0004020202020204" pitchFamily="34" charset="0"/>
              </a:rPr>
              <a:t>permetteranno</a:t>
            </a:r>
            <a:r>
              <a:rPr lang="en-US" dirty="0">
                <a:latin typeface="Aptos Narrow" panose="020B0004020202020204" pitchFamily="34" charset="0"/>
              </a:rPr>
              <a:t> </a:t>
            </a:r>
            <a:r>
              <a:rPr lang="en-US" dirty="0" err="1">
                <a:latin typeface="Aptos Narrow" panose="020B0004020202020204" pitchFamily="34" charset="0"/>
              </a:rPr>
              <a:t>all’utente</a:t>
            </a:r>
            <a:r>
              <a:rPr lang="en-US" dirty="0">
                <a:latin typeface="Aptos Narrow" panose="020B0004020202020204" pitchFamily="34" charset="0"/>
              </a:rPr>
              <a:t> in poco tempo di </a:t>
            </a:r>
            <a:r>
              <a:rPr lang="en-US" dirty="0" err="1">
                <a:latin typeface="Aptos Narrow" panose="020B0004020202020204" pitchFamily="34" charset="0"/>
              </a:rPr>
              <a:t>sapere</a:t>
            </a:r>
            <a:r>
              <a:rPr lang="en-US" dirty="0">
                <a:latin typeface="Aptos Narrow" panose="020B0004020202020204" pitchFamily="34" charset="0"/>
              </a:rPr>
              <a:t> </a:t>
            </a:r>
            <a:r>
              <a:rPr lang="en-US" dirty="0" err="1">
                <a:latin typeface="Aptos Narrow" panose="020B0004020202020204" pitchFamily="34" charset="0"/>
              </a:rPr>
              <a:t>tutto</a:t>
            </a:r>
            <a:r>
              <a:rPr lang="en-US" dirty="0">
                <a:latin typeface="Aptos Narrow" panose="020B0004020202020204" pitchFamily="34" charset="0"/>
              </a:rPr>
              <a:t> </a:t>
            </a:r>
            <a:r>
              <a:rPr lang="en-US" dirty="0" err="1">
                <a:latin typeface="Aptos Narrow" panose="020B0004020202020204" pitchFamily="34" charset="0"/>
              </a:rPr>
              <a:t>cio</a:t>
            </a:r>
            <a:r>
              <a:rPr lang="en-US" dirty="0">
                <a:latin typeface="Aptos Narrow" panose="020B0004020202020204" pitchFamily="34" charset="0"/>
              </a:rPr>
              <a:t> </a:t>
            </a:r>
            <a:r>
              <a:rPr lang="en-US" dirty="0" err="1">
                <a:latin typeface="Aptos Narrow" panose="020B0004020202020204" pitchFamily="34" charset="0"/>
              </a:rPr>
              <a:t>che</a:t>
            </a:r>
            <a:r>
              <a:rPr lang="en-US" dirty="0">
                <a:latin typeface="Aptos Narrow" panose="020B0004020202020204" pitchFamily="34" charset="0"/>
              </a:rPr>
              <a:t>  </a:t>
            </a:r>
            <a:r>
              <a:rPr lang="en-US" dirty="0" err="1">
                <a:latin typeface="Aptos Narrow" panose="020B0004020202020204" pitchFamily="34" charset="0"/>
              </a:rPr>
              <a:t>desidera</a:t>
            </a:r>
            <a:r>
              <a:rPr lang="en-US" dirty="0">
                <a:latin typeface="Aptos Narrow" panose="020B0004020202020204" pitchFamily="34" charset="0"/>
              </a:rPr>
              <a:t> per </a:t>
            </a:r>
            <a:r>
              <a:rPr lang="en-US" dirty="0" err="1">
                <a:latin typeface="Aptos Narrow" panose="020B0004020202020204" pitchFamily="34" charset="0"/>
              </a:rPr>
              <a:t>creare</a:t>
            </a:r>
            <a:r>
              <a:rPr lang="en-US" dirty="0">
                <a:latin typeface="Aptos Narrow" panose="020B0004020202020204" pitchFamily="34" charset="0"/>
              </a:rPr>
              <a:t> </a:t>
            </a:r>
            <a:r>
              <a:rPr lang="en-US" dirty="0" err="1">
                <a:latin typeface="Aptos Narrow" panose="020B0004020202020204" pitchFamily="34" charset="0"/>
              </a:rPr>
              <a:t>una</a:t>
            </a:r>
            <a:r>
              <a:rPr lang="en-US" dirty="0">
                <a:latin typeface="Aptos Narrow" panose="020B0004020202020204" pitchFamily="34" charset="0"/>
              </a:rPr>
              <a:t> fiducia con </a:t>
            </a:r>
            <a:r>
              <a:rPr lang="en-US" dirty="0" err="1">
                <a:latin typeface="Aptos Narrow" panose="020B0004020202020204" pitchFamily="34" charset="0"/>
              </a:rPr>
              <a:t>noi</a:t>
            </a:r>
            <a:r>
              <a:rPr lang="en-US" dirty="0">
                <a:latin typeface="Aptos Narrow" panose="020B0004020202020204" pitchFamily="34" charset="0"/>
              </a:rPr>
              <a:t> e </a:t>
            </a:r>
            <a:r>
              <a:rPr lang="en-US" dirty="0" err="1">
                <a:latin typeface="Aptos Narrow" panose="020B0004020202020204" pitchFamily="34" charset="0"/>
              </a:rPr>
              <a:t>portarlo</a:t>
            </a:r>
            <a:r>
              <a:rPr lang="en-US" dirty="0">
                <a:latin typeface="Aptos Narrow" panose="020B0004020202020204" pitchFamily="34" charset="0"/>
              </a:rPr>
              <a:t> </a:t>
            </a:r>
            <a:r>
              <a:rPr lang="en-US" dirty="0" err="1">
                <a:latin typeface="Aptos Narrow" panose="020B0004020202020204" pitchFamily="34" charset="0"/>
              </a:rPr>
              <a:t>alla</a:t>
            </a:r>
            <a:r>
              <a:rPr lang="en-US" dirty="0">
                <a:latin typeface="Aptos Narrow" panose="020B0004020202020204" pitchFamily="34" charset="0"/>
              </a:rPr>
              <a:t> </a:t>
            </a:r>
            <a:r>
              <a:rPr lang="en-US" dirty="0" err="1">
                <a:latin typeface="Aptos Narrow" panose="020B0004020202020204" pitchFamily="34" charset="0"/>
              </a:rPr>
              <a:t>fase</a:t>
            </a:r>
            <a:r>
              <a:rPr lang="en-US" dirty="0">
                <a:latin typeface="Aptos Narrow" panose="020B0004020202020204" pitchFamily="34" charset="0"/>
              </a:rPr>
              <a:t> 3.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Aptos Narrow" panose="020B0004020202020204" pitchFamily="34" charset="0"/>
              </a:rPr>
              <a:t>DESIDERIO: </a:t>
            </a:r>
            <a:r>
              <a:rPr lang="en-US" dirty="0" err="1">
                <a:latin typeface="Aptos Narrow" panose="020B0004020202020204" pitchFamily="34" charset="0"/>
              </a:rPr>
              <a:t>questa</a:t>
            </a:r>
            <a:r>
              <a:rPr lang="en-US" dirty="0">
                <a:latin typeface="Aptos Narrow" panose="020B0004020202020204" pitchFamily="34" charset="0"/>
              </a:rPr>
              <a:t> </a:t>
            </a:r>
            <a:r>
              <a:rPr lang="en-US" dirty="0" err="1">
                <a:latin typeface="Aptos Narrow" panose="020B0004020202020204" pitchFamily="34" charset="0"/>
              </a:rPr>
              <a:t>fase</a:t>
            </a:r>
            <a:r>
              <a:rPr lang="en-US" dirty="0">
                <a:latin typeface="Aptos Narrow" panose="020B0004020202020204" pitchFamily="34" charset="0"/>
              </a:rPr>
              <a:t> e’ </a:t>
            </a:r>
            <a:r>
              <a:rPr lang="en-US" dirty="0" err="1">
                <a:latin typeface="Aptos Narrow" panose="020B0004020202020204" pitchFamily="34" charset="0"/>
              </a:rPr>
              <a:t>una</a:t>
            </a:r>
            <a:r>
              <a:rPr lang="en-US" dirty="0">
                <a:latin typeface="Aptos Narrow" panose="020B0004020202020204" pitchFamily="34" charset="0"/>
              </a:rPr>
              <a:t> </a:t>
            </a:r>
            <a:r>
              <a:rPr lang="en-US" dirty="0" err="1">
                <a:latin typeface="Aptos Narrow" panose="020B0004020202020204" pitchFamily="34" charset="0"/>
              </a:rPr>
              <a:t>conseguenza</a:t>
            </a:r>
            <a:r>
              <a:rPr lang="en-US" dirty="0">
                <a:latin typeface="Aptos Narrow" panose="020B0004020202020204" pitchFamily="34" charset="0"/>
              </a:rPr>
              <a:t> </a:t>
            </a:r>
            <a:r>
              <a:rPr lang="en-US" dirty="0" err="1">
                <a:latin typeface="Aptos Narrow" panose="020B0004020202020204" pitchFamily="34" charset="0"/>
              </a:rPr>
              <a:t>diretta</a:t>
            </a:r>
            <a:r>
              <a:rPr lang="en-US" dirty="0">
                <a:latin typeface="Aptos Narrow" panose="020B0004020202020204" pitchFamily="34" charset="0"/>
              </a:rPr>
              <a:t> </a:t>
            </a:r>
            <a:r>
              <a:rPr lang="en-US" dirty="0" err="1">
                <a:latin typeface="Aptos Narrow" panose="020B0004020202020204" pitchFamily="34" charset="0"/>
              </a:rPr>
              <a:t>della</a:t>
            </a:r>
            <a:r>
              <a:rPr lang="en-US" dirty="0">
                <a:latin typeface="Aptos Narrow" panose="020B0004020202020204" pitchFamily="34" charset="0"/>
              </a:rPr>
              <a:t> </a:t>
            </a:r>
            <a:r>
              <a:rPr lang="en-US" dirty="0" err="1">
                <a:latin typeface="Aptos Narrow" panose="020B0004020202020204" pitchFamily="34" charset="0"/>
              </a:rPr>
              <a:t>seconda</a:t>
            </a:r>
            <a:r>
              <a:rPr lang="en-US" dirty="0">
                <a:latin typeface="Aptos Narrow" panose="020B0004020202020204" pitchFamily="34" charset="0"/>
              </a:rPr>
              <a:t> </a:t>
            </a:r>
            <a:r>
              <a:rPr lang="en-US" dirty="0" err="1">
                <a:latin typeface="Aptos Narrow" panose="020B0004020202020204" pitchFamily="34" charset="0"/>
              </a:rPr>
              <a:t>fase</a:t>
            </a:r>
            <a:r>
              <a:rPr lang="en-US" dirty="0">
                <a:latin typeface="Aptos Narrow" panose="020B0004020202020204" pitchFamily="34" charset="0"/>
              </a:rPr>
              <a:t> </a:t>
            </a:r>
            <a:r>
              <a:rPr lang="en-US" dirty="0" err="1">
                <a:latin typeface="Aptos Narrow" panose="020B0004020202020204" pitchFamily="34" charset="0"/>
              </a:rPr>
              <a:t>avremo</a:t>
            </a:r>
            <a:r>
              <a:rPr lang="en-US" dirty="0">
                <a:latin typeface="Aptos Narrow" panose="020B0004020202020204" pitchFamily="34" charset="0"/>
              </a:rPr>
              <a:t> </a:t>
            </a:r>
            <a:r>
              <a:rPr lang="en-US" dirty="0" err="1">
                <a:latin typeface="Aptos Narrow" panose="020B0004020202020204" pitchFamily="34" charset="0"/>
              </a:rPr>
              <a:t>interagito</a:t>
            </a:r>
            <a:r>
              <a:rPr lang="en-US" dirty="0">
                <a:latin typeface="Aptos Narrow" panose="020B0004020202020204" pitchFamily="34" charset="0"/>
              </a:rPr>
              <a:t> con </a:t>
            </a:r>
            <a:r>
              <a:rPr lang="en-US" dirty="0" err="1">
                <a:latin typeface="Aptos Narrow" panose="020B0004020202020204" pitchFamily="34" charset="0"/>
              </a:rPr>
              <a:t>l’utente</a:t>
            </a:r>
            <a:r>
              <a:rPr lang="en-US" dirty="0">
                <a:latin typeface="Aptos Narrow" panose="020B0004020202020204" pitchFamily="34" charset="0"/>
              </a:rPr>
              <a:t> in </a:t>
            </a:r>
            <a:r>
              <a:rPr lang="en-US" dirty="0" err="1">
                <a:latin typeface="Aptos Narrow" panose="020B0004020202020204" pitchFamily="34" charset="0"/>
              </a:rPr>
              <a:t>ogni</a:t>
            </a:r>
            <a:r>
              <a:rPr lang="en-US" dirty="0">
                <a:latin typeface="Aptos Narrow" panose="020B0004020202020204" pitchFamily="34" charset="0"/>
              </a:rPr>
              <a:t> </a:t>
            </a:r>
            <a:r>
              <a:rPr lang="en-US" dirty="0" err="1">
                <a:latin typeface="Aptos Narrow" panose="020B0004020202020204" pitchFamily="34" charset="0"/>
              </a:rPr>
              <a:t>canale</a:t>
            </a:r>
            <a:r>
              <a:rPr lang="en-US" dirty="0">
                <a:latin typeface="Aptos Narrow" panose="020B0004020202020204" pitchFamily="34" charset="0"/>
              </a:rPr>
              <a:t> social e con il </a:t>
            </a:r>
            <a:r>
              <a:rPr lang="en-US" dirty="0" err="1">
                <a:latin typeface="Aptos Narrow" panose="020B0004020202020204" pitchFamily="34" charset="0"/>
              </a:rPr>
              <a:t>sito</a:t>
            </a:r>
            <a:r>
              <a:rPr lang="en-US" dirty="0">
                <a:latin typeface="Aptos Narrow" panose="020B0004020202020204" pitchFamily="34" charset="0"/>
              </a:rPr>
              <a:t> </a:t>
            </a:r>
            <a:r>
              <a:rPr lang="en-US" dirty="0" err="1">
                <a:latin typeface="Aptos Narrow" panose="020B0004020202020204" pitchFamily="34" charset="0"/>
              </a:rPr>
              <a:t>adesso</a:t>
            </a:r>
            <a:r>
              <a:rPr lang="en-US" dirty="0">
                <a:latin typeface="Aptos Narrow" panose="020B0004020202020204" pitchFamily="34" charset="0"/>
              </a:rPr>
              <a:t> </a:t>
            </a:r>
            <a:r>
              <a:rPr lang="en-US" dirty="0" err="1">
                <a:latin typeface="Aptos Narrow" panose="020B0004020202020204" pitchFamily="34" charset="0"/>
              </a:rPr>
              <a:t>avra</a:t>
            </a:r>
            <a:r>
              <a:rPr lang="en-US" dirty="0">
                <a:latin typeface="Aptos Narrow" panose="020B0004020202020204" pitchFamily="34" charset="0"/>
              </a:rPr>
              <a:t> un </a:t>
            </a:r>
            <a:r>
              <a:rPr lang="en-US" dirty="0" err="1">
                <a:latin typeface="Aptos Narrow" panose="020B0004020202020204" pitchFamily="34" charset="0"/>
              </a:rPr>
              <a:t>desiderio</a:t>
            </a:r>
            <a:r>
              <a:rPr lang="en-US" dirty="0">
                <a:latin typeface="Aptos Narrow" panose="020B0004020202020204" pitchFamily="34" charset="0"/>
              </a:rPr>
              <a:t> di </a:t>
            </a:r>
            <a:r>
              <a:rPr lang="en-US" dirty="0" err="1">
                <a:latin typeface="Aptos Narrow" panose="020B0004020202020204" pitchFamily="34" charset="0"/>
              </a:rPr>
              <a:t>provare</a:t>
            </a:r>
            <a:r>
              <a:rPr lang="en-US" dirty="0">
                <a:latin typeface="Aptos Narrow" panose="020B0004020202020204" pitchFamily="34" charset="0"/>
              </a:rPr>
              <a:t> il nostro </a:t>
            </a:r>
            <a:r>
              <a:rPr lang="en-US" dirty="0" err="1">
                <a:latin typeface="Aptos Narrow" panose="020B0004020202020204" pitchFamily="34" charset="0"/>
              </a:rPr>
              <a:t>prodotto</a:t>
            </a:r>
            <a:r>
              <a:rPr lang="en-US" dirty="0">
                <a:latin typeface="Aptos Narrow" panose="020B0004020202020204" pitchFamily="34" charset="0"/>
              </a:rPr>
              <a:t> e </a:t>
            </a:r>
            <a:r>
              <a:rPr lang="en-US" dirty="0" err="1">
                <a:latin typeface="Aptos Narrow" panose="020B0004020202020204" pitchFamily="34" charset="0"/>
              </a:rPr>
              <a:t>questo</a:t>
            </a:r>
            <a:r>
              <a:rPr lang="en-US" dirty="0">
                <a:latin typeface="Aptos Narrow" panose="020B0004020202020204" pitchFamily="34" charset="0"/>
              </a:rPr>
              <a:t> </a:t>
            </a:r>
            <a:r>
              <a:rPr lang="en-US" dirty="0" err="1">
                <a:latin typeface="Aptos Narrow" panose="020B0004020202020204" pitchFamily="34" charset="0"/>
              </a:rPr>
              <a:t>passera</a:t>
            </a:r>
            <a:r>
              <a:rPr lang="en-US" dirty="0">
                <a:latin typeface="Aptos Narrow" panose="020B0004020202020204" pitchFamily="34" charset="0"/>
              </a:rPr>
              <a:t> </a:t>
            </a:r>
            <a:r>
              <a:rPr lang="en-US" dirty="0" err="1">
                <a:latin typeface="Aptos Narrow" panose="020B0004020202020204" pitchFamily="34" charset="0"/>
              </a:rPr>
              <a:t>all’azione</a:t>
            </a:r>
            <a:r>
              <a:rPr lang="en-US" dirty="0">
                <a:latin typeface="Aptos Narrow" panose="020B0004020202020204" pitchFamily="34" charset="0"/>
              </a:rPr>
              <a:t> con </a:t>
            </a:r>
            <a:r>
              <a:rPr lang="en-US" dirty="0" err="1">
                <a:latin typeface="Aptos Narrow" panose="020B0004020202020204" pitchFamily="34" charset="0"/>
              </a:rPr>
              <a:t>l’ultima</a:t>
            </a:r>
            <a:r>
              <a:rPr lang="en-US" dirty="0">
                <a:latin typeface="Aptos Narrow" panose="020B0004020202020204" pitchFamily="34" charset="0"/>
              </a:rPr>
              <a:t> </a:t>
            </a:r>
            <a:r>
              <a:rPr lang="en-US" dirty="0" err="1">
                <a:latin typeface="Aptos Narrow" panose="020B0004020202020204" pitchFamily="34" charset="0"/>
              </a:rPr>
              <a:t>fase</a:t>
            </a:r>
            <a:r>
              <a:rPr lang="en-US" dirty="0">
                <a:latin typeface="Aptos Narrow" panose="020B0004020202020204" pitchFamily="34" charset="0"/>
              </a:rPr>
              <a:t>.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Aptos Narrow" panose="020B0004020202020204" pitchFamily="34" charset="0"/>
              </a:rPr>
              <a:t>AZIONE: In </a:t>
            </a:r>
            <a:r>
              <a:rPr lang="en-US" dirty="0" err="1">
                <a:latin typeface="Aptos Narrow" panose="020B0004020202020204" pitchFamily="34" charset="0"/>
              </a:rPr>
              <a:t>questa</a:t>
            </a:r>
            <a:r>
              <a:rPr lang="en-US" dirty="0">
                <a:latin typeface="Aptos Narrow" panose="020B0004020202020204" pitchFamily="34" charset="0"/>
              </a:rPr>
              <a:t> </a:t>
            </a:r>
            <a:r>
              <a:rPr lang="en-US" dirty="0" err="1">
                <a:latin typeface="Aptos Narrow" panose="020B0004020202020204" pitchFamily="34" charset="0"/>
              </a:rPr>
              <a:t>fase</a:t>
            </a:r>
            <a:r>
              <a:rPr lang="en-US" dirty="0">
                <a:latin typeface="Aptos Narrow" panose="020B0004020202020204" pitchFamily="34" charset="0"/>
              </a:rPr>
              <a:t> </a:t>
            </a:r>
            <a:r>
              <a:rPr lang="en-US" dirty="0" err="1">
                <a:latin typeface="Aptos Narrow" panose="020B0004020202020204" pitchFamily="34" charset="0"/>
              </a:rPr>
              <a:t>dovremo</a:t>
            </a:r>
            <a:r>
              <a:rPr lang="en-US" dirty="0">
                <a:latin typeface="Aptos Narrow" panose="020B0004020202020204" pitchFamily="34" charset="0"/>
              </a:rPr>
              <a:t> </a:t>
            </a:r>
            <a:r>
              <a:rPr lang="en-US" dirty="0" err="1">
                <a:latin typeface="Aptos Narrow" panose="020B0004020202020204" pitchFamily="34" charset="0"/>
              </a:rPr>
              <a:t>portare</a:t>
            </a:r>
            <a:r>
              <a:rPr lang="en-US" dirty="0">
                <a:latin typeface="Aptos Narrow" panose="020B0004020202020204" pitchFamily="34" charset="0"/>
              </a:rPr>
              <a:t> </a:t>
            </a:r>
            <a:r>
              <a:rPr lang="en-US" dirty="0" err="1">
                <a:latin typeface="Aptos Narrow" panose="020B0004020202020204" pitchFamily="34" charset="0"/>
              </a:rPr>
              <a:t>l’utente</a:t>
            </a:r>
            <a:r>
              <a:rPr lang="en-US" dirty="0">
                <a:latin typeface="Aptos Narrow" panose="020B0004020202020204" pitchFamily="34" charset="0"/>
              </a:rPr>
              <a:t> </a:t>
            </a:r>
            <a:r>
              <a:rPr lang="en-US" dirty="0" err="1">
                <a:latin typeface="Aptos Narrow" panose="020B0004020202020204" pitchFamily="34" charset="0"/>
              </a:rPr>
              <a:t>finalmente</a:t>
            </a:r>
            <a:r>
              <a:rPr lang="en-US" dirty="0">
                <a:latin typeface="Aptos Narrow" panose="020B0004020202020204" pitchFamily="34" charset="0"/>
              </a:rPr>
              <a:t> a dire ‘ok lo </a:t>
            </a:r>
            <a:r>
              <a:rPr lang="en-US" dirty="0" err="1">
                <a:latin typeface="Aptos Narrow" panose="020B0004020202020204" pitchFamily="34" charset="0"/>
              </a:rPr>
              <a:t>prendo</a:t>
            </a:r>
            <a:r>
              <a:rPr lang="en-US" dirty="0">
                <a:latin typeface="Aptos Narrow" panose="020B0004020202020204" pitchFamily="34" charset="0"/>
              </a:rPr>
              <a:t>’ </a:t>
            </a:r>
            <a:r>
              <a:rPr lang="en-US" dirty="0" err="1">
                <a:latin typeface="Aptos Narrow" panose="020B0004020202020204" pitchFamily="34" charset="0"/>
              </a:rPr>
              <a:t>ovviamente</a:t>
            </a:r>
            <a:r>
              <a:rPr lang="en-US" dirty="0">
                <a:latin typeface="Aptos Narrow" panose="020B0004020202020204" pitchFamily="34" charset="0"/>
              </a:rPr>
              <a:t> in </a:t>
            </a:r>
            <a:r>
              <a:rPr lang="en-US" dirty="0" err="1">
                <a:latin typeface="Aptos Narrow" panose="020B0004020202020204" pitchFamily="34" charset="0"/>
              </a:rPr>
              <a:t>questi</a:t>
            </a:r>
            <a:r>
              <a:rPr lang="en-US" dirty="0">
                <a:latin typeface="Aptos Narrow" panose="020B0004020202020204" pitchFamily="34" charset="0"/>
              </a:rPr>
              <a:t> </a:t>
            </a:r>
            <a:r>
              <a:rPr lang="en-US" dirty="0" err="1">
                <a:latin typeface="Aptos Narrow" panose="020B0004020202020204" pitchFamily="34" charset="0"/>
              </a:rPr>
              <a:t>casi</a:t>
            </a:r>
            <a:r>
              <a:rPr lang="en-US" dirty="0">
                <a:latin typeface="Aptos Narrow" panose="020B0004020202020204" pitchFamily="34" charset="0"/>
              </a:rPr>
              <a:t> </a:t>
            </a:r>
            <a:r>
              <a:rPr lang="en-US" dirty="0" err="1">
                <a:latin typeface="Aptos Narrow" panose="020B0004020202020204" pitchFamily="34" charset="0"/>
              </a:rPr>
              <a:t>i</a:t>
            </a:r>
            <a:r>
              <a:rPr lang="en-US" dirty="0">
                <a:latin typeface="Aptos Narrow" panose="020B0004020202020204" pitchFamily="34" charset="0"/>
              </a:rPr>
              <a:t> </a:t>
            </a:r>
            <a:r>
              <a:rPr lang="en-US" dirty="0" err="1">
                <a:latin typeface="Aptos Narrow" panose="020B0004020202020204" pitchFamily="34" charset="0"/>
              </a:rPr>
              <a:t>metodi</a:t>
            </a:r>
            <a:r>
              <a:rPr lang="en-US" dirty="0">
                <a:latin typeface="Aptos Narrow" panose="020B0004020202020204" pitchFamily="34" charset="0"/>
              </a:rPr>
              <a:t> </a:t>
            </a:r>
            <a:r>
              <a:rPr lang="en-US" dirty="0" err="1">
                <a:latin typeface="Aptos Narrow" panose="020B0004020202020204" pitchFamily="34" charset="0"/>
              </a:rPr>
              <a:t>sono</a:t>
            </a:r>
            <a:r>
              <a:rPr lang="en-US" dirty="0">
                <a:latin typeface="Aptos Narrow" panose="020B0004020202020204" pitchFamily="34" charset="0"/>
              </a:rPr>
              <a:t> </a:t>
            </a:r>
            <a:r>
              <a:rPr lang="en-US" dirty="0" err="1">
                <a:latin typeface="Aptos Narrow" panose="020B0004020202020204" pitchFamily="34" charset="0"/>
              </a:rPr>
              <a:t>molteplici</a:t>
            </a:r>
            <a:r>
              <a:rPr lang="en-US" dirty="0">
                <a:latin typeface="Aptos Narrow" panose="020B0004020202020204" pitchFamily="34" charset="0"/>
              </a:rPr>
              <a:t>, </a:t>
            </a:r>
            <a:r>
              <a:rPr lang="en-US" dirty="0" err="1">
                <a:latin typeface="Aptos Narrow" panose="020B0004020202020204" pitchFamily="34" charset="0"/>
              </a:rPr>
              <a:t>noi</a:t>
            </a:r>
            <a:r>
              <a:rPr lang="en-US" dirty="0">
                <a:latin typeface="Aptos Narrow" panose="020B0004020202020204" pitchFamily="34" charset="0"/>
              </a:rPr>
              <a:t> </a:t>
            </a:r>
            <a:r>
              <a:rPr lang="en-US" dirty="0" err="1">
                <a:latin typeface="Aptos Narrow" panose="020B0004020202020204" pitchFamily="34" charset="0"/>
              </a:rPr>
              <a:t>utilizzeremo</a:t>
            </a:r>
            <a:r>
              <a:rPr lang="en-US" dirty="0">
                <a:latin typeface="Aptos Narrow" panose="020B0004020202020204" pitchFamily="34" charset="0"/>
              </a:rPr>
              <a:t> </a:t>
            </a:r>
            <a:r>
              <a:rPr lang="en-US" dirty="0" err="1">
                <a:latin typeface="Aptos Narrow" panose="020B0004020202020204" pitchFamily="34" charset="0"/>
              </a:rPr>
              <a:t>inanzitutto</a:t>
            </a:r>
            <a:r>
              <a:rPr lang="en-US" dirty="0">
                <a:latin typeface="Aptos Narrow" panose="020B0004020202020204" pitchFamily="34" charset="0"/>
              </a:rPr>
              <a:t> </a:t>
            </a:r>
            <a:r>
              <a:rPr lang="en-US" dirty="0" err="1">
                <a:latin typeface="Aptos Narrow" panose="020B0004020202020204" pitchFamily="34" charset="0"/>
              </a:rPr>
              <a:t>una</a:t>
            </a:r>
            <a:r>
              <a:rPr lang="en-US" dirty="0">
                <a:latin typeface="Aptos Narrow" panose="020B0004020202020204" pitchFamily="34" charset="0"/>
              </a:rPr>
              <a:t> semplice </a:t>
            </a:r>
            <a:r>
              <a:rPr lang="en-US" dirty="0" err="1">
                <a:latin typeface="Aptos Narrow" panose="020B0004020202020204" pitchFamily="34" charset="0"/>
              </a:rPr>
              <a:t>iscrizione</a:t>
            </a:r>
            <a:r>
              <a:rPr lang="en-US" dirty="0">
                <a:latin typeface="Aptos Narrow" panose="020B0004020202020204" pitchFamily="34" charset="0"/>
              </a:rPr>
              <a:t> </a:t>
            </a:r>
            <a:r>
              <a:rPr lang="en-US" dirty="0" err="1">
                <a:latin typeface="Aptos Narrow" panose="020B0004020202020204" pitchFamily="34" charset="0"/>
              </a:rPr>
              <a:t>alla</a:t>
            </a:r>
            <a:r>
              <a:rPr lang="en-US" dirty="0">
                <a:latin typeface="Aptos Narrow" panose="020B0004020202020204" pitchFamily="34" charset="0"/>
              </a:rPr>
              <a:t> </a:t>
            </a:r>
            <a:r>
              <a:rPr lang="en-US" dirty="0">
                <a:solidFill>
                  <a:srgbClr val="92D050"/>
                </a:solidFill>
                <a:latin typeface="Aptos Narrow" panose="020B0004020202020204" pitchFamily="34" charset="0"/>
              </a:rPr>
              <a:t>newsletter </a:t>
            </a:r>
            <a:r>
              <a:rPr lang="en-US" dirty="0">
                <a:latin typeface="Aptos Narrow" panose="020B0004020202020204" pitchFamily="34" charset="0"/>
              </a:rPr>
              <a:t>dove </a:t>
            </a:r>
            <a:r>
              <a:rPr lang="en-US" dirty="0" err="1">
                <a:latin typeface="Aptos Narrow" panose="020B0004020202020204" pitchFamily="34" charset="0"/>
              </a:rPr>
              <a:t>nell’email</a:t>
            </a:r>
            <a:r>
              <a:rPr lang="en-US" dirty="0">
                <a:latin typeface="Aptos Narrow" panose="020B0004020202020204" pitchFamily="34" charset="0"/>
              </a:rPr>
              <a:t> </a:t>
            </a:r>
            <a:r>
              <a:rPr lang="en-US" dirty="0" err="1">
                <a:latin typeface="Aptos Narrow" panose="020B0004020202020204" pitchFamily="34" charset="0"/>
              </a:rPr>
              <a:t>ricevera</a:t>
            </a:r>
            <a:r>
              <a:rPr lang="en-US" dirty="0">
                <a:latin typeface="Aptos Narrow" panose="020B0004020202020204" pitchFamily="34" charset="0"/>
              </a:rPr>
              <a:t> un </a:t>
            </a:r>
            <a:r>
              <a:rPr lang="en-US" dirty="0" err="1">
                <a:latin typeface="Aptos Narrow" panose="020B0004020202020204" pitchFamily="34" charset="0"/>
              </a:rPr>
              <a:t>codice</a:t>
            </a:r>
            <a:r>
              <a:rPr lang="en-US" dirty="0">
                <a:latin typeface="Aptos Narrow" panose="020B0004020202020204" pitchFamily="34" charset="0"/>
              </a:rPr>
              <a:t> </a:t>
            </a:r>
            <a:r>
              <a:rPr lang="en-US" dirty="0" err="1">
                <a:latin typeface="Aptos Narrow" panose="020B0004020202020204" pitchFamily="34" charset="0"/>
              </a:rPr>
              <a:t>sconto</a:t>
            </a:r>
            <a:r>
              <a:rPr lang="en-US" dirty="0">
                <a:latin typeface="Aptos Narrow" panose="020B0004020202020204" pitchFamily="34" charset="0"/>
              </a:rPr>
              <a:t> del 10% </a:t>
            </a:r>
            <a:r>
              <a:rPr lang="en-US" dirty="0" err="1">
                <a:latin typeface="Aptos Narrow" panose="020B0004020202020204" pitchFamily="34" charset="0"/>
              </a:rPr>
              <a:t>su</a:t>
            </a:r>
            <a:r>
              <a:rPr lang="en-US" dirty="0">
                <a:latin typeface="Aptos Narrow" panose="020B0004020202020204" pitchFamily="34" charset="0"/>
              </a:rPr>
              <a:t> un </a:t>
            </a:r>
            <a:r>
              <a:rPr lang="en-US" dirty="0" err="1">
                <a:latin typeface="Aptos Narrow" panose="020B0004020202020204" pitchFamily="34" charset="0"/>
              </a:rPr>
              <a:t>acquisto</a:t>
            </a:r>
            <a:r>
              <a:rPr lang="en-US" dirty="0">
                <a:latin typeface="Aptos Narrow" panose="020B0004020202020204" pitchFamily="34" charset="0"/>
              </a:rPr>
              <a:t> </a:t>
            </a:r>
            <a:r>
              <a:rPr lang="en-US" dirty="0" err="1">
                <a:latin typeface="Aptos Narrow" panose="020B0004020202020204" pitchFamily="34" charset="0"/>
              </a:rPr>
              <a:t>indifferentemente</a:t>
            </a:r>
            <a:r>
              <a:rPr lang="en-US" dirty="0">
                <a:latin typeface="Aptos Narrow" panose="020B0004020202020204" pitchFamily="34" charset="0"/>
              </a:rPr>
              <a:t> dal </a:t>
            </a:r>
            <a:r>
              <a:rPr lang="en-US" dirty="0" err="1">
                <a:latin typeface="Aptos Narrow" panose="020B0004020202020204" pitchFamily="34" charset="0"/>
              </a:rPr>
              <a:t>totale</a:t>
            </a:r>
            <a:r>
              <a:rPr lang="en-US" dirty="0">
                <a:latin typeface="Aptos Narrow" panose="020B0004020202020204" pitchFamily="34" charset="0"/>
              </a:rPr>
              <a:t> del </a:t>
            </a:r>
            <a:r>
              <a:rPr lang="en-US" dirty="0" err="1">
                <a:latin typeface="Aptos Narrow" panose="020B0004020202020204" pitchFamily="34" charset="0"/>
              </a:rPr>
              <a:t>carrello</a:t>
            </a:r>
            <a:r>
              <a:rPr lang="en-US" dirty="0">
                <a:latin typeface="Aptos Narrow" panose="020B0004020202020204" pitchFamily="34" charset="0"/>
              </a:rPr>
              <a:t>, in </a:t>
            </a:r>
            <a:r>
              <a:rPr lang="en-US" dirty="0" err="1">
                <a:latin typeface="Aptos Narrow" panose="020B0004020202020204" pitchFamily="34" charset="0"/>
              </a:rPr>
              <a:t>questo</a:t>
            </a:r>
            <a:r>
              <a:rPr lang="en-US" dirty="0">
                <a:latin typeface="Aptos Narrow" panose="020B0004020202020204" pitchFamily="34" charset="0"/>
              </a:rPr>
              <a:t> modo non </a:t>
            </a:r>
            <a:r>
              <a:rPr lang="en-US" dirty="0" err="1">
                <a:latin typeface="Aptos Narrow" panose="020B0004020202020204" pitchFamily="34" charset="0"/>
              </a:rPr>
              <a:t>obbligheremo</a:t>
            </a:r>
            <a:r>
              <a:rPr lang="en-US" dirty="0">
                <a:latin typeface="Aptos Narrow" panose="020B0004020202020204" pitchFamily="34" charset="0"/>
              </a:rPr>
              <a:t> </a:t>
            </a:r>
            <a:r>
              <a:rPr lang="en-US" dirty="0" err="1">
                <a:latin typeface="Aptos Narrow" panose="020B0004020202020204" pitchFamily="34" charset="0"/>
              </a:rPr>
              <a:t>l’utente</a:t>
            </a:r>
            <a:r>
              <a:rPr lang="en-US" dirty="0">
                <a:latin typeface="Aptos Narrow" panose="020B0004020202020204" pitchFamily="34" charset="0"/>
              </a:rPr>
              <a:t> a </a:t>
            </a:r>
            <a:r>
              <a:rPr lang="en-US" dirty="0" err="1">
                <a:latin typeface="Aptos Narrow" panose="020B0004020202020204" pitchFamily="34" charset="0"/>
              </a:rPr>
              <a:t>iscriversi</a:t>
            </a:r>
            <a:r>
              <a:rPr lang="en-US" dirty="0">
                <a:latin typeface="Aptos Narrow" panose="020B0004020202020204" pitchFamily="34" charset="0"/>
              </a:rPr>
              <a:t> al </a:t>
            </a:r>
            <a:r>
              <a:rPr lang="en-US" dirty="0" err="1">
                <a:latin typeface="Aptos Narrow" panose="020B0004020202020204" pitchFamily="34" charset="0"/>
              </a:rPr>
              <a:t>sito</a:t>
            </a:r>
            <a:r>
              <a:rPr lang="en-US" dirty="0">
                <a:latin typeface="Aptos Narrow" panose="020B0004020202020204" pitchFamily="34" charset="0"/>
              </a:rPr>
              <a:t> per lo </a:t>
            </a:r>
            <a:r>
              <a:rPr lang="en-US" dirty="0" err="1">
                <a:latin typeface="Aptos Narrow" panose="020B0004020202020204" pitchFamily="34" charset="0"/>
              </a:rPr>
              <a:t>sconto</a:t>
            </a:r>
            <a:r>
              <a:rPr lang="en-US" dirty="0">
                <a:latin typeface="Aptos Narrow" panose="020B0004020202020204" pitchFamily="34" charset="0"/>
              </a:rPr>
              <a:t> ma </a:t>
            </a:r>
            <a:r>
              <a:rPr lang="en-US" dirty="0" err="1">
                <a:latin typeface="Aptos Narrow" panose="020B0004020202020204" pitchFamily="34" charset="0"/>
              </a:rPr>
              <a:t>semplicemente</a:t>
            </a:r>
            <a:r>
              <a:rPr lang="en-US" dirty="0">
                <a:latin typeface="Aptos Narrow" panose="020B0004020202020204" pitchFamily="34" charset="0"/>
              </a:rPr>
              <a:t> </a:t>
            </a:r>
            <a:r>
              <a:rPr lang="en-US" dirty="0" err="1">
                <a:latin typeface="Aptos Narrow" panose="020B0004020202020204" pitchFamily="34" charset="0"/>
              </a:rPr>
              <a:t>inserire</a:t>
            </a:r>
            <a:r>
              <a:rPr lang="en-US" dirty="0">
                <a:latin typeface="Aptos Narrow" panose="020B0004020202020204" pitchFamily="34" charset="0"/>
              </a:rPr>
              <a:t> un email di cui ha accesso per </a:t>
            </a:r>
            <a:r>
              <a:rPr lang="en-US" dirty="0" err="1">
                <a:latin typeface="Aptos Narrow" panose="020B0004020202020204" pitchFamily="34" charset="0"/>
              </a:rPr>
              <a:t>averlo</a:t>
            </a:r>
            <a:r>
              <a:rPr lang="en-US" dirty="0">
                <a:latin typeface="Aptos Narrow" panose="020B0004020202020204" pitchFamily="34" charset="0"/>
              </a:rPr>
              <a:t>, e </a:t>
            </a:r>
            <a:r>
              <a:rPr lang="en-US" dirty="0">
                <a:solidFill>
                  <a:srgbClr val="92D050"/>
                </a:solidFill>
                <a:latin typeface="Aptos Narrow" panose="020B0004020202020204" pitchFamily="34" charset="0"/>
              </a:rPr>
              <a:t>solo </a:t>
            </a:r>
            <a:r>
              <a:rPr lang="en-US" dirty="0" err="1">
                <a:solidFill>
                  <a:srgbClr val="92D050"/>
                </a:solidFill>
                <a:latin typeface="Aptos Narrow" panose="020B0004020202020204" pitchFamily="34" charset="0"/>
              </a:rPr>
              <a:t>successivamente</a:t>
            </a:r>
            <a:r>
              <a:rPr lang="en-US" dirty="0">
                <a:solidFill>
                  <a:srgbClr val="92D050"/>
                </a:solidFill>
                <a:latin typeface="Aptos Narrow" panose="020B0004020202020204" pitchFamily="34" charset="0"/>
              </a:rPr>
              <a:t> </a:t>
            </a:r>
            <a:r>
              <a:rPr lang="en-US" dirty="0" err="1">
                <a:solidFill>
                  <a:srgbClr val="92D050"/>
                </a:solidFill>
                <a:latin typeface="Aptos Narrow" panose="020B0004020202020204" pitchFamily="34" charset="0"/>
              </a:rPr>
              <a:t>si</a:t>
            </a:r>
            <a:r>
              <a:rPr lang="en-US" dirty="0">
                <a:solidFill>
                  <a:srgbClr val="92D050"/>
                </a:solidFill>
                <a:latin typeface="Aptos Narrow" panose="020B0004020202020204" pitchFamily="34" charset="0"/>
              </a:rPr>
              <a:t> </a:t>
            </a:r>
            <a:r>
              <a:rPr lang="en-US" dirty="0" err="1">
                <a:solidFill>
                  <a:srgbClr val="92D050"/>
                </a:solidFill>
                <a:latin typeface="Aptos Narrow" panose="020B0004020202020204" pitchFamily="34" charset="0"/>
              </a:rPr>
              <a:t>registrera</a:t>
            </a:r>
            <a:r>
              <a:rPr lang="en-US" dirty="0">
                <a:solidFill>
                  <a:srgbClr val="92D050"/>
                </a:solidFill>
                <a:latin typeface="Aptos Narrow" panose="020B0004020202020204" pitchFamily="34" charset="0"/>
              </a:rPr>
              <a:t> per </a:t>
            </a:r>
            <a:r>
              <a:rPr lang="en-US" dirty="0" err="1">
                <a:solidFill>
                  <a:srgbClr val="92D050"/>
                </a:solidFill>
                <a:latin typeface="Aptos Narrow" panose="020B0004020202020204" pitchFamily="34" charset="0"/>
              </a:rPr>
              <a:t>concludere</a:t>
            </a:r>
            <a:r>
              <a:rPr lang="en-US" dirty="0">
                <a:solidFill>
                  <a:srgbClr val="92D050"/>
                </a:solidFill>
                <a:latin typeface="Aptos Narrow" panose="020B0004020202020204" pitchFamily="34" charset="0"/>
              </a:rPr>
              <a:t> </a:t>
            </a:r>
            <a:r>
              <a:rPr lang="en-US" dirty="0" err="1">
                <a:solidFill>
                  <a:srgbClr val="92D050"/>
                </a:solidFill>
                <a:latin typeface="Aptos Narrow" panose="020B0004020202020204" pitchFamily="34" charset="0"/>
              </a:rPr>
              <a:t>l’ordine</a:t>
            </a:r>
            <a:r>
              <a:rPr lang="en-US" dirty="0">
                <a:latin typeface="Aptos Narrow" panose="020B0004020202020204" pitchFamily="34" charset="0"/>
              </a:rPr>
              <a:t>, un </a:t>
            </a:r>
            <a:r>
              <a:rPr lang="en-US" dirty="0" err="1">
                <a:latin typeface="Aptos Narrow" panose="020B0004020202020204" pitchFamily="34" charset="0"/>
              </a:rPr>
              <a:t>altro</a:t>
            </a:r>
            <a:r>
              <a:rPr lang="en-US" dirty="0">
                <a:latin typeface="Aptos Narrow" panose="020B0004020202020204" pitchFamily="34" charset="0"/>
              </a:rPr>
              <a:t> modo era di </a:t>
            </a:r>
            <a:r>
              <a:rPr lang="en-US" dirty="0" err="1">
                <a:latin typeface="Aptos Narrow" panose="020B0004020202020204" pitchFamily="34" charset="0"/>
              </a:rPr>
              <a:t>aggiungere</a:t>
            </a:r>
            <a:r>
              <a:rPr lang="en-US" dirty="0">
                <a:latin typeface="Aptos Narrow" panose="020B0004020202020204" pitchFamily="34" charset="0"/>
              </a:rPr>
              <a:t> un </a:t>
            </a:r>
            <a:r>
              <a:rPr lang="en-US" dirty="0" err="1">
                <a:latin typeface="Aptos Narrow" panose="020B0004020202020204" pitchFamily="34" charset="0"/>
              </a:rPr>
              <a:t>accessorio</a:t>
            </a:r>
            <a:r>
              <a:rPr lang="en-US" dirty="0">
                <a:latin typeface="Aptos Narrow" panose="020B0004020202020204" pitchFamily="34" charset="0"/>
              </a:rPr>
              <a:t> </a:t>
            </a:r>
            <a:r>
              <a:rPr lang="en-US" dirty="0" err="1">
                <a:latin typeface="Aptos Narrow" panose="020B0004020202020204" pitchFamily="34" charset="0"/>
              </a:rPr>
              <a:t>gratuito</a:t>
            </a:r>
            <a:r>
              <a:rPr lang="en-US" dirty="0">
                <a:latin typeface="Aptos Narrow" panose="020B0004020202020204" pitchFamily="34" charset="0"/>
              </a:rPr>
              <a:t> </a:t>
            </a:r>
            <a:r>
              <a:rPr lang="en-US" dirty="0" err="1">
                <a:latin typeface="Aptos Narrow" panose="020B0004020202020204" pitchFamily="34" charset="0"/>
              </a:rPr>
              <a:t>sul</a:t>
            </a:r>
            <a:r>
              <a:rPr lang="en-US" dirty="0">
                <a:latin typeface="Aptos Narrow" panose="020B0004020202020204" pitchFamily="34" charset="0"/>
              </a:rPr>
              <a:t> checkout del primo </a:t>
            </a:r>
            <a:r>
              <a:rPr lang="en-US" dirty="0" err="1">
                <a:latin typeface="Aptos Narrow" panose="020B0004020202020204" pitchFamily="34" charset="0"/>
              </a:rPr>
              <a:t>ordine</a:t>
            </a:r>
            <a:r>
              <a:rPr lang="en-US" dirty="0">
                <a:latin typeface="Aptos Narrow" panose="020B0004020202020204" pitchFamily="34" charset="0"/>
              </a:rPr>
              <a:t> </a:t>
            </a:r>
            <a:r>
              <a:rPr lang="en-US" dirty="0" err="1">
                <a:latin typeface="Aptos Narrow" panose="020B0004020202020204" pitchFamily="34" charset="0"/>
              </a:rPr>
              <a:t>effettuato</a:t>
            </a:r>
            <a:r>
              <a:rPr lang="en-US" dirty="0">
                <a:latin typeface="Aptos Narrow" panose="020B0004020202020204" pitchFamily="34" charset="0"/>
              </a:rPr>
              <a:t>, ad </a:t>
            </a:r>
            <a:r>
              <a:rPr lang="en-US" dirty="0" err="1">
                <a:latin typeface="Aptos Narrow" panose="020B0004020202020204" pitchFamily="34" charset="0"/>
              </a:rPr>
              <a:t>esempio</a:t>
            </a:r>
            <a:r>
              <a:rPr lang="en-US" dirty="0">
                <a:latin typeface="Aptos Narrow" panose="020B0004020202020204" pitchFamily="34" charset="0"/>
              </a:rPr>
              <a:t> </a:t>
            </a:r>
            <a:r>
              <a:rPr lang="en-US" dirty="0" err="1">
                <a:latin typeface="Aptos Narrow" panose="020B0004020202020204" pitchFamily="34" charset="0"/>
              </a:rPr>
              <a:t>quando</a:t>
            </a:r>
            <a:r>
              <a:rPr lang="en-US" dirty="0">
                <a:latin typeface="Aptos Narrow" panose="020B0004020202020204" pitchFamily="34" charset="0"/>
              </a:rPr>
              <a:t> </a:t>
            </a:r>
            <a:r>
              <a:rPr lang="en-US" dirty="0" err="1">
                <a:latin typeface="Aptos Narrow" panose="020B0004020202020204" pitchFamily="34" charset="0"/>
              </a:rPr>
              <a:t>andranno</a:t>
            </a:r>
            <a:r>
              <a:rPr lang="en-US" dirty="0">
                <a:latin typeface="Aptos Narrow" panose="020B0004020202020204" pitchFamily="34" charset="0"/>
              </a:rPr>
              <a:t> a </a:t>
            </a:r>
            <a:r>
              <a:rPr lang="en-US" dirty="0" err="1">
                <a:latin typeface="Aptos Narrow" panose="020B0004020202020204" pitchFamily="34" charset="0"/>
              </a:rPr>
              <a:t>comprare</a:t>
            </a:r>
            <a:r>
              <a:rPr lang="en-US" dirty="0">
                <a:latin typeface="Aptos Narrow" panose="020B0004020202020204" pitchFamily="34" charset="0"/>
              </a:rPr>
              <a:t> il nostro deodorant eco </a:t>
            </a:r>
            <a:r>
              <a:rPr lang="en-US" dirty="0" err="1">
                <a:latin typeface="Aptos Narrow" panose="020B0004020202020204" pitchFamily="34" charset="0"/>
              </a:rPr>
              <a:t>riceveranno</a:t>
            </a:r>
            <a:r>
              <a:rPr lang="en-US" dirty="0">
                <a:latin typeface="Aptos Narrow" panose="020B0004020202020204" pitchFamily="34" charset="0"/>
              </a:rPr>
              <a:t> </a:t>
            </a:r>
            <a:r>
              <a:rPr lang="en-US" dirty="0" err="1">
                <a:latin typeface="Aptos Narrow" panose="020B0004020202020204" pitchFamily="34" charset="0"/>
              </a:rPr>
              <a:t>anche</a:t>
            </a:r>
            <a:r>
              <a:rPr lang="en-US" dirty="0">
                <a:latin typeface="Aptos Narrow" panose="020B0004020202020204" pitchFamily="34" charset="0"/>
              </a:rPr>
              <a:t> un </a:t>
            </a:r>
            <a:r>
              <a:rPr lang="en-US" dirty="0" err="1">
                <a:latin typeface="Aptos Narrow" panose="020B0004020202020204" pitchFamily="34" charset="0"/>
              </a:rPr>
              <a:t>campione</a:t>
            </a:r>
            <a:r>
              <a:rPr lang="en-US" dirty="0">
                <a:latin typeface="Aptos Narrow" panose="020B0004020202020204" pitchFamily="34" charset="0"/>
              </a:rPr>
              <a:t> piu’ piccolo da </a:t>
            </a:r>
            <a:r>
              <a:rPr lang="en-US" dirty="0" err="1">
                <a:latin typeface="Aptos Narrow" panose="020B0004020202020204" pitchFamily="34" charset="0"/>
              </a:rPr>
              <a:t>poter</a:t>
            </a:r>
            <a:r>
              <a:rPr lang="en-US" dirty="0">
                <a:latin typeface="Aptos Narrow" panose="020B0004020202020204" pitchFamily="34" charset="0"/>
              </a:rPr>
              <a:t> </a:t>
            </a:r>
            <a:r>
              <a:rPr lang="en-US" dirty="0" err="1">
                <a:latin typeface="Aptos Narrow" panose="020B0004020202020204" pitchFamily="34" charset="0"/>
              </a:rPr>
              <a:t>usare</a:t>
            </a:r>
            <a:r>
              <a:rPr lang="en-US" dirty="0">
                <a:latin typeface="Aptos Narrow" panose="020B0004020202020204" pitchFamily="34" charset="0"/>
              </a:rPr>
              <a:t> prima del  </a:t>
            </a:r>
            <a:r>
              <a:rPr lang="en-US" dirty="0" err="1">
                <a:latin typeface="Aptos Narrow" panose="020B0004020202020204" pitchFamily="34" charset="0"/>
              </a:rPr>
              <a:t>deodorante</a:t>
            </a:r>
            <a:r>
              <a:rPr lang="en-US" dirty="0">
                <a:latin typeface="Aptos Narrow" panose="020B0004020202020204" pitchFamily="34" charset="0"/>
              </a:rPr>
              <a:t> </a:t>
            </a:r>
            <a:r>
              <a:rPr lang="en-US" dirty="0" err="1">
                <a:latin typeface="Aptos Narrow" panose="020B0004020202020204" pitchFamily="34" charset="0"/>
              </a:rPr>
              <a:t>normale</a:t>
            </a:r>
            <a:r>
              <a:rPr lang="en-US" dirty="0">
                <a:latin typeface="Aptos Narrow" panose="020B0004020202020204" pitchFamily="34" charset="0"/>
              </a:rPr>
              <a:t> </a:t>
            </a:r>
            <a:r>
              <a:rPr lang="en-US" dirty="0" err="1">
                <a:latin typeface="Aptos Narrow" panose="020B0004020202020204" pitchFamily="34" charset="0"/>
              </a:rPr>
              <a:t>cosi</a:t>
            </a:r>
            <a:r>
              <a:rPr lang="en-US" dirty="0">
                <a:latin typeface="Aptos Narrow" panose="020B0004020202020204" pitchFamily="34" charset="0"/>
              </a:rPr>
              <a:t> da </a:t>
            </a:r>
            <a:r>
              <a:rPr lang="en-US" dirty="0" err="1">
                <a:latin typeface="Aptos Narrow" panose="020B0004020202020204" pitchFamily="34" charset="0"/>
              </a:rPr>
              <a:t>poter</a:t>
            </a:r>
            <a:r>
              <a:rPr lang="en-US" dirty="0">
                <a:latin typeface="Aptos Narrow" panose="020B0004020202020204" pitchFamily="34" charset="0"/>
              </a:rPr>
              <a:t> </a:t>
            </a:r>
            <a:r>
              <a:rPr lang="en-US" dirty="0" err="1">
                <a:latin typeface="Aptos Narrow" panose="020B0004020202020204" pitchFamily="34" charset="0"/>
              </a:rPr>
              <a:t>avere</a:t>
            </a:r>
            <a:r>
              <a:rPr lang="en-US" dirty="0">
                <a:latin typeface="Aptos Narrow" panose="020B0004020202020204" pitchFamily="34" charset="0"/>
              </a:rPr>
              <a:t> </a:t>
            </a:r>
            <a:r>
              <a:rPr lang="en-US" dirty="0" err="1">
                <a:latin typeface="Aptos Narrow" panose="020B0004020202020204" pitchFamily="34" charset="0"/>
              </a:rPr>
              <a:t>una</a:t>
            </a:r>
            <a:r>
              <a:rPr lang="en-US" dirty="0">
                <a:latin typeface="Aptos Narrow" panose="020B0004020202020204" pitchFamily="34" charset="0"/>
              </a:rPr>
              <a:t> </a:t>
            </a:r>
            <a:r>
              <a:rPr lang="en-US" dirty="0" err="1">
                <a:latin typeface="Aptos Narrow" panose="020B0004020202020204" pitchFamily="34" charset="0"/>
              </a:rPr>
              <a:t>politica</a:t>
            </a:r>
            <a:r>
              <a:rPr lang="en-US" dirty="0">
                <a:latin typeface="Aptos Narrow" panose="020B0004020202020204" pitchFamily="34" charset="0"/>
              </a:rPr>
              <a:t> </a:t>
            </a:r>
            <a:r>
              <a:rPr lang="en-US" dirty="0">
                <a:solidFill>
                  <a:srgbClr val="92D050"/>
                </a:solidFill>
                <a:latin typeface="Aptos Narrow" panose="020B0004020202020204" pitchFamily="34" charset="0"/>
              </a:rPr>
              <a:t>‘</a:t>
            </a:r>
            <a:r>
              <a:rPr lang="en-US" dirty="0" err="1">
                <a:solidFill>
                  <a:srgbClr val="92D050"/>
                </a:solidFill>
                <a:latin typeface="Aptos Narrow" panose="020B0004020202020204" pitchFamily="34" charset="0"/>
              </a:rPr>
              <a:t>soddisfatti</a:t>
            </a:r>
            <a:r>
              <a:rPr lang="en-US" dirty="0">
                <a:solidFill>
                  <a:srgbClr val="92D050"/>
                </a:solidFill>
                <a:latin typeface="Aptos Narrow" panose="020B0004020202020204" pitchFamily="34" charset="0"/>
              </a:rPr>
              <a:t> o </a:t>
            </a:r>
            <a:r>
              <a:rPr lang="en-US" dirty="0" err="1">
                <a:solidFill>
                  <a:srgbClr val="92D050"/>
                </a:solidFill>
                <a:latin typeface="Aptos Narrow" panose="020B0004020202020204" pitchFamily="34" charset="0"/>
              </a:rPr>
              <a:t>rimborsati</a:t>
            </a:r>
            <a:r>
              <a:rPr lang="en-US" dirty="0">
                <a:solidFill>
                  <a:srgbClr val="92D050"/>
                </a:solidFill>
                <a:latin typeface="Aptos Narrow" panose="020B0004020202020204" pitchFamily="34" charset="0"/>
              </a:rPr>
              <a:t>’ </a:t>
            </a:r>
            <a:r>
              <a:rPr lang="en-US" dirty="0" err="1">
                <a:latin typeface="Aptos Narrow" panose="020B0004020202020204" pitchFamily="34" charset="0"/>
              </a:rPr>
              <a:t>anche</a:t>
            </a:r>
            <a:r>
              <a:rPr lang="en-US" dirty="0">
                <a:latin typeface="Aptos Narrow" panose="020B0004020202020204" pitchFamily="34" charset="0"/>
              </a:rPr>
              <a:t> </a:t>
            </a:r>
            <a:r>
              <a:rPr lang="en-US" dirty="0" err="1">
                <a:latin typeface="Aptos Narrow" panose="020B0004020202020204" pitchFamily="34" charset="0"/>
              </a:rPr>
              <a:t>su</a:t>
            </a:r>
            <a:r>
              <a:rPr lang="en-US" dirty="0">
                <a:latin typeface="Aptos Narrow" panose="020B0004020202020204" pitchFamily="34" charset="0"/>
              </a:rPr>
              <a:t> un </a:t>
            </a:r>
            <a:r>
              <a:rPr lang="en-US" dirty="0" err="1">
                <a:latin typeface="Aptos Narrow" panose="020B0004020202020204" pitchFamily="34" charset="0"/>
              </a:rPr>
              <a:t>prodotto</a:t>
            </a:r>
            <a:r>
              <a:rPr lang="en-US" dirty="0">
                <a:latin typeface="Aptos Narrow" panose="020B0004020202020204" pitchFamily="34" charset="0"/>
              </a:rPr>
              <a:t> </a:t>
            </a:r>
            <a:r>
              <a:rPr lang="en-US" dirty="0" err="1">
                <a:latin typeface="Aptos Narrow" panose="020B0004020202020204" pitchFamily="34" charset="0"/>
              </a:rPr>
              <a:t>che</a:t>
            </a:r>
            <a:r>
              <a:rPr lang="en-US" dirty="0">
                <a:latin typeface="Aptos Narrow" panose="020B0004020202020204" pitchFamily="34" charset="0"/>
              </a:rPr>
              <a:t> </a:t>
            </a:r>
            <a:r>
              <a:rPr lang="en-US" dirty="0" err="1">
                <a:latin typeface="Aptos Narrow" panose="020B0004020202020204" pitchFamily="34" charset="0"/>
              </a:rPr>
              <a:t>si</a:t>
            </a:r>
            <a:r>
              <a:rPr lang="en-US" dirty="0">
                <a:latin typeface="Aptos Narrow" panose="020B0004020202020204" pitchFamily="34" charset="0"/>
              </a:rPr>
              <a:t> </a:t>
            </a:r>
            <a:r>
              <a:rPr lang="en-US" dirty="0" err="1">
                <a:latin typeface="Aptos Narrow" panose="020B0004020202020204" pitchFamily="34" charset="0"/>
              </a:rPr>
              <a:t>consuma</a:t>
            </a:r>
            <a:r>
              <a:rPr lang="en-US" dirty="0">
                <a:latin typeface="Aptos Narrow" panose="020B0004020202020204" pitchFamily="34" charset="0"/>
              </a:rPr>
              <a:t> </a:t>
            </a:r>
            <a:r>
              <a:rPr lang="en-US" dirty="0" err="1">
                <a:latin typeface="Aptos Narrow" panose="020B0004020202020204" pitchFamily="34" charset="0"/>
              </a:rPr>
              <a:t>nel</a:t>
            </a:r>
            <a:r>
              <a:rPr lang="en-US" dirty="0">
                <a:latin typeface="Aptos Narrow" panose="020B0004020202020204" pitchFamily="34" charset="0"/>
              </a:rPr>
              <a:t> tempo. Ultimo </a:t>
            </a:r>
            <a:r>
              <a:rPr lang="en-US" dirty="0" err="1">
                <a:latin typeface="Aptos Narrow" panose="020B0004020202020204" pitchFamily="34" charset="0"/>
              </a:rPr>
              <a:t>metodo</a:t>
            </a:r>
            <a:r>
              <a:rPr lang="en-US" dirty="0">
                <a:latin typeface="Aptos Narrow" panose="020B0004020202020204" pitchFamily="34" charset="0"/>
              </a:rPr>
              <a:t> ma non per </a:t>
            </a:r>
            <a:r>
              <a:rPr lang="en-US" dirty="0" err="1">
                <a:latin typeface="Aptos Narrow" panose="020B0004020202020204" pitchFamily="34" charset="0"/>
              </a:rPr>
              <a:t>importanza</a:t>
            </a:r>
            <a:r>
              <a:rPr lang="en-US" dirty="0">
                <a:latin typeface="Aptos Narrow" panose="020B0004020202020204" pitchFamily="34" charset="0"/>
              </a:rPr>
              <a:t> </a:t>
            </a:r>
            <a:r>
              <a:rPr lang="en-US" dirty="0" err="1">
                <a:latin typeface="Aptos Narrow" panose="020B0004020202020204" pitchFamily="34" charset="0"/>
              </a:rPr>
              <a:t>sono</a:t>
            </a:r>
            <a:r>
              <a:rPr lang="en-US" dirty="0">
                <a:latin typeface="Aptos Narrow" panose="020B0004020202020204" pitchFamily="34" charset="0"/>
              </a:rPr>
              <a:t> la </a:t>
            </a:r>
            <a:r>
              <a:rPr lang="en-US" dirty="0" err="1">
                <a:latin typeface="Aptos Narrow" panose="020B0004020202020204" pitchFamily="34" charset="0"/>
              </a:rPr>
              <a:t>spedizione</a:t>
            </a:r>
            <a:r>
              <a:rPr lang="en-US" dirty="0">
                <a:latin typeface="Aptos Narrow" panose="020B0004020202020204" pitchFamily="34" charset="0"/>
              </a:rPr>
              <a:t> </a:t>
            </a:r>
            <a:r>
              <a:rPr lang="en-US" dirty="0" err="1">
                <a:latin typeface="Aptos Narrow" panose="020B0004020202020204" pitchFamily="34" charset="0"/>
              </a:rPr>
              <a:t>gratuita</a:t>
            </a:r>
            <a:r>
              <a:rPr lang="en-US" dirty="0">
                <a:latin typeface="Aptos Narrow" panose="020B0004020202020204" pitchFamily="34" charset="0"/>
              </a:rPr>
              <a:t> </a:t>
            </a:r>
            <a:r>
              <a:rPr lang="en-US" dirty="0" err="1">
                <a:latin typeface="Aptos Narrow" panose="020B0004020202020204" pitchFamily="34" charset="0"/>
              </a:rPr>
              <a:t>che</a:t>
            </a:r>
            <a:r>
              <a:rPr lang="en-US" dirty="0">
                <a:latin typeface="Aptos Narrow" panose="020B0004020202020204" pitchFamily="34" charset="0"/>
              </a:rPr>
              <a:t> </a:t>
            </a:r>
            <a:r>
              <a:rPr lang="en-US" dirty="0" err="1">
                <a:latin typeface="Aptos Narrow" panose="020B0004020202020204" pitchFamily="34" charset="0"/>
              </a:rPr>
              <a:t>andra</a:t>
            </a:r>
            <a:r>
              <a:rPr lang="en-US" dirty="0">
                <a:latin typeface="Aptos Narrow" panose="020B0004020202020204" pitchFamily="34" charset="0"/>
              </a:rPr>
              <a:t> </a:t>
            </a:r>
            <a:r>
              <a:rPr lang="en-US" dirty="0" err="1">
                <a:latin typeface="Aptos Narrow" panose="020B0004020202020204" pitchFamily="34" charset="0"/>
              </a:rPr>
              <a:t>garantita</a:t>
            </a:r>
            <a:r>
              <a:rPr lang="en-US" dirty="0">
                <a:latin typeface="Aptos Narrow" panose="020B0004020202020204" pitchFamily="34" charset="0"/>
              </a:rPr>
              <a:t> in </a:t>
            </a:r>
            <a:r>
              <a:rPr lang="en-US" dirty="0" err="1">
                <a:latin typeface="Aptos Narrow" panose="020B0004020202020204" pitchFamily="34" charset="0"/>
              </a:rPr>
              <a:t>caso</a:t>
            </a:r>
            <a:r>
              <a:rPr lang="en-US" dirty="0">
                <a:latin typeface="Aptos Narrow" panose="020B0004020202020204" pitchFamily="34" charset="0"/>
              </a:rPr>
              <a:t> </a:t>
            </a:r>
            <a:r>
              <a:rPr lang="en-US" dirty="0" err="1">
                <a:latin typeface="Aptos Narrow" panose="020B0004020202020204" pitchFamily="34" charset="0"/>
              </a:rPr>
              <a:t>raggiunto</a:t>
            </a:r>
            <a:r>
              <a:rPr lang="en-US" dirty="0">
                <a:latin typeface="Aptos Narrow" panose="020B0004020202020204" pitchFamily="34" charset="0"/>
              </a:rPr>
              <a:t> un </a:t>
            </a:r>
            <a:r>
              <a:rPr lang="en-US" dirty="0" err="1">
                <a:latin typeface="Aptos Narrow" panose="020B0004020202020204" pitchFamily="34" charset="0"/>
              </a:rPr>
              <a:t>minimo</a:t>
            </a:r>
            <a:r>
              <a:rPr lang="en-US" dirty="0">
                <a:latin typeface="Aptos Narrow" panose="020B0004020202020204" pitchFamily="34" charset="0"/>
              </a:rPr>
              <a:t> di checkout </a:t>
            </a:r>
            <a:r>
              <a:rPr lang="en-US" dirty="0" err="1">
                <a:latin typeface="Aptos Narrow" panose="020B0004020202020204" pitchFamily="34" charset="0"/>
              </a:rPr>
              <a:t>nel</a:t>
            </a:r>
            <a:r>
              <a:rPr lang="en-US" dirty="0">
                <a:latin typeface="Aptos Narrow" panose="020B0004020202020204" pitchFamily="34" charset="0"/>
              </a:rPr>
              <a:t> </a:t>
            </a:r>
            <a:r>
              <a:rPr lang="en-US" dirty="0" err="1">
                <a:latin typeface="Aptos Narrow" panose="020B0004020202020204" pitchFamily="34" charset="0"/>
              </a:rPr>
              <a:t>carrello</a:t>
            </a:r>
            <a:r>
              <a:rPr lang="en-US" dirty="0">
                <a:latin typeface="Aptos Narrow" panose="020B0004020202020204" pitchFamily="34" charset="0"/>
              </a:rPr>
              <a:t>.</a:t>
            </a:r>
          </a:p>
          <a:p>
            <a:endParaRPr lang="en-US" dirty="0">
              <a:latin typeface="Aptos Narrow" panose="020B0004020202020204" pitchFamily="34" charset="0"/>
            </a:endParaRPr>
          </a:p>
          <a:p>
            <a:r>
              <a:rPr lang="en-US" dirty="0" err="1">
                <a:latin typeface="Aptos Narrow" panose="020B0004020202020204" pitchFamily="34" charset="0"/>
              </a:rPr>
              <a:t>Queste</a:t>
            </a:r>
            <a:r>
              <a:rPr lang="en-US" dirty="0">
                <a:latin typeface="Aptos Narrow" panose="020B0004020202020204" pitchFamily="34" charset="0"/>
              </a:rPr>
              <a:t> </a:t>
            </a:r>
            <a:r>
              <a:rPr lang="en-US" dirty="0" err="1">
                <a:latin typeface="Aptos Narrow" panose="020B0004020202020204" pitchFamily="34" charset="0"/>
              </a:rPr>
              <a:t>fasi</a:t>
            </a:r>
            <a:r>
              <a:rPr lang="en-US" dirty="0">
                <a:latin typeface="Aptos Narrow" panose="020B0004020202020204" pitchFamily="34" charset="0"/>
              </a:rPr>
              <a:t> </a:t>
            </a:r>
            <a:r>
              <a:rPr lang="en-US" dirty="0" err="1">
                <a:latin typeface="Aptos Narrow" panose="020B0004020202020204" pitchFamily="34" charset="0"/>
              </a:rPr>
              <a:t>porteranno</a:t>
            </a:r>
            <a:r>
              <a:rPr lang="en-US" dirty="0">
                <a:latin typeface="Aptos Narrow" panose="020B0004020202020204" pitchFamily="34" charset="0"/>
              </a:rPr>
              <a:t> </a:t>
            </a:r>
            <a:r>
              <a:rPr lang="en-US" dirty="0" err="1">
                <a:latin typeface="Aptos Narrow" panose="020B0004020202020204" pitchFamily="34" charset="0"/>
              </a:rPr>
              <a:t>anche</a:t>
            </a:r>
            <a:r>
              <a:rPr lang="en-US" dirty="0">
                <a:latin typeface="Aptos Narrow" panose="020B0004020202020204" pitchFamily="34" charset="0"/>
              </a:rPr>
              <a:t> un </a:t>
            </a:r>
            <a:r>
              <a:rPr lang="en-US" dirty="0" err="1">
                <a:latin typeface="Aptos Narrow" panose="020B0004020202020204" pitchFamily="34" charset="0"/>
              </a:rPr>
              <a:t>altro</a:t>
            </a:r>
            <a:r>
              <a:rPr lang="en-US" dirty="0">
                <a:latin typeface="Aptos Narrow" panose="020B0004020202020204" pitchFamily="34" charset="0"/>
              </a:rPr>
              <a:t> </a:t>
            </a:r>
            <a:r>
              <a:rPr lang="en-US" dirty="0" err="1">
                <a:latin typeface="Aptos Narrow" panose="020B0004020202020204" pitchFamily="34" charset="0"/>
              </a:rPr>
              <a:t>fattore</a:t>
            </a:r>
            <a:r>
              <a:rPr lang="en-US" dirty="0">
                <a:latin typeface="Aptos Narrow" panose="020B0004020202020204" pitchFamily="34" charset="0"/>
              </a:rPr>
              <a:t> </a:t>
            </a:r>
            <a:r>
              <a:rPr lang="en-US" dirty="0" err="1">
                <a:latin typeface="Aptos Narrow" panose="020B0004020202020204" pitchFamily="34" charset="0"/>
              </a:rPr>
              <a:t>importantissimo</a:t>
            </a:r>
            <a:r>
              <a:rPr lang="en-US" dirty="0">
                <a:latin typeface="Aptos Narrow" panose="020B0004020202020204" pitchFamily="34" charset="0"/>
              </a:rPr>
              <a:t> </a:t>
            </a:r>
            <a:r>
              <a:rPr lang="en-US" dirty="0">
                <a:solidFill>
                  <a:srgbClr val="92D050"/>
                </a:solidFill>
                <a:latin typeface="Aptos Narrow" panose="020B0004020202020204" pitchFamily="34" charset="0"/>
              </a:rPr>
              <a:t>LA FIDELIZZAZIONE DEL CLIENTE</a:t>
            </a:r>
            <a:r>
              <a:rPr lang="en-US" dirty="0">
                <a:latin typeface="Aptos Narrow" panose="020B0004020202020204" pitchFamily="34" charset="0"/>
              </a:rPr>
              <a:t>, il </a:t>
            </a:r>
            <a:r>
              <a:rPr lang="en-US" dirty="0" err="1">
                <a:latin typeface="Aptos Narrow" panose="020B0004020202020204" pitchFamily="34" charset="0"/>
              </a:rPr>
              <a:t>cliente</a:t>
            </a:r>
            <a:r>
              <a:rPr lang="en-US" dirty="0">
                <a:latin typeface="Aptos Narrow" panose="020B0004020202020204" pitchFamily="34" charset="0"/>
              </a:rPr>
              <a:t> </a:t>
            </a:r>
            <a:r>
              <a:rPr lang="en-US" dirty="0" err="1">
                <a:latin typeface="Aptos Narrow" panose="020B0004020202020204" pitchFamily="34" charset="0"/>
              </a:rPr>
              <a:t>attraverso</a:t>
            </a:r>
            <a:r>
              <a:rPr lang="en-US" dirty="0">
                <a:latin typeface="Aptos Narrow" panose="020B0004020202020204" pitchFamily="34" charset="0"/>
              </a:rPr>
              <a:t> </a:t>
            </a:r>
            <a:r>
              <a:rPr lang="en-US" dirty="0" err="1">
                <a:latin typeface="Aptos Narrow" panose="020B0004020202020204" pitchFamily="34" charset="0"/>
              </a:rPr>
              <a:t>queste</a:t>
            </a:r>
            <a:r>
              <a:rPr lang="en-US" dirty="0">
                <a:latin typeface="Aptos Narrow" panose="020B0004020202020204" pitchFamily="34" charset="0"/>
              </a:rPr>
              <a:t> </a:t>
            </a:r>
            <a:r>
              <a:rPr lang="en-US" dirty="0" err="1">
                <a:latin typeface="Aptos Narrow" panose="020B0004020202020204" pitchFamily="34" charset="0"/>
              </a:rPr>
              <a:t>fasi</a:t>
            </a:r>
            <a:r>
              <a:rPr lang="en-US" dirty="0">
                <a:latin typeface="Aptos Narrow" panose="020B0004020202020204" pitchFamily="34" charset="0"/>
              </a:rPr>
              <a:t> </a:t>
            </a:r>
            <a:r>
              <a:rPr lang="en-US" dirty="0" err="1">
                <a:latin typeface="Aptos Narrow" panose="020B0004020202020204" pitchFamily="34" charset="0"/>
              </a:rPr>
              <a:t>avra</a:t>
            </a:r>
            <a:r>
              <a:rPr lang="en-US" dirty="0">
                <a:latin typeface="Aptos Narrow" panose="020B0004020202020204" pitchFamily="34" charset="0"/>
              </a:rPr>
              <a:t> </a:t>
            </a:r>
            <a:r>
              <a:rPr lang="en-US" dirty="0" err="1">
                <a:latin typeface="Aptos Narrow" panose="020B0004020202020204" pitchFamily="34" charset="0"/>
              </a:rPr>
              <a:t>gia</a:t>
            </a:r>
            <a:r>
              <a:rPr lang="en-US" dirty="0">
                <a:latin typeface="Aptos Narrow" panose="020B0004020202020204" pitchFamily="34" charset="0"/>
              </a:rPr>
              <a:t> un idea </a:t>
            </a:r>
            <a:r>
              <a:rPr lang="en-US" dirty="0" err="1">
                <a:latin typeface="Aptos Narrow" panose="020B0004020202020204" pitchFamily="34" charset="0"/>
              </a:rPr>
              <a:t>chiarissima</a:t>
            </a:r>
            <a:r>
              <a:rPr lang="en-US" dirty="0">
                <a:latin typeface="Aptos Narrow" panose="020B0004020202020204" pitchFamily="34" charset="0"/>
              </a:rPr>
              <a:t> se </a:t>
            </a:r>
            <a:r>
              <a:rPr lang="en-US" dirty="0" err="1">
                <a:latin typeface="Aptos Narrow" panose="020B0004020202020204" pitchFamily="34" charset="0"/>
              </a:rPr>
              <a:t>continuare</a:t>
            </a:r>
            <a:r>
              <a:rPr lang="en-US" dirty="0">
                <a:latin typeface="Aptos Narrow" panose="020B0004020202020204" pitchFamily="34" charset="0"/>
              </a:rPr>
              <a:t> con </a:t>
            </a:r>
            <a:r>
              <a:rPr lang="en-US" dirty="0" err="1">
                <a:latin typeface="Aptos Narrow" panose="020B0004020202020204" pitchFamily="34" charset="0"/>
              </a:rPr>
              <a:t>noi</a:t>
            </a:r>
            <a:r>
              <a:rPr lang="en-US" dirty="0">
                <a:latin typeface="Aptos Narrow" panose="020B0004020202020204" pitchFamily="34" charset="0"/>
              </a:rPr>
              <a:t> </a:t>
            </a:r>
            <a:r>
              <a:rPr lang="en-US" dirty="0" err="1">
                <a:latin typeface="Aptos Narrow" panose="020B0004020202020204" pitchFamily="34" charset="0"/>
              </a:rPr>
              <a:t>oppure</a:t>
            </a:r>
            <a:r>
              <a:rPr lang="en-US" dirty="0">
                <a:latin typeface="Aptos Narrow" panose="020B0004020202020204" pitchFamily="34" charset="0"/>
              </a:rPr>
              <a:t> no, per </a:t>
            </a:r>
            <a:r>
              <a:rPr lang="en-US" dirty="0" err="1">
                <a:latin typeface="Aptos Narrow" panose="020B0004020202020204" pitchFamily="34" charset="0"/>
              </a:rPr>
              <a:t>saperlo</a:t>
            </a:r>
            <a:r>
              <a:rPr lang="en-US" dirty="0">
                <a:latin typeface="Aptos Narrow" panose="020B0004020202020204" pitchFamily="34" charset="0"/>
              </a:rPr>
              <a:t> </a:t>
            </a:r>
            <a:r>
              <a:rPr lang="en-US" dirty="0" err="1">
                <a:latin typeface="Aptos Narrow" panose="020B0004020202020204" pitchFamily="34" charset="0"/>
              </a:rPr>
              <a:t>dovremmo</a:t>
            </a:r>
            <a:r>
              <a:rPr lang="en-US" dirty="0">
                <a:latin typeface="Aptos Narrow" panose="020B0004020202020204" pitchFamily="34" charset="0"/>
              </a:rPr>
              <a:t> </a:t>
            </a:r>
            <a:r>
              <a:rPr lang="en-US" dirty="0" err="1">
                <a:latin typeface="Aptos Narrow" panose="020B0004020202020204" pitchFamily="34" charset="0"/>
              </a:rPr>
              <a:t>richiedere</a:t>
            </a:r>
            <a:r>
              <a:rPr lang="en-US" dirty="0">
                <a:latin typeface="Aptos Narrow" panose="020B0004020202020204" pitchFamily="34" charset="0"/>
              </a:rPr>
              <a:t> </a:t>
            </a:r>
            <a:r>
              <a:rPr lang="en-US" dirty="0" err="1">
                <a:latin typeface="Aptos Narrow" panose="020B0004020202020204" pitchFamily="34" charset="0"/>
              </a:rPr>
              <a:t>attraverso</a:t>
            </a:r>
            <a:r>
              <a:rPr lang="en-US" dirty="0">
                <a:latin typeface="Aptos Narrow" panose="020B0004020202020204" pitchFamily="34" charset="0"/>
              </a:rPr>
              <a:t> </a:t>
            </a:r>
            <a:r>
              <a:rPr lang="en-US" dirty="0" err="1">
                <a:latin typeface="Aptos Narrow" panose="020B0004020202020204" pitchFamily="34" charset="0"/>
              </a:rPr>
              <a:t>l’email</a:t>
            </a:r>
            <a:r>
              <a:rPr lang="en-US" dirty="0">
                <a:latin typeface="Aptos Narrow" panose="020B0004020202020204" pitchFamily="34" charset="0"/>
              </a:rPr>
              <a:t> Marketing o SMS mandate dal nostro team di </a:t>
            </a:r>
            <a:r>
              <a:rPr lang="en-US" dirty="0" err="1">
                <a:latin typeface="Aptos Narrow" panose="020B0004020202020204" pitchFamily="34" charset="0"/>
              </a:rPr>
              <a:t>assistenza</a:t>
            </a:r>
            <a:r>
              <a:rPr lang="en-US" dirty="0">
                <a:latin typeface="Aptos Narrow" panose="020B0004020202020204" pitchFamily="34" charset="0"/>
              </a:rPr>
              <a:t> </a:t>
            </a:r>
            <a:r>
              <a:rPr lang="en-US" dirty="0" err="1">
                <a:latin typeface="Aptos Narrow" panose="020B0004020202020204" pitchFamily="34" charset="0"/>
              </a:rPr>
              <a:t>una</a:t>
            </a:r>
            <a:r>
              <a:rPr lang="en-US" dirty="0">
                <a:latin typeface="Aptos Narrow" panose="020B0004020202020204" pitchFamily="34" charset="0"/>
              </a:rPr>
              <a:t> </a:t>
            </a:r>
            <a:r>
              <a:rPr lang="en-US" dirty="0" err="1">
                <a:latin typeface="Aptos Narrow" panose="020B0004020202020204" pitchFamily="34" charset="0"/>
              </a:rPr>
              <a:t>recensione</a:t>
            </a:r>
            <a:r>
              <a:rPr lang="en-US" dirty="0">
                <a:latin typeface="Aptos Narrow" panose="020B0004020202020204" pitchFamily="34" charset="0"/>
              </a:rPr>
              <a:t> del </a:t>
            </a:r>
            <a:r>
              <a:rPr lang="en-US" dirty="0" err="1">
                <a:latin typeface="Aptos Narrow" panose="020B0004020202020204" pitchFamily="34" charset="0"/>
              </a:rPr>
              <a:t>prodotto</a:t>
            </a:r>
            <a:r>
              <a:rPr lang="en-US" dirty="0">
                <a:latin typeface="Aptos Narrow" panose="020B0004020202020204" pitchFamily="34" charset="0"/>
              </a:rPr>
              <a:t> e </a:t>
            </a:r>
            <a:r>
              <a:rPr lang="en-US" dirty="0" err="1">
                <a:latin typeface="Aptos Narrow" panose="020B0004020202020204" pitchFamily="34" charset="0"/>
              </a:rPr>
              <a:t>dargli</a:t>
            </a:r>
            <a:r>
              <a:rPr lang="en-US" dirty="0">
                <a:latin typeface="Aptos Narrow" panose="020B0004020202020204" pitchFamily="34" charset="0"/>
              </a:rPr>
              <a:t> SEMPRE SUPPORTO </a:t>
            </a:r>
            <a:r>
              <a:rPr lang="en-US" dirty="0" err="1">
                <a:latin typeface="Aptos Narrow" panose="020B0004020202020204" pitchFamily="34" charset="0"/>
              </a:rPr>
              <a:t>nel</a:t>
            </a:r>
            <a:r>
              <a:rPr lang="en-US" dirty="0">
                <a:latin typeface="Aptos Narrow" panose="020B0004020202020204" pitchFamily="34" charset="0"/>
              </a:rPr>
              <a:t> </a:t>
            </a:r>
            <a:r>
              <a:rPr lang="en-US" dirty="0" err="1">
                <a:latin typeface="Aptos Narrow" panose="020B0004020202020204" pitchFamily="34" charset="0"/>
              </a:rPr>
              <a:t>caso</a:t>
            </a:r>
            <a:r>
              <a:rPr lang="en-US" dirty="0">
                <a:latin typeface="Aptos Narrow" panose="020B0004020202020204" pitchFamily="34" charset="0"/>
              </a:rPr>
              <a:t> </a:t>
            </a:r>
            <a:r>
              <a:rPr lang="en-US" dirty="0" err="1">
                <a:latin typeface="Aptos Narrow" panose="020B0004020202020204" pitchFamily="34" charset="0"/>
              </a:rPr>
              <a:t>qualcosa</a:t>
            </a:r>
            <a:r>
              <a:rPr lang="en-US" dirty="0">
                <a:latin typeface="Aptos Narrow" panose="020B0004020202020204" pitchFamily="34" charset="0"/>
              </a:rPr>
              <a:t> non </a:t>
            </a:r>
            <a:r>
              <a:rPr lang="en-US" dirty="0" err="1">
                <a:latin typeface="Aptos Narrow" panose="020B0004020202020204" pitchFamily="34" charset="0"/>
              </a:rPr>
              <a:t>sia</a:t>
            </a:r>
            <a:r>
              <a:rPr lang="en-US" dirty="0">
                <a:latin typeface="Aptos Narrow" panose="020B0004020202020204" pitchFamily="34" charset="0"/>
              </a:rPr>
              <a:t> </a:t>
            </a:r>
            <a:r>
              <a:rPr lang="en-US" dirty="0" err="1">
                <a:latin typeface="Aptos Narrow" panose="020B0004020202020204" pitchFamily="34" charset="0"/>
              </a:rPr>
              <a:t>andato</a:t>
            </a:r>
            <a:r>
              <a:rPr lang="en-US" dirty="0">
                <a:latin typeface="Aptos Narrow" panose="020B0004020202020204" pitchFamily="34" charset="0"/>
              </a:rPr>
              <a:t> come </a:t>
            </a:r>
            <a:r>
              <a:rPr lang="en-US" dirty="0" err="1">
                <a:latin typeface="Aptos Narrow" panose="020B0004020202020204" pitchFamily="34" charset="0"/>
              </a:rPr>
              <a:t>previsto</a:t>
            </a:r>
            <a:r>
              <a:rPr lang="en-US" dirty="0">
                <a:latin typeface="Aptos Narrow" panose="020B0004020202020204" pitchFamily="34" charset="0"/>
              </a:rPr>
              <a:t>.</a:t>
            </a:r>
          </a:p>
          <a:p>
            <a:endParaRPr lang="en-US" dirty="0">
              <a:latin typeface="Aptos Narrow" panose="020B0004020202020204" pitchFamily="34" charset="0"/>
            </a:endParaRPr>
          </a:p>
        </p:txBody>
      </p:sp>
      <p:pic>
        <p:nvPicPr>
          <p:cNvPr id="10" name="Segnaposto contenuto 9" descr="Immagine che contiene testo, schermata, logo&#10;&#10;Descrizione generata automaticamente">
            <a:extLst>
              <a:ext uri="{FF2B5EF4-FFF2-40B4-BE49-F238E27FC236}">
                <a16:creationId xmlns:a16="http://schemas.microsoft.com/office/drawing/2014/main" id="{F385EF13-F294-A349-8F8E-F351EA177B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910" y="1472454"/>
            <a:ext cx="5670176" cy="4449722"/>
          </a:xfrm>
        </p:spPr>
      </p:pic>
    </p:spTree>
    <p:extLst>
      <p:ext uri="{BB962C8B-B14F-4D97-AF65-F5344CB8AC3E}">
        <p14:creationId xmlns:p14="http://schemas.microsoft.com/office/powerpoint/2010/main" val="1552911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1C2F78B-DEE8-4195-A196-DFC51BDAD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1D79D08-4BE8-4799-BE09-5078DFEE22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95D65A1-16CB-407F-993F-2A6D59BCC0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685B57F6-59DE-4274-A37C-F47FE4E42E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Segnaposto contenuto 5" descr="Immagine che contiene testo, schermata, Carattere, design&#10;&#10;Descrizione generata automaticamente">
            <a:extLst>
              <a:ext uri="{FF2B5EF4-FFF2-40B4-BE49-F238E27FC236}">
                <a16:creationId xmlns:a16="http://schemas.microsoft.com/office/drawing/2014/main" id="{F8E3E073-638D-B546-DCCE-F31EB40D63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" b="20869"/>
          <a:stretch/>
        </p:blipFill>
        <p:spPr>
          <a:xfrm>
            <a:off x="3093268" y="10"/>
            <a:ext cx="9098732" cy="6857990"/>
          </a:xfrm>
          <a:custGeom>
            <a:avLst/>
            <a:gdLst/>
            <a:ahLst/>
            <a:cxnLst/>
            <a:rect l="l" t="t" r="r" b="b"/>
            <a:pathLst>
              <a:path w="9098732" h="6858000">
                <a:moveTo>
                  <a:pt x="6010592" y="0"/>
                </a:moveTo>
                <a:lnTo>
                  <a:pt x="8235629" y="4"/>
                </a:lnTo>
                <a:cubicBezTo>
                  <a:pt x="8235629" y="3"/>
                  <a:pt x="8235630" y="3"/>
                  <a:pt x="8235630" y="2"/>
                </a:cubicBezTo>
                <a:lnTo>
                  <a:pt x="9098732" y="0"/>
                </a:lnTo>
                <a:lnTo>
                  <a:pt x="909873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close/>
              </a:path>
            </a:pathLst>
          </a:custGeom>
        </p:spPr>
      </p:pic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8C63406-9171-4282-BAAB-2DDC6831F0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90295" y="-2"/>
            <a:ext cx="8239927" cy="6858000"/>
          </a:xfrm>
          <a:custGeom>
            <a:avLst/>
            <a:gdLst>
              <a:gd name="connsiteX0" fmla="*/ 6010593 w 8239927"/>
              <a:gd name="connsiteY0" fmla="*/ 0 h 6858000"/>
              <a:gd name="connsiteX1" fmla="*/ 8239927 w 8239927"/>
              <a:gd name="connsiteY1" fmla="*/ 0 h 6858000"/>
              <a:gd name="connsiteX2" fmla="*/ 2229335 w 8239927"/>
              <a:gd name="connsiteY2" fmla="*/ 6858000 h 6858000"/>
              <a:gd name="connsiteX3" fmla="*/ 0 w 823992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39927" h="6858000">
                <a:moveTo>
                  <a:pt x="6010593" y="0"/>
                </a:moveTo>
                <a:lnTo>
                  <a:pt x="8239927" y="0"/>
                </a:lnTo>
                <a:lnTo>
                  <a:pt x="22293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4013DC7-EAB1-F5C5-9E37-2712A5B69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872937"/>
            <a:ext cx="5920740" cy="136089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AUTOMAZIONE DEL MARKETING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E41667C0-1CF0-689D-55A1-01D88CD1F7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8053" y="2332029"/>
            <a:ext cx="4703855" cy="3840171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sz="1100" dirty="0">
                <a:latin typeface="Aptos Narrow" panose="020B0004020202020204" pitchFamily="34" charset="0"/>
              </a:rPr>
              <a:t>Il piano di marketing </a:t>
            </a:r>
            <a:r>
              <a:rPr lang="en-US" sz="1100" dirty="0" err="1">
                <a:latin typeface="Aptos Narrow" panose="020B0004020202020204" pitchFamily="34" charset="0"/>
              </a:rPr>
              <a:t>principale</a:t>
            </a:r>
            <a:r>
              <a:rPr lang="en-US" sz="1100" dirty="0">
                <a:latin typeface="Aptos Narrow" panose="020B0004020202020204" pitchFamily="34" charset="0"/>
              </a:rPr>
              <a:t> e’ </a:t>
            </a:r>
            <a:r>
              <a:rPr lang="en-US" sz="1100" dirty="0" err="1">
                <a:latin typeface="Aptos Narrow" panose="020B0004020202020204" pitchFamily="34" charset="0"/>
              </a:rPr>
              <a:t>stato</a:t>
            </a:r>
            <a:r>
              <a:rPr lang="en-US" sz="1100" dirty="0">
                <a:latin typeface="Aptos Narrow" panose="020B0004020202020204" pitchFamily="34" charset="0"/>
              </a:rPr>
              <a:t> </a:t>
            </a:r>
            <a:r>
              <a:rPr lang="en-US" sz="1100" dirty="0" err="1">
                <a:latin typeface="Aptos Narrow" panose="020B0004020202020204" pitchFamily="34" charset="0"/>
              </a:rPr>
              <a:t>analizzato</a:t>
            </a:r>
            <a:r>
              <a:rPr lang="en-US" sz="1100" dirty="0">
                <a:latin typeface="Aptos Narrow" panose="020B0004020202020204" pitchFamily="34" charset="0"/>
              </a:rPr>
              <a:t> </a:t>
            </a:r>
            <a:r>
              <a:rPr lang="en-US" sz="1100" dirty="0" err="1">
                <a:latin typeface="Aptos Narrow" panose="020B0004020202020204" pitchFamily="34" charset="0"/>
              </a:rPr>
              <a:t>nella</a:t>
            </a:r>
            <a:r>
              <a:rPr lang="en-US" sz="1100" dirty="0">
                <a:latin typeface="Aptos Narrow" panose="020B0004020202020204" pitchFamily="34" charset="0"/>
              </a:rPr>
              <a:t> slide </a:t>
            </a:r>
            <a:r>
              <a:rPr lang="en-US" sz="1100" dirty="0" err="1">
                <a:latin typeface="Aptos Narrow" panose="020B0004020202020204" pitchFamily="34" charset="0"/>
              </a:rPr>
              <a:t>precedente</a:t>
            </a:r>
            <a:r>
              <a:rPr lang="en-US" sz="1100" dirty="0">
                <a:latin typeface="Aptos Narrow" panose="020B0004020202020204" pitchFamily="34" charset="0"/>
              </a:rPr>
              <a:t> </a:t>
            </a:r>
            <a:r>
              <a:rPr lang="en-US" sz="1100" dirty="0" err="1">
                <a:latin typeface="Aptos Narrow" panose="020B0004020202020204" pitchFamily="34" charset="0"/>
              </a:rPr>
              <a:t>adesso</a:t>
            </a:r>
            <a:r>
              <a:rPr lang="en-US" sz="1100" dirty="0">
                <a:latin typeface="Aptos Narrow" panose="020B0004020202020204" pitchFamily="34" charset="0"/>
              </a:rPr>
              <a:t> Andiamo piu in </a:t>
            </a:r>
            <a:r>
              <a:rPr lang="en-US" sz="1100" dirty="0" err="1">
                <a:latin typeface="Aptos Narrow" panose="020B0004020202020204" pitchFamily="34" charset="0"/>
              </a:rPr>
              <a:t>fondo</a:t>
            </a:r>
            <a:r>
              <a:rPr lang="en-US" sz="1100" dirty="0">
                <a:latin typeface="Aptos Narrow" panose="020B0004020202020204" pitchFamily="34" charset="0"/>
              </a:rPr>
              <a:t> </a:t>
            </a:r>
            <a:r>
              <a:rPr lang="en-US" sz="1100" dirty="0">
                <a:solidFill>
                  <a:srgbClr val="92D050"/>
                </a:solidFill>
                <a:latin typeface="Aptos Narrow" panose="020B0004020202020204" pitchFamily="34" charset="0"/>
              </a:rPr>
              <a:t>con </a:t>
            </a:r>
            <a:r>
              <a:rPr lang="en-US" sz="1100" dirty="0" err="1">
                <a:solidFill>
                  <a:srgbClr val="92D050"/>
                </a:solidFill>
                <a:latin typeface="Aptos Narrow" panose="020B0004020202020204" pitchFamily="34" charset="0"/>
              </a:rPr>
              <a:t>l’automazione</a:t>
            </a:r>
            <a:r>
              <a:rPr lang="en-US" sz="1100" dirty="0">
                <a:solidFill>
                  <a:srgbClr val="92D050"/>
                </a:solidFill>
                <a:latin typeface="Aptos Narrow" panose="020B0004020202020204" pitchFamily="34" charset="0"/>
              </a:rPr>
              <a:t> di </a:t>
            </a:r>
            <a:r>
              <a:rPr lang="en-US" sz="1100" dirty="0" err="1">
                <a:solidFill>
                  <a:srgbClr val="92D050"/>
                </a:solidFill>
                <a:latin typeface="Aptos Narrow" panose="020B0004020202020204" pitchFamily="34" charset="0"/>
              </a:rPr>
              <a:t>questo</a:t>
            </a:r>
            <a:r>
              <a:rPr lang="en-US" sz="1100" dirty="0">
                <a:solidFill>
                  <a:srgbClr val="92D050"/>
                </a:solidFill>
                <a:latin typeface="Aptos Narrow" panose="020B0004020202020204" pitchFamily="34" charset="0"/>
              </a:rPr>
              <a:t> marketing</a:t>
            </a:r>
            <a:r>
              <a:rPr lang="en-US" sz="1100" dirty="0">
                <a:latin typeface="Aptos Narrow" panose="020B0004020202020204" pitchFamily="34" charset="0"/>
              </a:rPr>
              <a:t>, </a:t>
            </a:r>
            <a:r>
              <a:rPr lang="en-US" sz="1100" dirty="0" err="1">
                <a:latin typeface="Aptos Narrow" panose="020B0004020202020204" pitchFamily="34" charset="0"/>
              </a:rPr>
              <a:t>ovvero</a:t>
            </a:r>
            <a:r>
              <a:rPr lang="en-US" sz="1100" dirty="0">
                <a:latin typeface="Aptos Narrow" panose="020B0004020202020204" pitchFamily="34" charset="0"/>
              </a:rPr>
              <a:t> </a:t>
            </a:r>
            <a:r>
              <a:rPr lang="en-US" sz="1100" dirty="0" err="1">
                <a:latin typeface="Aptos Narrow" panose="020B0004020202020204" pitchFamily="34" charset="0"/>
              </a:rPr>
              <a:t>attivare</a:t>
            </a:r>
            <a:r>
              <a:rPr lang="en-US" sz="1100" dirty="0">
                <a:latin typeface="Aptos Narrow" panose="020B0004020202020204" pitchFamily="34" charset="0"/>
              </a:rPr>
              <a:t> </a:t>
            </a:r>
            <a:r>
              <a:rPr lang="en-US" sz="1100" dirty="0" err="1">
                <a:latin typeface="Aptos Narrow" panose="020B0004020202020204" pitchFamily="34" charset="0"/>
              </a:rPr>
              <a:t>processi</a:t>
            </a:r>
            <a:r>
              <a:rPr lang="en-US" sz="1100" dirty="0">
                <a:latin typeface="Aptos Narrow" panose="020B0004020202020204" pitchFamily="34" charset="0"/>
              </a:rPr>
              <a:t> di </a:t>
            </a:r>
            <a:r>
              <a:rPr lang="en-US" sz="1100" dirty="0" err="1">
                <a:latin typeface="Aptos Narrow" panose="020B0004020202020204" pitchFamily="34" charset="0"/>
              </a:rPr>
              <a:t>interazione</a:t>
            </a:r>
            <a:r>
              <a:rPr lang="en-US" sz="1100" dirty="0">
                <a:latin typeface="Aptos Narrow" panose="020B0004020202020204" pitchFamily="34" charset="0"/>
              </a:rPr>
              <a:t> con </a:t>
            </a:r>
            <a:r>
              <a:rPr lang="en-US" sz="1100" dirty="0" err="1">
                <a:latin typeface="Aptos Narrow" panose="020B0004020202020204" pitchFamily="34" charset="0"/>
              </a:rPr>
              <a:t>l’utente</a:t>
            </a:r>
            <a:r>
              <a:rPr lang="en-US" sz="1100" dirty="0">
                <a:latin typeface="Aptos Narrow" panose="020B0004020202020204" pitchFamily="34" charset="0"/>
              </a:rPr>
              <a:t> in modo </a:t>
            </a:r>
            <a:r>
              <a:rPr lang="en-US" sz="1100" dirty="0" err="1">
                <a:latin typeface="Aptos Narrow" panose="020B0004020202020204" pitchFamily="34" charset="0"/>
              </a:rPr>
              <a:t>automatico</a:t>
            </a:r>
            <a:r>
              <a:rPr lang="en-US" sz="1100" dirty="0">
                <a:latin typeface="Aptos Narrow" panose="020B0004020202020204" pitchFamily="34" charset="0"/>
              </a:rPr>
              <a:t> secondo le </a:t>
            </a:r>
            <a:r>
              <a:rPr lang="en-US" sz="1100" dirty="0" err="1">
                <a:latin typeface="Aptos Narrow" panose="020B0004020202020204" pitchFamily="34" charset="0"/>
              </a:rPr>
              <a:t>condizioni</a:t>
            </a:r>
            <a:r>
              <a:rPr lang="en-US" sz="1100" dirty="0">
                <a:latin typeface="Aptos Narrow" panose="020B0004020202020204" pitchFamily="34" charset="0"/>
              </a:rPr>
              <a:t> da </a:t>
            </a:r>
            <a:r>
              <a:rPr lang="en-US" sz="1100" dirty="0" err="1">
                <a:latin typeface="Aptos Narrow" panose="020B0004020202020204" pitchFamily="34" charset="0"/>
              </a:rPr>
              <a:t>noi</a:t>
            </a:r>
            <a:r>
              <a:rPr lang="en-US" sz="1100" dirty="0">
                <a:latin typeface="Aptos Narrow" panose="020B0004020202020204" pitchFamily="34" charset="0"/>
              </a:rPr>
              <a:t> </a:t>
            </a:r>
            <a:r>
              <a:rPr lang="en-US" sz="1100" dirty="0" err="1">
                <a:latin typeface="Aptos Narrow" panose="020B0004020202020204" pitchFamily="34" charset="0"/>
              </a:rPr>
              <a:t>dettate</a:t>
            </a:r>
            <a:r>
              <a:rPr lang="en-US" sz="1100" dirty="0">
                <a:latin typeface="Aptos Narrow" panose="020B0004020202020204" pitchFamily="34" charset="0"/>
              </a:rPr>
              <a:t>. </a:t>
            </a:r>
          </a:p>
          <a:p>
            <a:pPr>
              <a:lnSpc>
                <a:spcPct val="110000"/>
              </a:lnSpc>
            </a:pPr>
            <a:r>
              <a:rPr lang="en-US" sz="1100" dirty="0" err="1">
                <a:latin typeface="Aptos Narrow" panose="020B0004020202020204" pitchFamily="34" charset="0"/>
              </a:rPr>
              <a:t>Passiamo</a:t>
            </a:r>
            <a:r>
              <a:rPr lang="en-US" sz="1100" dirty="0">
                <a:latin typeface="Aptos Narrow" panose="020B0004020202020204" pitchFamily="34" charset="0"/>
              </a:rPr>
              <a:t> al </a:t>
            </a:r>
            <a:r>
              <a:rPr lang="en-US" sz="1100" dirty="0" err="1">
                <a:latin typeface="Aptos Narrow" panose="020B0004020202020204" pitchFamily="34" charset="0"/>
              </a:rPr>
              <a:t>pratico</a:t>
            </a:r>
            <a:r>
              <a:rPr lang="en-US" sz="1100" dirty="0">
                <a:latin typeface="Aptos Narrow" panose="020B0004020202020204" pitchFamily="34" charset="0"/>
              </a:rPr>
              <a:t> </a:t>
            </a:r>
            <a:r>
              <a:rPr lang="en-US" sz="1100" dirty="0" err="1">
                <a:latin typeface="Aptos Narrow" panose="020B0004020202020204" pitchFamily="34" charset="0"/>
              </a:rPr>
              <a:t>dicendo</a:t>
            </a:r>
            <a:r>
              <a:rPr lang="en-US" sz="1100" dirty="0">
                <a:latin typeface="Aptos Narrow" panose="020B0004020202020204" pitchFamily="34" charset="0"/>
              </a:rPr>
              <a:t> </a:t>
            </a:r>
            <a:r>
              <a:rPr lang="en-US" sz="1100" dirty="0" err="1">
                <a:latin typeface="Aptos Narrow" panose="020B0004020202020204" pitchFamily="34" charset="0"/>
              </a:rPr>
              <a:t>effettivamente</a:t>
            </a:r>
            <a:r>
              <a:rPr lang="en-US" sz="1100" dirty="0">
                <a:latin typeface="Aptos Narrow" panose="020B0004020202020204" pitchFamily="34" charset="0"/>
              </a:rPr>
              <a:t> </a:t>
            </a:r>
            <a:r>
              <a:rPr lang="en-US" sz="1100" dirty="0" err="1">
                <a:latin typeface="Aptos Narrow" panose="020B0004020202020204" pitchFamily="34" charset="0"/>
              </a:rPr>
              <a:t>cosa</a:t>
            </a:r>
            <a:r>
              <a:rPr lang="en-US" sz="1100" dirty="0">
                <a:latin typeface="Aptos Narrow" panose="020B0004020202020204" pitchFamily="34" charset="0"/>
              </a:rPr>
              <a:t> </a:t>
            </a:r>
            <a:r>
              <a:rPr lang="en-US" sz="1100" dirty="0" err="1">
                <a:latin typeface="Aptos Narrow" panose="020B0004020202020204" pitchFamily="34" charset="0"/>
              </a:rPr>
              <a:t>potremo</a:t>
            </a:r>
            <a:r>
              <a:rPr lang="en-US" sz="1100" dirty="0">
                <a:latin typeface="Aptos Narrow" panose="020B0004020202020204" pitchFamily="34" charset="0"/>
              </a:rPr>
              <a:t> fare col Marketing Automation:</a:t>
            </a:r>
          </a:p>
          <a:p>
            <a:pPr marL="342900" indent="-342900">
              <a:lnSpc>
                <a:spcPct val="110000"/>
              </a:lnSpc>
              <a:buFont typeface="+mj-lt"/>
              <a:buAutoNum type="arabicPeriod"/>
            </a:pPr>
            <a:r>
              <a:rPr lang="en-US" sz="1100" dirty="0" err="1">
                <a:solidFill>
                  <a:srgbClr val="92D050"/>
                </a:solidFill>
                <a:latin typeface="Aptos Narrow" panose="020B0004020202020204" pitchFamily="34" charset="0"/>
              </a:rPr>
              <a:t>Carrello</a:t>
            </a:r>
            <a:r>
              <a:rPr lang="en-US" sz="1100" dirty="0">
                <a:solidFill>
                  <a:srgbClr val="92D050"/>
                </a:solidFill>
                <a:latin typeface="Aptos Narrow" panose="020B0004020202020204" pitchFamily="34" charset="0"/>
              </a:rPr>
              <a:t> </a:t>
            </a:r>
            <a:r>
              <a:rPr lang="en-US" sz="1100" dirty="0" err="1">
                <a:solidFill>
                  <a:srgbClr val="92D050"/>
                </a:solidFill>
                <a:latin typeface="Aptos Narrow" panose="020B0004020202020204" pitchFamily="34" charset="0"/>
              </a:rPr>
              <a:t>abbandonato</a:t>
            </a:r>
            <a:r>
              <a:rPr lang="en-US" sz="1100" dirty="0">
                <a:latin typeface="Aptos Narrow" panose="020B0004020202020204" pitchFamily="34" charset="0"/>
              </a:rPr>
              <a:t>: </a:t>
            </a:r>
            <a:r>
              <a:rPr lang="en-US" sz="1100" dirty="0" err="1">
                <a:latin typeface="Aptos Narrow" panose="020B0004020202020204" pitchFamily="34" charset="0"/>
              </a:rPr>
              <a:t>Gli</a:t>
            </a:r>
            <a:r>
              <a:rPr lang="en-US" sz="1100" dirty="0">
                <a:latin typeface="Aptos Narrow" panose="020B0004020202020204" pitchFamily="34" charset="0"/>
              </a:rPr>
              <a:t> </a:t>
            </a:r>
            <a:r>
              <a:rPr lang="en-US" sz="1100" dirty="0" err="1">
                <a:latin typeface="Aptos Narrow" panose="020B0004020202020204" pitchFamily="34" charset="0"/>
              </a:rPr>
              <a:t>utenti</a:t>
            </a:r>
            <a:r>
              <a:rPr lang="en-US" sz="1100" dirty="0">
                <a:latin typeface="Aptos Narrow" panose="020B0004020202020204" pitchFamily="34" charset="0"/>
              </a:rPr>
              <a:t> </a:t>
            </a:r>
            <a:r>
              <a:rPr lang="en-US" sz="1100" dirty="0" err="1">
                <a:latin typeface="Aptos Narrow" panose="020B0004020202020204" pitchFamily="34" charset="0"/>
              </a:rPr>
              <a:t>che</a:t>
            </a:r>
            <a:r>
              <a:rPr lang="en-US" sz="1100" dirty="0">
                <a:latin typeface="Aptos Narrow" panose="020B0004020202020204" pitchFamily="34" charset="0"/>
              </a:rPr>
              <a:t> </a:t>
            </a:r>
            <a:r>
              <a:rPr lang="en-US" sz="1100" dirty="0" err="1">
                <a:latin typeface="Aptos Narrow" panose="020B0004020202020204" pitchFamily="34" charset="0"/>
              </a:rPr>
              <a:t>abbandoneranno</a:t>
            </a:r>
            <a:r>
              <a:rPr lang="en-US" sz="1100" dirty="0">
                <a:latin typeface="Aptos Narrow" panose="020B0004020202020204" pitchFamily="34" charset="0"/>
              </a:rPr>
              <a:t> il </a:t>
            </a:r>
            <a:r>
              <a:rPr lang="en-US" sz="1100" dirty="0" err="1">
                <a:latin typeface="Aptos Narrow" panose="020B0004020202020204" pitchFamily="34" charset="0"/>
              </a:rPr>
              <a:t>carrello</a:t>
            </a:r>
            <a:r>
              <a:rPr lang="en-US" sz="1100" dirty="0">
                <a:latin typeface="Aptos Narrow" panose="020B0004020202020204" pitchFamily="34" charset="0"/>
              </a:rPr>
              <a:t> prima del checkout, </a:t>
            </a:r>
            <a:r>
              <a:rPr lang="en-US" sz="1100" dirty="0" err="1">
                <a:latin typeface="Aptos Narrow" panose="020B0004020202020204" pitchFamily="34" charset="0"/>
              </a:rPr>
              <a:t>tracciando</a:t>
            </a:r>
            <a:r>
              <a:rPr lang="en-US" sz="1100" dirty="0">
                <a:latin typeface="Aptos Narrow" panose="020B0004020202020204" pitchFamily="34" charset="0"/>
              </a:rPr>
              <a:t> </a:t>
            </a:r>
            <a:r>
              <a:rPr lang="en-US" sz="1100" dirty="0" err="1">
                <a:latin typeface="Aptos Narrow" panose="020B0004020202020204" pitchFamily="34" charset="0"/>
              </a:rPr>
              <a:t>l’attivita</a:t>
            </a:r>
            <a:r>
              <a:rPr lang="en-US" sz="1100" dirty="0">
                <a:latin typeface="Aptos Narrow" panose="020B0004020202020204" pitchFamily="34" charset="0"/>
              </a:rPr>
              <a:t> </a:t>
            </a:r>
            <a:r>
              <a:rPr lang="en-US" sz="1100" dirty="0" err="1">
                <a:latin typeface="Aptos Narrow" panose="020B0004020202020204" pitchFamily="34" charset="0"/>
              </a:rPr>
              <a:t>degli</a:t>
            </a:r>
            <a:r>
              <a:rPr lang="en-US" sz="1100" dirty="0">
                <a:latin typeface="Aptos Narrow" panose="020B0004020202020204" pitchFamily="34" charset="0"/>
              </a:rPr>
              <a:t> </a:t>
            </a:r>
            <a:r>
              <a:rPr lang="en-US" sz="1100" dirty="0" err="1">
                <a:latin typeface="Aptos Narrow" panose="020B0004020202020204" pitchFamily="34" charset="0"/>
              </a:rPr>
              <a:t>utenti</a:t>
            </a:r>
            <a:r>
              <a:rPr lang="en-US" sz="1100" dirty="0">
                <a:latin typeface="Aptos Narrow" panose="020B0004020202020204" pitchFamily="34" charset="0"/>
              </a:rPr>
              <a:t> in </a:t>
            </a:r>
            <a:r>
              <a:rPr lang="en-US" sz="1100" dirty="0" err="1">
                <a:latin typeface="Aptos Narrow" panose="020B0004020202020204" pitchFamily="34" charset="0"/>
              </a:rPr>
              <a:t>esso</a:t>
            </a:r>
            <a:r>
              <a:rPr lang="en-US" sz="1100" dirty="0">
                <a:latin typeface="Aptos Narrow" panose="020B0004020202020204" pitchFamily="34" charset="0"/>
              </a:rPr>
              <a:t> </a:t>
            </a:r>
            <a:r>
              <a:rPr lang="en-US" sz="1100" dirty="0" err="1">
                <a:latin typeface="Aptos Narrow" panose="020B0004020202020204" pitchFamily="34" charset="0"/>
              </a:rPr>
              <a:t>l’automazione</a:t>
            </a:r>
            <a:r>
              <a:rPr lang="en-US" sz="1100" dirty="0">
                <a:latin typeface="Aptos Narrow" panose="020B0004020202020204" pitchFamily="34" charset="0"/>
              </a:rPr>
              <a:t> </a:t>
            </a:r>
            <a:r>
              <a:rPr lang="en-US" sz="1100" dirty="0" err="1">
                <a:latin typeface="Aptos Narrow" panose="020B0004020202020204" pitchFamily="34" charset="0"/>
              </a:rPr>
              <a:t>riuscira</a:t>
            </a:r>
            <a:r>
              <a:rPr lang="en-US" sz="1100" dirty="0">
                <a:latin typeface="Aptos Narrow" panose="020B0004020202020204" pitchFamily="34" charset="0"/>
              </a:rPr>
              <a:t>  a </a:t>
            </a:r>
            <a:r>
              <a:rPr lang="en-US" sz="1100" dirty="0" err="1">
                <a:latin typeface="Aptos Narrow" panose="020B0004020202020204" pitchFamily="34" charset="0"/>
              </a:rPr>
              <a:t>proporre</a:t>
            </a:r>
            <a:r>
              <a:rPr lang="en-US" sz="1100" dirty="0">
                <a:latin typeface="Aptos Narrow" panose="020B0004020202020204" pitchFamily="34" charset="0"/>
              </a:rPr>
              <a:t> </a:t>
            </a:r>
            <a:r>
              <a:rPr lang="en-US" sz="1100" dirty="0" err="1">
                <a:latin typeface="Aptos Narrow" panose="020B0004020202020204" pitchFamily="34" charset="0"/>
              </a:rPr>
              <a:t>sconti</a:t>
            </a:r>
            <a:r>
              <a:rPr lang="en-US" sz="1100" dirty="0">
                <a:latin typeface="Aptos Narrow" panose="020B0004020202020204" pitchFamily="34" charset="0"/>
              </a:rPr>
              <a:t> </a:t>
            </a:r>
            <a:r>
              <a:rPr lang="en-US" sz="1100" dirty="0" err="1">
                <a:latin typeface="Aptos Narrow" panose="020B0004020202020204" pitchFamily="34" charset="0"/>
              </a:rPr>
              <a:t>speciali</a:t>
            </a:r>
            <a:r>
              <a:rPr lang="en-US" sz="1100" dirty="0">
                <a:latin typeface="Aptos Narrow" panose="020B0004020202020204" pitchFamily="34" charset="0"/>
              </a:rPr>
              <a:t> per </a:t>
            </a:r>
            <a:r>
              <a:rPr lang="en-US" sz="1100" dirty="0" err="1">
                <a:latin typeface="Aptos Narrow" panose="020B0004020202020204" pitchFamily="34" charset="0"/>
              </a:rPr>
              <a:t>invogliare</a:t>
            </a:r>
            <a:r>
              <a:rPr lang="en-US" sz="1100" dirty="0">
                <a:latin typeface="Aptos Narrow" panose="020B0004020202020204" pitchFamily="34" charset="0"/>
              </a:rPr>
              <a:t> </a:t>
            </a:r>
            <a:r>
              <a:rPr lang="en-US" sz="1100" dirty="0" err="1">
                <a:latin typeface="Aptos Narrow" panose="020B0004020202020204" pitchFamily="34" charset="0"/>
              </a:rPr>
              <a:t>l’utente</a:t>
            </a:r>
            <a:r>
              <a:rPr lang="en-US" sz="1100" dirty="0">
                <a:latin typeface="Aptos Narrow" panose="020B0004020202020204" pitchFamily="34" charset="0"/>
              </a:rPr>
              <a:t> a </a:t>
            </a:r>
            <a:r>
              <a:rPr lang="en-US" sz="1100" dirty="0" err="1">
                <a:latin typeface="Aptos Narrow" panose="020B0004020202020204" pitchFamily="34" charset="0"/>
              </a:rPr>
              <a:t>concludere</a:t>
            </a:r>
            <a:r>
              <a:rPr lang="en-US" sz="1100" dirty="0">
                <a:latin typeface="Aptos Narrow" panose="020B0004020202020204" pitchFamily="34" charset="0"/>
              </a:rPr>
              <a:t> </a:t>
            </a:r>
            <a:r>
              <a:rPr lang="en-US" sz="1100" dirty="0" err="1">
                <a:latin typeface="Aptos Narrow" panose="020B0004020202020204" pitchFamily="34" charset="0"/>
              </a:rPr>
              <a:t>l’acquisto</a:t>
            </a:r>
            <a:endParaRPr lang="en-US" sz="1100" dirty="0">
              <a:latin typeface="Aptos Narrow" panose="020B0004020202020204" pitchFamily="34" charset="0"/>
            </a:endParaRPr>
          </a:p>
          <a:p>
            <a:pPr marL="342900" indent="-342900">
              <a:lnSpc>
                <a:spcPct val="110000"/>
              </a:lnSpc>
              <a:buFont typeface="+mj-lt"/>
              <a:buAutoNum type="arabicPeriod"/>
            </a:pPr>
            <a:r>
              <a:rPr lang="en-US" sz="1100" dirty="0">
                <a:solidFill>
                  <a:srgbClr val="92D050"/>
                </a:solidFill>
                <a:latin typeface="Aptos Narrow" panose="020B0004020202020204" pitchFamily="34" charset="0"/>
              </a:rPr>
              <a:t>Un </a:t>
            </a:r>
            <a:r>
              <a:rPr lang="en-US" sz="1100" dirty="0" err="1">
                <a:solidFill>
                  <a:srgbClr val="92D050"/>
                </a:solidFill>
                <a:latin typeface="Aptos Narrow" panose="020B0004020202020204" pitchFamily="34" charset="0"/>
              </a:rPr>
              <a:t>cliente</a:t>
            </a:r>
            <a:r>
              <a:rPr lang="en-US" sz="1100" dirty="0">
                <a:solidFill>
                  <a:srgbClr val="92D050"/>
                </a:solidFill>
                <a:latin typeface="Aptos Narrow" panose="020B0004020202020204" pitchFamily="34" charset="0"/>
              </a:rPr>
              <a:t> </a:t>
            </a:r>
            <a:r>
              <a:rPr lang="en-US" sz="1100" dirty="0" err="1">
                <a:solidFill>
                  <a:srgbClr val="92D050"/>
                </a:solidFill>
                <a:latin typeface="Aptos Narrow" panose="020B0004020202020204" pitchFamily="34" charset="0"/>
              </a:rPr>
              <a:t>concludera</a:t>
            </a:r>
            <a:r>
              <a:rPr lang="en-US" sz="1100" dirty="0">
                <a:solidFill>
                  <a:srgbClr val="92D050"/>
                </a:solidFill>
                <a:latin typeface="Aptos Narrow" panose="020B0004020202020204" pitchFamily="34" charset="0"/>
              </a:rPr>
              <a:t> </a:t>
            </a:r>
            <a:r>
              <a:rPr lang="en-US" sz="1100" dirty="0" err="1">
                <a:solidFill>
                  <a:srgbClr val="92D050"/>
                </a:solidFill>
                <a:latin typeface="Aptos Narrow" panose="020B0004020202020204" pitchFamily="34" charset="0"/>
              </a:rPr>
              <a:t>l’ordine</a:t>
            </a:r>
            <a:r>
              <a:rPr lang="en-US" sz="1100" dirty="0">
                <a:latin typeface="Aptos Narrow" panose="020B0004020202020204" pitchFamily="34" charset="0"/>
              </a:rPr>
              <a:t>, lo </a:t>
            </a:r>
            <a:r>
              <a:rPr lang="en-US" sz="1100" dirty="0" err="1">
                <a:latin typeface="Aptos Narrow" panose="020B0004020202020204" pitchFamily="34" charset="0"/>
              </a:rPr>
              <a:t>stesso</a:t>
            </a:r>
            <a:r>
              <a:rPr lang="en-US" sz="1100" dirty="0">
                <a:latin typeface="Aptos Narrow" panose="020B0004020202020204" pitchFamily="34" charset="0"/>
              </a:rPr>
              <a:t> </a:t>
            </a:r>
            <a:r>
              <a:rPr lang="en-US" sz="1100" dirty="0" err="1">
                <a:latin typeface="Aptos Narrow" panose="020B0004020202020204" pitchFamily="34" charset="0"/>
              </a:rPr>
              <a:t>giorno</a:t>
            </a:r>
            <a:r>
              <a:rPr lang="en-US" sz="1100" dirty="0">
                <a:latin typeface="Aptos Narrow" panose="020B0004020202020204" pitchFamily="34" charset="0"/>
              </a:rPr>
              <a:t> </a:t>
            </a:r>
            <a:r>
              <a:rPr lang="en-US" sz="1100" dirty="0" err="1">
                <a:latin typeface="Aptos Narrow" panose="020B0004020202020204" pitchFamily="34" charset="0"/>
              </a:rPr>
              <a:t>che</a:t>
            </a:r>
            <a:r>
              <a:rPr lang="en-US" sz="1100" dirty="0">
                <a:latin typeface="Aptos Narrow" panose="020B0004020202020204" pitchFamily="34" charset="0"/>
              </a:rPr>
              <a:t>  lo </a:t>
            </a:r>
            <a:r>
              <a:rPr lang="en-US" sz="1100" dirty="0" err="1">
                <a:latin typeface="Aptos Narrow" panose="020B0004020202020204" pitchFamily="34" charset="0"/>
              </a:rPr>
              <a:t>ricevera</a:t>
            </a:r>
            <a:r>
              <a:rPr lang="en-US" sz="1100" dirty="0">
                <a:latin typeface="Aptos Narrow" panose="020B0004020202020204" pitchFamily="34" charset="0"/>
              </a:rPr>
              <a:t> </a:t>
            </a:r>
            <a:r>
              <a:rPr lang="en-US" sz="1100" dirty="0" err="1">
                <a:latin typeface="Aptos Narrow" panose="020B0004020202020204" pitchFamily="34" charset="0"/>
              </a:rPr>
              <a:t>l’automazione</a:t>
            </a:r>
            <a:r>
              <a:rPr lang="en-US" sz="1100" dirty="0">
                <a:latin typeface="Aptos Narrow" panose="020B0004020202020204" pitchFamily="34" charset="0"/>
              </a:rPr>
              <a:t> </a:t>
            </a:r>
            <a:r>
              <a:rPr lang="en-US" sz="1100" dirty="0" err="1">
                <a:latin typeface="Aptos Narrow" panose="020B0004020202020204" pitchFamily="34" charset="0"/>
              </a:rPr>
              <a:t>inviera</a:t>
            </a:r>
            <a:r>
              <a:rPr lang="en-US" sz="1100" dirty="0">
                <a:latin typeface="Aptos Narrow" panose="020B0004020202020204" pitchFamily="34" charset="0"/>
              </a:rPr>
              <a:t> un email </a:t>
            </a:r>
            <a:r>
              <a:rPr lang="en-US" sz="1100" dirty="0" err="1">
                <a:latin typeface="Aptos Narrow" panose="020B0004020202020204" pitchFamily="34" charset="0"/>
              </a:rPr>
              <a:t>richiedendo</a:t>
            </a:r>
            <a:r>
              <a:rPr lang="en-US" sz="1100" dirty="0">
                <a:latin typeface="Aptos Narrow" panose="020B0004020202020204" pitchFamily="34" charset="0"/>
              </a:rPr>
              <a:t> </a:t>
            </a:r>
            <a:r>
              <a:rPr lang="en-US" sz="1100" dirty="0" err="1">
                <a:latin typeface="Aptos Narrow" panose="020B0004020202020204" pitchFamily="34" charset="0"/>
              </a:rPr>
              <a:t>una</a:t>
            </a:r>
            <a:r>
              <a:rPr lang="en-US" sz="1100" dirty="0">
                <a:latin typeface="Aptos Narrow" panose="020B0004020202020204" pitchFamily="34" charset="0"/>
              </a:rPr>
              <a:t> </a:t>
            </a:r>
            <a:r>
              <a:rPr lang="en-US" sz="1100" dirty="0" err="1">
                <a:latin typeface="Aptos Narrow" panose="020B0004020202020204" pitchFamily="34" charset="0"/>
              </a:rPr>
              <a:t>recensione</a:t>
            </a:r>
            <a:r>
              <a:rPr lang="en-US" sz="1100" dirty="0">
                <a:latin typeface="Aptos Narrow" panose="020B0004020202020204" pitchFamily="34" charset="0"/>
              </a:rPr>
              <a:t> </a:t>
            </a:r>
            <a:r>
              <a:rPr lang="en-US" sz="1100" dirty="0" err="1">
                <a:latin typeface="Aptos Narrow" panose="020B0004020202020204" pitchFamily="34" charset="0"/>
              </a:rPr>
              <a:t>sul</a:t>
            </a:r>
            <a:r>
              <a:rPr lang="en-US" sz="1100" dirty="0">
                <a:latin typeface="Aptos Narrow" panose="020B0004020202020204" pitchFamily="34" charset="0"/>
              </a:rPr>
              <a:t> </a:t>
            </a:r>
            <a:r>
              <a:rPr lang="en-US" sz="1100" dirty="0" err="1">
                <a:latin typeface="Aptos Narrow" panose="020B0004020202020204" pitchFamily="34" charset="0"/>
              </a:rPr>
              <a:t>prodotto</a:t>
            </a:r>
            <a:r>
              <a:rPr lang="en-US" sz="1100" dirty="0">
                <a:latin typeface="Aptos Narrow" panose="020B0004020202020204" pitchFamily="34" charset="0"/>
              </a:rPr>
              <a:t> e </a:t>
            </a:r>
            <a:r>
              <a:rPr lang="en-US" sz="1100" dirty="0" err="1">
                <a:latin typeface="Aptos Narrow" panose="020B0004020202020204" pitchFamily="34" charset="0"/>
              </a:rPr>
              <a:t>proponendo</a:t>
            </a:r>
            <a:r>
              <a:rPr lang="en-US" sz="1100" dirty="0">
                <a:latin typeface="Aptos Narrow" panose="020B0004020202020204" pitchFamily="34" charset="0"/>
              </a:rPr>
              <a:t> uno </a:t>
            </a:r>
            <a:r>
              <a:rPr lang="en-US" sz="1100" dirty="0" err="1">
                <a:latin typeface="Aptos Narrow" panose="020B0004020202020204" pitchFamily="34" charset="0"/>
              </a:rPr>
              <a:t>sconto</a:t>
            </a:r>
            <a:r>
              <a:rPr lang="en-US" sz="1100" dirty="0">
                <a:latin typeface="Aptos Narrow" panose="020B0004020202020204" pitchFamily="34" charset="0"/>
              </a:rPr>
              <a:t> del 5% </a:t>
            </a:r>
            <a:r>
              <a:rPr lang="en-US" sz="1100" dirty="0" err="1">
                <a:latin typeface="Aptos Narrow" panose="020B0004020202020204" pitchFamily="34" charset="0"/>
              </a:rPr>
              <a:t>sul</a:t>
            </a:r>
            <a:r>
              <a:rPr lang="en-US" sz="1100" dirty="0">
                <a:latin typeface="Aptos Narrow" panose="020B0004020202020204" pitchFamily="34" charset="0"/>
              </a:rPr>
              <a:t> </a:t>
            </a:r>
            <a:r>
              <a:rPr lang="en-US" sz="1100" dirty="0" err="1">
                <a:latin typeface="Aptos Narrow" panose="020B0004020202020204" pitchFamily="34" charset="0"/>
              </a:rPr>
              <a:t>prossimo</a:t>
            </a:r>
            <a:r>
              <a:rPr lang="en-US" sz="1100" dirty="0">
                <a:latin typeface="Aptos Narrow" panose="020B0004020202020204" pitchFamily="34" charset="0"/>
              </a:rPr>
              <a:t> se la </a:t>
            </a:r>
            <a:r>
              <a:rPr lang="en-US" sz="1100" dirty="0" err="1">
                <a:latin typeface="Aptos Narrow" panose="020B0004020202020204" pitchFamily="34" charset="0"/>
              </a:rPr>
              <a:t>recensione</a:t>
            </a:r>
            <a:r>
              <a:rPr lang="en-US" sz="1100" dirty="0">
                <a:latin typeface="Aptos Narrow" panose="020B0004020202020204" pitchFamily="34" charset="0"/>
              </a:rPr>
              <a:t> </a:t>
            </a:r>
            <a:r>
              <a:rPr lang="en-US" sz="1100" dirty="0" err="1">
                <a:latin typeface="Aptos Narrow" panose="020B0004020202020204" pitchFamily="34" charset="0"/>
              </a:rPr>
              <a:t>viene</a:t>
            </a:r>
            <a:r>
              <a:rPr lang="en-US" sz="1100" dirty="0">
                <a:latin typeface="Aptos Narrow" panose="020B0004020202020204" pitchFamily="34" charset="0"/>
              </a:rPr>
              <a:t> </a:t>
            </a:r>
            <a:r>
              <a:rPr lang="en-US" sz="1100" dirty="0" err="1">
                <a:latin typeface="Aptos Narrow" panose="020B0004020202020204" pitchFamily="34" charset="0"/>
              </a:rPr>
              <a:t>postata</a:t>
            </a:r>
            <a:endParaRPr lang="en-US" sz="1100" dirty="0">
              <a:latin typeface="Aptos Narrow" panose="020B0004020202020204" pitchFamily="34" charset="0"/>
            </a:endParaRPr>
          </a:p>
          <a:p>
            <a:pPr marL="342900" indent="-342900">
              <a:lnSpc>
                <a:spcPct val="110000"/>
              </a:lnSpc>
              <a:buFont typeface="+mj-lt"/>
              <a:buAutoNum type="arabicPeriod"/>
            </a:pPr>
            <a:r>
              <a:rPr lang="en-US" sz="1100" dirty="0" err="1">
                <a:solidFill>
                  <a:srgbClr val="92D050"/>
                </a:solidFill>
                <a:latin typeface="Aptos Narrow" panose="020B0004020202020204" pitchFamily="34" charset="0"/>
              </a:rPr>
              <a:t>Seguire</a:t>
            </a:r>
            <a:r>
              <a:rPr lang="en-US" sz="1100" dirty="0">
                <a:solidFill>
                  <a:srgbClr val="92D050"/>
                </a:solidFill>
                <a:latin typeface="Aptos Narrow" panose="020B0004020202020204" pitchFamily="34" charset="0"/>
              </a:rPr>
              <a:t> I </a:t>
            </a:r>
            <a:r>
              <a:rPr lang="en-US" sz="1100" dirty="0" err="1">
                <a:solidFill>
                  <a:srgbClr val="92D050"/>
                </a:solidFill>
                <a:latin typeface="Aptos Narrow" panose="020B0004020202020204" pitchFamily="34" charset="0"/>
              </a:rPr>
              <a:t>nuovi</a:t>
            </a:r>
            <a:r>
              <a:rPr lang="en-US" sz="1100" dirty="0">
                <a:solidFill>
                  <a:srgbClr val="92D050"/>
                </a:solidFill>
                <a:latin typeface="Aptos Narrow" panose="020B0004020202020204" pitchFamily="34" charset="0"/>
              </a:rPr>
              <a:t> </a:t>
            </a:r>
            <a:r>
              <a:rPr lang="en-US" sz="1100" dirty="0" err="1">
                <a:solidFill>
                  <a:srgbClr val="92D050"/>
                </a:solidFill>
                <a:latin typeface="Aptos Narrow" panose="020B0004020202020204" pitchFamily="34" charset="0"/>
              </a:rPr>
              <a:t>contatti</a:t>
            </a:r>
            <a:r>
              <a:rPr lang="en-US" sz="1100" dirty="0">
                <a:latin typeface="Aptos Narrow" panose="020B0004020202020204" pitchFamily="34" charset="0"/>
              </a:rPr>
              <a:t>: con </a:t>
            </a:r>
            <a:r>
              <a:rPr lang="en-US" sz="1100" dirty="0" err="1">
                <a:latin typeface="Aptos Narrow" panose="020B0004020202020204" pitchFamily="34" charset="0"/>
              </a:rPr>
              <a:t>l’iscrizione</a:t>
            </a:r>
            <a:r>
              <a:rPr lang="en-US" sz="1100" dirty="0">
                <a:latin typeface="Aptos Narrow" panose="020B0004020202020204" pitchFamily="34" charset="0"/>
              </a:rPr>
              <a:t> </a:t>
            </a:r>
            <a:r>
              <a:rPr lang="en-US" sz="1100" dirty="0" err="1">
                <a:latin typeface="Aptos Narrow" panose="020B0004020202020204" pitchFamily="34" charset="0"/>
              </a:rPr>
              <a:t>alla</a:t>
            </a:r>
            <a:r>
              <a:rPr lang="en-US" sz="1100" dirty="0">
                <a:latin typeface="Aptos Narrow" panose="020B0004020202020204" pitchFamily="34" charset="0"/>
              </a:rPr>
              <a:t> newsletter o al </a:t>
            </a:r>
            <a:r>
              <a:rPr lang="en-US" sz="1100" dirty="0" err="1">
                <a:latin typeface="Aptos Narrow" panose="020B0004020202020204" pitchFamily="34" charset="0"/>
              </a:rPr>
              <a:t>sito</a:t>
            </a:r>
            <a:r>
              <a:rPr lang="en-US" sz="1100" dirty="0">
                <a:latin typeface="Aptos Narrow" panose="020B0004020202020204" pitchFamily="34" charset="0"/>
              </a:rPr>
              <a:t> </a:t>
            </a:r>
            <a:r>
              <a:rPr lang="en-US" sz="1100" dirty="0" err="1">
                <a:latin typeface="Aptos Narrow" panose="020B0004020202020204" pitchFamily="34" charset="0"/>
              </a:rPr>
              <a:t>dovremo</a:t>
            </a:r>
            <a:r>
              <a:rPr lang="en-US" sz="1100" dirty="0">
                <a:latin typeface="Aptos Narrow" panose="020B0004020202020204" pitchFamily="34" charset="0"/>
              </a:rPr>
              <a:t> </a:t>
            </a:r>
            <a:r>
              <a:rPr lang="en-US" sz="1100" dirty="0" err="1">
                <a:latin typeface="Aptos Narrow" panose="020B0004020202020204" pitchFamily="34" charset="0"/>
              </a:rPr>
              <a:t>seguire</a:t>
            </a:r>
            <a:r>
              <a:rPr lang="en-US" sz="1100" dirty="0">
                <a:latin typeface="Aptos Narrow" panose="020B0004020202020204" pitchFamily="34" charset="0"/>
              </a:rPr>
              <a:t> </a:t>
            </a:r>
            <a:r>
              <a:rPr lang="en-US" sz="1100" dirty="0" err="1">
                <a:latin typeface="Aptos Narrow" panose="020B0004020202020204" pitchFamily="34" charset="0"/>
              </a:rPr>
              <a:t>questi</a:t>
            </a:r>
            <a:r>
              <a:rPr lang="en-US" sz="1100" dirty="0">
                <a:latin typeface="Aptos Narrow" panose="020B0004020202020204" pitchFamily="34" charset="0"/>
              </a:rPr>
              <a:t> </a:t>
            </a:r>
            <a:r>
              <a:rPr lang="en-US" sz="1100" dirty="0" err="1">
                <a:latin typeface="Aptos Narrow" panose="020B0004020202020204" pitchFamily="34" charset="0"/>
              </a:rPr>
              <a:t>contatti</a:t>
            </a:r>
            <a:r>
              <a:rPr lang="en-US" sz="1100" dirty="0">
                <a:latin typeface="Aptos Narrow" panose="020B0004020202020204" pitchFamily="34" charset="0"/>
              </a:rPr>
              <a:t> e </a:t>
            </a:r>
            <a:r>
              <a:rPr lang="en-US" sz="1100" dirty="0" err="1">
                <a:latin typeface="Aptos Narrow" panose="020B0004020202020204" pitchFamily="34" charset="0"/>
              </a:rPr>
              <a:t>farli</a:t>
            </a:r>
            <a:r>
              <a:rPr lang="en-US" sz="1100" dirty="0">
                <a:latin typeface="Aptos Narrow" panose="020B0004020202020204" pitchFamily="34" charset="0"/>
              </a:rPr>
              <a:t> </a:t>
            </a:r>
            <a:r>
              <a:rPr lang="en-US" sz="1100" dirty="0" err="1">
                <a:latin typeface="Aptos Narrow" panose="020B0004020202020204" pitchFamily="34" charset="0"/>
              </a:rPr>
              <a:t>convertire</a:t>
            </a:r>
            <a:r>
              <a:rPr lang="en-US" sz="1100" dirty="0">
                <a:latin typeface="Aptos Narrow" panose="020B0004020202020204" pitchFamily="34" charset="0"/>
              </a:rPr>
              <a:t> in </a:t>
            </a:r>
            <a:r>
              <a:rPr lang="en-US" sz="1100" dirty="0" err="1">
                <a:latin typeface="Aptos Narrow" panose="020B0004020202020204" pitchFamily="34" charset="0"/>
              </a:rPr>
              <a:t>clienti</a:t>
            </a:r>
            <a:r>
              <a:rPr lang="en-US" sz="1100" dirty="0">
                <a:latin typeface="Aptos Narrow" panose="020B0004020202020204" pitchFamily="34" charset="0"/>
              </a:rPr>
              <a:t>, </a:t>
            </a:r>
            <a:r>
              <a:rPr lang="en-US" sz="1100" dirty="0" err="1">
                <a:latin typeface="Aptos Narrow" panose="020B0004020202020204" pitchFamily="34" charset="0"/>
              </a:rPr>
              <a:t>l’automazione</a:t>
            </a:r>
            <a:r>
              <a:rPr lang="en-US" sz="1100" dirty="0">
                <a:latin typeface="Aptos Narrow" panose="020B0004020202020204" pitchFamily="34" charset="0"/>
              </a:rPr>
              <a:t> </a:t>
            </a:r>
            <a:r>
              <a:rPr lang="en-US" sz="1100" dirty="0" err="1">
                <a:latin typeface="Aptos Narrow" panose="020B0004020202020204" pitchFamily="34" charset="0"/>
              </a:rPr>
              <a:t>andra</a:t>
            </a:r>
            <a:r>
              <a:rPr lang="en-US" sz="1100" dirty="0">
                <a:latin typeface="Aptos Narrow" panose="020B0004020202020204" pitchFamily="34" charset="0"/>
              </a:rPr>
              <a:t> a Vedere I </a:t>
            </a:r>
            <a:r>
              <a:rPr lang="en-US" sz="1100" dirty="0" err="1">
                <a:latin typeface="Aptos Narrow" panose="020B0004020202020204" pitchFamily="34" charset="0"/>
              </a:rPr>
              <a:t>contatti</a:t>
            </a:r>
            <a:r>
              <a:rPr lang="en-US" sz="1100" dirty="0">
                <a:latin typeface="Aptos Narrow" panose="020B0004020202020204" pitchFamily="34" charset="0"/>
              </a:rPr>
              <a:t> </a:t>
            </a:r>
            <a:r>
              <a:rPr lang="en-US" sz="1100" dirty="0" err="1">
                <a:latin typeface="Aptos Narrow" panose="020B0004020202020204" pitchFamily="34" charset="0"/>
              </a:rPr>
              <a:t>che</a:t>
            </a:r>
            <a:r>
              <a:rPr lang="en-US" sz="1100" dirty="0">
                <a:latin typeface="Aptos Narrow" panose="020B0004020202020204" pitchFamily="34" charset="0"/>
              </a:rPr>
              <a:t> </a:t>
            </a:r>
            <a:r>
              <a:rPr lang="en-US" sz="1100" dirty="0" err="1">
                <a:latin typeface="Aptos Narrow" panose="020B0004020202020204" pitchFamily="34" charset="0"/>
              </a:rPr>
              <a:t>si</a:t>
            </a:r>
            <a:r>
              <a:rPr lang="en-US" sz="1100" dirty="0">
                <a:latin typeface="Aptos Narrow" panose="020B0004020202020204" pitchFamily="34" charset="0"/>
              </a:rPr>
              <a:t> </a:t>
            </a:r>
            <a:r>
              <a:rPr lang="en-US" sz="1100" dirty="0" err="1">
                <a:latin typeface="Aptos Narrow" panose="020B0004020202020204" pitchFamily="34" charset="0"/>
              </a:rPr>
              <a:t>sono</a:t>
            </a:r>
            <a:r>
              <a:rPr lang="en-US" sz="1100" dirty="0">
                <a:latin typeface="Aptos Narrow" panose="020B0004020202020204" pitchFamily="34" charset="0"/>
              </a:rPr>
              <a:t> </a:t>
            </a:r>
            <a:r>
              <a:rPr lang="en-US" sz="1100" dirty="0" err="1">
                <a:latin typeface="Aptos Narrow" panose="020B0004020202020204" pitchFamily="34" charset="0"/>
              </a:rPr>
              <a:t>iscritti</a:t>
            </a:r>
            <a:r>
              <a:rPr lang="en-US" sz="1100" dirty="0">
                <a:latin typeface="Aptos Narrow" panose="020B0004020202020204" pitchFamily="34" charset="0"/>
              </a:rPr>
              <a:t> ma poi non </a:t>
            </a:r>
            <a:r>
              <a:rPr lang="en-US" sz="1100" dirty="0" err="1">
                <a:latin typeface="Aptos Narrow" panose="020B0004020202020204" pitchFamily="34" charset="0"/>
              </a:rPr>
              <a:t>hanno</a:t>
            </a:r>
            <a:r>
              <a:rPr lang="en-US" sz="1100" dirty="0">
                <a:latin typeface="Aptos Narrow" panose="020B0004020202020204" pitchFamily="34" charset="0"/>
              </a:rPr>
              <a:t> piu’ </a:t>
            </a:r>
            <a:r>
              <a:rPr lang="en-US" sz="1100" dirty="0" err="1">
                <a:latin typeface="Aptos Narrow" panose="020B0004020202020204" pitchFamily="34" charset="0"/>
              </a:rPr>
              <a:t>interagito</a:t>
            </a:r>
            <a:r>
              <a:rPr lang="en-US" sz="1100" dirty="0">
                <a:latin typeface="Aptos Narrow" panose="020B0004020202020204" pitchFamily="34" charset="0"/>
              </a:rPr>
              <a:t> con </a:t>
            </a:r>
            <a:r>
              <a:rPr lang="en-US" sz="1100" dirty="0" err="1">
                <a:latin typeface="Aptos Narrow" panose="020B0004020202020204" pitchFamily="34" charset="0"/>
              </a:rPr>
              <a:t>noi</a:t>
            </a:r>
            <a:r>
              <a:rPr lang="en-US" sz="1100" dirty="0">
                <a:latin typeface="Aptos Narrow" panose="020B0004020202020204" pitchFamily="34" charset="0"/>
              </a:rPr>
              <a:t> </a:t>
            </a:r>
            <a:r>
              <a:rPr lang="en-US" sz="1100" dirty="0" err="1">
                <a:latin typeface="Aptos Narrow" panose="020B0004020202020204" pitchFamily="34" charset="0"/>
              </a:rPr>
              <a:t>cosi</a:t>
            </a:r>
            <a:r>
              <a:rPr lang="en-US" sz="1100" dirty="0">
                <a:latin typeface="Aptos Narrow" panose="020B0004020202020204" pitchFamily="34" charset="0"/>
              </a:rPr>
              <a:t> da </a:t>
            </a:r>
            <a:r>
              <a:rPr lang="en-US" sz="1100" dirty="0" err="1">
                <a:latin typeface="Aptos Narrow" panose="020B0004020202020204" pitchFamily="34" charset="0"/>
              </a:rPr>
              <a:t>inviare</a:t>
            </a:r>
            <a:r>
              <a:rPr lang="en-US" sz="1100" dirty="0">
                <a:latin typeface="Aptos Narrow" panose="020B0004020202020204" pitchFamily="34" charset="0"/>
              </a:rPr>
              <a:t> email per </a:t>
            </a:r>
            <a:r>
              <a:rPr lang="en-US" sz="1100" dirty="0" err="1">
                <a:latin typeface="Aptos Narrow" panose="020B0004020202020204" pitchFamily="34" charset="0"/>
              </a:rPr>
              <a:t>proporre</a:t>
            </a:r>
            <a:r>
              <a:rPr lang="en-US" sz="1100" dirty="0">
                <a:latin typeface="Aptos Narrow" panose="020B0004020202020204" pitchFamily="34" charset="0"/>
              </a:rPr>
              <a:t> I </a:t>
            </a:r>
            <a:r>
              <a:rPr lang="en-US" sz="1100" dirty="0" err="1">
                <a:latin typeface="Aptos Narrow" panose="020B0004020202020204" pitchFamily="34" charset="0"/>
              </a:rPr>
              <a:t>nuovi</a:t>
            </a:r>
            <a:r>
              <a:rPr lang="en-US" sz="1100" dirty="0">
                <a:latin typeface="Aptos Narrow" panose="020B0004020202020204" pitchFamily="34" charset="0"/>
              </a:rPr>
              <a:t> </a:t>
            </a:r>
            <a:r>
              <a:rPr lang="en-US" sz="1100" dirty="0" err="1">
                <a:latin typeface="Aptos Narrow" panose="020B0004020202020204" pitchFamily="34" charset="0"/>
              </a:rPr>
              <a:t>prodotti</a:t>
            </a:r>
            <a:r>
              <a:rPr lang="en-US" sz="1100" dirty="0">
                <a:latin typeface="Aptos Narrow" panose="020B0004020202020204" pitchFamily="34" charset="0"/>
              </a:rPr>
              <a:t> o </a:t>
            </a:r>
            <a:r>
              <a:rPr lang="en-US" sz="1100" dirty="0" err="1">
                <a:latin typeface="Aptos Narrow" panose="020B0004020202020204" pitchFamily="34" charset="0"/>
              </a:rPr>
              <a:t>promozioni</a:t>
            </a:r>
            <a:r>
              <a:rPr lang="en-US" sz="1100" dirty="0">
                <a:latin typeface="Aptos Narrow" panose="020B0004020202020204" pitchFamily="34" charset="0"/>
              </a:rPr>
              <a:t>, in </a:t>
            </a:r>
            <a:r>
              <a:rPr lang="en-US" sz="1100" dirty="0" err="1">
                <a:latin typeface="Aptos Narrow" panose="020B0004020202020204" pitchFamily="34" charset="0"/>
              </a:rPr>
              <a:t>questo</a:t>
            </a:r>
            <a:r>
              <a:rPr lang="en-US" sz="1100" dirty="0">
                <a:latin typeface="Aptos Narrow" panose="020B0004020202020204" pitchFamily="34" charset="0"/>
              </a:rPr>
              <a:t> </a:t>
            </a:r>
            <a:r>
              <a:rPr lang="en-US" sz="1100" dirty="0" err="1">
                <a:latin typeface="Aptos Narrow" panose="020B0004020202020204" pitchFamily="34" charset="0"/>
              </a:rPr>
              <a:t>caso</a:t>
            </a:r>
            <a:r>
              <a:rPr lang="en-US" sz="1100" dirty="0">
                <a:latin typeface="Aptos Narrow" panose="020B0004020202020204" pitchFamily="34" charset="0"/>
              </a:rPr>
              <a:t> </a:t>
            </a:r>
            <a:r>
              <a:rPr lang="en-US" sz="1100" dirty="0" err="1">
                <a:latin typeface="Aptos Narrow" panose="020B0004020202020204" pitchFamily="34" charset="0"/>
              </a:rPr>
              <a:t>l’automazione</a:t>
            </a:r>
            <a:r>
              <a:rPr lang="en-US" sz="1100" dirty="0">
                <a:latin typeface="Aptos Narrow" panose="020B0004020202020204" pitchFamily="34" charset="0"/>
              </a:rPr>
              <a:t> </a:t>
            </a:r>
            <a:r>
              <a:rPr lang="en-US" sz="1100" dirty="0" err="1">
                <a:latin typeface="Aptos Narrow" panose="020B0004020202020204" pitchFamily="34" charset="0"/>
              </a:rPr>
              <a:t>aspettera</a:t>
            </a:r>
            <a:r>
              <a:rPr lang="en-US" sz="1100" dirty="0">
                <a:latin typeface="Aptos Narrow" panose="020B0004020202020204" pitchFamily="34" charset="0"/>
              </a:rPr>
              <a:t> prima di </a:t>
            </a:r>
            <a:r>
              <a:rPr lang="en-US" sz="1100" dirty="0" err="1">
                <a:latin typeface="Aptos Narrow" panose="020B0004020202020204" pitchFamily="34" charset="0"/>
              </a:rPr>
              <a:t>contattare</a:t>
            </a:r>
            <a:r>
              <a:rPr lang="en-US" sz="1100" dirty="0">
                <a:latin typeface="Aptos Narrow" panose="020B0004020202020204" pitchFamily="34" charset="0"/>
              </a:rPr>
              <a:t> I </a:t>
            </a:r>
            <a:r>
              <a:rPr lang="en-US" sz="1100" dirty="0" err="1">
                <a:latin typeface="Aptos Narrow" panose="020B0004020202020204" pitchFamily="34" charset="0"/>
              </a:rPr>
              <a:t>contatti</a:t>
            </a:r>
            <a:r>
              <a:rPr lang="en-US" sz="1100" dirty="0">
                <a:latin typeface="Aptos Narrow" panose="020B0004020202020204" pitchFamily="34" charset="0"/>
              </a:rPr>
              <a:t> </a:t>
            </a:r>
            <a:r>
              <a:rPr lang="en-US" sz="1100" dirty="0" err="1">
                <a:latin typeface="Aptos Narrow" panose="020B0004020202020204" pitchFamily="34" charset="0"/>
              </a:rPr>
              <a:t>cosi</a:t>
            </a:r>
            <a:r>
              <a:rPr lang="en-US" sz="1100" dirty="0">
                <a:latin typeface="Aptos Narrow" panose="020B0004020202020204" pitchFamily="34" charset="0"/>
              </a:rPr>
              <a:t> da non </a:t>
            </a:r>
            <a:r>
              <a:rPr lang="en-US" sz="1100" dirty="0" err="1">
                <a:latin typeface="Aptos Narrow" panose="020B0004020202020204" pitchFamily="34" charset="0"/>
              </a:rPr>
              <a:t>creare</a:t>
            </a:r>
            <a:r>
              <a:rPr lang="en-US" sz="1100" dirty="0">
                <a:latin typeface="Aptos Narrow" panose="020B0004020202020204" pitchFamily="34" charset="0"/>
              </a:rPr>
              <a:t> ‘spam’.</a:t>
            </a:r>
          </a:p>
          <a:p>
            <a:pPr marL="342900" indent="-342900">
              <a:lnSpc>
                <a:spcPct val="110000"/>
              </a:lnSpc>
              <a:buFont typeface="+mj-lt"/>
              <a:buAutoNum type="arabicPeriod"/>
            </a:pPr>
            <a:r>
              <a:rPr lang="en-US" sz="1100" dirty="0">
                <a:solidFill>
                  <a:srgbClr val="92D050"/>
                </a:solidFill>
                <a:latin typeface="Aptos Narrow" panose="020B0004020202020204" pitchFamily="34" charset="0"/>
              </a:rPr>
              <a:t>Up-selling e cross-selling</a:t>
            </a:r>
            <a:r>
              <a:rPr lang="en-US" sz="1100" dirty="0">
                <a:latin typeface="Aptos Narrow" panose="020B0004020202020204" pitchFamily="34" charset="0"/>
              </a:rPr>
              <a:t>: il </a:t>
            </a:r>
            <a:r>
              <a:rPr lang="en-US" sz="1100" dirty="0" err="1">
                <a:latin typeface="Aptos Narrow" panose="020B0004020202020204" pitchFamily="34" charset="0"/>
              </a:rPr>
              <a:t>cliente</a:t>
            </a:r>
            <a:r>
              <a:rPr lang="en-US" sz="1100" dirty="0">
                <a:latin typeface="Aptos Narrow" panose="020B0004020202020204" pitchFamily="34" charset="0"/>
              </a:rPr>
              <a:t> </a:t>
            </a:r>
            <a:r>
              <a:rPr lang="en-US" sz="1100" dirty="0" err="1">
                <a:latin typeface="Aptos Narrow" panose="020B0004020202020204" pitchFamily="34" charset="0"/>
              </a:rPr>
              <a:t>acquista</a:t>
            </a:r>
            <a:r>
              <a:rPr lang="en-US" sz="1100" dirty="0">
                <a:latin typeface="Aptos Narrow" panose="020B0004020202020204" pitchFamily="34" charset="0"/>
              </a:rPr>
              <a:t> un </a:t>
            </a:r>
            <a:r>
              <a:rPr lang="en-US" sz="1100" dirty="0" err="1">
                <a:latin typeface="Aptos Narrow" panose="020B0004020202020204" pitchFamily="34" charset="0"/>
              </a:rPr>
              <a:t>prodotto</a:t>
            </a:r>
            <a:r>
              <a:rPr lang="en-US" sz="1100" dirty="0">
                <a:latin typeface="Aptos Narrow" panose="020B0004020202020204" pitchFamily="34" charset="0"/>
              </a:rPr>
              <a:t> </a:t>
            </a:r>
            <a:r>
              <a:rPr lang="en-US" sz="1100" dirty="0" err="1">
                <a:latin typeface="Aptos Narrow" panose="020B0004020202020204" pitchFamily="34" charset="0"/>
              </a:rPr>
              <a:t>l’automazione</a:t>
            </a:r>
            <a:r>
              <a:rPr lang="en-US" sz="1100" dirty="0">
                <a:latin typeface="Aptos Narrow" panose="020B0004020202020204" pitchFamily="34" charset="0"/>
              </a:rPr>
              <a:t> </a:t>
            </a:r>
            <a:r>
              <a:rPr lang="en-US" sz="1100" dirty="0" err="1">
                <a:latin typeface="Aptos Narrow" panose="020B0004020202020204" pitchFamily="34" charset="0"/>
              </a:rPr>
              <a:t>fara</a:t>
            </a:r>
            <a:r>
              <a:rPr lang="en-US" sz="1100" dirty="0">
                <a:latin typeface="Aptos Narrow" panose="020B0004020202020204" pitchFamily="34" charset="0"/>
              </a:rPr>
              <a:t> </a:t>
            </a:r>
            <a:r>
              <a:rPr lang="en-US" sz="1100" dirty="0" err="1">
                <a:latin typeface="Aptos Narrow" panose="020B0004020202020204" pitchFamily="34" charset="0"/>
              </a:rPr>
              <a:t>sapere</a:t>
            </a:r>
            <a:r>
              <a:rPr lang="en-US" sz="1100" dirty="0">
                <a:latin typeface="Aptos Narrow" panose="020B0004020202020204" pitchFamily="34" charset="0"/>
              </a:rPr>
              <a:t> </a:t>
            </a:r>
            <a:r>
              <a:rPr lang="en-US" sz="1100" dirty="0" err="1">
                <a:latin typeface="Aptos Narrow" panose="020B0004020202020204" pitchFamily="34" charset="0"/>
              </a:rPr>
              <a:t>che</a:t>
            </a:r>
            <a:r>
              <a:rPr lang="en-US" sz="1100" dirty="0">
                <a:latin typeface="Aptos Narrow" panose="020B0004020202020204" pitchFamily="34" charset="0"/>
              </a:rPr>
              <a:t> </a:t>
            </a:r>
            <a:r>
              <a:rPr lang="en-US" sz="1100" dirty="0" err="1">
                <a:latin typeface="Aptos Narrow" panose="020B0004020202020204" pitchFamily="34" charset="0"/>
              </a:rPr>
              <a:t>acquistarne</a:t>
            </a:r>
            <a:r>
              <a:rPr lang="en-US" sz="1100" dirty="0">
                <a:latin typeface="Aptos Narrow" panose="020B0004020202020204" pitchFamily="34" charset="0"/>
              </a:rPr>
              <a:t> di piu’ </a:t>
            </a:r>
            <a:r>
              <a:rPr lang="en-US" sz="1100" dirty="0" err="1">
                <a:latin typeface="Aptos Narrow" panose="020B0004020202020204" pitchFamily="34" charset="0"/>
              </a:rPr>
              <a:t>garantira</a:t>
            </a:r>
            <a:r>
              <a:rPr lang="en-US" sz="1100" dirty="0">
                <a:latin typeface="Aptos Narrow" panose="020B0004020202020204" pitchFamily="34" charset="0"/>
              </a:rPr>
              <a:t> uno </a:t>
            </a:r>
            <a:r>
              <a:rPr lang="en-US" sz="1100" dirty="0" err="1">
                <a:latin typeface="Aptos Narrow" panose="020B0004020202020204" pitchFamily="34" charset="0"/>
              </a:rPr>
              <a:t>sconto</a:t>
            </a:r>
            <a:r>
              <a:rPr lang="en-US" sz="1100" dirty="0">
                <a:latin typeface="Aptos Narrow" panose="020B0004020202020204" pitchFamily="34" charset="0"/>
              </a:rPr>
              <a:t> piu’ la </a:t>
            </a:r>
            <a:r>
              <a:rPr lang="en-US" sz="1100" dirty="0" err="1">
                <a:latin typeface="Aptos Narrow" panose="020B0004020202020204" pitchFamily="34" charset="0"/>
              </a:rPr>
              <a:t>quantita</a:t>
            </a:r>
            <a:r>
              <a:rPr lang="en-US" sz="1100" dirty="0">
                <a:latin typeface="Aptos Narrow" panose="020B0004020202020204" pitchFamily="34" charset="0"/>
              </a:rPr>
              <a:t> </a:t>
            </a:r>
            <a:r>
              <a:rPr lang="en-US" sz="1100" dirty="0" err="1">
                <a:latin typeface="Aptos Narrow" panose="020B0004020202020204" pitchFamily="34" charset="0"/>
              </a:rPr>
              <a:t>aumenta</a:t>
            </a:r>
            <a:r>
              <a:rPr lang="en-US" sz="1100" dirty="0">
                <a:latin typeface="Aptos Narrow" panose="020B0004020202020204" pitchFamily="34" charset="0"/>
              </a:rPr>
              <a:t>(up-selling). Il </a:t>
            </a:r>
            <a:r>
              <a:rPr lang="en-US" sz="1100" dirty="0" err="1">
                <a:latin typeface="Aptos Narrow" panose="020B0004020202020204" pitchFamily="34" charset="0"/>
              </a:rPr>
              <a:t>cliente</a:t>
            </a:r>
            <a:r>
              <a:rPr lang="en-US" sz="1100" dirty="0">
                <a:latin typeface="Aptos Narrow" panose="020B0004020202020204" pitchFamily="34" charset="0"/>
              </a:rPr>
              <a:t> </a:t>
            </a:r>
            <a:r>
              <a:rPr lang="en-US" sz="1100" dirty="0" err="1">
                <a:latin typeface="Aptos Narrow" panose="020B0004020202020204" pitchFamily="34" charset="0"/>
              </a:rPr>
              <a:t>acquista</a:t>
            </a:r>
            <a:r>
              <a:rPr lang="en-US" sz="1100" dirty="0">
                <a:latin typeface="Aptos Narrow" panose="020B0004020202020204" pitchFamily="34" charset="0"/>
              </a:rPr>
              <a:t> un </a:t>
            </a:r>
            <a:r>
              <a:rPr lang="en-US" sz="1100" dirty="0" err="1">
                <a:latin typeface="Aptos Narrow" panose="020B0004020202020204" pitchFamily="34" charset="0"/>
              </a:rPr>
              <a:t>prodotto</a:t>
            </a:r>
            <a:r>
              <a:rPr lang="en-US" sz="1100" dirty="0">
                <a:latin typeface="Aptos Narrow" panose="020B0004020202020204" pitchFamily="34" charset="0"/>
              </a:rPr>
              <a:t> </a:t>
            </a:r>
            <a:r>
              <a:rPr lang="en-US" sz="1100" dirty="0" err="1">
                <a:latin typeface="Aptos Narrow" panose="020B0004020202020204" pitchFamily="34" charset="0"/>
              </a:rPr>
              <a:t>gli</a:t>
            </a:r>
            <a:r>
              <a:rPr lang="en-US" sz="1100" dirty="0">
                <a:latin typeface="Aptos Narrow" panose="020B0004020202020204" pitchFamily="34" charset="0"/>
              </a:rPr>
              <a:t> verra </a:t>
            </a:r>
            <a:r>
              <a:rPr lang="en-US" sz="1100" dirty="0" err="1">
                <a:latin typeface="Aptos Narrow" panose="020B0004020202020204" pitchFamily="34" charset="0"/>
              </a:rPr>
              <a:t>consigliato</a:t>
            </a:r>
            <a:r>
              <a:rPr lang="en-US" sz="1100" dirty="0">
                <a:latin typeface="Aptos Narrow" panose="020B0004020202020204" pitchFamily="34" charset="0"/>
              </a:rPr>
              <a:t> un </a:t>
            </a:r>
            <a:r>
              <a:rPr lang="en-US" sz="1100" dirty="0" err="1">
                <a:latin typeface="Aptos Narrow" panose="020B0004020202020204" pitchFamily="34" charset="0"/>
              </a:rPr>
              <a:t>altro</a:t>
            </a:r>
            <a:r>
              <a:rPr lang="en-US" sz="1100" dirty="0">
                <a:latin typeface="Aptos Narrow" panose="020B0004020202020204" pitchFamily="34" charset="0"/>
              </a:rPr>
              <a:t> </a:t>
            </a:r>
            <a:r>
              <a:rPr lang="en-US" sz="1100" dirty="0" err="1">
                <a:latin typeface="Aptos Narrow" panose="020B0004020202020204" pitchFamily="34" charset="0"/>
              </a:rPr>
              <a:t>prodotto</a:t>
            </a:r>
            <a:r>
              <a:rPr lang="en-US" sz="1100" dirty="0">
                <a:latin typeface="Aptos Narrow" panose="020B0004020202020204" pitchFamily="34" charset="0"/>
              </a:rPr>
              <a:t> </a:t>
            </a:r>
            <a:r>
              <a:rPr lang="en-US" sz="1100" dirty="0" err="1">
                <a:latin typeface="Aptos Narrow" panose="020B0004020202020204" pitchFamily="34" charset="0"/>
              </a:rPr>
              <a:t>complementare</a:t>
            </a:r>
            <a:r>
              <a:rPr lang="en-US" sz="1100" dirty="0">
                <a:latin typeface="Aptos Narrow" panose="020B0004020202020204" pitchFamily="34" charset="0"/>
              </a:rPr>
              <a:t> sempre con </a:t>
            </a:r>
            <a:r>
              <a:rPr lang="en-US" sz="1100" dirty="0" err="1">
                <a:latin typeface="Aptos Narrow" panose="020B0004020202020204" pitchFamily="34" charset="0"/>
              </a:rPr>
              <a:t>una</a:t>
            </a:r>
            <a:r>
              <a:rPr lang="en-US" sz="1100" dirty="0">
                <a:latin typeface="Aptos Narrow" panose="020B0004020202020204" pitchFamily="34" charset="0"/>
              </a:rPr>
              <a:t> </a:t>
            </a:r>
            <a:r>
              <a:rPr lang="en-US" sz="1100" dirty="0" err="1">
                <a:latin typeface="Aptos Narrow" panose="020B0004020202020204" pitchFamily="34" charset="0"/>
              </a:rPr>
              <a:t>promozione</a:t>
            </a:r>
            <a:r>
              <a:rPr lang="en-US" sz="1100" dirty="0">
                <a:latin typeface="Aptos Narrow" panose="020B0004020202020204" pitchFamily="34" charset="0"/>
              </a:rPr>
              <a:t> </a:t>
            </a:r>
            <a:r>
              <a:rPr lang="en-US" sz="1100" dirty="0" err="1">
                <a:latin typeface="Aptos Narrow" panose="020B0004020202020204" pitchFamily="34" charset="0"/>
              </a:rPr>
              <a:t>su</a:t>
            </a:r>
            <a:r>
              <a:rPr lang="en-US" sz="1100" dirty="0">
                <a:latin typeface="Aptos Narrow" panose="020B0004020202020204" pitchFamily="34" charset="0"/>
              </a:rPr>
              <a:t> di </a:t>
            </a:r>
            <a:r>
              <a:rPr lang="en-US" sz="1100" dirty="0" err="1">
                <a:latin typeface="Aptos Narrow" panose="020B0004020202020204" pitchFamily="34" charset="0"/>
              </a:rPr>
              <a:t>esso</a:t>
            </a:r>
            <a:r>
              <a:rPr lang="en-US" sz="1100" dirty="0">
                <a:latin typeface="Aptos Narrow" panose="020B0004020202020204" pitchFamily="34" charset="0"/>
              </a:rPr>
              <a:t>(</a:t>
            </a:r>
            <a:r>
              <a:rPr lang="en-US" sz="1100" dirty="0" err="1">
                <a:latin typeface="Aptos Narrow" panose="020B0004020202020204" pitchFamily="34" charset="0"/>
              </a:rPr>
              <a:t>prendi</a:t>
            </a:r>
            <a:r>
              <a:rPr lang="en-US" sz="1100" dirty="0">
                <a:latin typeface="Aptos Narrow" panose="020B0004020202020204" pitchFamily="34" charset="0"/>
              </a:rPr>
              <a:t> un </a:t>
            </a:r>
            <a:r>
              <a:rPr lang="en-US" sz="1100" dirty="0" err="1">
                <a:latin typeface="Aptos Narrow" panose="020B0004020202020204" pitchFamily="34" charset="0"/>
              </a:rPr>
              <a:t>deodorante</a:t>
            </a:r>
            <a:r>
              <a:rPr lang="en-US" sz="1100" dirty="0">
                <a:latin typeface="Aptos Narrow" panose="020B0004020202020204" pitchFamily="34" charset="0"/>
              </a:rPr>
              <a:t>? Crema </a:t>
            </a:r>
            <a:r>
              <a:rPr lang="en-US" sz="1100" dirty="0" err="1">
                <a:latin typeface="Aptos Narrow" panose="020B0004020202020204" pitchFamily="34" charset="0"/>
              </a:rPr>
              <a:t>viso</a:t>
            </a:r>
            <a:r>
              <a:rPr lang="en-US" sz="1100" dirty="0">
                <a:latin typeface="Aptos Narrow" panose="020B0004020202020204" pitchFamily="34" charset="0"/>
              </a:rPr>
              <a:t> </a:t>
            </a:r>
            <a:r>
              <a:rPr lang="en-US" sz="1100" dirty="0" err="1">
                <a:latin typeface="Aptos Narrow" panose="020B0004020202020204" pitchFamily="34" charset="0"/>
              </a:rPr>
              <a:t>ecologica</a:t>
            </a:r>
            <a:r>
              <a:rPr lang="en-US" sz="1100" dirty="0">
                <a:latin typeface="Aptos Narrow" panose="020B0004020202020204" pitchFamily="34" charset="0"/>
              </a:rPr>
              <a:t> al 10% in </a:t>
            </a:r>
            <a:r>
              <a:rPr lang="en-US" sz="1100" dirty="0" err="1">
                <a:latin typeface="Aptos Narrow" panose="020B0004020202020204" pitchFamily="34" charset="0"/>
              </a:rPr>
              <a:t>meno</a:t>
            </a:r>
            <a:r>
              <a:rPr lang="en-US" sz="1100" dirty="0">
                <a:latin typeface="Aptos Narrow" panose="020B0004020202020204" pitchFamily="34" charset="0"/>
              </a:rPr>
              <a:t> solo per </a:t>
            </a:r>
            <a:r>
              <a:rPr lang="en-US" sz="1100" dirty="0" err="1">
                <a:latin typeface="Aptos Narrow" panose="020B0004020202020204" pitchFamily="34" charset="0"/>
              </a:rPr>
              <a:t>lui</a:t>
            </a:r>
            <a:r>
              <a:rPr lang="en-US" sz="1100" dirty="0">
                <a:latin typeface="Aptos Narrow" panose="020B0004020202020204" pitchFamily="34" charset="0"/>
              </a:rPr>
              <a:t>) </a:t>
            </a:r>
            <a:r>
              <a:rPr lang="en-US" sz="1100" dirty="0" err="1">
                <a:latin typeface="Aptos Narrow" panose="020B0004020202020204" pitchFamily="34" charset="0"/>
              </a:rPr>
              <a:t>questo</a:t>
            </a:r>
            <a:r>
              <a:rPr lang="en-US" sz="1100" dirty="0">
                <a:latin typeface="Aptos Narrow" panose="020B0004020202020204" pitchFamily="34" charset="0"/>
              </a:rPr>
              <a:t> e’ cross selling</a:t>
            </a:r>
          </a:p>
          <a:p>
            <a:pPr marL="342900" indent="-342900">
              <a:lnSpc>
                <a:spcPct val="110000"/>
              </a:lnSpc>
              <a:buFont typeface="+mj-lt"/>
              <a:buAutoNum type="arabicPeriod"/>
            </a:pPr>
            <a:endParaRPr lang="en-US" sz="1100" dirty="0"/>
          </a:p>
          <a:p>
            <a:pPr>
              <a:lnSpc>
                <a:spcPct val="110000"/>
              </a:lnSpc>
            </a:pP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005932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1C2F78B-DEE8-4195-A196-DFC51BDAD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1D79D08-4BE8-4799-BE09-5078DFEE22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95D65A1-16CB-407F-993F-2A6D59BCC0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685B57F6-59DE-4274-A37C-F47FE4E42E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9D1E4ABC-1010-437D-C965-E48F8EEBB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72937"/>
            <a:ext cx="8088406" cy="136089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000" kern="1200" dirty="0" err="1">
                <a:solidFill>
                  <a:srgbClr val="92D050"/>
                </a:solidFill>
                <a:latin typeface="+mj-lt"/>
                <a:ea typeface="+mj-ea"/>
                <a:cs typeface="+mj-cs"/>
              </a:rPr>
              <a:t>Sconti</a:t>
            </a:r>
            <a:r>
              <a:rPr lang="en-US" sz="4000" kern="1200" dirty="0">
                <a:solidFill>
                  <a:srgbClr val="92D050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kern="1200" dirty="0" err="1">
                <a:solidFill>
                  <a:srgbClr val="92D050"/>
                </a:solidFill>
                <a:latin typeface="+mj-lt"/>
                <a:ea typeface="+mj-ea"/>
                <a:cs typeface="+mj-cs"/>
              </a:rPr>
              <a:t>promozioni</a:t>
            </a:r>
            <a:r>
              <a:rPr lang="en-US" sz="4000" kern="1200" dirty="0">
                <a:solidFill>
                  <a:srgbClr val="92D050"/>
                </a:solidFill>
                <a:latin typeface="+mj-lt"/>
                <a:ea typeface="+mj-ea"/>
                <a:cs typeface="+mj-cs"/>
              </a:rPr>
              <a:t> e </a:t>
            </a:r>
            <a:r>
              <a:rPr lang="en-US" sz="4000" kern="1200" dirty="0" err="1">
                <a:solidFill>
                  <a:srgbClr val="92D050"/>
                </a:solidFill>
                <a:latin typeface="+mj-lt"/>
                <a:ea typeface="+mj-ea"/>
                <a:cs typeface="+mj-cs"/>
              </a:rPr>
              <a:t>codici</a:t>
            </a:r>
            <a:endParaRPr lang="en-US" sz="4000" kern="1200" dirty="0">
              <a:solidFill>
                <a:srgbClr val="92D050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Segnaposto immagine 4">
            <a:extLst>
              <a:ext uri="{FF2B5EF4-FFF2-40B4-BE49-F238E27FC236}">
                <a16:creationId xmlns:a16="http://schemas.microsoft.com/office/drawing/2014/main" id="{F72868D5-7F62-5125-5EA1-88370C52064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15675" r="17268"/>
          <a:stretch/>
        </p:blipFill>
        <p:spPr>
          <a:xfrm>
            <a:off x="4462998" y="10"/>
            <a:ext cx="7729002" cy="6857990"/>
          </a:xfrm>
          <a:custGeom>
            <a:avLst/>
            <a:gdLst/>
            <a:ahLst/>
            <a:cxnLst/>
            <a:rect l="l" t="t" r="r" b="b"/>
            <a:pathLst>
              <a:path w="7729002" h="6858000">
                <a:moveTo>
                  <a:pt x="6878624" y="0"/>
                </a:moveTo>
                <a:lnTo>
                  <a:pt x="7729002" y="0"/>
                </a:lnTo>
                <a:lnTo>
                  <a:pt x="7729002" y="4099788"/>
                </a:lnTo>
                <a:lnTo>
                  <a:pt x="5311608" y="6858000"/>
                </a:lnTo>
                <a:lnTo>
                  <a:pt x="868032" y="6858000"/>
                </a:lnTo>
                <a:close/>
                <a:moveTo>
                  <a:pt x="0" y="0"/>
                </a:moveTo>
                <a:lnTo>
                  <a:pt x="6878624" y="0"/>
                </a:lnTo>
                <a:lnTo>
                  <a:pt x="0" y="1"/>
                </a:lnTo>
                <a:close/>
              </a:path>
            </a:pathLst>
          </a:custGeom>
        </p:spPr>
      </p:pic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1EB9917-C659-4708-9E10-844A700277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2999" y="2332030"/>
            <a:ext cx="5668460" cy="344348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 err="1">
                <a:latin typeface="Aptos Narrow" panose="020B0004020202020204" pitchFamily="34" charset="0"/>
              </a:rPr>
              <a:t>Abbiamo</a:t>
            </a:r>
            <a:r>
              <a:rPr lang="en-US" dirty="0">
                <a:latin typeface="Aptos Narrow" panose="020B0004020202020204" pitchFamily="34" charset="0"/>
              </a:rPr>
              <a:t> </a:t>
            </a:r>
            <a:r>
              <a:rPr lang="en-US" dirty="0" err="1">
                <a:latin typeface="Aptos Narrow" panose="020B0004020202020204" pitchFamily="34" charset="0"/>
              </a:rPr>
              <a:t>gia</a:t>
            </a:r>
            <a:r>
              <a:rPr lang="en-US" dirty="0">
                <a:latin typeface="Aptos Narrow" panose="020B0004020202020204" pitchFamily="34" charset="0"/>
              </a:rPr>
              <a:t> </a:t>
            </a:r>
            <a:r>
              <a:rPr lang="en-US" dirty="0" err="1">
                <a:latin typeface="Aptos Narrow" panose="020B0004020202020204" pitchFamily="34" charset="0"/>
              </a:rPr>
              <a:t>parlato</a:t>
            </a:r>
            <a:r>
              <a:rPr lang="en-US" dirty="0">
                <a:latin typeface="Aptos Narrow" panose="020B0004020202020204" pitchFamily="34" charset="0"/>
              </a:rPr>
              <a:t> di </a:t>
            </a:r>
            <a:r>
              <a:rPr lang="en-US" dirty="0" err="1">
                <a:latin typeface="Aptos Narrow" panose="020B0004020202020204" pitchFamily="34" charset="0"/>
              </a:rPr>
              <a:t>utilizzo</a:t>
            </a:r>
            <a:r>
              <a:rPr lang="en-US" dirty="0">
                <a:latin typeface="Aptos Narrow" panose="020B0004020202020204" pitchFamily="34" charset="0"/>
              </a:rPr>
              <a:t> di </a:t>
            </a:r>
            <a:r>
              <a:rPr lang="en-US" dirty="0" err="1">
                <a:latin typeface="Aptos Narrow" panose="020B0004020202020204" pitchFamily="34" charset="0"/>
              </a:rPr>
              <a:t>sconti</a:t>
            </a:r>
            <a:r>
              <a:rPr lang="en-US" dirty="0">
                <a:latin typeface="Aptos Narrow" panose="020B0004020202020204" pitchFamily="34" charset="0"/>
              </a:rPr>
              <a:t> e </a:t>
            </a:r>
            <a:r>
              <a:rPr lang="en-US" dirty="0" err="1">
                <a:latin typeface="Aptos Narrow" panose="020B0004020202020204" pitchFamily="34" charset="0"/>
              </a:rPr>
              <a:t>promozioni</a:t>
            </a:r>
            <a:r>
              <a:rPr lang="en-US" dirty="0">
                <a:latin typeface="Aptos Narrow" panose="020B0004020202020204" pitchFamily="34" charset="0"/>
              </a:rPr>
              <a:t> in </a:t>
            </a:r>
            <a:r>
              <a:rPr lang="en-US" dirty="0" err="1">
                <a:latin typeface="Aptos Narrow" panose="020B0004020202020204" pitchFamily="34" charset="0"/>
              </a:rPr>
              <a:t>ambito</a:t>
            </a:r>
            <a:r>
              <a:rPr lang="en-US" dirty="0">
                <a:latin typeface="Aptos Narrow" panose="020B0004020202020204" pitchFamily="34" charset="0"/>
              </a:rPr>
              <a:t> di </a:t>
            </a:r>
            <a:r>
              <a:rPr lang="en-US" dirty="0" err="1">
                <a:latin typeface="Aptos Narrow" panose="020B0004020202020204" pitchFamily="34" charset="0"/>
              </a:rPr>
              <a:t>interazione</a:t>
            </a:r>
            <a:r>
              <a:rPr lang="en-US" dirty="0">
                <a:latin typeface="Aptos Narrow" panose="020B0004020202020204" pitchFamily="34" charset="0"/>
              </a:rPr>
              <a:t> </a:t>
            </a:r>
            <a:r>
              <a:rPr lang="en-US" dirty="0" err="1">
                <a:latin typeface="Aptos Narrow" panose="020B0004020202020204" pitchFamily="34" charset="0"/>
              </a:rPr>
              <a:t>personale</a:t>
            </a:r>
            <a:r>
              <a:rPr lang="en-US" dirty="0">
                <a:latin typeface="Aptos Narrow" panose="020B0004020202020204" pitchFamily="34" charset="0"/>
              </a:rPr>
              <a:t> con un </a:t>
            </a:r>
            <a:r>
              <a:rPr lang="en-US" dirty="0" err="1">
                <a:latin typeface="Aptos Narrow" panose="020B0004020202020204" pitchFamily="34" charset="0"/>
              </a:rPr>
              <a:t>utente</a:t>
            </a:r>
            <a:r>
              <a:rPr lang="en-US" dirty="0">
                <a:latin typeface="Aptos Narrow" panose="020B0004020202020204" pitchFamily="34" charset="0"/>
              </a:rPr>
              <a:t> per </a:t>
            </a:r>
            <a:r>
              <a:rPr lang="en-US" dirty="0" err="1">
                <a:latin typeface="Aptos Narrow" panose="020B0004020202020204" pitchFamily="34" charset="0"/>
              </a:rPr>
              <a:t>garantire</a:t>
            </a:r>
            <a:r>
              <a:rPr lang="en-US" dirty="0">
                <a:latin typeface="Aptos Narrow" panose="020B0004020202020204" pitchFamily="34" charset="0"/>
              </a:rPr>
              <a:t> </a:t>
            </a:r>
            <a:r>
              <a:rPr lang="en-US" dirty="0" err="1">
                <a:latin typeface="Aptos Narrow" panose="020B0004020202020204" pitchFamily="34" charset="0"/>
              </a:rPr>
              <a:t>fidelizazzione</a:t>
            </a:r>
            <a:r>
              <a:rPr lang="en-US" dirty="0">
                <a:latin typeface="Aptos Narrow" panose="020B0004020202020204" pitchFamily="34" charset="0"/>
              </a:rPr>
              <a:t> e checkout dal </a:t>
            </a:r>
            <a:r>
              <a:rPr lang="en-US" dirty="0" err="1">
                <a:latin typeface="Aptos Narrow" panose="020B0004020202020204" pitchFamily="34" charset="0"/>
              </a:rPr>
              <a:t>carrello</a:t>
            </a:r>
            <a:r>
              <a:rPr lang="en-US" dirty="0">
                <a:latin typeface="Aptos Narrow" panose="020B0004020202020204" pitchFamily="34" charset="0"/>
              </a:rPr>
              <a:t> </a:t>
            </a:r>
            <a:r>
              <a:rPr lang="en-US" dirty="0" err="1">
                <a:latin typeface="Aptos Narrow" panose="020B0004020202020204" pitchFamily="34" charset="0"/>
              </a:rPr>
              <a:t>garantito</a:t>
            </a:r>
            <a:r>
              <a:rPr lang="en-US" dirty="0">
                <a:latin typeface="Aptos Narrow" panose="020B0004020202020204" pitchFamily="34" charset="0"/>
              </a:rPr>
              <a:t>, a </a:t>
            </a:r>
            <a:r>
              <a:rPr lang="en-US" dirty="0" err="1">
                <a:latin typeface="Aptos Narrow" panose="020B0004020202020204" pitchFamily="34" charset="0"/>
              </a:rPr>
              <a:t>livello</a:t>
            </a:r>
            <a:r>
              <a:rPr lang="en-US" dirty="0">
                <a:latin typeface="Aptos Narrow" panose="020B0004020202020204" pitchFamily="34" charset="0"/>
              </a:rPr>
              <a:t> </a:t>
            </a:r>
            <a:r>
              <a:rPr lang="en-US" dirty="0" err="1">
                <a:latin typeface="Aptos Narrow" panose="020B0004020202020204" pitchFamily="34" charset="0"/>
              </a:rPr>
              <a:t>generale</a:t>
            </a:r>
            <a:r>
              <a:rPr lang="en-US" dirty="0">
                <a:latin typeface="Aptos Narrow" panose="020B0004020202020204" pitchFamily="34" charset="0"/>
              </a:rPr>
              <a:t> </a:t>
            </a:r>
            <a:r>
              <a:rPr lang="en-US" dirty="0" err="1">
                <a:latin typeface="Aptos Narrow" panose="020B0004020202020204" pitchFamily="34" charset="0"/>
              </a:rPr>
              <a:t>utilizzeremo</a:t>
            </a:r>
            <a:r>
              <a:rPr lang="en-US" dirty="0">
                <a:latin typeface="Aptos Narrow" panose="020B0004020202020204" pitchFamily="34" charset="0"/>
              </a:rPr>
              <a:t> </a:t>
            </a:r>
            <a:r>
              <a:rPr lang="en-US" dirty="0" err="1">
                <a:latin typeface="Aptos Narrow" panose="020B0004020202020204" pitchFamily="34" charset="0"/>
              </a:rPr>
              <a:t>festivita</a:t>
            </a:r>
            <a:r>
              <a:rPr lang="en-US" dirty="0">
                <a:latin typeface="Aptos Narrow" panose="020B0004020202020204" pitchFamily="34" charset="0"/>
              </a:rPr>
              <a:t> e </a:t>
            </a:r>
            <a:r>
              <a:rPr lang="en-US" dirty="0" err="1">
                <a:latin typeface="Aptos Narrow" panose="020B0004020202020204" pitchFamily="34" charset="0"/>
              </a:rPr>
              <a:t>periodi</a:t>
            </a:r>
            <a:r>
              <a:rPr lang="en-US" dirty="0">
                <a:latin typeface="Aptos Narrow" panose="020B0004020202020204" pitchFamily="34" charset="0"/>
              </a:rPr>
              <a:t> di </a:t>
            </a:r>
            <a:r>
              <a:rPr lang="en-US" dirty="0" err="1">
                <a:latin typeface="Aptos Narrow" panose="020B0004020202020204" pitchFamily="34" charset="0"/>
              </a:rPr>
              <a:t>sconto</a:t>
            </a:r>
            <a:r>
              <a:rPr lang="en-US" dirty="0">
                <a:latin typeface="Aptos Narrow" panose="020B0004020202020204" pitchFamily="34" charset="0"/>
              </a:rPr>
              <a:t> in base al </a:t>
            </a:r>
            <a:r>
              <a:rPr lang="en-US" dirty="0" err="1">
                <a:latin typeface="Aptos Narrow" panose="020B0004020202020204" pitchFamily="34" charset="0"/>
              </a:rPr>
              <a:t>mercato</a:t>
            </a:r>
            <a:r>
              <a:rPr lang="en-US" dirty="0">
                <a:latin typeface="Aptos Narrow" panose="020B0004020202020204" pitchFamily="34" charset="0"/>
              </a:rPr>
              <a:t> e alle </a:t>
            </a:r>
            <a:r>
              <a:rPr lang="en-US" dirty="0" err="1">
                <a:latin typeface="Aptos Narrow" panose="020B0004020202020204" pitchFamily="34" charset="0"/>
              </a:rPr>
              <a:t>nostre</a:t>
            </a:r>
            <a:r>
              <a:rPr lang="en-US" dirty="0">
                <a:latin typeface="Aptos Narrow" panose="020B0004020202020204" pitchFamily="34" charset="0"/>
              </a:rPr>
              <a:t> </a:t>
            </a:r>
            <a:r>
              <a:rPr lang="en-US" dirty="0" err="1">
                <a:latin typeface="Aptos Narrow" panose="020B0004020202020204" pitchFamily="34" charset="0"/>
              </a:rPr>
              <a:t>disponibilita</a:t>
            </a:r>
            <a:r>
              <a:rPr lang="en-US" dirty="0">
                <a:latin typeface="Aptos Narrow" panose="020B0004020202020204" pitchFamily="34" charset="0"/>
              </a:rPr>
              <a:t> in </a:t>
            </a:r>
            <a:r>
              <a:rPr lang="en-US" dirty="0" err="1">
                <a:latin typeface="Aptos Narrow" panose="020B0004020202020204" pitchFamily="34" charset="0"/>
              </a:rPr>
              <a:t>magazino</a:t>
            </a:r>
            <a:r>
              <a:rPr lang="en-US" dirty="0">
                <a:latin typeface="Aptos Narrow" panose="020B0004020202020204" pitchFamily="34" charset="0"/>
              </a:rPr>
              <a:t>, </a:t>
            </a:r>
            <a:r>
              <a:rPr lang="en-US" dirty="0" err="1">
                <a:solidFill>
                  <a:srgbClr val="92D050"/>
                </a:solidFill>
                <a:latin typeface="Aptos Narrow" panose="020B0004020202020204" pitchFamily="34" charset="0"/>
              </a:rPr>
              <a:t>sconti</a:t>
            </a:r>
            <a:r>
              <a:rPr lang="en-US" dirty="0">
                <a:solidFill>
                  <a:srgbClr val="92D050"/>
                </a:solidFill>
                <a:latin typeface="Aptos Narrow" panose="020B0004020202020204" pitchFamily="34" charset="0"/>
              </a:rPr>
              <a:t> 2x,  </a:t>
            </a:r>
            <a:r>
              <a:rPr lang="en-US" dirty="0" err="1">
                <a:solidFill>
                  <a:srgbClr val="92D050"/>
                </a:solidFill>
                <a:latin typeface="Aptos Narrow" panose="020B0004020202020204" pitchFamily="34" charset="0"/>
              </a:rPr>
              <a:t>punti</a:t>
            </a:r>
            <a:r>
              <a:rPr lang="en-US" dirty="0">
                <a:solidFill>
                  <a:srgbClr val="92D050"/>
                </a:solidFill>
                <a:latin typeface="Aptos Narrow" panose="020B0004020202020204" pitchFamily="34" charset="0"/>
              </a:rPr>
              <a:t> account per </a:t>
            </a:r>
            <a:r>
              <a:rPr lang="en-US" dirty="0" err="1">
                <a:solidFill>
                  <a:srgbClr val="92D050"/>
                </a:solidFill>
                <a:latin typeface="Aptos Narrow" panose="020B0004020202020204" pitchFamily="34" charset="0"/>
              </a:rPr>
              <a:t>sbloccare</a:t>
            </a:r>
            <a:r>
              <a:rPr lang="en-US" dirty="0">
                <a:solidFill>
                  <a:srgbClr val="92D050"/>
                </a:solidFill>
                <a:latin typeface="Aptos Narrow" panose="020B0004020202020204" pitchFamily="34" charset="0"/>
              </a:rPr>
              <a:t> sempre </a:t>
            </a:r>
            <a:r>
              <a:rPr lang="en-US" dirty="0" err="1">
                <a:solidFill>
                  <a:srgbClr val="92D050"/>
                </a:solidFill>
                <a:latin typeface="Aptos Narrow" panose="020B0004020202020204" pitchFamily="34" charset="0"/>
              </a:rPr>
              <a:t>promozioni</a:t>
            </a:r>
            <a:r>
              <a:rPr lang="en-US" dirty="0">
                <a:latin typeface="Aptos Narrow" panose="020B0004020202020204" pitchFamily="34" charset="0"/>
              </a:rPr>
              <a:t> piu </a:t>
            </a:r>
            <a:r>
              <a:rPr lang="en-US" dirty="0" err="1">
                <a:latin typeface="Aptos Narrow" panose="020B0004020202020204" pitchFamily="34" charset="0"/>
              </a:rPr>
              <a:t>alte</a:t>
            </a:r>
            <a:r>
              <a:rPr lang="en-US" dirty="0">
                <a:latin typeface="Aptos Narrow" panose="020B0004020202020204" pitchFamily="34" charset="0"/>
              </a:rPr>
              <a:t> o </a:t>
            </a:r>
            <a:r>
              <a:rPr lang="en-US" dirty="0" err="1">
                <a:latin typeface="Aptos Narrow" panose="020B0004020202020204" pitchFamily="34" charset="0"/>
              </a:rPr>
              <a:t>prodotti</a:t>
            </a:r>
            <a:r>
              <a:rPr lang="en-US" dirty="0">
                <a:latin typeface="Aptos Narrow" panose="020B0004020202020204" pitchFamily="34" charset="0"/>
              </a:rPr>
              <a:t> </a:t>
            </a:r>
            <a:r>
              <a:rPr lang="en-US" dirty="0" err="1">
                <a:latin typeface="Aptos Narrow" panose="020B0004020202020204" pitchFamily="34" charset="0"/>
              </a:rPr>
              <a:t>omaggio</a:t>
            </a:r>
            <a:r>
              <a:rPr lang="en-US" dirty="0">
                <a:latin typeface="Aptos Narrow" panose="020B0004020202020204" pitchFamily="34" charset="0"/>
              </a:rPr>
              <a:t>, piu </a:t>
            </a:r>
            <a:r>
              <a:rPr lang="en-US" dirty="0" err="1">
                <a:latin typeface="Aptos Narrow" panose="020B0004020202020204" pitchFamily="34" charset="0"/>
              </a:rPr>
              <a:t>si</a:t>
            </a:r>
            <a:r>
              <a:rPr lang="en-US" dirty="0">
                <a:latin typeface="Aptos Narrow" panose="020B0004020202020204" pitchFamily="34" charset="0"/>
              </a:rPr>
              <a:t> </a:t>
            </a:r>
            <a:r>
              <a:rPr lang="en-US" dirty="0" err="1">
                <a:latin typeface="Aptos Narrow" panose="020B0004020202020204" pitchFamily="34" charset="0"/>
              </a:rPr>
              <a:t>acquista</a:t>
            </a:r>
            <a:r>
              <a:rPr lang="en-US" dirty="0">
                <a:latin typeface="Aptos Narrow" panose="020B0004020202020204" pitchFamily="34" charset="0"/>
              </a:rPr>
              <a:t> piu </a:t>
            </a:r>
            <a:r>
              <a:rPr lang="en-US" dirty="0" err="1">
                <a:latin typeface="Aptos Narrow" panose="020B0004020202020204" pitchFamily="34" charset="0"/>
              </a:rPr>
              <a:t>si</a:t>
            </a:r>
            <a:r>
              <a:rPr lang="en-US" dirty="0">
                <a:latin typeface="Aptos Narrow" panose="020B0004020202020204" pitchFamily="34" charset="0"/>
              </a:rPr>
              <a:t> </a:t>
            </a:r>
            <a:r>
              <a:rPr lang="en-US" dirty="0" err="1">
                <a:latin typeface="Aptos Narrow" panose="020B0004020202020204" pitchFamily="34" charset="0"/>
              </a:rPr>
              <a:t>avranno</a:t>
            </a:r>
            <a:r>
              <a:rPr lang="en-US" dirty="0">
                <a:latin typeface="Aptos Narrow" panose="020B0004020202020204" pitchFamily="34" charset="0"/>
              </a:rPr>
              <a:t> </a:t>
            </a:r>
            <a:r>
              <a:rPr lang="en-US" dirty="0" err="1">
                <a:latin typeface="Aptos Narrow" panose="020B0004020202020204" pitchFamily="34" charset="0"/>
              </a:rPr>
              <a:t>promozioni</a:t>
            </a:r>
            <a:r>
              <a:rPr lang="en-US" dirty="0">
                <a:latin typeface="Aptos Narrow" panose="020B0004020202020204" pitchFamily="34" charset="0"/>
              </a:rPr>
              <a:t> in </a:t>
            </a:r>
            <a:r>
              <a:rPr lang="en-US" dirty="0" err="1">
                <a:latin typeface="Aptos Narrow" panose="020B0004020202020204" pitchFamily="34" charset="0"/>
              </a:rPr>
              <a:t>futuro</a:t>
            </a:r>
            <a:r>
              <a:rPr lang="en-US" dirty="0">
                <a:latin typeface="Aptos Narrow" panose="020B0004020202020204" pitchFamily="34" charset="0"/>
              </a:rPr>
              <a:t>. </a:t>
            </a:r>
            <a:r>
              <a:rPr lang="en-US" dirty="0" err="1">
                <a:latin typeface="Aptos Narrow" panose="020B0004020202020204" pitchFamily="34" charset="0"/>
              </a:rPr>
              <a:t>Ogni</a:t>
            </a:r>
            <a:r>
              <a:rPr lang="en-US" dirty="0">
                <a:latin typeface="Aptos Narrow" panose="020B0004020202020204" pitchFamily="34" charset="0"/>
              </a:rPr>
              <a:t> </a:t>
            </a:r>
            <a:r>
              <a:rPr lang="en-US" dirty="0" err="1">
                <a:latin typeface="Aptos Narrow" panose="020B0004020202020204" pitchFamily="34" charset="0"/>
              </a:rPr>
              <a:t>sconto</a:t>
            </a:r>
            <a:r>
              <a:rPr lang="en-US" dirty="0">
                <a:latin typeface="Aptos Narrow" panose="020B0004020202020204" pitchFamily="34" charset="0"/>
              </a:rPr>
              <a:t> </a:t>
            </a:r>
            <a:r>
              <a:rPr lang="en-US" dirty="0" err="1">
                <a:latin typeface="Aptos Narrow" panose="020B0004020202020204" pitchFamily="34" charset="0"/>
              </a:rPr>
              <a:t>promozione</a:t>
            </a:r>
            <a:r>
              <a:rPr lang="en-US" dirty="0">
                <a:latin typeface="Aptos Narrow" panose="020B0004020202020204" pitchFamily="34" charset="0"/>
              </a:rPr>
              <a:t> o </a:t>
            </a:r>
            <a:r>
              <a:rPr lang="en-US" dirty="0" err="1">
                <a:latin typeface="Aptos Narrow" panose="020B0004020202020204" pitchFamily="34" charset="0"/>
              </a:rPr>
              <a:t>codice</a:t>
            </a:r>
            <a:r>
              <a:rPr lang="en-US" dirty="0">
                <a:latin typeface="Aptos Narrow" panose="020B0004020202020204" pitchFamily="34" charset="0"/>
              </a:rPr>
              <a:t> verra sempre </a:t>
            </a:r>
            <a:r>
              <a:rPr lang="en-US" dirty="0" err="1">
                <a:solidFill>
                  <a:srgbClr val="92D050"/>
                </a:solidFill>
                <a:latin typeface="Aptos Narrow" panose="020B0004020202020204" pitchFamily="34" charset="0"/>
              </a:rPr>
              <a:t>comunicato</a:t>
            </a:r>
            <a:r>
              <a:rPr lang="en-US" dirty="0">
                <a:solidFill>
                  <a:srgbClr val="92D050"/>
                </a:solidFill>
                <a:latin typeface="Aptos Narrow" panose="020B0004020202020204" pitchFamily="34" charset="0"/>
              </a:rPr>
              <a:t> e </a:t>
            </a:r>
            <a:r>
              <a:rPr lang="en-US" dirty="0" err="1">
                <a:solidFill>
                  <a:srgbClr val="92D050"/>
                </a:solidFill>
                <a:latin typeface="Aptos Narrow" panose="020B0004020202020204" pitchFamily="34" charset="0"/>
              </a:rPr>
              <a:t>pubblicizzato</a:t>
            </a:r>
            <a:r>
              <a:rPr lang="en-US" dirty="0">
                <a:solidFill>
                  <a:srgbClr val="92D050"/>
                </a:solidFill>
                <a:latin typeface="Aptos Narrow" panose="020B0004020202020204" pitchFamily="34" charset="0"/>
              </a:rPr>
              <a:t> </a:t>
            </a:r>
            <a:r>
              <a:rPr lang="en-US" dirty="0">
                <a:latin typeface="Aptos Narrow" panose="020B0004020202020204" pitchFamily="34" charset="0"/>
              </a:rPr>
              <a:t>in </a:t>
            </a:r>
            <a:r>
              <a:rPr lang="en-US" dirty="0" err="1">
                <a:latin typeface="Aptos Narrow" panose="020B0004020202020204" pitchFamily="34" charset="0"/>
              </a:rPr>
              <a:t>ogni</a:t>
            </a:r>
            <a:r>
              <a:rPr lang="en-US" dirty="0">
                <a:latin typeface="Aptos Narrow" panose="020B0004020202020204" pitchFamily="34" charset="0"/>
              </a:rPr>
              <a:t> </a:t>
            </a:r>
            <a:r>
              <a:rPr lang="en-US" dirty="0" err="1">
                <a:latin typeface="Aptos Narrow" panose="020B0004020202020204" pitchFamily="34" charset="0"/>
              </a:rPr>
              <a:t>canale</a:t>
            </a:r>
            <a:r>
              <a:rPr lang="en-US" dirty="0">
                <a:latin typeface="Aptos Narrow" panose="020B0004020202020204" pitchFamily="34" charset="0"/>
              </a:rPr>
              <a:t> di </a:t>
            </a:r>
            <a:r>
              <a:rPr lang="en-US" dirty="0" err="1">
                <a:latin typeface="Aptos Narrow" panose="020B0004020202020204" pitchFamily="34" charset="0"/>
              </a:rPr>
              <a:t>comunicazione</a:t>
            </a:r>
            <a:r>
              <a:rPr lang="en-US" dirty="0">
                <a:latin typeface="Aptos Narrow" panose="020B0004020202020204" pitchFamily="34" charset="0"/>
              </a:rPr>
              <a:t>.	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AD042BA-B482-486E-9E0C-75374069B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0053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Freeform: Shape 1043">
            <a:extLst>
              <a:ext uri="{FF2B5EF4-FFF2-40B4-BE49-F238E27FC236}">
                <a16:creationId xmlns:a16="http://schemas.microsoft.com/office/drawing/2014/main" id="{91C2F78B-DEE8-4195-A196-DFC51BDAD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46" name="Freeform: Shape 1045">
            <a:extLst>
              <a:ext uri="{FF2B5EF4-FFF2-40B4-BE49-F238E27FC236}">
                <a16:creationId xmlns:a16="http://schemas.microsoft.com/office/drawing/2014/main" id="{A1D79D08-4BE8-4799-BE09-5078DFEE22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048" name="Straight Connector 1047">
            <a:extLst>
              <a:ext uri="{FF2B5EF4-FFF2-40B4-BE49-F238E27FC236}">
                <a16:creationId xmlns:a16="http://schemas.microsoft.com/office/drawing/2014/main" id="{C95D65A1-16CB-407F-993F-2A6D59BCC0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50" name="Rectangle 1049">
            <a:extLst>
              <a:ext uri="{FF2B5EF4-FFF2-40B4-BE49-F238E27FC236}">
                <a16:creationId xmlns:a16="http://schemas.microsoft.com/office/drawing/2014/main" id="{685B57F6-59DE-4274-A37C-F47FE4E42E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16 Best Shopify Plugins for Your Online Store in 2023">
            <a:extLst>
              <a:ext uri="{FF2B5EF4-FFF2-40B4-BE49-F238E27FC236}">
                <a16:creationId xmlns:a16="http://schemas.microsoft.com/office/drawing/2014/main" id="{F43376D0-9BC1-E357-1E3E-0A5765F765F5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74" r="15172"/>
          <a:stretch/>
        </p:blipFill>
        <p:spPr bwMode="auto">
          <a:xfrm>
            <a:off x="3093268" y="10"/>
            <a:ext cx="9098732" cy="6857990"/>
          </a:xfrm>
          <a:custGeom>
            <a:avLst/>
            <a:gdLst/>
            <a:ahLst/>
            <a:cxnLst/>
            <a:rect l="l" t="t" r="r" b="b"/>
            <a:pathLst>
              <a:path w="9098732" h="6858000">
                <a:moveTo>
                  <a:pt x="6010592" y="0"/>
                </a:moveTo>
                <a:lnTo>
                  <a:pt x="8235629" y="4"/>
                </a:lnTo>
                <a:cubicBezTo>
                  <a:pt x="8235629" y="3"/>
                  <a:pt x="8235630" y="3"/>
                  <a:pt x="8235630" y="2"/>
                </a:cubicBezTo>
                <a:lnTo>
                  <a:pt x="9098732" y="0"/>
                </a:lnTo>
                <a:lnTo>
                  <a:pt x="909873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2" name="Freeform: Shape 1051">
            <a:extLst>
              <a:ext uri="{FF2B5EF4-FFF2-40B4-BE49-F238E27FC236}">
                <a16:creationId xmlns:a16="http://schemas.microsoft.com/office/drawing/2014/main" id="{C8C63406-9171-4282-BAAB-2DDC6831F0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90295" y="-2"/>
            <a:ext cx="8239927" cy="6858000"/>
          </a:xfrm>
          <a:custGeom>
            <a:avLst/>
            <a:gdLst>
              <a:gd name="connsiteX0" fmla="*/ 6010593 w 8239927"/>
              <a:gd name="connsiteY0" fmla="*/ 0 h 6858000"/>
              <a:gd name="connsiteX1" fmla="*/ 8239927 w 8239927"/>
              <a:gd name="connsiteY1" fmla="*/ 0 h 6858000"/>
              <a:gd name="connsiteX2" fmla="*/ 2229335 w 8239927"/>
              <a:gd name="connsiteY2" fmla="*/ 6858000 h 6858000"/>
              <a:gd name="connsiteX3" fmla="*/ 0 w 823992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39927" h="6858000">
                <a:moveTo>
                  <a:pt x="6010593" y="0"/>
                </a:moveTo>
                <a:lnTo>
                  <a:pt x="8239927" y="0"/>
                </a:lnTo>
                <a:lnTo>
                  <a:pt x="22293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E8A00358-A66A-0142-42D4-51CF00818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807" y="207308"/>
            <a:ext cx="5920740" cy="136089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000" kern="1200" dirty="0">
                <a:solidFill>
                  <a:srgbClr val="92D050"/>
                </a:solidFill>
                <a:latin typeface="+mj-lt"/>
                <a:ea typeface="+mj-ea"/>
                <a:cs typeface="+mj-cs"/>
              </a:rPr>
              <a:t>APP E PLUGIN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0E2288C-385B-B443-47BD-EB49024AA7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22832" y="1343670"/>
            <a:ext cx="4118906" cy="3840171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900" dirty="0"/>
              <a:t>Come ultimo punto </a:t>
            </a:r>
            <a:r>
              <a:rPr lang="en-US" sz="900" dirty="0" err="1"/>
              <a:t>tratteremo</a:t>
            </a:r>
            <a:r>
              <a:rPr lang="en-US" sz="900" dirty="0"/>
              <a:t> le app e </a:t>
            </a:r>
            <a:r>
              <a:rPr lang="en-US" sz="900" dirty="0" err="1"/>
              <a:t>i</a:t>
            </a:r>
            <a:r>
              <a:rPr lang="en-US" sz="900" dirty="0"/>
              <a:t> plugin </a:t>
            </a:r>
            <a:r>
              <a:rPr lang="en-US" sz="900" dirty="0" err="1"/>
              <a:t>offerti</a:t>
            </a:r>
            <a:r>
              <a:rPr lang="en-US" sz="900" dirty="0"/>
              <a:t> da </a:t>
            </a:r>
            <a:r>
              <a:rPr lang="en-US" sz="900" dirty="0" err="1"/>
              <a:t>shopify</a:t>
            </a:r>
            <a:r>
              <a:rPr lang="en-US" sz="900" dirty="0"/>
              <a:t> </a:t>
            </a:r>
            <a:r>
              <a:rPr lang="en-US" sz="900" dirty="0" err="1"/>
              <a:t>sia</a:t>
            </a:r>
            <a:r>
              <a:rPr lang="en-US" sz="900" dirty="0"/>
              <a:t> per </a:t>
            </a:r>
            <a:r>
              <a:rPr lang="en-US" sz="900" dirty="0" err="1"/>
              <a:t>migliorare</a:t>
            </a:r>
            <a:r>
              <a:rPr lang="en-US" sz="900" dirty="0"/>
              <a:t> </a:t>
            </a:r>
            <a:r>
              <a:rPr lang="en-US" sz="900" dirty="0" err="1"/>
              <a:t>l’esperienza</a:t>
            </a:r>
            <a:r>
              <a:rPr lang="en-US" sz="900" dirty="0"/>
              <a:t> </a:t>
            </a:r>
            <a:r>
              <a:rPr lang="en-US" sz="900" dirty="0" err="1"/>
              <a:t>utente</a:t>
            </a:r>
            <a:r>
              <a:rPr lang="en-US" sz="900" dirty="0"/>
              <a:t> e </a:t>
            </a:r>
            <a:r>
              <a:rPr lang="en-US" sz="900" dirty="0" err="1"/>
              <a:t>anche</a:t>
            </a:r>
            <a:r>
              <a:rPr lang="en-US" sz="900" dirty="0"/>
              <a:t> per la nostra </a:t>
            </a:r>
            <a:r>
              <a:rPr lang="en-US" sz="900" dirty="0" err="1"/>
              <a:t>comodita</a:t>
            </a:r>
            <a:r>
              <a:rPr lang="en-US" sz="900" dirty="0"/>
              <a:t> </a:t>
            </a:r>
            <a:r>
              <a:rPr lang="en-US" sz="900" dirty="0" err="1"/>
              <a:t>nel</a:t>
            </a:r>
            <a:r>
              <a:rPr lang="en-US" sz="900" dirty="0"/>
              <a:t> </a:t>
            </a:r>
            <a:r>
              <a:rPr lang="en-US" sz="900" dirty="0" err="1"/>
              <a:t>gestire</a:t>
            </a:r>
            <a:r>
              <a:rPr lang="en-US" sz="900" dirty="0"/>
              <a:t> </a:t>
            </a:r>
            <a:r>
              <a:rPr lang="en-US" sz="900" dirty="0" err="1"/>
              <a:t>varie</a:t>
            </a:r>
            <a:r>
              <a:rPr lang="en-US" sz="900" dirty="0"/>
              <a:t> </a:t>
            </a:r>
            <a:r>
              <a:rPr lang="en-US" sz="900" dirty="0" err="1"/>
              <a:t>componenti</a:t>
            </a:r>
            <a:r>
              <a:rPr lang="en-US" sz="900" dirty="0"/>
              <a:t> </a:t>
            </a:r>
            <a:r>
              <a:rPr lang="en-US" sz="900" dirty="0" err="1"/>
              <a:t>dell’e</a:t>
            </a:r>
            <a:r>
              <a:rPr lang="en-US" sz="900" dirty="0"/>
              <a:t>-commerce:</a:t>
            </a:r>
          </a:p>
          <a:p>
            <a:pPr marL="342900" indent="-342900">
              <a:lnSpc>
                <a:spcPct val="110000"/>
              </a:lnSpc>
              <a:buFont typeface="+mj-lt"/>
              <a:buAutoNum type="arabicPeriod"/>
            </a:pPr>
            <a:r>
              <a:rPr lang="en-US" sz="900" dirty="0" err="1">
                <a:solidFill>
                  <a:srgbClr val="92D050"/>
                </a:solidFill>
              </a:rPr>
              <a:t>Shippypro</a:t>
            </a:r>
            <a:r>
              <a:rPr lang="en-US" sz="900" dirty="0"/>
              <a:t>: Lo </a:t>
            </a:r>
            <a:r>
              <a:rPr lang="en-US" sz="900" dirty="0" err="1"/>
              <a:t>utilizzeremo</a:t>
            </a:r>
            <a:r>
              <a:rPr lang="en-US" sz="900" dirty="0"/>
              <a:t> per </a:t>
            </a:r>
            <a:r>
              <a:rPr lang="en-US" sz="900" dirty="0" err="1"/>
              <a:t>automizzare</a:t>
            </a:r>
            <a:r>
              <a:rPr lang="en-US" sz="900" dirty="0"/>
              <a:t> le </a:t>
            </a:r>
            <a:r>
              <a:rPr lang="en-US" sz="900" dirty="0" err="1"/>
              <a:t>spedizioni</a:t>
            </a:r>
            <a:r>
              <a:rPr lang="en-US" sz="900" dirty="0"/>
              <a:t> </a:t>
            </a:r>
            <a:r>
              <a:rPr lang="en-US" sz="900" dirty="0" err="1"/>
              <a:t>i</a:t>
            </a:r>
            <a:r>
              <a:rPr lang="en-US" sz="900" dirty="0"/>
              <a:t> </a:t>
            </a:r>
            <a:r>
              <a:rPr lang="en-US" sz="900" dirty="0" err="1"/>
              <a:t>resi</a:t>
            </a:r>
            <a:r>
              <a:rPr lang="en-US" sz="900" dirty="0"/>
              <a:t> e </a:t>
            </a:r>
            <a:r>
              <a:rPr lang="en-US" sz="900" dirty="0" err="1"/>
              <a:t>fornire</a:t>
            </a:r>
            <a:r>
              <a:rPr lang="en-US" sz="900" dirty="0"/>
              <a:t> </a:t>
            </a:r>
            <a:r>
              <a:rPr lang="en-US" sz="900" dirty="0" err="1"/>
              <a:t>ogni</a:t>
            </a:r>
            <a:r>
              <a:rPr lang="en-US" sz="900" dirty="0"/>
              <a:t> </a:t>
            </a:r>
            <a:r>
              <a:rPr lang="en-US" sz="900" dirty="0" err="1"/>
              <a:t>singolo</a:t>
            </a:r>
            <a:r>
              <a:rPr lang="en-US" sz="900" dirty="0"/>
              <a:t> </a:t>
            </a:r>
            <a:r>
              <a:rPr lang="en-US" sz="900" dirty="0" err="1"/>
              <a:t>dettaglio</a:t>
            </a:r>
            <a:r>
              <a:rPr lang="en-US" sz="900" dirty="0"/>
              <a:t> </a:t>
            </a:r>
            <a:r>
              <a:rPr lang="en-US" sz="900" dirty="0" err="1"/>
              <a:t>sul</a:t>
            </a:r>
            <a:r>
              <a:rPr lang="en-US" sz="900" dirty="0"/>
              <a:t> tracking  del </a:t>
            </a:r>
            <a:r>
              <a:rPr lang="en-US" sz="900" dirty="0" err="1"/>
              <a:t>suo</a:t>
            </a:r>
            <a:r>
              <a:rPr lang="en-US" sz="900" dirty="0"/>
              <a:t> </a:t>
            </a:r>
            <a:r>
              <a:rPr lang="en-US" sz="900" dirty="0" err="1"/>
              <a:t>ordine</a:t>
            </a:r>
            <a:r>
              <a:rPr lang="en-US" sz="900" dirty="0"/>
              <a:t> al </a:t>
            </a:r>
            <a:r>
              <a:rPr lang="en-US" sz="900" dirty="0" err="1"/>
              <a:t>cliente</a:t>
            </a:r>
            <a:endParaRPr lang="en-US" sz="900" dirty="0"/>
          </a:p>
          <a:p>
            <a:pPr marL="342900" indent="-342900">
              <a:lnSpc>
                <a:spcPct val="110000"/>
              </a:lnSpc>
              <a:buFont typeface="+mj-lt"/>
              <a:buAutoNum type="arabicPeriod"/>
            </a:pPr>
            <a:r>
              <a:rPr lang="en-US" sz="900" dirty="0">
                <a:solidFill>
                  <a:srgbClr val="92D050"/>
                </a:solidFill>
              </a:rPr>
              <a:t>Discount Master</a:t>
            </a:r>
            <a:r>
              <a:rPr lang="en-US" sz="900" dirty="0"/>
              <a:t>: plugin </a:t>
            </a:r>
            <a:r>
              <a:rPr lang="en-US" sz="900" dirty="0" err="1"/>
              <a:t>dedicato</a:t>
            </a:r>
            <a:r>
              <a:rPr lang="en-US" sz="900" dirty="0"/>
              <a:t> </a:t>
            </a:r>
            <a:r>
              <a:rPr lang="en-US" sz="900" dirty="0" err="1"/>
              <a:t>alla</a:t>
            </a:r>
            <a:r>
              <a:rPr lang="en-US" sz="900" dirty="0"/>
              <a:t> </a:t>
            </a:r>
            <a:r>
              <a:rPr lang="en-US" sz="900" dirty="0" err="1"/>
              <a:t>creazione</a:t>
            </a:r>
            <a:r>
              <a:rPr lang="en-US" sz="900" dirty="0"/>
              <a:t> di </a:t>
            </a:r>
            <a:r>
              <a:rPr lang="en-US" sz="900" dirty="0" err="1"/>
              <a:t>campagne</a:t>
            </a:r>
            <a:r>
              <a:rPr lang="en-US" sz="900" dirty="0"/>
              <a:t> marketing e </a:t>
            </a:r>
            <a:r>
              <a:rPr lang="en-US" sz="900" dirty="0" err="1"/>
              <a:t>promozioni</a:t>
            </a:r>
            <a:r>
              <a:rPr lang="en-US" sz="900" dirty="0"/>
              <a:t> </a:t>
            </a:r>
            <a:r>
              <a:rPr lang="en-US" sz="900" dirty="0" err="1"/>
              <a:t>cosi</a:t>
            </a:r>
            <a:r>
              <a:rPr lang="en-US" sz="900" dirty="0"/>
              <a:t> da </a:t>
            </a:r>
            <a:r>
              <a:rPr lang="en-US" sz="900" dirty="0" err="1"/>
              <a:t>poterle</a:t>
            </a:r>
            <a:r>
              <a:rPr lang="en-US" sz="900" dirty="0"/>
              <a:t> </a:t>
            </a:r>
            <a:r>
              <a:rPr lang="en-US" sz="900" dirty="0" err="1"/>
              <a:t>programmare</a:t>
            </a:r>
            <a:r>
              <a:rPr lang="en-US" sz="900" dirty="0"/>
              <a:t> prima e far </a:t>
            </a:r>
            <a:r>
              <a:rPr lang="en-US" sz="900" dirty="0" err="1"/>
              <a:t>saper</a:t>
            </a:r>
            <a:r>
              <a:rPr lang="en-US" sz="900" dirty="0"/>
              <a:t> ai </a:t>
            </a:r>
            <a:r>
              <a:rPr lang="en-US" sz="900" dirty="0" err="1"/>
              <a:t>clienti</a:t>
            </a:r>
            <a:r>
              <a:rPr lang="en-US" sz="900" dirty="0"/>
              <a:t> le </a:t>
            </a:r>
            <a:r>
              <a:rPr lang="en-US" sz="900" dirty="0" err="1"/>
              <a:t>novita</a:t>
            </a:r>
            <a:r>
              <a:rPr lang="en-US" sz="900" dirty="0"/>
              <a:t> in </a:t>
            </a:r>
            <a:r>
              <a:rPr lang="en-US" sz="900" dirty="0" err="1"/>
              <a:t>arrivo</a:t>
            </a:r>
            <a:r>
              <a:rPr lang="en-US" sz="900" dirty="0"/>
              <a:t> </a:t>
            </a:r>
            <a:r>
              <a:rPr lang="en-US" sz="900" dirty="0" err="1"/>
              <a:t>riguardo</a:t>
            </a:r>
            <a:r>
              <a:rPr lang="en-US" sz="900" dirty="0"/>
              <a:t> </a:t>
            </a:r>
            <a:r>
              <a:rPr lang="en-US" sz="900" dirty="0" err="1"/>
              <a:t>codici</a:t>
            </a:r>
            <a:r>
              <a:rPr lang="en-US" sz="900" dirty="0"/>
              <a:t> e </a:t>
            </a:r>
            <a:r>
              <a:rPr lang="en-US" sz="900" dirty="0" err="1"/>
              <a:t>sconti</a:t>
            </a:r>
            <a:r>
              <a:rPr lang="en-US" sz="900" dirty="0"/>
              <a:t>.</a:t>
            </a:r>
          </a:p>
          <a:p>
            <a:pPr marL="342900" indent="-342900">
              <a:lnSpc>
                <a:spcPct val="110000"/>
              </a:lnSpc>
              <a:buFont typeface="+mj-lt"/>
              <a:buAutoNum type="arabicPeriod"/>
            </a:pPr>
            <a:r>
              <a:rPr lang="en-US" sz="900" dirty="0">
                <a:solidFill>
                  <a:srgbClr val="92D050"/>
                </a:solidFill>
              </a:rPr>
              <a:t>Avada EU GDPR</a:t>
            </a:r>
            <a:r>
              <a:rPr lang="en-US" sz="900" dirty="0"/>
              <a:t>: per </a:t>
            </a:r>
            <a:r>
              <a:rPr lang="en-US" sz="900" dirty="0" err="1"/>
              <a:t>garantire</a:t>
            </a:r>
            <a:r>
              <a:rPr lang="en-US" sz="900" dirty="0"/>
              <a:t> </a:t>
            </a:r>
            <a:r>
              <a:rPr lang="en-US" sz="900" dirty="0" err="1"/>
              <a:t>l’accettazione</a:t>
            </a:r>
            <a:r>
              <a:rPr lang="en-US" sz="900" dirty="0"/>
              <a:t> </a:t>
            </a:r>
            <a:r>
              <a:rPr lang="en-US" sz="900" dirty="0" err="1"/>
              <a:t>dei</a:t>
            </a:r>
            <a:r>
              <a:rPr lang="en-US" sz="900" dirty="0"/>
              <a:t> cookie da </a:t>
            </a:r>
            <a:r>
              <a:rPr lang="en-US" sz="900" dirty="0" err="1"/>
              <a:t>parte</a:t>
            </a:r>
            <a:r>
              <a:rPr lang="en-US" sz="900" dirty="0"/>
              <a:t> del </a:t>
            </a:r>
            <a:r>
              <a:rPr lang="en-US" sz="900" dirty="0" err="1"/>
              <a:t>cliente</a:t>
            </a:r>
            <a:r>
              <a:rPr lang="en-US" sz="900" dirty="0"/>
              <a:t> per </a:t>
            </a:r>
            <a:r>
              <a:rPr lang="en-US" sz="900" dirty="0" err="1"/>
              <a:t>poter</a:t>
            </a:r>
            <a:r>
              <a:rPr lang="en-US" sz="900" dirty="0"/>
              <a:t> </a:t>
            </a:r>
            <a:r>
              <a:rPr lang="en-US" sz="900" dirty="0" err="1"/>
              <a:t>creare</a:t>
            </a:r>
            <a:r>
              <a:rPr lang="en-US" sz="900" dirty="0"/>
              <a:t> un </a:t>
            </a:r>
            <a:r>
              <a:rPr lang="en-US" sz="900" dirty="0" err="1"/>
              <a:t>esperienza</a:t>
            </a:r>
            <a:r>
              <a:rPr lang="en-US" sz="900" dirty="0"/>
              <a:t> piu’ </a:t>
            </a:r>
            <a:r>
              <a:rPr lang="en-US" sz="900" dirty="0" err="1"/>
              <a:t>mirata</a:t>
            </a:r>
            <a:r>
              <a:rPr lang="en-US" sz="900" dirty="0"/>
              <a:t> e </a:t>
            </a:r>
            <a:r>
              <a:rPr lang="en-US" sz="900" dirty="0" err="1"/>
              <a:t>che</a:t>
            </a:r>
            <a:r>
              <a:rPr lang="en-US" sz="900" dirty="0"/>
              <a:t> </a:t>
            </a:r>
            <a:r>
              <a:rPr lang="en-US" sz="900" dirty="0" err="1"/>
              <a:t>si</a:t>
            </a:r>
            <a:r>
              <a:rPr lang="en-US" sz="900" dirty="0"/>
              <a:t> </a:t>
            </a:r>
            <a:r>
              <a:rPr lang="en-US" sz="900" dirty="0" err="1"/>
              <a:t>addice</a:t>
            </a:r>
            <a:r>
              <a:rPr lang="en-US" sz="900" dirty="0"/>
              <a:t> alle </a:t>
            </a:r>
            <a:r>
              <a:rPr lang="en-US" sz="900" dirty="0" err="1"/>
              <a:t>esigenze</a:t>
            </a:r>
            <a:r>
              <a:rPr lang="en-US" sz="900" dirty="0"/>
              <a:t> del </a:t>
            </a:r>
            <a:r>
              <a:rPr lang="en-US" sz="900" dirty="0" err="1"/>
              <a:t>cliente</a:t>
            </a:r>
            <a:r>
              <a:rPr lang="en-US" sz="900" dirty="0"/>
              <a:t> </a:t>
            </a:r>
          </a:p>
          <a:p>
            <a:pPr marL="342900" indent="-342900">
              <a:lnSpc>
                <a:spcPct val="110000"/>
              </a:lnSpc>
              <a:buFont typeface="+mj-lt"/>
              <a:buAutoNum type="arabicPeriod"/>
            </a:pPr>
            <a:r>
              <a:rPr lang="en-US" sz="900" dirty="0" err="1">
                <a:solidFill>
                  <a:srgbClr val="92D050"/>
                </a:solidFill>
              </a:rPr>
              <a:t>TrustedSite</a:t>
            </a:r>
            <a:r>
              <a:rPr lang="en-US" sz="900" dirty="0"/>
              <a:t>: </a:t>
            </a:r>
            <a:r>
              <a:rPr lang="en-US" sz="900" dirty="0" err="1"/>
              <a:t>servira</a:t>
            </a:r>
            <a:r>
              <a:rPr lang="en-US" sz="900" dirty="0"/>
              <a:t> a </a:t>
            </a:r>
            <a:r>
              <a:rPr lang="en-US" sz="900" dirty="0" err="1"/>
              <a:t>completare</a:t>
            </a:r>
            <a:r>
              <a:rPr lang="en-US" sz="900" dirty="0"/>
              <a:t> </a:t>
            </a:r>
            <a:r>
              <a:rPr lang="en-US" sz="900" dirty="0" err="1"/>
              <a:t>alcuni</a:t>
            </a:r>
            <a:r>
              <a:rPr lang="en-US" sz="900" dirty="0"/>
              <a:t> box </a:t>
            </a:r>
            <a:r>
              <a:rPr lang="en-US" sz="900" dirty="0" err="1"/>
              <a:t>sensibili</a:t>
            </a:r>
            <a:r>
              <a:rPr lang="en-US" sz="900" dirty="0"/>
              <a:t> come la </a:t>
            </a:r>
            <a:r>
              <a:rPr lang="en-US" sz="900" dirty="0" err="1"/>
              <a:t>compilazione</a:t>
            </a:r>
            <a:r>
              <a:rPr lang="en-US" sz="900" dirty="0"/>
              <a:t> del </a:t>
            </a:r>
            <a:r>
              <a:rPr lang="en-US" sz="900" dirty="0" err="1"/>
              <a:t>metodo</a:t>
            </a:r>
            <a:r>
              <a:rPr lang="en-US" sz="900" dirty="0"/>
              <a:t> di </a:t>
            </a:r>
            <a:r>
              <a:rPr lang="en-US" sz="900" dirty="0" err="1"/>
              <a:t>pagamento</a:t>
            </a:r>
            <a:r>
              <a:rPr lang="en-US" sz="900" dirty="0"/>
              <a:t> con </a:t>
            </a:r>
            <a:r>
              <a:rPr lang="en-US" sz="900" dirty="0" err="1"/>
              <a:t>una</a:t>
            </a:r>
            <a:r>
              <a:rPr lang="en-US" sz="900" dirty="0"/>
              <a:t> </a:t>
            </a:r>
            <a:r>
              <a:rPr lang="en-US" sz="900" dirty="0" err="1"/>
              <a:t>certificazione</a:t>
            </a:r>
            <a:r>
              <a:rPr lang="en-US" sz="900" dirty="0"/>
              <a:t> di </a:t>
            </a:r>
            <a:r>
              <a:rPr lang="en-US" sz="900" dirty="0" err="1"/>
              <a:t>sito</a:t>
            </a:r>
            <a:r>
              <a:rPr lang="en-US" sz="900" dirty="0"/>
              <a:t> </a:t>
            </a:r>
            <a:r>
              <a:rPr lang="en-US" sz="900" dirty="0" err="1"/>
              <a:t>sicuro</a:t>
            </a:r>
            <a:r>
              <a:rPr lang="en-US" sz="900" dirty="0"/>
              <a:t> e </a:t>
            </a:r>
            <a:r>
              <a:rPr lang="en-US" sz="900" dirty="0" err="1"/>
              <a:t>fidato</a:t>
            </a:r>
            <a:r>
              <a:rPr lang="en-US" sz="900" dirty="0"/>
              <a:t>.</a:t>
            </a:r>
          </a:p>
          <a:p>
            <a:pPr marL="342900" indent="-342900">
              <a:lnSpc>
                <a:spcPct val="110000"/>
              </a:lnSpc>
              <a:buFont typeface="+mj-lt"/>
              <a:buAutoNum type="arabicPeriod"/>
            </a:pPr>
            <a:r>
              <a:rPr lang="en-US" sz="900" dirty="0">
                <a:solidFill>
                  <a:srgbClr val="92D050"/>
                </a:solidFill>
              </a:rPr>
              <a:t>Shopify mail</a:t>
            </a:r>
            <a:r>
              <a:rPr lang="en-US" sz="900" dirty="0"/>
              <a:t>: ci </a:t>
            </a:r>
            <a:r>
              <a:rPr lang="en-US" sz="900" dirty="0" err="1"/>
              <a:t>garantirta</a:t>
            </a:r>
            <a:r>
              <a:rPr lang="en-US" sz="900" dirty="0"/>
              <a:t> un </a:t>
            </a:r>
            <a:r>
              <a:rPr lang="en-US" sz="900" dirty="0" err="1"/>
              <a:t>corretto</a:t>
            </a:r>
            <a:r>
              <a:rPr lang="en-US" sz="900" dirty="0"/>
              <a:t> </a:t>
            </a:r>
            <a:r>
              <a:rPr lang="en-US" sz="900" dirty="0" err="1"/>
              <a:t>utilizzo</a:t>
            </a:r>
            <a:r>
              <a:rPr lang="en-US" sz="900" dirty="0"/>
              <a:t> </a:t>
            </a:r>
            <a:r>
              <a:rPr lang="en-US" sz="900" dirty="0" err="1"/>
              <a:t>dell’email</a:t>
            </a:r>
            <a:r>
              <a:rPr lang="en-US" sz="900" dirty="0"/>
              <a:t> marketing  per </a:t>
            </a:r>
            <a:r>
              <a:rPr lang="en-US" sz="900" dirty="0" err="1"/>
              <a:t>sfruttarlo</a:t>
            </a:r>
            <a:r>
              <a:rPr lang="en-US" sz="900" dirty="0"/>
              <a:t> al </a:t>
            </a:r>
            <a:r>
              <a:rPr lang="en-US" sz="900" dirty="0" err="1"/>
              <a:t>meglio</a:t>
            </a:r>
            <a:r>
              <a:rPr lang="en-US" sz="900" dirty="0"/>
              <a:t> e </a:t>
            </a:r>
            <a:r>
              <a:rPr lang="en-US" sz="900" dirty="0" err="1"/>
              <a:t>aumentare</a:t>
            </a:r>
            <a:r>
              <a:rPr lang="en-US" sz="900" dirty="0"/>
              <a:t> il </a:t>
            </a:r>
            <a:r>
              <a:rPr lang="en-US" sz="900" dirty="0" err="1"/>
              <a:t>tasso</a:t>
            </a:r>
            <a:r>
              <a:rPr lang="en-US" sz="900" dirty="0"/>
              <a:t> di </a:t>
            </a:r>
            <a:r>
              <a:rPr lang="en-US" sz="900" dirty="0" err="1"/>
              <a:t>conversione</a:t>
            </a:r>
            <a:r>
              <a:rPr lang="en-US" sz="900" dirty="0"/>
              <a:t> </a:t>
            </a:r>
          </a:p>
          <a:p>
            <a:pPr marL="342900" indent="-342900">
              <a:lnSpc>
                <a:spcPct val="110000"/>
              </a:lnSpc>
              <a:buFont typeface="+mj-lt"/>
              <a:buAutoNum type="arabicPeriod"/>
            </a:pPr>
            <a:r>
              <a:rPr lang="en-US" sz="900" dirty="0" err="1">
                <a:solidFill>
                  <a:srgbClr val="92D050"/>
                </a:solidFill>
              </a:rPr>
              <a:t>Hubspot</a:t>
            </a:r>
            <a:r>
              <a:rPr lang="en-US" sz="900" dirty="0"/>
              <a:t>: </a:t>
            </a:r>
            <a:r>
              <a:rPr lang="en-US" sz="900" dirty="0" err="1"/>
              <a:t>gestisce</a:t>
            </a:r>
            <a:r>
              <a:rPr lang="en-US" sz="900" dirty="0"/>
              <a:t> la </a:t>
            </a:r>
            <a:r>
              <a:rPr lang="en-US" sz="900" dirty="0" err="1"/>
              <a:t>situazione</a:t>
            </a:r>
            <a:r>
              <a:rPr lang="en-US" sz="900" dirty="0"/>
              <a:t> CRM e in se ha </a:t>
            </a:r>
            <a:r>
              <a:rPr lang="en-US" sz="900" dirty="0" err="1"/>
              <a:t>integrato</a:t>
            </a:r>
            <a:r>
              <a:rPr lang="en-US" sz="900" dirty="0"/>
              <a:t> </a:t>
            </a:r>
            <a:r>
              <a:rPr lang="en-US" sz="900" dirty="0" err="1"/>
              <a:t>strumenti</a:t>
            </a:r>
            <a:r>
              <a:rPr lang="en-US" sz="900" dirty="0"/>
              <a:t> per </a:t>
            </a:r>
            <a:r>
              <a:rPr lang="en-US" sz="900" dirty="0" err="1"/>
              <a:t>migliorare</a:t>
            </a:r>
            <a:r>
              <a:rPr lang="en-US" sz="900" dirty="0"/>
              <a:t> </a:t>
            </a:r>
            <a:r>
              <a:rPr lang="en-US" sz="900" dirty="0" err="1"/>
              <a:t>crossselling</a:t>
            </a:r>
            <a:r>
              <a:rPr lang="en-US" sz="900" dirty="0"/>
              <a:t> upselling, </a:t>
            </a:r>
            <a:r>
              <a:rPr lang="en-US" sz="900" dirty="0" err="1"/>
              <a:t>aiuta</a:t>
            </a:r>
            <a:r>
              <a:rPr lang="en-US" sz="900" dirty="0"/>
              <a:t> </a:t>
            </a:r>
            <a:r>
              <a:rPr lang="en-US" sz="900" dirty="0" err="1"/>
              <a:t>alla</a:t>
            </a:r>
            <a:r>
              <a:rPr lang="en-US" sz="900" dirty="0"/>
              <a:t> lead generation alle call to action e </a:t>
            </a:r>
            <a:r>
              <a:rPr lang="en-US" sz="900" dirty="0" err="1"/>
              <a:t>invia</a:t>
            </a:r>
            <a:r>
              <a:rPr lang="en-US" sz="900" dirty="0"/>
              <a:t> </a:t>
            </a:r>
            <a:r>
              <a:rPr lang="en-US" sz="900" dirty="0" err="1"/>
              <a:t>campagne</a:t>
            </a:r>
            <a:r>
              <a:rPr lang="en-US" sz="900" dirty="0"/>
              <a:t> email.</a:t>
            </a:r>
          </a:p>
        </p:txBody>
      </p:sp>
    </p:spTree>
    <p:extLst>
      <p:ext uri="{BB962C8B-B14F-4D97-AF65-F5344CB8AC3E}">
        <p14:creationId xmlns:p14="http://schemas.microsoft.com/office/powerpoint/2010/main" val="1883835814"/>
      </p:ext>
    </p:extLst>
  </p:cSld>
  <p:clrMapOvr>
    <a:masterClrMapping/>
  </p:clrMapOvr>
</p:sld>
</file>

<file path=ppt/theme/theme1.xml><?xml version="1.0" encoding="utf-8"?>
<a:theme xmlns:a="http://schemas.openxmlformats.org/drawingml/2006/main" name="RegattaVTI">
  <a:themeElements>
    <a:clrScheme name="AnalogousFromRegularSeed_2SEEDS">
      <a:dk1>
        <a:srgbClr val="000000"/>
      </a:dk1>
      <a:lt1>
        <a:srgbClr val="FFFFFF"/>
      </a:lt1>
      <a:dk2>
        <a:srgbClr val="1B2F2E"/>
      </a:dk2>
      <a:lt2>
        <a:srgbClr val="F3F1F0"/>
      </a:lt2>
      <a:accent1>
        <a:srgbClr val="3B9EB1"/>
      </a:accent1>
      <a:accent2>
        <a:srgbClr val="46B196"/>
      </a:accent2>
      <a:accent3>
        <a:srgbClr val="4D7EC3"/>
      </a:accent3>
      <a:accent4>
        <a:srgbClr val="B13B3E"/>
      </a:accent4>
      <a:accent5>
        <a:srgbClr val="C37B4D"/>
      </a:accent5>
      <a:accent6>
        <a:srgbClr val="B19A3B"/>
      </a:accent6>
      <a:hlink>
        <a:srgbClr val="C05944"/>
      </a:hlink>
      <a:folHlink>
        <a:srgbClr val="7F7F7F"/>
      </a:folHlink>
    </a:clrScheme>
    <a:fontScheme name="Walbaum Display">
      <a:majorFont>
        <a:latin typeface="Walbaum Display"/>
        <a:ea typeface=""/>
        <a:cs typeface=""/>
      </a:majorFont>
      <a:minorFont>
        <a:latin typeface="Walbaum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gattaVTI" id="{FFC3BCE5-6357-41D1-8E67-3F85B69D7E86}" vid="{893A6374-FE17-48E5-8B62-678C1B11AA1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</TotalTime>
  <Words>1286</Words>
  <Application>Microsoft Office PowerPoint</Application>
  <PresentationFormat>Widescreen</PresentationFormat>
  <Paragraphs>27</Paragraphs>
  <Slides>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9" baseType="lpstr">
      <vt:lpstr>Aptos Narrow</vt:lpstr>
      <vt:lpstr>Arial</vt:lpstr>
      <vt:lpstr>Walbaum Display</vt:lpstr>
      <vt:lpstr>RegattaVTI</vt:lpstr>
      <vt:lpstr>GESTIONE ATTIVITA’ Su SHOpify</vt:lpstr>
      <vt:lpstr>Funnel di vendita AIDA</vt:lpstr>
      <vt:lpstr>AUTOMAZIONE DEL MARKETING</vt:lpstr>
      <vt:lpstr>Sconti promozioni e codici</vt:lpstr>
      <vt:lpstr>APP E PLUGIN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GESTIONE ATTIVITA’ Su SHOpify</dc:title>
  <dc:creator>riki tomi27</dc:creator>
  <cp:lastModifiedBy>riki tomi27</cp:lastModifiedBy>
  <cp:revision>3</cp:revision>
  <dcterms:created xsi:type="dcterms:W3CDTF">2023-12-03T19:42:41Z</dcterms:created>
  <dcterms:modified xsi:type="dcterms:W3CDTF">2023-12-04T00:15:58Z</dcterms:modified>
</cp:coreProperties>
</file>