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8" r:id="rId2"/>
    <p:sldId id="260" r:id="rId3"/>
    <p:sldId id="261" r:id="rId4"/>
    <p:sldId id="263" r:id="rId5"/>
    <p:sldId id="265" r:id="rId6"/>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5" d="100"/>
          <a:sy n="75" d="100"/>
        </p:scale>
        <p:origin x="1764" y="66"/>
      </p:cViewPr>
      <p:guideLst/>
    </p:cSldViewPr>
  </p:slideViewPr>
  <p:notesTextViewPr>
    <p:cViewPr>
      <p:scale>
        <a:sx n="1" d="1"/>
        <a:sy n="1" d="1"/>
      </p:scale>
      <p:origin x="0" y="-1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Welcome Everyone. My name is Rikka Eng, I’ll be presenting the </a:t>
            </a:r>
            <a:r>
              <a:rPr lang="en-US" dirty="0" err="1"/>
              <a:t>DriverPass</a:t>
            </a:r>
            <a:r>
              <a:rPr lang="en-US" dirty="0"/>
              <a:t> system and its many features. Just like in the interview, we’ve designed this tool to help learners prepare for their DMV driving test. The system provides both online learning resources such as downloadable notes for DMV rules and policies, online video lectures, and scheduling for on the road, in person lessons. All this is aimed at improving the success rates of students taking their driving tests. Let’s move into some system requirements, diagrams, and security aspects to give you a clear understanding of how this system will meet </a:t>
            </a:r>
            <a:r>
              <a:rPr lang="en-US" dirty="0" err="1"/>
              <a:t>DriverPass</a:t>
            </a:r>
            <a:r>
              <a:rPr lang="en-US" dirty="0"/>
              <a:t>’ s needs.</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p>
          <a:p>
            <a:endParaRPr lang="en-US" baseline="0" dirty="0"/>
          </a:p>
          <a:p>
            <a:r>
              <a:rPr lang="en-US" baseline="0" dirty="0" err="1"/>
              <a:t>DriverPass</a:t>
            </a:r>
            <a:r>
              <a:rPr lang="en-US" baseline="0" dirty="0"/>
              <a:t> is a fully online system that is designed with user flexibility and business maintainability in mind. While we’ve gone over many Functional &amp; Non-Functional services for </a:t>
            </a:r>
            <a:r>
              <a:rPr lang="en-US" baseline="0" dirty="0" err="1"/>
              <a:t>DriverPass</a:t>
            </a:r>
            <a:r>
              <a:rPr lang="en-US" baseline="0" dirty="0"/>
              <a:t> in the interview. These are just some of the core ones to adhere to these descriptions. </a:t>
            </a:r>
          </a:p>
          <a:p>
            <a:pPr marL="171450" indent="-171450">
              <a:buFont typeface="Arial" panose="020B0604020202020204" pitchFamily="34" charset="0"/>
              <a:buChar char="•"/>
            </a:pPr>
            <a:r>
              <a:rPr lang="en-US" b="1" baseline="0" dirty="0"/>
              <a:t>Student Registration &amp; Lesson Scheduling: </a:t>
            </a:r>
            <a:r>
              <a:rPr lang="en-US" baseline="0" dirty="0"/>
              <a:t>The system will allow students to register accounts and schedule driving lessons online. This meets </a:t>
            </a:r>
            <a:r>
              <a:rPr lang="en-US" baseline="0" dirty="0" err="1"/>
              <a:t>DriverPass’s</a:t>
            </a:r>
            <a:r>
              <a:rPr lang="en-US" baseline="0" dirty="0"/>
              <a:t> need for student to independently book their lessons from any device anywhere, whether it’s on a desktop such as Windows or Mac, or a mobile device such as Android or iOS. This is both convenient for both the company and students themselves, as the company doesn’t have to resort to manual drafts and distributions of pen and paper calendars and tickets, and instead have the ease </a:t>
            </a:r>
            <a:r>
              <a:rPr lang="en-US" baseline="0"/>
              <a:t>of computer-based </a:t>
            </a:r>
            <a:r>
              <a:rPr lang="en-US" baseline="0" dirty="0"/>
              <a:t>automation.</a:t>
            </a:r>
          </a:p>
          <a:p>
            <a:pPr marL="171450" indent="-171450">
              <a:buFont typeface="Arial" panose="020B0604020202020204" pitchFamily="34" charset="0"/>
              <a:buChar char="•"/>
            </a:pPr>
            <a:r>
              <a:rPr lang="en-US" b="1" baseline="0" dirty="0"/>
              <a:t>Access to Online Practice Tests and Lessons: </a:t>
            </a:r>
            <a:r>
              <a:rPr lang="en-US" b="0" baseline="0" dirty="0"/>
              <a:t>The system provides access to online video lessons, lecture notes, and practice tests. This helps </a:t>
            </a:r>
            <a:r>
              <a:rPr lang="en-US" b="0" baseline="0" dirty="0" err="1"/>
              <a:t>DriverPass</a:t>
            </a:r>
            <a:r>
              <a:rPr lang="en-US" b="0" baseline="0" dirty="0"/>
              <a:t> deliver comprehensive training for students to better prepare for the DMV exams, ensuring that they have the resources they need to get through the test.</a:t>
            </a:r>
          </a:p>
          <a:p>
            <a:pPr marL="171450" indent="-171450">
              <a:buFont typeface="Arial" panose="020B0604020202020204" pitchFamily="34" charset="0"/>
              <a:buChar char="•"/>
            </a:pPr>
            <a:endParaRPr lang="en-US" b="0" baseline="0" dirty="0"/>
          </a:p>
          <a:p>
            <a:pPr marL="171450" indent="-171450">
              <a:buFont typeface="Arial" panose="020B0604020202020204" pitchFamily="34" charset="0"/>
              <a:buChar char="•"/>
            </a:pPr>
            <a:r>
              <a:rPr lang="en-US" b="1" baseline="0" dirty="0"/>
              <a:t>Cross-browser Compatibility &amp; Cloud Infrastructure: </a:t>
            </a:r>
            <a:r>
              <a:rPr lang="en-US" b="0" baseline="0" dirty="0"/>
              <a:t>The system will run on major web browsers like Chrome, Safari, and Edge, ensuring compatibility across different types of systems such as Windows, Linux, </a:t>
            </a:r>
            <a:r>
              <a:rPr lang="en-US" b="0" baseline="0" dirty="0" err="1"/>
              <a:t>maxOS</a:t>
            </a:r>
            <a:r>
              <a:rPr lang="en-US" b="0" baseline="0" dirty="0"/>
              <a:t>, and mobile devices. Additionally, the system will also make sure of Cloud Infrastructure to allow for the benefits of scalability to handle an increase number of students and data as </a:t>
            </a:r>
            <a:r>
              <a:rPr lang="en-US" b="0" baseline="0" dirty="0" err="1"/>
              <a:t>DriverPass</a:t>
            </a:r>
            <a:r>
              <a:rPr lang="en-US" b="0" baseline="0" dirty="0"/>
              <a:t> may potentially grow.</a:t>
            </a:r>
          </a:p>
          <a:p>
            <a:pPr marL="171450" indent="-171450">
              <a:buFont typeface="Arial" panose="020B0604020202020204" pitchFamily="34" charset="0"/>
              <a:buChar char="•"/>
            </a:pPr>
            <a:r>
              <a:rPr lang="en-US" b="1" baseline="0" dirty="0"/>
              <a:t>Security Features: </a:t>
            </a:r>
            <a:r>
              <a:rPr lang="en-US" b="0" baseline="0" dirty="0"/>
              <a:t>To ensure data protection, the system will include role-based access control, meaning different users like students, instructors, and admins will have different privileges and permissions. Admins will have a higher authority to block or remove suspicious users and security threats, on top of this, a layer of protection will be added to all data transfers will be encrypted, ensuring the safety and security of sensitive information such as student data and payment details. </a:t>
            </a:r>
            <a:endParaRPr lang="en-US" baseline="0"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endParaRPr lang="en-US" dirty="0"/>
          </a:p>
          <a:p>
            <a:endParaRPr lang="en-US" dirty="0"/>
          </a:p>
          <a:p>
            <a:r>
              <a:rPr lang="en-US" dirty="0"/>
              <a:t>In this diagram, we can see how different people (users) interact with the </a:t>
            </a:r>
            <a:r>
              <a:rPr lang="en-US" dirty="0" err="1"/>
              <a:t>DriverPass</a:t>
            </a:r>
            <a:r>
              <a:rPr lang="en-US" dirty="0"/>
              <a:t> system. Each user has different interactions and relationships within it.</a:t>
            </a:r>
          </a:p>
          <a:p>
            <a:pPr marL="171450" indent="-171450">
              <a:buFont typeface="Arial" panose="020B0604020202020204" pitchFamily="34" charset="0"/>
              <a:buChar char="•"/>
            </a:pPr>
            <a:r>
              <a:rPr lang="en-US" b="1" dirty="0"/>
              <a:t>Students: </a:t>
            </a:r>
            <a:r>
              <a:rPr lang="en-US" dirty="0"/>
              <a:t>Can create accounts, book lessons, access learning materials, take practice tests to prepare for their driving exams. In order to use all of </a:t>
            </a:r>
            <a:r>
              <a:rPr lang="en-US" dirty="0" err="1"/>
              <a:t>DriverPass’s</a:t>
            </a:r>
            <a:r>
              <a:rPr lang="en-US" dirty="0"/>
              <a:t> features, they’ll have to purchase the appropriate package.</a:t>
            </a:r>
          </a:p>
          <a:p>
            <a:pPr marL="628650" lvl="1" indent="-171450">
              <a:buFont typeface="Arial" panose="020B0604020202020204" pitchFamily="34" charset="0"/>
              <a:buChar char="•"/>
            </a:pPr>
            <a:r>
              <a:rPr lang="en-US" b="1" dirty="0"/>
              <a:t>Secretaries: </a:t>
            </a:r>
            <a:r>
              <a:rPr lang="en-US" dirty="0"/>
              <a:t>Answer calls and provide help to Customers who may have technical inexperience with creating accounts or making reservations, or even resetting passwords.</a:t>
            </a:r>
          </a:p>
          <a:p>
            <a:pPr marL="171450" indent="-171450">
              <a:buFont typeface="Arial" panose="020B0604020202020204" pitchFamily="34" charset="0"/>
              <a:buChar char="•"/>
            </a:pPr>
            <a:r>
              <a:rPr lang="en-US" b="1" dirty="0"/>
              <a:t>Admins</a:t>
            </a:r>
            <a:r>
              <a:rPr lang="en-US" dirty="0"/>
              <a:t>: can monitor the system, they can manage or remove suspicious user accounts, generate reports on user activity to find said suspicious accounts, and manage/edit the packages available for users.</a:t>
            </a:r>
          </a:p>
          <a:p>
            <a:pPr marL="171450" indent="-171450">
              <a:buFont typeface="Arial" panose="020B0604020202020204" pitchFamily="34" charset="0"/>
              <a:buChar char="•"/>
            </a:pPr>
            <a:r>
              <a:rPr lang="en-US" b="1" dirty="0"/>
              <a:t>Instructors: </a:t>
            </a:r>
            <a:r>
              <a:rPr lang="en-US" dirty="0"/>
              <a:t>Are notified when a lesson is booked and can modify appointments if needed.</a:t>
            </a:r>
          </a:p>
          <a:p>
            <a:pPr marL="171450" indent="-171450">
              <a:buFont typeface="Arial" panose="020B0604020202020204" pitchFamily="34" charset="0"/>
              <a:buChar char="•"/>
            </a:pPr>
            <a:r>
              <a:rPr lang="en-US" b="1" dirty="0"/>
              <a:t>IT Officer: </a:t>
            </a:r>
            <a:r>
              <a:rPr lang="en-US" dirty="0"/>
              <a:t>Have the ability to monitor performance, addressing potential issues such as long loading times and errors. He’ll have access to the front-end development of </a:t>
            </a:r>
            <a:r>
              <a:rPr lang="en-US" dirty="0" err="1"/>
              <a:t>DriverPass</a:t>
            </a:r>
            <a:r>
              <a:rPr lang="en-US" dirty="0"/>
              <a:t>, likely working on JavaScript to update the web-based system to fix any of the potentially mentioned issues. He will also have access to records for customer logins, having exposure to potential suspicious activity such as unrecognized IP addresses entering accounts, or suspicious number of failed attempts on an account.</a:t>
            </a:r>
          </a:p>
          <a:p>
            <a:pPr marL="171450" indent="-171450">
              <a:buFont typeface="Arial" panose="020B0604020202020204" pitchFamily="34" charset="0"/>
              <a:buChar char="•"/>
            </a:pPr>
            <a:r>
              <a:rPr lang="en-US" b="1" dirty="0"/>
              <a:t>DMV: </a:t>
            </a:r>
            <a:r>
              <a:rPr lang="en-US" dirty="0"/>
              <a:t>the DMV provides up-to-date rules and regulations that are to be downloaded to the online lecture notes, and practice tests.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diagram was designed to represent the core features that </a:t>
            </a:r>
            <a:r>
              <a:rPr lang="en-US" dirty="0" err="1"/>
              <a:t>DriverPass</a:t>
            </a:r>
            <a:r>
              <a:rPr lang="en-US" dirty="0"/>
              <a:t> has to offer to our customers. Within the middle of the diagram are the important key use-cases, that of making scheduled driving reservations for in person trainers, taking online courses, downloading lecture notes, and taking practice tests are all the core features that were mentioned in the interview for </a:t>
            </a:r>
            <a:r>
              <a:rPr lang="en-US" dirty="0" err="1"/>
              <a:t>DriverPass</a:t>
            </a:r>
            <a:r>
              <a:rPr lang="en-US" dirty="0"/>
              <a:t>.</a:t>
            </a:r>
          </a:p>
          <a:p>
            <a:pPr marL="171450" indent="-171450">
              <a:buFont typeface="Arial" panose="020B0604020202020204" pitchFamily="34" charset="0"/>
              <a:buChar char="•"/>
            </a:pPr>
            <a:r>
              <a:rPr lang="en-US" b="1" dirty="0"/>
              <a:t>Make Reservation for Driving Lesson: </a:t>
            </a:r>
            <a:r>
              <a:rPr lang="en-US" b="0" dirty="0"/>
              <a:t>Currently there are three different levels of packages that a Customer can purchase. These packages are subject to change depending on what the admin wants to be available. Each reservation for a driving lesson will last about 2 hours. Package One will give a customer six hours meaning three lessons, package two: four lessons, and package three: six. Every time a reservation is issued, the Customer can pick the time, location, date, and instructor depending on their availability. Once the reservation is confirmed, the instructor gets a notification, and while the reservation is subject to change. The customer receives their in-person driving lesson.</a:t>
            </a:r>
          </a:p>
          <a:p>
            <a:pPr marL="171450" indent="-171450">
              <a:buFont typeface="Arial" panose="020B0604020202020204" pitchFamily="34" charset="0"/>
              <a:buChar char="•"/>
            </a:pPr>
            <a:r>
              <a:rPr lang="en-US" b="1" dirty="0"/>
              <a:t>Online Lectures &amp; Downloading Notes: </a:t>
            </a:r>
            <a:r>
              <a:rPr lang="en-US" b="0" dirty="0"/>
              <a:t>This is only available for Package three. Students can attend an online course that provides prerecorded lectures for online use. The students can download notes which contains materials such as DMV rules and policies. These are contained in PDF files, so the student only needs to be online once they’ve downloaded the file. After downloading it, they can view the notes whenever they want.</a:t>
            </a:r>
          </a:p>
          <a:p>
            <a:pPr marL="171450" indent="-171450">
              <a:buFont typeface="Arial" panose="020B0604020202020204" pitchFamily="34" charset="0"/>
              <a:buChar char="•"/>
            </a:pPr>
            <a:r>
              <a:rPr lang="en-US" b="1" dirty="0"/>
              <a:t>Take Online Practice Tests: </a:t>
            </a:r>
            <a:r>
              <a:rPr lang="en-US" b="0" dirty="0"/>
              <a:t>Customers with Package Level three are also able to download a separate executable that they can launch any time to start a practice test simulation. These practice tests are updated from the DMV on a weekly basis through an automatic API, as the DMV’s rules and driving practice focal points are ever changing. The practice tests are subject to expire after each following week, and an updating test needs to be downloaded upon so. Students can takes these practices tests and view their scores afterwards, then be given constructive feedback to help them better learn the material.  </a:t>
            </a:r>
            <a:endParaRPr lang="en-US" b="1" dirty="0"/>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endParaRPr lang="en-US" baseline="0" dirty="0"/>
          </a:p>
          <a:p>
            <a:pPr marL="171450" indent="-171450">
              <a:buFont typeface="Arial" panose="020B0604020202020204" pitchFamily="34" charset="0"/>
              <a:buChar char="•"/>
            </a:pPr>
            <a:r>
              <a:rPr lang="en-US" b="1" baseline="0" dirty="0"/>
              <a:t>Role-Based Access &amp; Monitoring Account control: </a:t>
            </a:r>
            <a:r>
              <a:rPr lang="en-US" baseline="0" dirty="0"/>
              <a:t>Each user type (students, admins, and instructors) has specific privileges. This means that students have access to the core functions of </a:t>
            </a:r>
            <a:r>
              <a:rPr lang="en-US" baseline="0" dirty="0" err="1"/>
              <a:t>DriverPass</a:t>
            </a:r>
            <a:r>
              <a:rPr lang="en-US" baseline="0" dirty="0"/>
              <a:t> such as taking practice tests and attending online lectures, but admins have broader access to manage the system and its integrity. Such as locking accounts if suspicious activity is detected, and generating reports of user activity and transactions to find such suspicious activity. </a:t>
            </a:r>
          </a:p>
          <a:p>
            <a:pPr marL="171450" indent="-171450">
              <a:buFont typeface="Arial" panose="020B0604020202020204" pitchFamily="34" charset="0"/>
              <a:buChar char="•"/>
            </a:pPr>
            <a:r>
              <a:rPr lang="en-US" b="1" baseline="0" dirty="0"/>
              <a:t>Encrypted Connections</a:t>
            </a:r>
            <a:r>
              <a:rPr lang="en-US" baseline="0" dirty="0"/>
              <a:t>: All interactions within the system, whether it’s logging in, scheduling lessons, or handling payments, are encrypted using SSL/TLS. This ensures that sensitive information like personal details and payment info, is securely transmitted without being intercepted from hackers.</a:t>
            </a:r>
          </a:p>
          <a:p>
            <a:pPr marL="171450" indent="-171450">
              <a:buFont typeface="Arial" panose="020B0604020202020204" pitchFamily="34" charset="0"/>
              <a:buChar char="•"/>
            </a:pPr>
            <a:r>
              <a:rPr lang="en-US" b="1" baseline="0" dirty="0"/>
              <a:t>Database Encryption: </a:t>
            </a:r>
            <a:r>
              <a:rPr lang="en-US" b="0" baseline="0" dirty="0"/>
              <a:t>O</a:t>
            </a:r>
            <a:r>
              <a:rPr lang="en-US" baseline="0" dirty="0"/>
              <a:t>nce the information reaches the system, it is stored in an encrypted database using strong encryption algorithms like AES-256. This means that even if the database were to be compromised, the data would be unreadable without the decryption key. Only authorized admins or assigned security will have access to this key and thus the encrypted data. These two layered approaches of encryption methods ensures that sensitive data is protected both during transmissions and while it is stored.</a:t>
            </a:r>
          </a:p>
          <a:p>
            <a:pPr marL="171450" indent="-171450">
              <a:buFont typeface="Arial" panose="020B0604020202020204" pitchFamily="34" charset="0"/>
              <a:buChar char="•"/>
            </a:pPr>
            <a:r>
              <a:rPr lang="en-US" b="1" baseline="0" dirty="0"/>
              <a:t>Two-Factor Authentication &amp; Email Verification: </a:t>
            </a:r>
            <a:r>
              <a:rPr lang="en-US" baseline="0" dirty="0"/>
              <a:t>To further protect accounts, we’ve implemented a two-factor authentication requirement for log ins. This means that users may need to confirm their identity through a second layer of verification. This extends to the common email verifications or security questions. These are measure to protect against password theft, brute force attacks, or device theft by forcing a user to have a second measure to prove their identity. If you don’t know what Two-Factor Authenticators are, they’re usually provided through an app on your phone. They work similarly to an email verification link, but have different confirmation methods such as simply pressing a confirm button, or entering a short four-to-seven-digit code.</a:t>
            </a:r>
          </a:p>
          <a:p>
            <a:pPr marL="171450" indent="-171450">
              <a:buFont typeface="Arial" panose="020B0604020202020204" pitchFamily="34" charset="0"/>
              <a:buChar char="•"/>
            </a:pPr>
            <a:r>
              <a:rPr lang="en-US" b="1" baseline="0" dirty="0"/>
              <a:t>Regular IT Updates and Patches:</a:t>
            </a:r>
            <a:r>
              <a:rPr lang="en-US" b="0" baseline="0" dirty="0"/>
              <a:t> The system may eventually grow, or bugs might fall through the cracks during development. The system will be continuously monitored for performance and security vulnerabilities are bound to be discovered. The IT Officer will apply regular updates and patches to fix any errors using tools like New Relic or Datadog to locate them during deployment, or he can address areas containing poor user feedback</a:t>
            </a:r>
            <a:endParaRPr lang="en-US" b="1" baseline="0"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core limitations that came to mind for the design of </a:t>
            </a:r>
            <a:r>
              <a:rPr lang="en-US" dirty="0" err="1"/>
              <a:t>DriverPass</a:t>
            </a:r>
            <a:r>
              <a:rPr lang="en-US" dirty="0"/>
              <a:t> is whether the system is </a:t>
            </a:r>
            <a:r>
              <a:rPr lang="en-US" b="1" dirty="0"/>
              <a:t>economically viable </a:t>
            </a:r>
            <a:r>
              <a:rPr lang="en-US" dirty="0"/>
              <a:t>or not.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Scalability and Performance: </a:t>
            </a:r>
            <a:r>
              <a:rPr lang="en-US" dirty="0"/>
              <a:t>If there is a limited budget, the system may not initially support high traffic volumes in the event that high user demand ends up flooding into </a:t>
            </a:r>
            <a:r>
              <a:rPr lang="en-US" dirty="0" err="1"/>
              <a:t>DrivePass</a:t>
            </a:r>
            <a:r>
              <a:rPr lang="en-US" dirty="0"/>
              <a:t>. This will cause huge performance slowdowns of the system. Scaling cloud infrastructure to handle increased user traffic requires more resources (like additional servers), which can increase costs. A budget limit or a spread sheet for market demand may slow down </a:t>
            </a:r>
            <a:r>
              <a:rPr lang="en-US" dirty="0" err="1"/>
              <a:t>DriverPass</a:t>
            </a:r>
            <a:r>
              <a:rPr lang="en-US" dirty="0"/>
              <a:t>’ ability to grow, but growing too fast would risk causing the company to go bankrupt.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Advanced Security Features: </a:t>
            </a:r>
            <a:r>
              <a:rPr lang="en-US" dirty="0"/>
              <a:t>While encryption and two-factor authentication are important methods, relying on continuous monitoring by important figures such as the Admin and IT Officer could serve troublesome. These leaders may have to juggle between other system monitor and other responsibilities. For example, the IT Officer may be occupied with extensive patching work or updates for </a:t>
            </a:r>
            <a:r>
              <a:rPr lang="en-US" dirty="0" err="1"/>
              <a:t>DriverPass</a:t>
            </a:r>
            <a:r>
              <a:rPr lang="en-US" dirty="0"/>
              <a:t>. Or the Admin may have a legal problem with the company and is expected to provide company records that </a:t>
            </a:r>
            <a:r>
              <a:rPr lang="en-US" dirty="0" err="1"/>
              <a:t>DriverPass’s</a:t>
            </a:r>
            <a:r>
              <a:rPr lang="en-US" dirty="0"/>
              <a:t> report system does not offer, and they’ll have to spend a long time creating this data from scratch. Entrusting an important task such as system monitoring to these officials might serve troublesome. Hiring a second experienced employee with the main job of this might be beneficial for </a:t>
            </a:r>
            <a:r>
              <a:rPr lang="en-US" dirty="0" err="1"/>
              <a:t>DriverPass</a:t>
            </a:r>
            <a:r>
              <a:rPr lang="en-US" dirty="0"/>
              <a:t>. Whether or not we should also purchase advanced detection system or have tighter deadlines for more frequent patches. Between making decisions of hiring a stronger IT/Development team and tools to accommodate them, this is highly dependent on what </a:t>
            </a:r>
            <a:r>
              <a:rPr lang="en-US" dirty="0" err="1"/>
              <a:t>DriverPass</a:t>
            </a:r>
            <a:r>
              <a:rPr lang="en-US" dirty="0"/>
              <a:t> can currently afford.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User Satisfaction &amp; Accessibility: </a:t>
            </a:r>
            <a:r>
              <a:rPr lang="en-US" b="0" dirty="0"/>
              <a:t>We mentioned a secretary to help non-technical users with the process of purchasing packages, creating an account, and scheduling a driving lesson through the phone. However, this means that heavier resources are put into the hiring onboard process of </a:t>
            </a:r>
            <a:r>
              <a:rPr lang="en-US" b="0" dirty="0" err="1"/>
              <a:t>DriverPass</a:t>
            </a:r>
            <a:r>
              <a:rPr lang="en-US" b="0" dirty="0"/>
              <a:t> as we will have to thoroughly search for technologically fluent staff in both driving instructors and secretaries. The Driving Instructor part is critical, and we may have to hire additional secretaries or even a dedicated support team which will increase operational costs to ensure that driving instructors are also comfortable using the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Future-proofing:</a:t>
            </a:r>
            <a:r>
              <a:rPr lang="en-US" b="0" dirty="0"/>
              <a:t> Budget constraints could force the team to prioritize immediate needs over long-term growth. For example, </a:t>
            </a:r>
            <a:r>
              <a:rPr lang="en-US" b="0" dirty="0" err="1"/>
              <a:t>DriverPass</a:t>
            </a:r>
            <a:r>
              <a:rPr lang="en-US" b="0" dirty="0"/>
              <a:t> may need to focus on building only core features that are crucial to launch, such as basic scheduling, lesson management, and account creation, rather than investing in other features such as mobile integration. There’s also the consideration of technical debt, as a less </a:t>
            </a:r>
            <a:r>
              <a:rPr lang="en-US" b="0" dirty="0" err="1"/>
              <a:t>optimial</a:t>
            </a:r>
            <a:r>
              <a:rPr lang="en-US" b="0" dirty="0"/>
              <a:t> solution for immediate functionality at the cost of future flexibility or performance. </a:t>
            </a:r>
            <a:r>
              <a:rPr lang="en-US" b="0" dirty="0" err="1"/>
              <a:t>DriverPass</a:t>
            </a:r>
            <a:r>
              <a:rPr lang="en-US" b="0" dirty="0"/>
              <a:t> may have to rely on cost-effective but potentially limited solutions like skipping auto-scaling in the cloud or postponing robust backup system, this might make the system less flexible and more prone to performance issues during periods of growth but will make it through the budget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Modularity and Scalable Design: </a:t>
            </a:r>
            <a:r>
              <a:rPr lang="en-US" b="0" dirty="0"/>
              <a:t>In the event that </a:t>
            </a:r>
            <a:r>
              <a:rPr lang="en-US" b="0" dirty="0" err="1"/>
              <a:t>DriverPass</a:t>
            </a:r>
            <a:r>
              <a:rPr lang="en-US" b="0" dirty="0"/>
              <a:t> enters early development, it is paramount that the system adhere to a modular architecture in its framework and design. The aim of the system is to provide future updates and scale with the size of its audience, so it’s important that development with modularity in mind is kept as a high priority even if budget constraints causes other tasks to be put on the side.</a:t>
            </a:r>
            <a:endParaRPr lang="en-US" b="1"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10/20/2024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10/20/2024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Rikka Eng</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sz="2000" dirty="0">
                <a:solidFill>
                  <a:srgbClr val="000000"/>
                </a:solidFill>
              </a:rPr>
              <a:t>The system shall allow students to register and schedule driving lessons online</a:t>
            </a:r>
          </a:p>
          <a:p>
            <a:pPr lvl="1"/>
            <a:r>
              <a:rPr lang="en-US" sz="2000" dirty="0">
                <a:solidFill>
                  <a:srgbClr val="000000"/>
                </a:solidFill>
              </a:rPr>
              <a:t>The system shall provide access to online practice tests and download online lecture materials.</a:t>
            </a:r>
          </a:p>
          <a:p>
            <a:r>
              <a:rPr lang="en-US" sz="2400" dirty="0">
                <a:solidFill>
                  <a:srgbClr val="000000"/>
                </a:solidFill>
              </a:rPr>
              <a:t>Non-Functional Requirements</a:t>
            </a:r>
          </a:p>
          <a:p>
            <a:pPr lvl="1"/>
            <a:r>
              <a:rPr lang="en-US" sz="2000" dirty="0">
                <a:solidFill>
                  <a:srgbClr val="000000"/>
                </a:solidFill>
              </a:rPr>
              <a:t>The system shall run on popular web browsers like Chrome, Safari, and Edge, and utilize cloud infrastructure to handle increasing users and data. (Scalable &amp; Cross-Compatible)</a:t>
            </a:r>
          </a:p>
          <a:p>
            <a:pPr lvl="1"/>
            <a:r>
              <a:rPr lang="en-US" sz="2000" dirty="0">
                <a:solidFill>
                  <a:srgbClr val="000000"/>
                </a:solidFill>
              </a:rPr>
              <a:t>The system shall ensure security measures through the use of role-based authority and encrypted transfers of data. (Security)</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6" name="Picture 5">
            <a:extLst>
              <a:ext uri="{FF2B5EF4-FFF2-40B4-BE49-F238E27FC236}">
                <a16:creationId xmlns:a16="http://schemas.microsoft.com/office/drawing/2014/main" id="{0F9A8CAB-4AE4-871B-A9CF-801EEDED8F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3094" y="0"/>
            <a:ext cx="9298905" cy="68580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Role-based access for students, admins, and instructors.</a:t>
            </a:r>
          </a:p>
          <a:p>
            <a:r>
              <a:rPr lang="en-US" sz="2400" dirty="0">
                <a:solidFill>
                  <a:srgbClr val="000000"/>
                </a:solidFill>
              </a:rPr>
              <a:t>Admins can monitor suspicious activities and lock accounts.</a:t>
            </a:r>
          </a:p>
          <a:p>
            <a:r>
              <a:rPr lang="en-US" sz="2400" dirty="0">
                <a:solidFill>
                  <a:srgbClr val="000000"/>
                </a:solidFill>
              </a:rPr>
              <a:t>Encrypted connections (SSL/TLS)</a:t>
            </a:r>
          </a:p>
          <a:p>
            <a:r>
              <a:rPr lang="en-US" sz="2400" dirty="0">
                <a:solidFill>
                  <a:srgbClr val="000000"/>
                </a:solidFill>
              </a:rPr>
              <a:t>Database encryptions (AES-256)</a:t>
            </a:r>
          </a:p>
          <a:p>
            <a:r>
              <a:rPr lang="en-US" sz="2400" dirty="0">
                <a:solidFill>
                  <a:srgbClr val="000000"/>
                </a:solidFill>
              </a:rPr>
              <a:t>Two-Factor Authentication &amp; Email verifications</a:t>
            </a:r>
          </a:p>
          <a:p>
            <a:r>
              <a:rPr lang="en-US" sz="2400" dirty="0">
                <a:solidFill>
                  <a:srgbClr val="000000"/>
                </a:solidFill>
              </a:rPr>
              <a:t>IT updates &amp; patches for system errors and poor user feedback.</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Economic Viability.</a:t>
            </a:r>
          </a:p>
          <a:p>
            <a:pPr lvl="1"/>
            <a:r>
              <a:rPr lang="en-US" sz="2000" dirty="0">
                <a:solidFill>
                  <a:srgbClr val="000000"/>
                </a:solidFill>
              </a:rPr>
              <a:t>Scalable &amp; Performance</a:t>
            </a:r>
          </a:p>
          <a:p>
            <a:pPr lvl="1"/>
            <a:r>
              <a:rPr lang="en-US" sz="2000" dirty="0">
                <a:solidFill>
                  <a:srgbClr val="000000"/>
                </a:solidFill>
              </a:rPr>
              <a:t>Advanced Security Features</a:t>
            </a:r>
          </a:p>
          <a:p>
            <a:pPr lvl="1"/>
            <a:r>
              <a:rPr lang="en-US" sz="2000" dirty="0">
                <a:solidFill>
                  <a:srgbClr val="000000"/>
                </a:solidFill>
              </a:rPr>
              <a:t>User Satisfaction &amp; Accessibility</a:t>
            </a:r>
          </a:p>
          <a:p>
            <a:pPr lvl="1"/>
            <a:r>
              <a:rPr lang="en-US" sz="2000" dirty="0">
                <a:solidFill>
                  <a:srgbClr val="000000"/>
                </a:solidFill>
              </a:rPr>
              <a:t>Future-proofing</a:t>
            </a:r>
          </a:p>
          <a:p>
            <a:pPr lvl="1"/>
            <a:r>
              <a:rPr lang="en-US" sz="2000" dirty="0">
                <a:solidFill>
                  <a:srgbClr val="000000"/>
                </a:solidFill>
              </a:rPr>
              <a:t>Modularity and Scalable Design</a:t>
            </a: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1973</TotalTime>
  <Words>2487</Words>
  <Application>Microsoft Office PowerPoint</Application>
  <PresentationFormat>Widescreen</PresentationFormat>
  <Paragraphs>69</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DriverPass System Analysis</vt:lpstr>
      <vt:lpstr>System Requirements</vt:lpstr>
      <vt:lpstr>Use Case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Klo Eng</cp:lastModifiedBy>
  <cp:revision>124</cp:revision>
  <dcterms:created xsi:type="dcterms:W3CDTF">2019-10-14T02:36:52Z</dcterms:created>
  <dcterms:modified xsi:type="dcterms:W3CDTF">2024-10-20T18:34:02Z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