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sz="1000"/>
              <a:t>Your goal should be to create good analysis and documentation of your project and process so others can visit the GitHub Organization and be inspired.</a:t>
            </a:r>
            <a:endParaRPr sz="1000"/>
          </a:p>
        </p:txBody>
      </p:sp>
      <p:sp>
        <p:nvSpPr>
          <p:cNvPr id="72" name="Google Shape;7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4cdc45003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g54cdc45003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accent1"/>
              </a:buClr>
              <a:buSzPts val="6000"/>
              <a:buFont typeface="Proxima Nova"/>
              <a:buNone/>
              <a:defRPr sz="60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b="0" i="0">
                <a:latin typeface="Proxima Nova"/>
                <a:ea typeface="Proxima Nova"/>
                <a:cs typeface="Proxima Nova"/>
                <a:sym typeface="Proxima Nov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2"/>
          <p:cNvPicPr preferRelativeResize="0"/>
          <p:nvPr/>
        </p:nvPicPr>
        <p:blipFill rotWithShape="1">
          <a:blip r:embed="rId2">
            <a:alphaModFix/>
          </a:blip>
          <a:srcRect l="2571" t="12477"/>
          <a:stretch/>
        </p:blipFill>
        <p:spPr>
          <a:xfrm>
            <a:off x="0" y="0"/>
            <a:ext cx="7697738" cy="2250483"/>
          </a:xfrm>
          <a:prstGeom prst="rect">
            <a:avLst/>
          </a:prstGeom>
          <a:noFill/>
          <a:ln>
            <a:noFill/>
          </a:ln>
        </p:spPr>
      </p:pic>
      <p:pic>
        <p:nvPicPr>
          <p:cNvPr id="18" name="Google Shape;18;p2"/>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839788" y="19304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3200"/>
              <a:buFont typeface="Proxima Nova"/>
              <a:buNone/>
              <a:defRPr sz="32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1"/>
          <p:cNvSpPr>
            <a:spLocks noGrp="1"/>
          </p:cNvSpPr>
          <p:nvPr>
            <p:ph type="pic" idx="2"/>
          </p:nvPr>
        </p:nvSpPr>
        <p:spPr>
          <a:xfrm>
            <a:off x="5183188" y="2460625"/>
            <a:ext cx="6172200" cy="337763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Proxima Nova"/>
                <a:ea typeface="Proxima Nova"/>
                <a:cs typeface="Proxima Nova"/>
                <a:sym typeface="Proxima Nova"/>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Proxima Nova"/>
                <a:ea typeface="Proxima Nova"/>
                <a:cs typeface="Proxima Nova"/>
                <a:sym typeface="Proxima Nova"/>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Proxima Nova"/>
                <a:ea typeface="Proxima Nova"/>
                <a:cs typeface="Proxima Nova"/>
                <a:sym typeface="Proxima Nova"/>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Proxima Nova"/>
                <a:ea typeface="Proxima Nova"/>
                <a:cs typeface="Proxima Nova"/>
                <a:sym typeface="Proxima Nova"/>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body" idx="1"/>
          </p:nvPr>
        </p:nvSpPr>
        <p:spPr>
          <a:xfrm>
            <a:off x="839788" y="3530600"/>
            <a:ext cx="3932237" cy="26416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b="0" i="0">
                <a:latin typeface="Proxima Nova"/>
                <a:ea typeface="Proxima Nova"/>
                <a:cs typeface="Proxima Nova"/>
                <a:sym typeface="Proxima Nova"/>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7" name="Google Shape;67;p11"/>
          <p:cNvPicPr preferRelativeResize="0"/>
          <p:nvPr/>
        </p:nvPicPr>
        <p:blipFill rotWithShape="1">
          <a:blip r:embed="rId2">
            <a:alphaModFix/>
          </a:blip>
          <a:srcRect/>
          <a:stretch/>
        </p:blipFill>
        <p:spPr>
          <a:xfrm>
            <a:off x="-203137" y="-320808"/>
            <a:ext cx="7900875" cy="2571291"/>
          </a:xfrm>
          <a:prstGeom prst="rect">
            <a:avLst/>
          </a:prstGeom>
          <a:noFill/>
          <a:ln>
            <a:noFill/>
          </a:ln>
        </p:spPr>
      </p:pic>
      <p:pic>
        <p:nvPicPr>
          <p:cNvPr id="68" name="Google Shape;68;p11"/>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1508125"/>
            <a:ext cx="10515600" cy="1325563"/>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accent1"/>
              </a:buClr>
              <a:buSzPts val="4400"/>
              <a:buFont typeface="Proxima Nova"/>
              <a:buNone/>
              <a:defRPr sz="44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63600" y="2884488"/>
            <a:ext cx="10515600" cy="3059112"/>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b="0" i="0">
                <a:latin typeface="Proxima Nova"/>
                <a:ea typeface="Proxima Nova"/>
                <a:cs typeface="Proxima Nova"/>
                <a:sym typeface="Proxima Nova"/>
              </a:defRPr>
            </a:lvl1pPr>
            <a:lvl2pPr marL="914400" lvl="1" indent="-381000" algn="l">
              <a:lnSpc>
                <a:spcPct val="90000"/>
              </a:lnSpc>
              <a:spcBef>
                <a:spcPts val="500"/>
              </a:spcBef>
              <a:spcAft>
                <a:spcPts val="0"/>
              </a:spcAft>
              <a:buClr>
                <a:schemeClr val="dk1"/>
              </a:buClr>
              <a:buSzPts val="2400"/>
              <a:buChar char="•"/>
              <a:defRPr b="0" i="0">
                <a:latin typeface="Proxima Nova"/>
                <a:ea typeface="Proxima Nova"/>
                <a:cs typeface="Proxima Nova"/>
                <a:sym typeface="Proxima Nova"/>
              </a:defRPr>
            </a:lvl2pPr>
            <a:lvl3pPr marL="1371600" lvl="2" indent="-355600" algn="l">
              <a:lnSpc>
                <a:spcPct val="90000"/>
              </a:lnSpc>
              <a:spcBef>
                <a:spcPts val="500"/>
              </a:spcBef>
              <a:spcAft>
                <a:spcPts val="0"/>
              </a:spcAft>
              <a:buClr>
                <a:schemeClr val="dk1"/>
              </a:buClr>
              <a:buSzPts val="2000"/>
              <a:buChar char="•"/>
              <a:defRPr b="0" i="0">
                <a:latin typeface="Proxima Nova"/>
                <a:ea typeface="Proxima Nova"/>
                <a:cs typeface="Proxima Nova"/>
                <a:sym typeface="Proxima Nova"/>
              </a:defRPr>
            </a:lvl3pPr>
            <a:lvl4pPr marL="1828800" lvl="3" indent="-3429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4pPr>
            <a:lvl5pPr marL="2286000" lvl="4" indent="-3429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3"/>
          <p:cNvPicPr preferRelativeResize="0"/>
          <p:nvPr/>
        </p:nvPicPr>
        <p:blipFill rotWithShape="1">
          <a:blip r:embed="rId2">
            <a:alphaModFix/>
          </a:blip>
          <a:srcRect/>
          <a:stretch/>
        </p:blipFill>
        <p:spPr>
          <a:xfrm>
            <a:off x="-203137" y="-320808"/>
            <a:ext cx="7900875" cy="2571291"/>
          </a:xfrm>
          <a:prstGeom prst="rect">
            <a:avLst/>
          </a:prstGeom>
          <a:noFill/>
          <a:ln>
            <a:noFill/>
          </a:ln>
        </p:spPr>
      </p:pic>
      <p:pic>
        <p:nvPicPr>
          <p:cNvPr id="23" name="Google Shape;23;p3"/>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a:stretch/>
        </p:blipFill>
        <p:spPr>
          <a:xfrm>
            <a:off x="-203137" y="-320808"/>
            <a:ext cx="7900875" cy="2571291"/>
          </a:xfrm>
          <a:prstGeom prst="rect">
            <a:avLst/>
          </a:prstGeom>
          <a:noFill/>
          <a:ln>
            <a:noFill/>
          </a:ln>
        </p:spPr>
      </p:pic>
      <p:pic>
        <p:nvPicPr>
          <p:cNvPr id="26" name="Google Shape;26;p4"/>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831849" y="1585356"/>
            <a:ext cx="10979151" cy="4256644"/>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000"/>
              <a:buNone/>
              <a:defRPr sz="2000" b="0" i="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Clr>
                <a:srgbClr val="8E8F8E"/>
              </a:buClr>
              <a:buSzPts val="2000"/>
              <a:buNone/>
              <a:defRPr sz="2000">
                <a:solidFill>
                  <a:srgbClr val="8E8F8E"/>
                </a:solidFill>
              </a:defRPr>
            </a:lvl2pPr>
            <a:lvl3pPr marL="1371600" lvl="2" indent="-228600" algn="l">
              <a:lnSpc>
                <a:spcPct val="90000"/>
              </a:lnSpc>
              <a:spcBef>
                <a:spcPts val="500"/>
              </a:spcBef>
              <a:spcAft>
                <a:spcPts val="0"/>
              </a:spcAft>
              <a:buClr>
                <a:srgbClr val="8E8F8E"/>
              </a:buClr>
              <a:buSzPts val="1800"/>
              <a:buNone/>
              <a:defRPr sz="1800">
                <a:solidFill>
                  <a:srgbClr val="8E8F8E"/>
                </a:solidFill>
              </a:defRPr>
            </a:lvl3pPr>
            <a:lvl4pPr marL="1828800" lvl="3" indent="-228600" algn="l">
              <a:lnSpc>
                <a:spcPct val="90000"/>
              </a:lnSpc>
              <a:spcBef>
                <a:spcPts val="500"/>
              </a:spcBef>
              <a:spcAft>
                <a:spcPts val="0"/>
              </a:spcAft>
              <a:buClr>
                <a:srgbClr val="8E8F8E"/>
              </a:buClr>
              <a:buSzPts val="1600"/>
              <a:buNone/>
              <a:defRPr sz="1600">
                <a:solidFill>
                  <a:srgbClr val="8E8F8E"/>
                </a:solidFill>
              </a:defRPr>
            </a:lvl4pPr>
            <a:lvl5pPr marL="2286000" lvl="4" indent="-228600" algn="l">
              <a:lnSpc>
                <a:spcPct val="90000"/>
              </a:lnSpc>
              <a:spcBef>
                <a:spcPts val="500"/>
              </a:spcBef>
              <a:spcAft>
                <a:spcPts val="0"/>
              </a:spcAft>
              <a:buClr>
                <a:srgbClr val="8E8F8E"/>
              </a:buClr>
              <a:buSzPts val="1600"/>
              <a:buNone/>
              <a:defRPr sz="1600">
                <a:solidFill>
                  <a:srgbClr val="8E8F8E"/>
                </a:solidFill>
              </a:defRPr>
            </a:lvl5pPr>
            <a:lvl6pPr marL="2743200" lvl="5" indent="-228600" algn="l">
              <a:lnSpc>
                <a:spcPct val="90000"/>
              </a:lnSpc>
              <a:spcBef>
                <a:spcPts val="500"/>
              </a:spcBef>
              <a:spcAft>
                <a:spcPts val="0"/>
              </a:spcAft>
              <a:buClr>
                <a:srgbClr val="8E8F8E"/>
              </a:buClr>
              <a:buSzPts val="1600"/>
              <a:buNone/>
              <a:defRPr sz="1600">
                <a:solidFill>
                  <a:srgbClr val="8E8F8E"/>
                </a:solidFill>
              </a:defRPr>
            </a:lvl6pPr>
            <a:lvl7pPr marL="3200400" lvl="6" indent="-228600" algn="l">
              <a:lnSpc>
                <a:spcPct val="90000"/>
              </a:lnSpc>
              <a:spcBef>
                <a:spcPts val="500"/>
              </a:spcBef>
              <a:spcAft>
                <a:spcPts val="0"/>
              </a:spcAft>
              <a:buClr>
                <a:srgbClr val="8E8F8E"/>
              </a:buClr>
              <a:buSzPts val="1600"/>
              <a:buNone/>
              <a:defRPr sz="1600">
                <a:solidFill>
                  <a:srgbClr val="8E8F8E"/>
                </a:solidFill>
              </a:defRPr>
            </a:lvl7pPr>
            <a:lvl8pPr marL="3657600" lvl="7" indent="-228600" algn="l">
              <a:lnSpc>
                <a:spcPct val="90000"/>
              </a:lnSpc>
              <a:spcBef>
                <a:spcPts val="500"/>
              </a:spcBef>
              <a:spcAft>
                <a:spcPts val="0"/>
              </a:spcAft>
              <a:buClr>
                <a:srgbClr val="8E8F8E"/>
              </a:buClr>
              <a:buSzPts val="1600"/>
              <a:buNone/>
              <a:defRPr sz="1600">
                <a:solidFill>
                  <a:srgbClr val="8E8F8E"/>
                </a:solidFill>
              </a:defRPr>
            </a:lvl8pPr>
            <a:lvl9pPr marL="4114800" lvl="8" indent="-228600" algn="l">
              <a:lnSpc>
                <a:spcPct val="90000"/>
              </a:lnSpc>
              <a:spcBef>
                <a:spcPts val="500"/>
              </a:spcBef>
              <a:spcAft>
                <a:spcPts val="0"/>
              </a:spcAft>
              <a:buClr>
                <a:srgbClr val="8E8F8E"/>
              </a:buClr>
              <a:buSzPts val="1600"/>
              <a:buNone/>
              <a:defRPr sz="1600">
                <a:solidFill>
                  <a:srgbClr val="8E8F8E"/>
                </a:solidFill>
              </a:defRPr>
            </a:lvl9pPr>
          </a:lstStyle>
          <a:p>
            <a:endParaRPr/>
          </a:p>
        </p:txBody>
      </p:sp>
      <p:sp>
        <p:nvSpPr>
          <p:cNvPr id="29" name="Google Shape;29;p5"/>
          <p:cNvSpPr txBox="1">
            <a:spLocks noGrp="1"/>
          </p:cNvSpPr>
          <p:nvPr>
            <p:ph type="title"/>
          </p:nvPr>
        </p:nvSpPr>
        <p:spPr>
          <a:xfrm>
            <a:off x="4613822" y="550079"/>
            <a:ext cx="7197178" cy="500394"/>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2800"/>
              <a:buFont typeface="Proxima Nova"/>
              <a:buNone/>
              <a:defRPr sz="28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5"/>
          <p:cNvCxnSpPr/>
          <p:nvPr/>
        </p:nvCxnSpPr>
        <p:spPr>
          <a:xfrm>
            <a:off x="2190997" y="1168094"/>
            <a:ext cx="10064338" cy="0"/>
          </a:xfrm>
          <a:prstGeom prst="straightConnector1">
            <a:avLst/>
          </a:prstGeom>
          <a:noFill/>
          <a:ln w="9525" cap="flat" cmpd="sng">
            <a:solidFill>
              <a:schemeClr val="accent1"/>
            </a:solidFill>
            <a:prstDash val="solid"/>
            <a:miter lim="800000"/>
            <a:headEnd type="none" w="sm" len="sm"/>
            <a:tailEnd type="none" w="sm" len="sm"/>
          </a:ln>
        </p:spPr>
      </p:cxnSp>
      <p:pic>
        <p:nvPicPr>
          <p:cNvPr id="31" name="Google Shape;31;p5"/>
          <p:cNvPicPr preferRelativeResize="0"/>
          <p:nvPr/>
        </p:nvPicPr>
        <p:blipFill rotWithShape="1">
          <a:blip r:embed="rId2">
            <a:alphaModFix/>
          </a:blip>
          <a:srcRect/>
          <a:stretch/>
        </p:blipFill>
        <p:spPr>
          <a:xfrm>
            <a:off x="117497" y="96546"/>
            <a:ext cx="4288249" cy="1395584"/>
          </a:xfrm>
          <a:prstGeom prst="rect">
            <a:avLst/>
          </a:prstGeom>
          <a:noFill/>
          <a:ln>
            <a:noFill/>
          </a:ln>
        </p:spPr>
      </p:pic>
      <p:pic>
        <p:nvPicPr>
          <p:cNvPr id="32" name="Google Shape;32;p5"/>
          <p:cNvPicPr preferRelativeResize="0"/>
          <p:nvPr/>
        </p:nvPicPr>
        <p:blipFill rotWithShape="1">
          <a:blip r:embed="rId3">
            <a:alphaModFix/>
          </a:blip>
          <a:srcRect/>
          <a:stretch/>
        </p:blipFill>
        <p:spPr>
          <a:xfrm>
            <a:off x="9683106" y="6092687"/>
            <a:ext cx="2127894" cy="4706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
        <p:cNvGrpSpPr/>
        <p:nvPr/>
      </p:nvGrpSpPr>
      <p:grpSpPr>
        <a:xfrm>
          <a:off x="0" y="0"/>
          <a:ext cx="0" cy="0"/>
          <a:chOff x="0" y="0"/>
          <a:chExt cx="0" cy="0"/>
        </a:xfrm>
      </p:grpSpPr>
      <p:sp>
        <p:nvSpPr>
          <p:cNvPr id="34" name="Google Shape;34;p6"/>
          <p:cNvSpPr txBox="1">
            <a:spLocks noGrp="1"/>
          </p:cNvSpPr>
          <p:nvPr>
            <p:ph type="body" idx="1"/>
          </p:nvPr>
        </p:nvSpPr>
        <p:spPr>
          <a:xfrm>
            <a:off x="831849" y="2833688"/>
            <a:ext cx="10979151" cy="300831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400"/>
              <a:buNone/>
              <a:defRPr sz="2400" b="0" i="0">
                <a:solidFill>
                  <a:schemeClr val="dk1"/>
                </a:solidFill>
                <a:latin typeface="Proxima Nova"/>
                <a:ea typeface="Proxima Nova"/>
                <a:cs typeface="Proxima Nova"/>
                <a:sym typeface="Proxima Nova"/>
              </a:defRPr>
            </a:lvl1pPr>
            <a:lvl2pPr marL="914400" lvl="1" indent="-228600" algn="l">
              <a:lnSpc>
                <a:spcPct val="90000"/>
              </a:lnSpc>
              <a:spcBef>
                <a:spcPts val="500"/>
              </a:spcBef>
              <a:spcAft>
                <a:spcPts val="0"/>
              </a:spcAft>
              <a:buClr>
                <a:srgbClr val="8E8F8E"/>
              </a:buClr>
              <a:buSzPts val="2000"/>
              <a:buNone/>
              <a:defRPr sz="2000">
                <a:solidFill>
                  <a:srgbClr val="8E8F8E"/>
                </a:solidFill>
              </a:defRPr>
            </a:lvl2pPr>
            <a:lvl3pPr marL="1371600" lvl="2" indent="-228600" algn="l">
              <a:lnSpc>
                <a:spcPct val="90000"/>
              </a:lnSpc>
              <a:spcBef>
                <a:spcPts val="500"/>
              </a:spcBef>
              <a:spcAft>
                <a:spcPts val="0"/>
              </a:spcAft>
              <a:buClr>
                <a:srgbClr val="8E8F8E"/>
              </a:buClr>
              <a:buSzPts val="1800"/>
              <a:buNone/>
              <a:defRPr sz="1800">
                <a:solidFill>
                  <a:srgbClr val="8E8F8E"/>
                </a:solidFill>
              </a:defRPr>
            </a:lvl3pPr>
            <a:lvl4pPr marL="1828800" lvl="3" indent="-228600" algn="l">
              <a:lnSpc>
                <a:spcPct val="90000"/>
              </a:lnSpc>
              <a:spcBef>
                <a:spcPts val="500"/>
              </a:spcBef>
              <a:spcAft>
                <a:spcPts val="0"/>
              </a:spcAft>
              <a:buClr>
                <a:srgbClr val="8E8F8E"/>
              </a:buClr>
              <a:buSzPts val="1600"/>
              <a:buNone/>
              <a:defRPr sz="1600">
                <a:solidFill>
                  <a:srgbClr val="8E8F8E"/>
                </a:solidFill>
              </a:defRPr>
            </a:lvl4pPr>
            <a:lvl5pPr marL="2286000" lvl="4" indent="-228600" algn="l">
              <a:lnSpc>
                <a:spcPct val="90000"/>
              </a:lnSpc>
              <a:spcBef>
                <a:spcPts val="500"/>
              </a:spcBef>
              <a:spcAft>
                <a:spcPts val="0"/>
              </a:spcAft>
              <a:buClr>
                <a:srgbClr val="8E8F8E"/>
              </a:buClr>
              <a:buSzPts val="1600"/>
              <a:buNone/>
              <a:defRPr sz="1600">
                <a:solidFill>
                  <a:srgbClr val="8E8F8E"/>
                </a:solidFill>
              </a:defRPr>
            </a:lvl5pPr>
            <a:lvl6pPr marL="2743200" lvl="5" indent="-228600" algn="l">
              <a:lnSpc>
                <a:spcPct val="90000"/>
              </a:lnSpc>
              <a:spcBef>
                <a:spcPts val="500"/>
              </a:spcBef>
              <a:spcAft>
                <a:spcPts val="0"/>
              </a:spcAft>
              <a:buClr>
                <a:srgbClr val="8E8F8E"/>
              </a:buClr>
              <a:buSzPts val="1600"/>
              <a:buNone/>
              <a:defRPr sz="1600">
                <a:solidFill>
                  <a:srgbClr val="8E8F8E"/>
                </a:solidFill>
              </a:defRPr>
            </a:lvl6pPr>
            <a:lvl7pPr marL="3200400" lvl="6" indent="-228600" algn="l">
              <a:lnSpc>
                <a:spcPct val="90000"/>
              </a:lnSpc>
              <a:spcBef>
                <a:spcPts val="500"/>
              </a:spcBef>
              <a:spcAft>
                <a:spcPts val="0"/>
              </a:spcAft>
              <a:buClr>
                <a:srgbClr val="8E8F8E"/>
              </a:buClr>
              <a:buSzPts val="1600"/>
              <a:buNone/>
              <a:defRPr sz="1600">
                <a:solidFill>
                  <a:srgbClr val="8E8F8E"/>
                </a:solidFill>
              </a:defRPr>
            </a:lvl7pPr>
            <a:lvl8pPr marL="3657600" lvl="7" indent="-228600" algn="l">
              <a:lnSpc>
                <a:spcPct val="90000"/>
              </a:lnSpc>
              <a:spcBef>
                <a:spcPts val="500"/>
              </a:spcBef>
              <a:spcAft>
                <a:spcPts val="0"/>
              </a:spcAft>
              <a:buClr>
                <a:srgbClr val="8E8F8E"/>
              </a:buClr>
              <a:buSzPts val="1600"/>
              <a:buNone/>
              <a:defRPr sz="1600">
                <a:solidFill>
                  <a:srgbClr val="8E8F8E"/>
                </a:solidFill>
              </a:defRPr>
            </a:lvl8pPr>
            <a:lvl9pPr marL="4114800" lvl="8" indent="-228600" algn="l">
              <a:lnSpc>
                <a:spcPct val="90000"/>
              </a:lnSpc>
              <a:spcBef>
                <a:spcPts val="500"/>
              </a:spcBef>
              <a:spcAft>
                <a:spcPts val="0"/>
              </a:spcAft>
              <a:buClr>
                <a:srgbClr val="8E8F8E"/>
              </a:buClr>
              <a:buSzPts val="1600"/>
              <a:buNone/>
              <a:defRPr sz="1600">
                <a:solidFill>
                  <a:srgbClr val="8E8F8E"/>
                </a:solidFill>
              </a:defRPr>
            </a:lvl9pPr>
          </a:lstStyle>
          <a:p>
            <a:endParaRPr/>
          </a:p>
        </p:txBody>
      </p:sp>
      <p:sp>
        <p:nvSpPr>
          <p:cNvPr id="35" name="Google Shape;35;p6"/>
          <p:cNvSpPr txBox="1">
            <a:spLocks noGrp="1"/>
          </p:cNvSpPr>
          <p:nvPr>
            <p:ph type="title"/>
          </p:nvPr>
        </p:nvSpPr>
        <p:spPr>
          <a:xfrm>
            <a:off x="2040834" y="1355725"/>
            <a:ext cx="9770166"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accent1"/>
              </a:buClr>
              <a:buSzPts val="2800"/>
              <a:buFont typeface="Proxima Nova"/>
              <a:buNone/>
              <a:defRPr sz="28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6" name="Google Shape;36;p6"/>
          <p:cNvCxnSpPr/>
          <p:nvPr/>
        </p:nvCxnSpPr>
        <p:spPr>
          <a:xfrm>
            <a:off x="1888435" y="2266122"/>
            <a:ext cx="10654748" cy="0"/>
          </a:xfrm>
          <a:prstGeom prst="straightConnector1">
            <a:avLst/>
          </a:prstGeom>
          <a:noFill/>
          <a:ln w="9525" cap="flat" cmpd="sng">
            <a:solidFill>
              <a:schemeClr val="accent1"/>
            </a:solidFill>
            <a:prstDash val="solid"/>
            <a:miter lim="800000"/>
            <a:headEnd type="none" w="sm" len="sm"/>
            <a:tailEnd type="none" w="sm" len="sm"/>
          </a:ln>
        </p:spPr>
      </p:cxnSp>
      <p:pic>
        <p:nvPicPr>
          <p:cNvPr id="37" name="Google Shape;37;p6"/>
          <p:cNvPicPr preferRelativeResize="0"/>
          <p:nvPr/>
        </p:nvPicPr>
        <p:blipFill rotWithShape="1">
          <a:blip r:embed="rId2">
            <a:alphaModFix/>
          </a:blip>
          <a:srcRect/>
          <a:stretch/>
        </p:blipFill>
        <p:spPr>
          <a:xfrm>
            <a:off x="-203137" y="-320808"/>
            <a:ext cx="7900875" cy="2571291"/>
          </a:xfrm>
          <a:prstGeom prst="rect">
            <a:avLst/>
          </a:prstGeom>
          <a:noFill/>
          <a:ln>
            <a:noFill/>
          </a:ln>
        </p:spPr>
      </p:pic>
      <p:pic>
        <p:nvPicPr>
          <p:cNvPr id="38" name="Google Shape;38;p6"/>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9"/>
        <p:cNvGrpSpPr/>
        <p:nvPr/>
      </p:nvGrpSpPr>
      <p:grpSpPr>
        <a:xfrm>
          <a:off x="0" y="0"/>
          <a:ext cx="0" cy="0"/>
          <a:chOff x="0" y="0"/>
          <a:chExt cx="0" cy="0"/>
        </a:xfrm>
      </p:grpSpPr>
      <p:sp>
        <p:nvSpPr>
          <p:cNvPr id="40" name="Google Shape;40;p7"/>
          <p:cNvSpPr txBox="1">
            <a:spLocks noGrp="1"/>
          </p:cNvSpPr>
          <p:nvPr>
            <p:ph type="body" idx="1"/>
          </p:nvPr>
        </p:nvSpPr>
        <p:spPr>
          <a:xfrm>
            <a:off x="838200" y="2833688"/>
            <a:ext cx="5181600" cy="3033712"/>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b="0" i="0">
                <a:latin typeface="Proxima Nova"/>
                <a:ea typeface="Proxima Nova"/>
                <a:cs typeface="Proxima Nova"/>
                <a:sym typeface="Proxima Nova"/>
              </a:defRPr>
            </a:lvl1pPr>
            <a:lvl2pPr marL="914400" lvl="1" indent="-381000" algn="l">
              <a:lnSpc>
                <a:spcPct val="90000"/>
              </a:lnSpc>
              <a:spcBef>
                <a:spcPts val="500"/>
              </a:spcBef>
              <a:spcAft>
                <a:spcPts val="0"/>
              </a:spcAft>
              <a:buClr>
                <a:schemeClr val="dk1"/>
              </a:buClr>
              <a:buSzPts val="2400"/>
              <a:buChar char="•"/>
              <a:defRPr b="0" i="0">
                <a:latin typeface="Proxima Nova"/>
                <a:ea typeface="Proxima Nova"/>
                <a:cs typeface="Proxima Nova"/>
                <a:sym typeface="Proxima Nova"/>
              </a:defRPr>
            </a:lvl2pPr>
            <a:lvl3pPr marL="1371600" lvl="2" indent="-355600" algn="l">
              <a:lnSpc>
                <a:spcPct val="90000"/>
              </a:lnSpc>
              <a:spcBef>
                <a:spcPts val="500"/>
              </a:spcBef>
              <a:spcAft>
                <a:spcPts val="0"/>
              </a:spcAft>
              <a:buClr>
                <a:schemeClr val="dk1"/>
              </a:buClr>
              <a:buSzPts val="2000"/>
              <a:buChar char="•"/>
              <a:defRPr b="0" i="0">
                <a:latin typeface="Proxima Nova"/>
                <a:ea typeface="Proxima Nova"/>
                <a:cs typeface="Proxima Nova"/>
                <a:sym typeface="Proxima Nova"/>
              </a:defRPr>
            </a:lvl3pPr>
            <a:lvl4pPr marL="1828800" lvl="3" indent="-3429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4pPr>
            <a:lvl5pPr marL="2286000" lvl="4" indent="-3429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6172200" y="2833688"/>
            <a:ext cx="5181600" cy="3033712"/>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b="0" i="0">
                <a:latin typeface="Proxima Nova"/>
                <a:ea typeface="Proxima Nova"/>
                <a:cs typeface="Proxima Nova"/>
                <a:sym typeface="Proxima Nova"/>
              </a:defRPr>
            </a:lvl1pPr>
            <a:lvl2pPr marL="914400" lvl="1" indent="-381000" algn="l">
              <a:lnSpc>
                <a:spcPct val="90000"/>
              </a:lnSpc>
              <a:spcBef>
                <a:spcPts val="500"/>
              </a:spcBef>
              <a:spcAft>
                <a:spcPts val="0"/>
              </a:spcAft>
              <a:buClr>
                <a:schemeClr val="dk1"/>
              </a:buClr>
              <a:buSzPts val="2400"/>
              <a:buChar char="•"/>
              <a:defRPr b="0" i="0">
                <a:latin typeface="Proxima Nova"/>
                <a:ea typeface="Proxima Nova"/>
                <a:cs typeface="Proxima Nova"/>
                <a:sym typeface="Proxima Nova"/>
              </a:defRPr>
            </a:lvl2pPr>
            <a:lvl3pPr marL="1371600" lvl="2" indent="-355600" algn="l">
              <a:lnSpc>
                <a:spcPct val="90000"/>
              </a:lnSpc>
              <a:spcBef>
                <a:spcPts val="500"/>
              </a:spcBef>
              <a:spcAft>
                <a:spcPts val="0"/>
              </a:spcAft>
              <a:buClr>
                <a:schemeClr val="dk1"/>
              </a:buClr>
              <a:buSzPts val="2000"/>
              <a:buChar char="•"/>
              <a:defRPr b="0" i="0">
                <a:latin typeface="Proxima Nova"/>
                <a:ea typeface="Proxima Nova"/>
                <a:cs typeface="Proxima Nova"/>
                <a:sym typeface="Proxima Nova"/>
              </a:defRPr>
            </a:lvl3pPr>
            <a:lvl4pPr marL="1828800" lvl="3" indent="-3429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4pPr>
            <a:lvl5pPr marL="2286000" lvl="4" indent="-3429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title"/>
          </p:nvPr>
        </p:nvSpPr>
        <p:spPr>
          <a:xfrm>
            <a:off x="838200" y="1508125"/>
            <a:ext cx="10515600" cy="1325563"/>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accent1"/>
              </a:buClr>
              <a:buSzPts val="4400"/>
              <a:buFont typeface="Proxima Nova"/>
              <a:buNone/>
              <a:defRPr sz="44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3" name="Google Shape;43;p7"/>
          <p:cNvPicPr preferRelativeResize="0"/>
          <p:nvPr/>
        </p:nvPicPr>
        <p:blipFill rotWithShape="1">
          <a:blip r:embed="rId2">
            <a:alphaModFix/>
          </a:blip>
          <a:srcRect/>
          <a:stretch/>
        </p:blipFill>
        <p:spPr>
          <a:xfrm>
            <a:off x="-203137" y="-320808"/>
            <a:ext cx="7900875" cy="2571291"/>
          </a:xfrm>
          <a:prstGeom prst="rect">
            <a:avLst/>
          </a:prstGeom>
          <a:noFill/>
          <a:ln>
            <a:noFill/>
          </a:ln>
        </p:spPr>
      </p:pic>
      <p:pic>
        <p:nvPicPr>
          <p:cNvPr id="44" name="Google Shape;44;p7"/>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Google Shape;46;p8"/>
          <p:cNvSpPr txBox="1">
            <a:spLocks noGrp="1"/>
          </p:cNvSpPr>
          <p:nvPr>
            <p:ph type="body" idx="1"/>
          </p:nvPr>
        </p:nvSpPr>
        <p:spPr>
          <a:xfrm>
            <a:off x="839788" y="2833688"/>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8"/>
          <p:cNvSpPr txBox="1">
            <a:spLocks noGrp="1"/>
          </p:cNvSpPr>
          <p:nvPr>
            <p:ph type="body" idx="2"/>
          </p:nvPr>
        </p:nvSpPr>
        <p:spPr>
          <a:xfrm>
            <a:off x="839788" y="3657600"/>
            <a:ext cx="5157787" cy="21844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6172200" y="2833688"/>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4"/>
          </p:nvPr>
        </p:nvSpPr>
        <p:spPr>
          <a:xfrm>
            <a:off x="6172200" y="3657600"/>
            <a:ext cx="5183188" cy="21844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title"/>
          </p:nvPr>
        </p:nvSpPr>
        <p:spPr>
          <a:xfrm>
            <a:off x="838200" y="1508125"/>
            <a:ext cx="10515600" cy="1325563"/>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accent1"/>
              </a:buClr>
              <a:buSzPts val="4400"/>
              <a:buFont typeface="Proxima Nova"/>
              <a:buNone/>
              <a:defRPr sz="44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1" name="Google Shape;51;p8"/>
          <p:cNvPicPr preferRelativeResize="0"/>
          <p:nvPr/>
        </p:nvPicPr>
        <p:blipFill rotWithShape="1">
          <a:blip r:embed="rId2">
            <a:alphaModFix/>
          </a:blip>
          <a:srcRect/>
          <a:stretch/>
        </p:blipFill>
        <p:spPr>
          <a:xfrm>
            <a:off x="-203137" y="-320808"/>
            <a:ext cx="7900875" cy="2571291"/>
          </a:xfrm>
          <a:prstGeom prst="rect">
            <a:avLst/>
          </a:prstGeom>
          <a:noFill/>
          <a:ln>
            <a:noFill/>
          </a:ln>
        </p:spPr>
      </p:pic>
      <p:pic>
        <p:nvPicPr>
          <p:cNvPr id="52" name="Google Shape;52;p8"/>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38200" y="1508125"/>
            <a:ext cx="10515600" cy="1325563"/>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accent1"/>
              </a:buClr>
              <a:buSzPts val="4400"/>
              <a:buFont typeface="Proxima Nova"/>
              <a:buNone/>
              <a:defRPr sz="44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5" name="Google Shape;55;p9"/>
          <p:cNvPicPr preferRelativeResize="0"/>
          <p:nvPr/>
        </p:nvPicPr>
        <p:blipFill rotWithShape="1">
          <a:blip r:embed="rId2">
            <a:alphaModFix/>
          </a:blip>
          <a:srcRect/>
          <a:stretch/>
        </p:blipFill>
        <p:spPr>
          <a:xfrm>
            <a:off x="-203137" y="-320808"/>
            <a:ext cx="7900875" cy="2571291"/>
          </a:xfrm>
          <a:prstGeom prst="rect">
            <a:avLst/>
          </a:prstGeom>
          <a:noFill/>
          <a:ln>
            <a:noFill/>
          </a:ln>
        </p:spPr>
      </p:pic>
      <p:pic>
        <p:nvPicPr>
          <p:cNvPr id="56" name="Google Shape;56;p9"/>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839788" y="19304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3200"/>
              <a:buFont typeface="Proxima Nova"/>
              <a:buNone/>
              <a:defRPr sz="3200" b="1" i="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body" idx="1"/>
          </p:nvPr>
        </p:nvSpPr>
        <p:spPr>
          <a:xfrm>
            <a:off x="5183188" y="2460626"/>
            <a:ext cx="6172200" cy="3345162"/>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b="0" i="0">
                <a:latin typeface="Proxima Nova"/>
                <a:ea typeface="Proxima Nova"/>
                <a:cs typeface="Proxima Nova"/>
                <a:sym typeface="Proxima Nova"/>
              </a:defRPr>
            </a:lvl1pPr>
            <a:lvl2pPr marL="914400" lvl="1" indent="-406400" algn="l">
              <a:lnSpc>
                <a:spcPct val="90000"/>
              </a:lnSpc>
              <a:spcBef>
                <a:spcPts val="500"/>
              </a:spcBef>
              <a:spcAft>
                <a:spcPts val="0"/>
              </a:spcAft>
              <a:buClr>
                <a:schemeClr val="dk1"/>
              </a:buClr>
              <a:buSzPts val="2800"/>
              <a:buChar char="•"/>
              <a:defRPr sz="2800" b="0" i="0">
                <a:latin typeface="Proxima Nova"/>
                <a:ea typeface="Proxima Nova"/>
                <a:cs typeface="Proxima Nova"/>
                <a:sym typeface="Proxima Nova"/>
              </a:defRPr>
            </a:lvl2pPr>
            <a:lvl3pPr marL="1371600" lvl="2" indent="-381000" algn="l">
              <a:lnSpc>
                <a:spcPct val="90000"/>
              </a:lnSpc>
              <a:spcBef>
                <a:spcPts val="500"/>
              </a:spcBef>
              <a:spcAft>
                <a:spcPts val="0"/>
              </a:spcAft>
              <a:buClr>
                <a:schemeClr val="dk1"/>
              </a:buClr>
              <a:buSzPts val="2400"/>
              <a:buChar char="•"/>
              <a:defRPr sz="2400" b="0" i="0">
                <a:latin typeface="Proxima Nova"/>
                <a:ea typeface="Proxima Nova"/>
                <a:cs typeface="Proxima Nova"/>
                <a:sym typeface="Proxima Nova"/>
              </a:defRPr>
            </a:lvl3pPr>
            <a:lvl4pPr marL="1828800" lvl="3" indent="-355600" algn="l">
              <a:lnSpc>
                <a:spcPct val="90000"/>
              </a:lnSpc>
              <a:spcBef>
                <a:spcPts val="500"/>
              </a:spcBef>
              <a:spcAft>
                <a:spcPts val="0"/>
              </a:spcAft>
              <a:buClr>
                <a:schemeClr val="dk1"/>
              </a:buClr>
              <a:buSzPts val="2000"/>
              <a:buChar char="•"/>
              <a:defRPr sz="2000" b="0" i="0">
                <a:latin typeface="Proxima Nova"/>
                <a:ea typeface="Proxima Nova"/>
                <a:cs typeface="Proxima Nova"/>
                <a:sym typeface="Proxima Nova"/>
              </a:defRPr>
            </a:lvl4pPr>
            <a:lvl5pPr marL="2286000" lvl="4" indent="-355600" algn="l">
              <a:lnSpc>
                <a:spcPct val="90000"/>
              </a:lnSpc>
              <a:spcBef>
                <a:spcPts val="500"/>
              </a:spcBef>
              <a:spcAft>
                <a:spcPts val="0"/>
              </a:spcAft>
              <a:buClr>
                <a:schemeClr val="dk1"/>
              </a:buClr>
              <a:buSzPts val="2000"/>
              <a:buChar char="•"/>
              <a:defRPr sz="2000" b="0" i="0">
                <a:latin typeface="Proxima Nova"/>
                <a:ea typeface="Proxima Nova"/>
                <a:cs typeface="Proxima Nova"/>
                <a:sym typeface="Proxima Nova"/>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10"/>
          <p:cNvSpPr txBox="1">
            <a:spLocks noGrp="1"/>
          </p:cNvSpPr>
          <p:nvPr>
            <p:ph type="body" idx="2"/>
          </p:nvPr>
        </p:nvSpPr>
        <p:spPr>
          <a:xfrm>
            <a:off x="839788" y="3530600"/>
            <a:ext cx="3932237" cy="26162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b="0" i="0">
                <a:latin typeface="Proxima Nova"/>
                <a:ea typeface="Proxima Nova"/>
                <a:cs typeface="Proxima Nova"/>
                <a:sym typeface="Proxima Nova"/>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1" name="Google Shape;61;p10"/>
          <p:cNvPicPr preferRelativeResize="0"/>
          <p:nvPr/>
        </p:nvPicPr>
        <p:blipFill rotWithShape="1">
          <a:blip r:embed="rId2">
            <a:alphaModFix/>
          </a:blip>
          <a:srcRect/>
          <a:stretch/>
        </p:blipFill>
        <p:spPr>
          <a:xfrm>
            <a:off x="-203137" y="-320808"/>
            <a:ext cx="7900875" cy="2571291"/>
          </a:xfrm>
          <a:prstGeom prst="rect">
            <a:avLst/>
          </a:prstGeom>
          <a:noFill/>
          <a:ln>
            <a:noFill/>
          </a:ln>
        </p:spPr>
      </p:pic>
      <p:pic>
        <p:nvPicPr>
          <p:cNvPr id="62" name="Google Shape;62;p10"/>
          <p:cNvPicPr preferRelativeResize="0"/>
          <p:nvPr/>
        </p:nvPicPr>
        <p:blipFill rotWithShape="1">
          <a:blip r:embed="rId3">
            <a:alphaModFix/>
          </a:blip>
          <a:srcRect/>
          <a:stretch/>
        </p:blipFill>
        <p:spPr>
          <a:xfrm>
            <a:off x="9067800" y="5996357"/>
            <a:ext cx="2743200" cy="6067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Proxima Nova"/>
              <a:buNone/>
              <a:defRPr sz="44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3990975"/>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roxima Nova"/>
                <a:ea typeface="Proxima Nova"/>
                <a:cs typeface="Proxima Nova"/>
                <a:sym typeface="Proxima Nov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roxima Nova"/>
                <a:ea typeface="Proxima Nova"/>
                <a:cs typeface="Proxima Nova"/>
                <a:sym typeface="Proxima Nov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roxima Nova"/>
                <a:ea typeface="Proxima Nova"/>
                <a:cs typeface="Proxima Nova"/>
                <a:sym typeface="Proxima Nov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1"/>
          <p:cNvPicPr preferRelativeResize="0"/>
          <p:nvPr/>
        </p:nvPicPr>
        <p:blipFill rotWithShape="1">
          <a:blip r:embed="rId12">
            <a:alphaModFix/>
          </a:blip>
          <a:srcRect t="33043" r="70883"/>
          <a:stretch/>
        </p:blipFill>
        <p:spPr>
          <a:xfrm rot="10800000">
            <a:off x="-2" y="2218924"/>
            <a:ext cx="1712859" cy="4639075"/>
          </a:xfrm>
          <a:prstGeom prst="rect">
            <a:avLst/>
          </a:prstGeom>
          <a:noFill/>
          <a:ln>
            <a:noFill/>
          </a:ln>
        </p:spPr>
      </p:pic>
      <p:pic>
        <p:nvPicPr>
          <p:cNvPr id="13" name="Google Shape;13;p1"/>
          <p:cNvPicPr preferRelativeResize="0"/>
          <p:nvPr/>
        </p:nvPicPr>
        <p:blipFill rotWithShape="1">
          <a:blip r:embed="rId13">
            <a:alphaModFix/>
          </a:blip>
          <a:srcRect t="13393" r="65364"/>
          <a:stretch/>
        </p:blipFill>
        <p:spPr>
          <a:xfrm>
            <a:off x="9877419" y="0"/>
            <a:ext cx="2314582" cy="68170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080">
          <p15:clr>
            <a:srgbClr val="F26B43"/>
          </p15:clr>
        </p15:guide>
        <p15:guide id="2" pos="74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txBox="1">
            <a:spLocks noGrp="1"/>
          </p:cNvSpPr>
          <p:nvPr>
            <p:ph type="ctrTitle"/>
          </p:nvPr>
        </p:nvSpPr>
        <p:spPr>
          <a:xfrm>
            <a:off x="1524000" y="2392896"/>
            <a:ext cx="9144000" cy="1687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6000"/>
              <a:buFont typeface="Proxima Nova"/>
              <a:buNone/>
            </a:pPr>
            <a:r>
              <a:rPr lang="en-US" sz="5000" dirty="0"/>
              <a:t>Colorado Restaurant Assistant</a:t>
            </a:r>
            <a:endParaRPr sz="5000" dirty="0"/>
          </a:p>
        </p:txBody>
      </p:sp>
      <p:sp>
        <p:nvSpPr>
          <p:cNvPr id="75" name="Google Shape;75;p12"/>
          <p:cNvSpPr txBox="1">
            <a:spLocks noGrp="1"/>
          </p:cNvSpPr>
          <p:nvPr>
            <p:ph type="subTitle" idx="1"/>
          </p:nvPr>
        </p:nvSpPr>
        <p:spPr>
          <a:xfrm>
            <a:off x="339900" y="5277904"/>
            <a:ext cx="11512200" cy="2251200"/>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rgbClr val="000000"/>
              </a:buClr>
              <a:buSzPts val="1100"/>
              <a:buFont typeface="Arial"/>
              <a:buNone/>
            </a:pPr>
            <a:r>
              <a:rPr lang="en-US" dirty="0"/>
              <a:t>Danielle </a:t>
            </a:r>
            <a:r>
              <a:rPr lang="en-US" dirty="0" err="1"/>
              <a:t>Fleig</a:t>
            </a:r>
            <a:r>
              <a:rPr lang="en-US" dirty="0"/>
              <a:t>, Nathan Garcia, Brian Kimbrell, Rikki Cook, Dr. Snyder</a:t>
            </a:r>
            <a:endParaRPr dirty="0"/>
          </a:p>
          <a:p>
            <a:pPr marL="457200" lvl="0" indent="-406400" algn="ctr"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2325165" y="1793864"/>
            <a:ext cx="9375604" cy="131244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dirty="0"/>
              <a:t>70+% of Founded Colorado Restaurants have failed since 1903!</a:t>
            </a:r>
            <a:endParaRPr dirty="0"/>
          </a:p>
        </p:txBody>
      </p:sp>
      <p:sp>
        <p:nvSpPr>
          <p:cNvPr id="81" name="Google Shape;81;p13"/>
          <p:cNvSpPr txBox="1">
            <a:spLocks noGrp="1"/>
          </p:cNvSpPr>
          <p:nvPr>
            <p:ph type="body" idx="1"/>
          </p:nvPr>
        </p:nvSpPr>
        <p:spPr>
          <a:xfrm>
            <a:off x="838200" y="3106309"/>
            <a:ext cx="10515600" cy="281065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800" dirty="0"/>
              <a:t>ANALYTICS</a:t>
            </a:r>
            <a:endParaRPr sz="1800" dirty="0"/>
          </a:p>
          <a:p>
            <a:pPr marL="457200" lvl="0" indent="-342900" algn="l" rtl="0">
              <a:lnSpc>
                <a:spcPct val="90000"/>
              </a:lnSpc>
              <a:spcBef>
                <a:spcPts val="1000"/>
              </a:spcBef>
              <a:spcAft>
                <a:spcPts val="0"/>
              </a:spcAft>
              <a:buSzPts val="1800"/>
              <a:buChar char="-"/>
            </a:pPr>
            <a:r>
              <a:rPr lang="en-US" sz="1800" dirty="0"/>
              <a:t>There are several quantifiable metrics which can be used to measure restaurant success. These metrics include personal income, average wages, population, county average earnings and employment.</a:t>
            </a:r>
          </a:p>
          <a:p>
            <a:pPr marL="114300" lvl="0" indent="0" algn="l" rtl="0">
              <a:lnSpc>
                <a:spcPct val="90000"/>
              </a:lnSpc>
              <a:spcBef>
                <a:spcPts val="1000"/>
              </a:spcBef>
              <a:spcAft>
                <a:spcPts val="0"/>
              </a:spcAft>
              <a:buSzPts val="1800"/>
              <a:buNone/>
            </a:pPr>
            <a:endParaRPr sz="1800" dirty="0"/>
          </a:p>
          <a:p>
            <a:pPr marL="457200" lvl="0" indent="-342900" algn="l" rtl="0">
              <a:lnSpc>
                <a:spcPct val="90000"/>
              </a:lnSpc>
              <a:spcBef>
                <a:spcPts val="0"/>
              </a:spcBef>
              <a:spcAft>
                <a:spcPts val="0"/>
              </a:spcAft>
              <a:buSzPts val="1800"/>
              <a:buChar char="-"/>
            </a:pPr>
            <a:r>
              <a:rPr lang="en-US" sz="1800" dirty="0"/>
              <a:t>As an owner or a potentially owner of a restaurant, this data would be helpful in determining which  locations which would be more suitable for a new enterprise. </a:t>
            </a:r>
          </a:p>
          <a:p>
            <a:pPr marL="457200" lvl="0" indent="-342900" algn="l" rtl="0">
              <a:lnSpc>
                <a:spcPct val="90000"/>
              </a:lnSpc>
              <a:spcBef>
                <a:spcPts val="0"/>
              </a:spcBef>
              <a:spcAft>
                <a:spcPts val="0"/>
              </a:spcAft>
              <a:buSzPts val="1800"/>
              <a:buChar char="-"/>
            </a:pPr>
            <a:endParaRPr lang="en-US" sz="1800" dirty="0"/>
          </a:p>
          <a:p>
            <a:pPr marL="457200" lvl="0" indent="-342900" algn="l" rtl="0">
              <a:lnSpc>
                <a:spcPct val="90000"/>
              </a:lnSpc>
              <a:spcBef>
                <a:spcPts val="0"/>
              </a:spcBef>
              <a:spcAft>
                <a:spcPts val="0"/>
              </a:spcAft>
              <a:buSzPts val="1800"/>
              <a:buChar char="-"/>
            </a:pPr>
            <a:endParaRPr lang="en-US" sz="1800" dirty="0"/>
          </a:p>
          <a:p>
            <a:pPr marL="457200" lvl="0" indent="-342900" algn="l" rtl="0">
              <a:lnSpc>
                <a:spcPct val="90000"/>
              </a:lnSpc>
              <a:spcBef>
                <a:spcPts val="0"/>
              </a:spcBef>
              <a:spcAft>
                <a:spcPts val="0"/>
              </a:spcAft>
              <a:buSzPts val="1800"/>
              <a:buChar char="-"/>
            </a:pPr>
            <a:r>
              <a:rPr lang="en-US" sz="1800" dirty="0"/>
              <a:t>These finding would also benefit investors in making data-driven decisions. </a:t>
            </a:r>
            <a:br>
              <a:rPr lang="en-US" sz="1800" dirty="0"/>
            </a:b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041775" y="1873249"/>
            <a:ext cx="10515600" cy="103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dirty="0"/>
              <a:t>Business Decision Maker</a:t>
            </a:r>
            <a:endParaRPr dirty="0"/>
          </a:p>
        </p:txBody>
      </p:sp>
      <p:sp>
        <p:nvSpPr>
          <p:cNvPr id="87" name="Google Shape;87;p14"/>
          <p:cNvSpPr txBox="1">
            <a:spLocks noGrp="1"/>
          </p:cNvSpPr>
          <p:nvPr>
            <p:ph type="body" idx="1"/>
          </p:nvPr>
        </p:nvSpPr>
        <p:spPr>
          <a:xfrm>
            <a:off x="863600" y="3132944"/>
            <a:ext cx="10515600" cy="2810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800" dirty="0"/>
              <a:t>ANALYTICS</a:t>
            </a:r>
            <a:endParaRPr sz="1800" dirty="0"/>
          </a:p>
          <a:p>
            <a:pPr marL="457200" lvl="0" indent="-342900" algn="l" rtl="0">
              <a:lnSpc>
                <a:spcPct val="90000"/>
              </a:lnSpc>
              <a:spcBef>
                <a:spcPts val="1000"/>
              </a:spcBef>
              <a:spcAft>
                <a:spcPts val="0"/>
              </a:spcAft>
              <a:buSzPts val="1800"/>
              <a:buChar char="-"/>
            </a:pPr>
            <a:r>
              <a:rPr lang="en-US" sz="1800" dirty="0"/>
              <a:t>The target audience for this project is for entrepreneurs seeking to enter the Colorado food service industry.</a:t>
            </a:r>
            <a:endParaRPr sz="1800" dirty="0"/>
          </a:p>
          <a:p>
            <a:pPr marL="457200" lvl="0" indent="-342900" algn="l" rtl="0">
              <a:lnSpc>
                <a:spcPct val="90000"/>
              </a:lnSpc>
              <a:spcBef>
                <a:spcPts val="0"/>
              </a:spcBef>
              <a:spcAft>
                <a:spcPts val="0"/>
              </a:spcAft>
              <a:buSzPts val="1800"/>
              <a:buChar char="-"/>
            </a:pPr>
            <a:endParaRPr lang="en-US" sz="1800" dirty="0"/>
          </a:p>
          <a:p>
            <a:pPr marL="457200" lvl="0" indent="-342900" algn="l" rtl="0">
              <a:lnSpc>
                <a:spcPct val="90000"/>
              </a:lnSpc>
              <a:spcBef>
                <a:spcPts val="0"/>
              </a:spcBef>
              <a:spcAft>
                <a:spcPts val="0"/>
              </a:spcAft>
              <a:buSzPts val="1800"/>
              <a:buChar char="-"/>
            </a:pPr>
            <a:endParaRPr lang="en-US" sz="1800" dirty="0"/>
          </a:p>
          <a:p>
            <a:pPr marL="457200" lvl="0" indent="-342900" algn="l" rtl="0">
              <a:lnSpc>
                <a:spcPct val="90000"/>
              </a:lnSpc>
              <a:spcBef>
                <a:spcPts val="0"/>
              </a:spcBef>
              <a:spcAft>
                <a:spcPts val="0"/>
              </a:spcAft>
              <a:buSzPts val="1800"/>
              <a:buChar char="-"/>
            </a:pPr>
            <a:r>
              <a:rPr lang="en-US" sz="1800" dirty="0"/>
              <a:t>This analysis would also help benefit State Agencies such as the Grand Junction Economic Partnership, investors and banks who are interesting in investing in the food service industry.</a:t>
            </a:r>
            <a:br>
              <a:rPr lang="en-US" sz="1800" dirty="0"/>
            </a:br>
            <a:br>
              <a:rPr lang="en-US" sz="1800" dirty="0"/>
            </a:br>
            <a:br>
              <a:rPr lang="en-US" sz="1800" dirty="0"/>
            </a:br>
            <a:br>
              <a:rPr lang="en-US" sz="1800" dirty="0"/>
            </a:b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063683" y="2101844"/>
            <a:ext cx="10515600" cy="103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dirty="0"/>
              <a:t>Competition and Existing Alternatives</a:t>
            </a:r>
            <a:endParaRPr dirty="0"/>
          </a:p>
        </p:txBody>
      </p:sp>
      <p:sp>
        <p:nvSpPr>
          <p:cNvPr id="93" name="Google Shape;93;p15"/>
          <p:cNvSpPr txBox="1">
            <a:spLocks noGrp="1"/>
          </p:cNvSpPr>
          <p:nvPr>
            <p:ph type="body" idx="1"/>
          </p:nvPr>
        </p:nvSpPr>
        <p:spPr>
          <a:xfrm>
            <a:off x="863600" y="3132944"/>
            <a:ext cx="10515600" cy="2810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800" dirty="0"/>
              <a:t>ANALYTICS</a:t>
            </a:r>
            <a:endParaRPr sz="1800" dirty="0"/>
          </a:p>
          <a:p>
            <a:pPr marL="457200" lvl="0" indent="-342900" algn="l" rtl="0">
              <a:lnSpc>
                <a:spcPct val="90000"/>
              </a:lnSpc>
              <a:spcBef>
                <a:spcPts val="1000"/>
              </a:spcBef>
              <a:spcAft>
                <a:spcPts val="0"/>
              </a:spcAft>
              <a:buSzPts val="1800"/>
              <a:buChar char="-"/>
            </a:pPr>
            <a:r>
              <a:rPr lang="en-US" sz="1800" dirty="0"/>
              <a:t>Our product will quantify success metrics for restaurants.</a:t>
            </a:r>
          </a:p>
          <a:p>
            <a:pPr marL="457200" lvl="0" indent="-342900" algn="l" rtl="0">
              <a:lnSpc>
                <a:spcPct val="90000"/>
              </a:lnSpc>
              <a:spcBef>
                <a:spcPts val="1000"/>
              </a:spcBef>
              <a:spcAft>
                <a:spcPts val="0"/>
              </a:spcAft>
              <a:buSzPts val="1800"/>
              <a:buChar char="-"/>
            </a:pPr>
            <a:endParaRPr lang="en-US" sz="1800" dirty="0"/>
          </a:p>
          <a:p>
            <a:pPr marL="457200" lvl="0" indent="-342900" algn="l" rtl="0">
              <a:lnSpc>
                <a:spcPct val="90000"/>
              </a:lnSpc>
              <a:spcBef>
                <a:spcPts val="1000"/>
              </a:spcBef>
              <a:spcAft>
                <a:spcPts val="0"/>
              </a:spcAft>
              <a:buSzPts val="1800"/>
              <a:buChar char="-"/>
            </a:pPr>
            <a:r>
              <a:rPr lang="en-US" sz="1800" dirty="0"/>
              <a:t>It would help entrepreneurs determine the timeline and location they should select for the optimal success. </a:t>
            </a:r>
          </a:p>
          <a:p>
            <a:pPr marL="457200" lvl="0" indent="-342900" algn="l" rtl="0">
              <a:lnSpc>
                <a:spcPct val="90000"/>
              </a:lnSpc>
              <a:spcBef>
                <a:spcPts val="1000"/>
              </a:spcBef>
              <a:spcAft>
                <a:spcPts val="0"/>
              </a:spcAft>
              <a:buSzPts val="1800"/>
              <a:buChar char="-"/>
            </a:pPr>
            <a:endParaRPr sz="1800" dirty="0"/>
          </a:p>
          <a:p>
            <a:pPr marL="457200" lvl="0" indent="-342900" algn="l" rtl="0">
              <a:lnSpc>
                <a:spcPct val="90000"/>
              </a:lnSpc>
              <a:spcBef>
                <a:spcPts val="0"/>
              </a:spcBef>
              <a:spcAft>
                <a:spcPts val="0"/>
              </a:spcAft>
              <a:buSzPts val="1800"/>
              <a:buChar char="-"/>
            </a:pPr>
            <a:r>
              <a:rPr lang="en-US" sz="1800" dirty="0"/>
              <a:t>Yes, there are existing sites that use Yelp review data to determine success of restaurant. Those sites can potentially use the metric we used, and we could benefit from using Yelp’s data.</a:t>
            </a:r>
            <a:br>
              <a:rPr lang="en-US" sz="1800" dirty="0"/>
            </a:br>
            <a:br>
              <a:rPr lang="en-US" sz="1800" dirty="0"/>
            </a:b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1651127"/>
            <a:ext cx="12192000" cy="10311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SzPts val="4400"/>
              <a:buNone/>
            </a:pPr>
            <a:r>
              <a:rPr lang="en-US" dirty="0"/>
              <a:t>Impact</a:t>
            </a:r>
            <a:endParaRPr dirty="0"/>
          </a:p>
        </p:txBody>
      </p:sp>
      <p:sp>
        <p:nvSpPr>
          <p:cNvPr id="99" name="Google Shape;99;p16"/>
          <p:cNvSpPr txBox="1">
            <a:spLocks noGrp="1"/>
          </p:cNvSpPr>
          <p:nvPr>
            <p:ph type="body" idx="1"/>
          </p:nvPr>
        </p:nvSpPr>
        <p:spPr>
          <a:xfrm>
            <a:off x="622350" y="2682227"/>
            <a:ext cx="10947300" cy="2810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800" dirty="0"/>
              <a:t>ANALYTICS</a:t>
            </a:r>
            <a:endParaRPr sz="1800" dirty="0"/>
          </a:p>
          <a:p>
            <a:pPr marL="457200" lvl="0" indent="-342900" algn="l" rtl="0">
              <a:spcBef>
                <a:spcPts val="1000"/>
              </a:spcBef>
              <a:spcAft>
                <a:spcPts val="0"/>
              </a:spcAft>
              <a:buSzPts val="1800"/>
              <a:buChar char="-"/>
            </a:pPr>
            <a:r>
              <a:rPr lang="en-US" sz="1800" dirty="0"/>
              <a:t>It gives Business Decision Makers the tools to determine if they should open a restaurant as well as factors which help them determine the feasibility of the enterprise. </a:t>
            </a:r>
          </a:p>
          <a:p>
            <a:pPr marL="457200" lvl="0" indent="-342900" algn="l" rtl="0">
              <a:spcBef>
                <a:spcPts val="1000"/>
              </a:spcBef>
              <a:spcAft>
                <a:spcPts val="0"/>
              </a:spcAft>
              <a:buSzPts val="1800"/>
              <a:buChar char="-"/>
            </a:pPr>
            <a:endParaRPr sz="1800" dirty="0"/>
          </a:p>
          <a:p>
            <a:pPr marL="457200" lvl="0" indent="-342900" algn="l" rtl="0">
              <a:lnSpc>
                <a:spcPct val="90000"/>
              </a:lnSpc>
              <a:spcBef>
                <a:spcPts val="0"/>
              </a:spcBef>
              <a:spcAft>
                <a:spcPts val="0"/>
              </a:spcAft>
              <a:buSzPts val="1800"/>
              <a:buChar char="-"/>
            </a:pPr>
            <a:r>
              <a:rPr lang="en-US" sz="1800" dirty="0"/>
              <a:t>Restaurants fail at a rate of 10% higher than other businesses as a whole in Colorado.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2231275" y="1679799"/>
            <a:ext cx="10515600" cy="103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Implementation</a:t>
            </a:r>
            <a:endParaRPr/>
          </a:p>
        </p:txBody>
      </p:sp>
      <p:sp>
        <p:nvSpPr>
          <p:cNvPr id="105" name="Google Shape;105;p17"/>
          <p:cNvSpPr txBox="1">
            <a:spLocks noGrp="1"/>
          </p:cNvSpPr>
          <p:nvPr>
            <p:ph type="body" idx="1"/>
          </p:nvPr>
        </p:nvSpPr>
        <p:spPr>
          <a:xfrm>
            <a:off x="367351" y="2376825"/>
            <a:ext cx="5728650" cy="3654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800" dirty="0"/>
              <a:t>ANALYTICS</a:t>
            </a:r>
            <a:endParaRPr sz="1800" dirty="0"/>
          </a:p>
          <a:p>
            <a:pPr marL="457200" lvl="0" indent="-342900" algn="l" rtl="0">
              <a:lnSpc>
                <a:spcPct val="90000"/>
              </a:lnSpc>
              <a:spcBef>
                <a:spcPts val="1000"/>
              </a:spcBef>
              <a:spcAft>
                <a:spcPts val="0"/>
              </a:spcAft>
              <a:buSzPts val="1800"/>
              <a:buChar char="-"/>
            </a:pPr>
            <a:r>
              <a:rPr lang="en-US" sz="1800" dirty="0"/>
              <a:t>This analysis illustrates several use factors in determining business success an longevity. Business could use this data to be more successful entrepreneurs. </a:t>
            </a:r>
          </a:p>
          <a:p>
            <a:pPr marL="457200" lvl="0" indent="-342900" algn="l" rtl="0">
              <a:lnSpc>
                <a:spcPct val="90000"/>
              </a:lnSpc>
              <a:spcBef>
                <a:spcPts val="0"/>
              </a:spcBef>
              <a:spcAft>
                <a:spcPts val="0"/>
              </a:spcAft>
              <a:buSzPts val="1800"/>
              <a:buChar char="-"/>
            </a:pPr>
            <a:endParaRPr sz="1800" dirty="0"/>
          </a:p>
          <a:p>
            <a:pPr marL="457200" lvl="0" indent="-342900" algn="l" rtl="0">
              <a:lnSpc>
                <a:spcPct val="90000"/>
              </a:lnSpc>
              <a:spcBef>
                <a:spcPts val="0"/>
              </a:spcBef>
              <a:spcAft>
                <a:spcPts val="0"/>
              </a:spcAft>
              <a:buSzPts val="1800"/>
              <a:buChar char="-"/>
            </a:pPr>
            <a:r>
              <a:rPr lang="en-US" sz="1800" dirty="0"/>
              <a:t>Yelp ratings and review data, GDP, Crime</a:t>
            </a:r>
          </a:p>
          <a:p>
            <a:pPr marL="457200" lvl="0" indent="-342900" algn="l" rtl="0">
              <a:lnSpc>
                <a:spcPct val="90000"/>
              </a:lnSpc>
              <a:spcBef>
                <a:spcPts val="0"/>
              </a:spcBef>
              <a:spcAft>
                <a:spcPts val="0"/>
              </a:spcAft>
              <a:buSzPts val="1800"/>
              <a:buChar char="-"/>
            </a:pPr>
            <a:endParaRPr lang="en-US" sz="1800" dirty="0"/>
          </a:p>
          <a:p>
            <a:pPr marL="457200" lvl="0" indent="-342900" algn="l" rtl="0">
              <a:lnSpc>
                <a:spcPct val="90000"/>
              </a:lnSpc>
              <a:spcBef>
                <a:spcPts val="0"/>
              </a:spcBef>
              <a:spcAft>
                <a:spcPts val="0"/>
              </a:spcAft>
              <a:buSzPts val="1800"/>
              <a:buChar char="-"/>
            </a:pPr>
            <a:r>
              <a:rPr lang="en-US" sz="1800" dirty="0"/>
              <a:t>Our coefficient of determination is 47.5%.</a:t>
            </a:r>
            <a:endParaRPr sz="1800" dirty="0"/>
          </a:p>
          <a:p>
            <a:pPr marL="0" lvl="0" indent="0" algn="l" rtl="0">
              <a:lnSpc>
                <a:spcPct val="90000"/>
              </a:lnSpc>
              <a:spcBef>
                <a:spcPts val="1000"/>
              </a:spcBef>
              <a:spcAft>
                <a:spcPts val="0"/>
              </a:spcAft>
              <a:buNone/>
            </a:pPr>
            <a:endParaRPr sz="1800" dirty="0"/>
          </a:p>
        </p:txBody>
      </p:sp>
      <p:pic>
        <p:nvPicPr>
          <p:cNvPr id="3" name="Picture 2">
            <a:extLst>
              <a:ext uri="{FF2B5EF4-FFF2-40B4-BE49-F238E27FC236}">
                <a16:creationId xmlns:a16="http://schemas.microsoft.com/office/drawing/2014/main" id="{AFD5ED10-F5A3-4432-AE57-977351516E53}"/>
              </a:ext>
            </a:extLst>
          </p:cNvPr>
          <p:cNvPicPr>
            <a:picLocks noChangeAspect="1"/>
          </p:cNvPicPr>
          <p:nvPr/>
        </p:nvPicPr>
        <p:blipFill>
          <a:blip r:embed="rId3"/>
          <a:stretch>
            <a:fillRect/>
          </a:stretch>
        </p:blipFill>
        <p:spPr>
          <a:xfrm>
            <a:off x="6513262" y="1939059"/>
            <a:ext cx="5453050" cy="35739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2156702" y="1543201"/>
            <a:ext cx="10515600" cy="103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dirty="0"/>
              <a:t>Datasets</a:t>
            </a:r>
            <a:endParaRPr dirty="0"/>
          </a:p>
        </p:txBody>
      </p:sp>
      <p:sp>
        <p:nvSpPr>
          <p:cNvPr id="111" name="Google Shape;111;p18"/>
          <p:cNvSpPr txBox="1">
            <a:spLocks noGrp="1"/>
          </p:cNvSpPr>
          <p:nvPr>
            <p:ph type="body" idx="1"/>
          </p:nvPr>
        </p:nvSpPr>
        <p:spPr>
          <a:xfrm>
            <a:off x="1290961" y="5646197"/>
            <a:ext cx="7782017" cy="2797607"/>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1000"/>
              </a:spcBef>
              <a:spcAft>
                <a:spcPts val="0"/>
              </a:spcAft>
              <a:buClr>
                <a:schemeClr val="dk1"/>
              </a:buClr>
              <a:buSzPts val="2800"/>
              <a:buChar char="•"/>
            </a:pPr>
            <a:r>
              <a:rPr lang="en-US" sz="1800" dirty="0"/>
              <a:t>Our team excised useless data, geocoded and cross-referenced the remainder. </a:t>
            </a:r>
            <a:endParaRPr sz="1800" dirty="0"/>
          </a:p>
        </p:txBody>
      </p:sp>
      <p:pic>
        <p:nvPicPr>
          <p:cNvPr id="3" name="Picture 2">
            <a:extLst>
              <a:ext uri="{FF2B5EF4-FFF2-40B4-BE49-F238E27FC236}">
                <a16:creationId xmlns:a16="http://schemas.microsoft.com/office/drawing/2014/main" id="{448343A6-318A-4F4B-9784-7C78B1785F19}"/>
              </a:ext>
            </a:extLst>
          </p:cNvPr>
          <p:cNvPicPr>
            <a:picLocks noChangeAspect="1"/>
          </p:cNvPicPr>
          <p:nvPr/>
        </p:nvPicPr>
        <p:blipFill>
          <a:blip r:embed="rId3"/>
          <a:stretch>
            <a:fillRect/>
          </a:stretch>
        </p:blipFill>
        <p:spPr>
          <a:xfrm>
            <a:off x="2156702" y="2399106"/>
            <a:ext cx="8272426" cy="30922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863600" y="2101849"/>
            <a:ext cx="10515600" cy="103109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dirty="0"/>
              <a:t>Data</a:t>
            </a:r>
            <a:endParaRPr dirty="0"/>
          </a:p>
        </p:txBody>
      </p:sp>
      <p:sp>
        <p:nvSpPr>
          <p:cNvPr id="117" name="Google Shape;117;p19"/>
          <p:cNvSpPr txBox="1">
            <a:spLocks noGrp="1"/>
          </p:cNvSpPr>
          <p:nvPr>
            <p:ph type="body" idx="1"/>
          </p:nvPr>
        </p:nvSpPr>
        <p:spPr>
          <a:xfrm>
            <a:off x="564675" y="3132950"/>
            <a:ext cx="11457300" cy="2810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800" dirty="0"/>
              <a:t>ANALYTICS</a:t>
            </a:r>
            <a:endParaRPr sz="1800" dirty="0"/>
          </a:p>
          <a:p>
            <a:pPr marL="457200" lvl="0" indent="-342900" algn="l" rtl="0">
              <a:lnSpc>
                <a:spcPct val="90000"/>
              </a:lnSpc>
              <a:spcBef>
                <a:spcPts val="1000"/>
              </a:spcBef>
              <a:spcAft>
                <a:spcPts val="0"/>
              </a:spcAft>
              <a:buSzPts val="1800"/>
              <a:buChar char="-"/>
            </a:pPr>
            <a:r>
              <a:rPr lang="en-US" sz="1800" dirty="0"/>
              <a:t>The results show a relation between several economic factors and business success and longevity. By compiling this with restaurant specific data such as Yelp, We believe the R^2 value can be further increased. Furthermore, evaluation for non-linearity may also increase the accuracy of the analysis. </a:t>
            </a:r>
            <a:endParaRPr sz="1800" dirty="0"/>
          </a:p>
        </p:txBody>
      </p:sp>
    </p:spTree>
  </p:cSld>
  <p:clrMapOvr>
    <a:masterClrMapping/>
  </p:clrMapOvr>
</p:sld>
</file>

<file path=ppt/theme/theme1.xml><?xml version="1.0" encoding="utf-8"?>
<a:theme xmlns:a="http://schemas.openxmlformats.org/drawingml/2006/main" name="GC19_3slide">
  <a:themeElements>
    <a:clrScheme name="Custom 11">
      <a:dk1>
        <a:srgbClr val="393A38"/>
      </a:dk1>
      <a:lt1>
        <a:srgbClr val="F9F4F0"/>
      </a:lt1>
      <a:dk2>
        <a:srgbClr val="264C58"/>
      </a:dk2>
      <a:lt2>
        <a:srgbClr val="CCC8C1"/>
      </a:lt2>
      <a:accent1>
        <a:srgbClr val="B9413E"/>
      </a:accent1>
      <a:accent2>
        <a:srgbClr val="E1665F"/>
      </a:accent2>
      <a:accent3>
        <a:srgbClr val="CC8234"/>
      </a:accent3>
      <a:accent4>
        <a:srgbClr val="FFC000"/>
      </a:accent4>
      <a:accent5>
        <a:srgbClr val="3A8C70"/>
      </a:accent5>
      <a:accent6>
        <a:srgbClr val="5FB495"/>
      </a:accent6>
      <a:hlink>
        <a:srgbClr val="B9413E"/>
      </a:hlink>
      <a:folHlink>
        <a:srgbClr val="3A8C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406</Words>
  <Application>Microsoft Office PowerPoint</Application>
  <PresentationFormat>Widescreen</PresentationFormat>
  <Paragraphs>42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Proxima Nova</vt:lpstr>
      <vt:lpstr>Calibri</vt:lpstr>
      <vt:lpstr>GC19_3slide</vt:lpstr>
      <vt:lpstr>Colorado Restaurant Assistant</vt:lpstr>
      <vt:lpstr>70+% of Founded Colorado Restaurants have failed since 1903!</vt:lpstr>
      <vt:lpstr>Business Decision Maker</vt:lpstr>
      <vt:lpstr>Competition and Existing Alternatives</vt:lpstr>
      <vt:lpstr>Impact</vt:lpstr>
      <vt:lpstr>Implementation</vt:lpstr>
      <vt:lpstr>Datasets</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 Restaurant Assistant</dc:title>
  <cp:lastModifiedBy>Rikki Cook</cp:lastModifiedBy>
  <cp:revision>9</cp:revision>
  <dcterms:modified xsi:type="dcterms:W3CDTF">2019-04-15T18:21:07Z</dcterms:modified>
</cp:coreProperties>
</file>