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88" r:id="rId2"/>
    <p:sldId id="399" r:id="rId3"/>
    <p:sldId id="397" r:id="rId4"/>
    <p:sldId id="395" r:id="rId5"/>
    <p:sldId id="377" r:id="rId6"/>
    <p:sldId id="390" r:id="rId7"/>
    <p:sldId id="382" r:id="rId8"/>
    <p:sldId id="393" r:id="rId9"/>
    <p:sldId id="392" r:id="rId10"/>
    <p:sldId id="391" r:id="rId11"/>
    <p:sldId id="372" r:id="rId12"/>
    <p:sldId id="374" r:id="rId13"/>
    <p:sldId id="373" r:id="rId14"/>
    <p:sldId id="375" r:id="rId15"/>
    <p:sldId id="376" r:id="rId16"/>
    <p:sldId id="383" r:id="rId17"/>
    <p:sldId id="398" r:id="rId18"/>
    <p:sldId id="384" r:id="rId19"/>
    <p:sldId id="378" r:id="rId20"/>
    <p:sldId id="386" r:id="rId21"/>
    <p:sldId id="385" r:id="rId22"/>
    <p:sldId id="380" r:id="rId23"/>
    <p:sldId id="381" r:id="rId24"/>
    <p:sldId id="396" r:id="rId25"/>
    <p:sldId id="3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F49"/>
    <a:srgbClr val="5C4470"/>
    <a:srgbClr val="FEB834"/>
    <a:srgbClr val="D8562E"/>
    <a:srgbClr val="4B5554"/>
    <a:srgbClr val="3D9FAC"/>
    <a:srgbClr val="DC3348"/>
    <a:srgbClr val="3F4746"/>
    <a:srgbClr val="D9253A"/>
    <a:srgbClr val="BF4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 autoAdjust="0"/>
    <p:restoredTop sz="78775" autoAdjust="0"/>
  </p:normalViewPr>
  <p:slideViewPr>
    <p:cSldViewPr snapToGrid="0">
      <p:cViewPr varScale="1">
        <p:scale>
          <a:sx n="57" d="100"/>
          <a:sy n="57" d="100"/>
        </p:scale>
        <p:origin x="136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1260"/>
    </p:cViewPr>
  </p:sorterViewPr>
  <p:notesViewPr>
    <p:cSldViewPr snapToGrid="0">
      <p:cViewPr varScale="1">
        <p:scale>
          <a:sx n="57" d="100"/>
          <a:sy n="57" d="100"/>
        </p:scale>
        <p:origin x="195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1994E-9D04-4F9F-9B32-0450F21818F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A4095-EC75-45CD-8746-20C177F2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05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35EF8-4476-4480-9814-84D348E650D1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87946-F38A-442D-8B4B-7C33473C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91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3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79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787946-F38A-442D-8B4B-7C33473CC7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126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37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88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71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71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55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31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89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30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59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95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18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11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67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9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5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8983" y="438596"/>
            <a:ext cx="11434034" cy="30581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2200">
                <a:solidFill>
                  <a:srgbClr val="363F49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00844" y="800104"/>
            <a:ext cx="11390313" cy="2419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31891" y="6317836"/>
            <a:ext cx="1727959" cy="284168"/>
            <a:chOff x="369215" y="6317836"/>
            <a:chExt cx="1727959" cy="284168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676592" y="6334485"/>
              <a:ext cx="14205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</a:rPr>
                <a:t>Mevo</a:t>
              </a:r>
              <a:r>
                <a:rPr lang="en-US" sz="800" baseline="0" dirty="0" smtClean="0">
                  <a:solidFill>
                    <a:schemeClr val="bg1">
                      <a:lumMod val="50000"/>
                    </a:schemeClr>
                  </a:solidFill>
                </a:rPr>
                <a:t> Creative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Presentation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15" y="6317836"/>
              <a:ext cx="316708" cy="284168"/>
            </a:xfrm>
            <a:prstGeom prst="rect">
              <a:avLst/>
            </a:prstGeom>
          </p:spPr>
        </p:pic>
      </p:grpSp>
      <p:sp>
        <p:nvSpPr>
          <p:cNvPr id="14" name="Hexagon 13"/>
          <p:cNvSpPr/>
          <p:nvPr userDrawn="1"/>
        </p:nvSpPr>
        <p:spPr>
          <a:xfrm>
            <a:off x="11562663" y="6327167"/>
            <a:ext cx="307377" cy="264980"/>
          </a:xfrm>
          <a:prstGeom prst="hexag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62663" y="6349065"/>
            <a:ext cx="309789" cy="25293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rgbClr val="4B5554"/>
                </a:solidFill>
                <a:latin typeface="+mj-lt"/>
              </a:defRPr>
            </a:lvl1pPr>
          </a:lstStyle>
          <a:p>
            <a:fld id="{502AA32E-850A-4F3A-9344-4AB458E1939A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284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495182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1891" y="6317836"/>
            <a:ext cx="1727959" cy="284168"/>
            <a:chOff x="369215" y="6317836"/>
            <a:chExt cx="1727959" cy="284168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676592" y="6334485"/>
              <a:ext cx="14205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</a:rPr>
                <a:t>Mevo</a:t>
              </a:r>
              <a:r>
                <a:rPr lang="en-US" sz="800" baseline="0" dirty="0" smtClean="0">
                  <a:solidFill>
                    <a:schemeClr val="bg1">
                      <a:lumMod val="50000"/>
                    </a:schemeClr>
                  </a:solidFill>
                </a:rPr>
                <a:t> Creative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Presentation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15" y="6317836"/>
              <a:ext cx="316708" cy="284168"/>
            </a:xfrm>
            <a:prstGeom prst="rect">
              <a:avLst/>
            </a:prstGeom>
          </p:spPr>
        </p:pic>
      </p:grpSp>
      <p:sp>
        <p:nvSpPr>
          <p:cNvPr id="18" name="Hexagon 17"/>
          <p:cNvSpPr/>
          <p:nvPr userDrawn="1"/>
        </p:nvSpPr>
        <p:spPr>
          <a:xfrm>
            <a:off x="11562663" y="6327167"/>
            <a:ext cx="307377" cy="264980"/>
          </a:xfrm>
          <a:prstGeom prst="hexag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62663" y="6349065"/>
            <a:ext cx="309789" cy="25293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rgbClr val="4B5554"/>
                </a:solidFill>
                <a:latin typeface="+mj-lt"/>
              </a:defRPr>
            </a:lvl1pPr>
          </a:lstStyle>
          <a:p>
            <a:fld id="{502AA32E-850A-4F3A-9344-4AB458E1939A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677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4618653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1891" y="6317836"/>
            <a:ext cx="1727959" cy="284168"/>
            <a:chOff x="369215" y="6317836"/>
            <a:chExt cx="1727959" cy="284168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676592" y="6334485"/>
              <a:ext cx="14205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</a:rPr>
                <a:t>Mevo</a:t>
              </a:r>
              <a:r>
                <a:rPr lang="en-US" sz="800" baseline="0" dirty="0" smtClean="0">
                  <a:solidFill>
                    <a:schemeClr val="bg1">
                      <a:lumMod val="50000"/>
                    </a:schemeClr>
                  </a:solidFill>
                </a:rPr>
                <a:t> Creative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Presentation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15" y="6317836"/>
              <a:ext cx="316708" cy="284168"/>
            </a:xfrm>
            <a:prstGeom prst="rect">
              <a:avLst/>
            </a:prstGeom>
          </p:spPr>
        </p:pic>
      </p:grpSp>
      <p:sp>
        <p:nvSpPr>
          <p:cNvPr id="18" name="Hexagon 17"/>
          <p:cNvSpPr/>
          <p:nvPr userDrawn="1"/>
        </p:nvSpPr>
        <p:spPr>
          <a:xfrm>
            <a:off x="11562663" y="6327167"/>
            <a:ext cx="307377" cy="264980"/>
          </a:xfrm>
          <a:prstGeom prst="hexag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62663" y="6349065"/>
            <a:ext cx="309789" cy="25293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rgbClr val="4B5554"/>
                </a:solidFill>
                <a:latin typeface="+mj-lt"/>
              </a:defRPr>
            </a:lvl1pPr>
          </a:lstStyle>
          <a:p>
            <a:fld id="{502AA32E-850A-4F3A-9344-4AB458E1939A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1053977" y="1569244"/>
            <a:ext cx="3971925" cy="22336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98797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6133514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Hexagon 8"/>
          <p:cNvSpPr/>
          <p:nvPr userDrawn="1"/>
        </p:nvSpPr>
        <p:spPr>
          <a:xfrm>
            <a:off x="11562663" y="6327167"/>
            <a:ext cx="307377" cy="264980"/>
          </a:xfrm>
          <a:prstGeom prst="hexag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62663" y="6349065"/>
            <a:ext cx="309789" cy="25293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rgbClr val="4B5554"/>
                </a:solidFill>
                <a:latin typeface="+mj-lt"/>
              </a:defRPr>
            </a:lvl1pPr>
          </a:lstStyle>
          <a:p>
            <a:fld id="{502AA32E-850A-4F3A-9344-4AB458E1939A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7000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4473526" y="0"/>
            <a:ext cx="7718475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31891" y="6317836"/>
            <a:ext cx="1727959" cy="284168"/>
            <a:chOff x="369215" y="6317836"/>
            <a:chExt cx="1727959" cy="284168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676592" y="6334485"/>
              <a:ext cx="14205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</a:rPr>
                <a:t>Mevo</a:t>
              </a:r>
              <a:r>
                <a:rPr lang="en-US" sz="800" baseline="0" dirty="0" smtClean="0">
                  <a:solidFill>
                    <a:schemeClr val="bg1">
                      <a:lumMod val="50000"/>
                    </a:schemeClr>
                  </a:solidFill>
                </a:rPr>
                <a:t> Creative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Presentation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15" y="6317836"/>
              <a:ext cx="316708" cy="284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1149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73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441448" cy="2391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441448" y="2391262"/>
            <a:ext cx="2441448" cy="2391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882896" y="-1"/>
            <a:ext cx="2441448" cy="2391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324344" y="2391262"/>
            <a:ext cx="2441448" cy="2391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765792" y="-1"/>
            <a:ext cx="2441448" cy="2391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31891" y="6317836"/>
            <a:ext cx="1727959" cy="284168"/>
            <a:chOff x="369215" y="6317836"/>
            <a:chExt cx="1727959" cy="284168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676592" y="6334485"/>
              <a:ext cx="14205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</a:rPr>
                <a:t>Mevo</a:t>
              </a:r>
              <a:r>
                <a:rPr lang="en-US" sz="800" baseline="0" dirty="0" smtClean="0">
                  <a:solidFill>
                    <a:schemeClr val="bg1">
                      <a:lumMod val="50000"/>
                    </a:schemeClr>
                  </a:solidFill>
                </a:rPr>
                <a:t> Creative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Presentation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15" y="6317836"/>
              <a:ext cx="316708" cy="284168"/>
            </a:xfrm>
            <a:prstGeom prst="rect">
              <a:avLst/>
            </a:prstGeom>
          </p:spPr>
        </p:pic>
      </p:grpSp>
      <p:sp>
        <p:nvSpPr>
          <p:cNvPr id="17" name="Hexagon 16"/>
          <p:cNvSpPr/>
          <p:nvPr userDrawn="1"/>
        </p:nvSpPr>
        <p:spPr>
          <a:xfrm>
            <a:off x="11562663" y="6327167"/>
            <a:ext cx="307377" cy="264980"/>
          </a:xfrm>
          <a:prstGeom prst="hexag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62663" y="6349065"/>
            <a:ext cx="309789" cy="25293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rgbClr val="4B5554"/>
                </a:solidFill>
                <a:latin typeface="+mj-lt"/>
              </a:defRPr>
            </a:lvl1pPr>
          </a:lstStyle>
          <a:p>
            <a:fld id="{502AA32E-850A-4F3A-9344-4AB458E1939A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1085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441448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441448" y="2286000"/>
            <a:ext cx="2441448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882896" y="0"/>
            <a:ext cx="2441448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324344" y="2286000"/>
            <a:ext cx="2441448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765792" y="0"/>
            <a:ext cx="2441448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0" y="4572000"/>
            <a:ext cx="2441448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882896" y="4572000"/>
            <a:ext cx="2441448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765792" y="4572000"/>
            <a:ext cx="2441448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90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8983" y="438596"/>
            <a:ext cx="11434034" cy="30581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2200">
                <a:solidFill>
                  <a:srgbClr val="363F49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00844" y="800104"/>
            <a:ext cx="11390313" cy="2419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6569800" y="1881213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0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5"/>
          </p:nvPr>
        </p:nvSpPr>
        <p:spPr>
          <a:xfrm>
            <a:off x="9043951" y="1881213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0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6"/>
          </p:nvPr>
        </p:nvSpPr>
        <p:spPr>
          <a:xfrm>
            <a:off x="4095649" y="1881213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0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906256" y="3461782"/>
            <a:ext cx="1818787" cy="286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363F49"/>
                </a:solidFill>
                <a:latin typeface="+mj-lt"/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906256" y="3752167"/>
            <a:ext cx="1818787" cy="427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000" i="0">
                <a:solidFill>
                  <a:schemeClr val="bg1">
                    <a:lumMod val="50000"/>
                  </a:schemeClr>
                </a:solidFill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906257" y="4179191"/>
            <a:ext cx="1818785" cy="1180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000">
                <a:solidFill>
                  <a:srgbClr val="1E262E"/>
                </a:solidFill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380407" y="3461782"/>
            <a:ext cx="1818787" cy="286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363F49"/>
                </a:solidFill>
                <a:latin typeface="+mj-lt"/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380407" y="3752167"/>
            <a:ext cx="1818787" cy="427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000" i="0">
                <a:solidFill>
                  <a:schemeClr val="bg1">
                    <a:lumMod val="50000"/>
                  </a:schemeClr>
                </a:solidFill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380408" y="4179191"/>
            <a:ext cx="1818785" cy="1180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000">
                <a:solidFill>
                  <a:srgbClr val="1E262E"/>
                </a:solidFill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8854557" y="3461782"/>
            <a:ext cx="1818787" cy="286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363F49"/>
                </a:solidFill>
                <a:latin typeface="+mj-lt"/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8854557" y="3752167"/>
            <a:ext cx="1818787" cy="427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000" i="0">
                <a:solidFill>
                  <a:schemeClr val="bg1">
                    <a:lumMod val="50000"/>
                  </a:schemeClr>
                </a:solidFill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8854561" y="4179191"/>
            <a:ext cx="1818785" cy="1180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000">
                <a:solidFill>
                  <a:srgbClr val="1E262E"/>
                </a:solidFill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6"/>
          </p:nvPr>
        </p:nvSpPr>
        <p:spPr>
          <a:xfrm>
            <a:off x="1621498" y="1881213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0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1432105" y="3461782"/>
            <a:ext cx="1818787" cy="286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363F49"/>
                </a:solidFill>
                <a:latin typeface="+mj-lt"/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8"/>
          </p:nvPr>
        </p:nvSpPr>
        <p:spPr>
          <a:xfrm>
            <a:off x="1432105" y="3752167"/>
            <a:ext cx="1818787" cy="427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000" i="0">
                <a:solidFill>
                  <a:schemeClr val="bg1">
                    <a:lumMod val="50000"/>
                  </a:schemeClr>
                </a:solidFill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9"/>
          </p:nvPr>
        </p:nvSpPr>
        <p:spPr>
          <a:xfrm>
            <a:off x="1432106" y="4179191"/>
            <a:ext cx="1818785" cy="1180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000">
                <a:solidFill>
                  <a:srgbClr val="1E262E"/>
                </a:solidFill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331891" y="6317836"/>
            <a:ext cx="1727959" cy="284168"/>
            <a:chOff x="369215" y="6317836"/>
            <a:chExt cx="1727959" cy="284168"/>
          </a:xfrm>
        </p:grpSpPr>
        <p:sp>
          <p:nvSpPr>
            <p:cNvPr id="39" name="TextBox 38"/>
            <p:cNvSpPr txBox="1"/>
            <p:nvPr userDrawn="1"/>
          </p:nvSpPr>
          <p:spPr>
            <a:xfrm>
              <a:off x="676592" y="6334485"/>
              <a:ext cx="14205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</a:rPr>
                <a:t>Mevo</a:t>
              </a:r>
              <a:r>
                <a:rPr lang="en-US" sz="800" baseline="0" dirty="0" smtClean="0">
                  <a:solidFill>
                    <a:schemeClr val="bg1">
                      <a:lumMod val="50000"/>
                    </a:schemeClr>
                  </a:solidFill>
                </a:rPr>
                <a:t> Creative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Presentation</a:t>
              </a:r>
            </a:p>
          </p:txBody>
        </p:sp>
        <p:pic>
          <p:nvPicPr>
            <p:cNvPr id="40" name="Picture 3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15" y="6317836"/>
              <a:ext cx="316708" cy="284168"/>
            </a:xfrm>
            <a:prstGeom prst="rect">
              <a:avLst/>
            </a:prstGeom>
          </p:spPr>
        </p:pic>
      </p:grpSp>
      <p:sp>
        <p:nvSpPr>
          <p:cNvPr id="41" name="Hexagon 40"/>
          <p:cNvSpPr/>
          <p:nvPr userDrawn="1"/>
        </p:nvSpPr>
        <p:spPr>
          <a:xfrm>
            <a:off x="11562663" y="6327167"/>
            <a:ext cx="307377" cy="264980"/>
          </a:xfrm>
          <a:prstGeom prst="hexag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62663" y="6349065"/>
            <a:ext cx="309789" cy="25293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rgbClr val="4B5554"/>
                </a:solidFill>
                <a:latin typeface="+mj-lt"/>
              </a:defRPr>
            </a:lvl1pPr>
          </a:lstStyle>
          <a:p>
            <a:fld id="{502AA32E-850A-4F3A-9344-4AB458E1939A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5618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8983" y="438596"/>
            <a:ext cx="11434034" cy="30581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2200">
                <a:solidFill>
                  <a:srgbClr val="363F49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00844" y="800104"/>
            <a:ext cx="11390313" cy="2419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6"/>
          </p:nvPr>
        </p:nvSpPr>
        <p:spPr>
          <a:xfrm>
            <a:off x="1901420" y="1946526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0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1482600" y="3527095"/>
            <a:ext cx="2277642" cy="286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363F49"/>
                </a:solidFill>
                <a:latin typeface="+mj-lt"/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8"/>
          </p:nvPr>
        </p:nvSpPr>
        <p:spPr>
          <a:xfrm>
            <a:off x="1482600" y="3817480"/>
            <a:ext cx="2277642" cy="427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000" i="0">
                <a:solidFill>
                  <a:schemeClr val="bg1">
                    <a:lumMod val="50000"/>
                  </a:schemeClr>
                </a:solidFill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9"/>
          </p:nvPr>
        </p:nvSpPr>
        <p:spPr>
          <a:xfrm>
            <a:off x="1482601" y="4244504"/>
            <a:ext cx="2277640" cy="1180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000">
                <a:solidFill>
                  <a:srgbClr val="1E262E"/>
                </a:solidFill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1891" y="6317836"/>
            <a:ext cx="1727959" cy="284168"/>
            <a:chOff x="369215" y="6317836"/>
            <a:chExt cx="1727959" cy="284168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676592" y="6334485"/>
              <a:ext cx="14205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</a:rPr>
                <a:t>Mevo</a:t>
              </a:r>
              <a:r>
                <a:rPr lang="en-US" sz="800" baseline="0" dirty="0" smtClean="0">
                  <a:solidFill>
                    <a:schemeClr val="bg1">
                      <a:lumMod val="50000"/>
                    </a:schemeClr>
                  </a:solidFill>
                </a:rPr>
                <a:t> Creative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Presentation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15" y="6317836"/>
              <a:ext cx="316708" cy="284168"/>
            </a:xfrm>
            <a:prstGeom prst="rect">
              <a:avLst/>
            </a:prstGeom>
          </p:spPr>
        </p:pic>
      </p:grpSp>
      <p:sp>
        <p:nvSpPr>
          <p:cNvPr id="22" name="Hexagon 21"/>
          <p:cNvSpPr/>
          <p:nvPr userDrawn="1"/>
        </p:nvSpPr>
        <p:spPr>
          <a:xfrm>
            <a:off x="11562663" y="6327167"/>
            <a:ext cx="307377" cy="264980"/>
          </a:xfrm>
          <a:prstGeom prst="hexag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62663" y="6349065"/>
            <a:ext cx="309789" cy="25293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rgbClr val="4B5554"/>
                </a:solidFill>
                <a:latin typeface="+mj-lt"/>
              </a:defRPr>
            </a:lvl1pPr>
          </a:lstStyle>
          <a:p>
            <a:fld id="{502AA32E-850A-4F3A-9344-4AB458E1939A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944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8983" y="438596"/>
            <a:ext cx="11434034" cy="30581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2200">
                <a:solidFill>
                  <a:srgbClr val="363F49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00844" y="800104"/>
            <a:ext cx="11390313" cy="2419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6639849" y="1670199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0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5"/>
          </p:nvPr>
        </p:nvSpPr>
        <p:spPr>
          <a:xfrm>
            <a:off x="9232042" y="1670199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0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6"/>
          </p:nvPr>
        </p:nvSpPr>
        <p:spPr>
          <a:xfrm>
            <a:off x="4047657" y="1670199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0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858264" y="3250768"/>
            <a:ext cx="1818787" cy="286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363F49"/>
                </a:solidFill>
                <a:latin typeface="+mj-lt"/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858264" y="3541153"/>
            <a:ext cx="1818787" cy="427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000" i="0">
                <a:solidFill>
                  <a:schemeClr val="bg1">
                    <a:lumMod val="50000"/>
                  </a:schemeClr>
                </a:solidFill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450456" y="3250768"/>
            <a:ext cx="1818787" cy="286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363F49"/>
                </a:solidFill>
                <a:latin typeface="+mj-lt"/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450456" y="3541153"/>
            <a:ext cx="1818787" cy="427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000" i="0">
                <a:solidFill>
                  <a:schemeClr val="bg1">
                    <a:lumMod val="50000"/>
                  </a:schemeClr>
                </a:solidFill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9042648" y="3250768"/>
            <a:ext cx="1818787" cy="286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363F49"/>
                </a:solidFill>
                <a:latin typeface="+mj-lt"/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9042648" y="3541153"/>
            <a:ext cx="1818787" cy="427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000" i="0">
                <a:solidFill>
                  <a:schemeClr val="bg1">
                    <a:lumMod val="50000"/>
                  </a:schemeClr>
                </a:solidFill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6"/>
          </p:nvPr>
        </p:nvSpPr>
        <p:spPr>
          <a:xfrm>
            <a:off x="1523022" y="1670199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0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1333629" y="3250768"/>
            <a:ext cx="1818787" cy="286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363F49"/>
                </a:solidFill>
                <a:latin typeface="+mj-lt"/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8"/>
          </p:nvPr>
        </p:nvSpPr>
        <p:spPr>
          <a:xfrm>
            <a:off x="1333629" y="3541153"/>
            <a:ext cx="1818787" cy="427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000" i="0">
                <a:solidFill>
                  <a:schemeClr val="bg1">
                    <a:lumMod val="50000"/>
                  </a:schemeClr>
                </a:solidFill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31891" y="6317836"/>
            <a:ext cx="1727959" cy="284168"/>
            <a:chOff x="369215" y="6317836"/>
            <a:chExt cx="1727959" cy="284168"/>
          </a:xfrm>
        </p:grpSpPr>
        <p:sp>
          <p:nvSpPr>
            <p:cNvPr id="29" name="TextBox 28"/>
            <p:cNvSpPr txBox="1"/>
            <p:nvPr userDrawn="1"/>
          </p:nvSpPr>
          <p:spPr>
            <a:xfrm>
              <a:off x="676592" y="6334485"/>
              <a:ext cx="14205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</a:rPr>
                <a:t>Mevo</a:t>
              </a:r>
              <a:r>
                <a:rPr lang="en-US" sz="800" baseline="0" dirty="0" smtClean="0">
                  <a:solidFill>
                    <a:schemeClr val="bg1">
                      <a:lumMod val="50000"/>
                    </a:schemeClr>
                  </a:solidFill>
                </a:rPr>
                <a:t> Creative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Presentation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15" y="6317836"/>
              <a:ext cx="316708" cy="284168"/>
            </a:xfrm>
            <a:prstGeom prst="rect">
              <a:avLst/>
            </a:prstGeom>
          </p:spPr>
        </p:pic>
      </p:grpSp>
      <p:sp>
        <p:nvSpPr>
          <p:cNvPr id="34" name="Hexagon 33"/>
          <p:cNvSpPr/>
          <p:nvPr userDrawn="1"/>
        </p:nvSpPr>
        <p:spPr>
          <a:xfrm>
            <a:off x="11562663" y="6327167"/>
            <a:ext cx="307377" cy="264980"/>
          </a:xfrm>
          <a:prstGeom prst="hexag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62663" y="6349065"/>
            <a:ext cx="309789" cy="25293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rgbClr val="4B5554"/>
                </a:solidFill>
                <a:latin typeface="+mj-lt"/>
              </a:defRPr>
            </a:lvl1pPr>
          </a:lstStyle>
          <a:p>
            <a:fld id="{502AA32E-850A-4F3A-9344-4AB458E1939A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091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8983" y="438596"/>
            <a:ext cx="11434034" cy="30581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2200">
                <a:solidFill>
                  <a:srgbClr val="363F49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00844" y="800104"/>
            <a:ext cx="11390313" cy="2419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31891" y="6317836"/>
            <a:ext cx="1727959" cy="284168"/>
            <a:chOff x="369215" y="6317836"/>
            <a:chExt cx="1727959" cy="284168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676592" y="6334485"/>
              <a:ext cx="14205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</a:rPr>
                <a:t>Mevo</a:t>
              </a:r>
              <a:r>
                <a:rPr lang="en-US" sz="800" baseline="0" dirty="0" smtClean="0">
                  <a:solidFill>
                    <a:schemeClr val="bg1">
                      <a:lumMod val="50000"/>
                    </a:schemeClr>
                  </a:solidFill>
                </a:rPr>
                <a:t> Creative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Presentation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15" y="6317836"/>
              <a:ext cx="316708" cy="284168"/>
            </a:xfrm>
            <a:prstGeom prst="rect">
              <a:avLst/>
            </a:prstGeom>
          </p:spPr>
        </p:pic>
      </p:grpSp>
      <p:sp>
        <p:nvSpPr>
          <p:cNvPr id="14" name="Hexagon 13"/>
          <p:cNvSpPr/>
          <p:nvPr userDrawn="1"/>
        </p:nvSpPr>
        <p:spPr>
          <a:xfrm>
            <a:off x="11562663" y="6327167"/>
            <a:ext cx="307377" cy="264980"/>
          </a:xfrm>
          <a:prstGeom prst="hexag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62663" y="6349065"/>
            <a:ext cx="309789" cy="25293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rgbClr val="4B5554"/>
                </a:solidFill>
                <a:latin typeface="+mj-lt"/>
              </a:defRPr>
            </a:lvl1pPr>
          </a:lstStyle>
          <a:p>
            <a:fld id="{502AA32E-850A-4F3A-9344-4AB458E1939A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12875" y="2202287"/>
            <a:ext cx="2128815" cy="28359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898301" y="3108066"/>
            <a:ext cx="1057275" cy="18788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5181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8983" y="438596"/>
            <a:ext cx="11434034" cy="30581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2200">
                <a:solidFill>
                  <a:srgbClr val="363F49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00844" y="800104"/>
            <a:ext cx="11390313" cy="2419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/>
          </p:nvPr>
        </p:nvSpPr>
        <p:spPr>
          <a:xfrm>
            <a:off x="1621491" y="1487808"/>
            <a:ext cx="1167148" cy="11671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0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154591" y="2823842"/>
            <a:ext cx="2100948" cy="287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 b="1">
                <a:solidFill>
                  <a:srgbClr val="363F49"/>
                </a:solidFill>
                <a:latin typeface="+mj-lt"/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54589" y="3134883"/>
            <a:ext cx="2100952" cy="5166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 i="0">
                <a:solidFill>
                  <a:schemeClr val="bg1">
                    <a:lumMod val="50000"/>
                  </a:schemeClr>
                </a:solidFill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39" name="Picture Placeholder 2"/>
          <p:cNvSpPr>
            <a:spLocks noGrp="1"/>
          </p:cNvSpPr>
          <p:nvPr>
            <p:ph type="pic" idx="18"/>
          </p:nvPr>
        </p:nvSpPr>
        <p:spPr>
          <a:xfrm>
            <a:off x="4209946" y="1487808"/>
            <a:ext cx="1167148" cy="11671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0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743046" y="2823842"/>
            <a:ext cx="2100948" cy="287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 b="1">
                <a:solidFill>
                  <a:srgbClr val="363F49"/>
                </a:solidFill>
                <a:latin typeface="+mj-lt"/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743044" y="3134883"/>
            <a:ext cx="2100952" cy="5166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 i="0">
                <a:solidFill>
                  <a:schemeClr val="bg1">
                    <a:lumMod val="50000"/>
                  </a:schemeClr>
                </a:solidFill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idx="21"/>
          </p:nvPr>
        </p:nvSpPr>
        <p:spPr>
          <a:xfrm>
            <a:off x="6798401" y="1487808"/>
            <a:ext cx="1167148" cy="11671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0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331501" y="2823842"/>
            <a:ext cx="2100948" cy="287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 b="1">
                <a:solidFill>
                  <a:srgbClr val="363F49"/>
                </a:solidFill>
                <a:latin typeface="+mj-lt"/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6331499" y="3134883"/>
            <a:ext cx="2100952" cy="5166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 i="0">
                <a:solidFill>
                  <a:schemeClr val="bg1">
                    <a:lumMod val="50000"/>
                  </a:schemeClr>
                </a:solidFill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45" name="Picture Placeholder 2"/>
          <p:cNvSpPr>
            <a:spLocks noGrp="1"/>
          </p:cNvSpPr>
          <p:nvPr>
            <p:ph type="pic" idx="24"/>
          </p:nvPr>
        </p:nvSpPr>
        <p:spPr>
          <a:xfrm>
            <a:off x="9386856" y="1487808"/>
            <a:ext cx="1167148" cy="11671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0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8919956" y="2823842"/>
            <a:ext cx="2100948" cy="287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 b="1">
                <a:solidFill>
                  <a:srgbClr val="363F49"/>
                </a:solidFill>
                <a:latin typeface="+mj-lt"/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26"/>
          </p:nvPr>
        </p:nvSpPr>
        <p:spPr>
          <a:xfrm>
            <a:off x="8919954" y="3134883"/>
            <a:ext cx="2100952" cy="5166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 i="0">
                <a:solidFill>
                  <a:schemeClr val="bg1">
                    <a:lumMod val="50000"/>
                  </a:schemeClr>
                </a:solidFill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idx="27"/>
          </p:nvPr>
        </p:nvSpPr>
        <p:spPr>
          <a:xfrm>
            <a:off x="1621491" y="3891894"/>
            <a:ext cx="1167148" cy="11671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0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28"/>
          </p:nvPr>
        </p:nvSpPr>
        <p:spPr>
          <a:xfrm>
            <a:off x="1154591" y="5227928"/>
            <a:ext cx="2100948" cy="287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 b="1">
                <a:solidFill>
                  <a:srgbClr val="363F49"/>
                </a:solidFill>
                <a:latin typeface="+mj-lt"/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29"/>
          </p:nvPr>
        </p:nvSpPr>
        <p:spPr>
          <a:xfrm>
            <a:off x="1154589" y="5538969"/>
            <a:ext cx="2100952" cy="5166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 i="0">
                <a:solidFill>
                  <a:schemeClr val="bg1">
                    <a:lumMod val="50000"/>
                  </a:schemeClr>
                </a:solidFill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51" name="Picture Placeholder 2"/>
          <p:cNvSpPr>
            <a:spLocks noGrp="1"/>
          </p:cNvSpPr>
          <p:nvPr>
            <p:ph type="pic" idx="30"/>
          </p:nvPr>
        </p:nvSpPr>
        <p:spPr>
          <a:xfrm>
            <a:off x="4209946" y="3891894"/>
            <a:ext cx="1167148" cy="11671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0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2" name="Text Placeholder 10"/>
          <p:cNvSpPr>
            <a:spLocks noGrp="1"/>
          </p:cNvSpPr>
          <p:nvPr>
            <p:ph type="body" sz="quarter" idx="31"/>
          </p:nvPr>
        </p:nvSpPr>
        <p:spPr>
          <a:xfrm>
            <a:off x="3743046" y="5227928"/>
            <a:ext cx="2100948" cy="287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 b="1">
                <a:solidFill>
                  <a:srgbClr val="363F49"/>
                </a:solidFill>
                <a:latin typeface="+mj-lt"/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53" name="Text Placeholder 10"/>
          <p:cNvSpPr>
            <a:spLocks noGrp="1"/>
          </p:cNvSpPr>
          <p:nvPr>
            <p:ph type="body" sz="quarter" idx="32"/>
          </p:nvPr>
        </p:nvSpPr>
        <p:spPr>
          <a:xfrm>
            <a:off x="3743044" y="5538969"/>
            <a:ext cx="2100952" cy="5166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 i="0">
                <a:solidFill>
                  <a:schemeClr val="bg1">
                    <a:lumMod val="50000"/>
                  </a:schemeClr>
                </a:solidFill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54" name="Picture Placeholder 2"/>
          <p:cNvSpPr>
            <a:spLocks noGrp="1"/>
          </p:cNvSpPr>
          <p:nvPr>
            <p:ph type="pic" idx="33"/>
          </p:nvPr>
        </p:nvSpPr>
        <p:spPr>
          <a:xfrm>
            <a:off x="6798401" y="3891894"/>
            <a:ext cx="1167148" cy="11671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0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5" name="Text Placeholder 10"/>
          <p:cNvSpPr>
            <a:spLocks noGrp="1"/>
          </p:cNvSpPr>
          <p:nvPr>
            <p:ph type="body" sz="quarter" idx="34"/>
          </p:nvPr>
        </p:nvSpPr>
        <p:spPr>
          <a:xfrm>
            <a:off x="6331501" y="5227928"/>
            <a:ext cx="2100948" cy="287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 b="1">
                <a:solidFill>
                  <a:srgbClr val="363F49"/>
                </a:solidFill>
                <a:latin typeface="+mj-lt"/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35"/>
          </p:nvPr>
        </p:nvSpPr>
        <p:spPr>
          <a:xfrm>
            <a:off x="6331499" y="5538969"/>
            <a:ext cx="2100952" cy="5166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 i="0">
                <a:solidFill>
                  <a:schemeClr val="bg1">
                    <a:lumMod val="50000"/>
                  </a:schemeClr>
                </a:solidFill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idx="36"/>
          </p:nvPr>
        </p:nvSpPr>
        <p:spPr>
          <a:xfrm>
            <a:off x="9386856" y="3891894"/>
            <a:ext cx="1167148" cy="11671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0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37"/>
          </p:nvPr>
        </p:nvSpPr>
        <p:spPr>
          <a:xfrm>
            <a:off x="8919956" y="5227928"/>
            <a:ext cx="2100948" cy="287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 b="1">
                <a:solidFill>
                  <a:srgbClr val="363F49"/>
                </a:solidFill>
                <a:latin typeface="+mj-lt"/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38"/>
          </p:nvPr>
        </p:nvSpPr>
        <p:spPr>
          <a:xfrm>
            <a:off x="8919954" y="5538969"/>
            <a:ext cx="2100952" cy="5166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 i="0">
                <a:solidFill>
                  <a:schemeClr val="bg1">
                    <a:lumMod val="50000"/>
                  </a:schemeClr>
                </a:solidFill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331891" y="6317836"/>
            <a:ext cx="1727959" cy="284168"/>
            <a:chOff x="369215" y="6317836"/>
            <a:chExt cx="1727959" cy="284168"/>
          </a:xfrm>
        </p:grpSpPr>
        <p:sp>
          <p:nvSpPr>
            <p:cNvPr id="37" name="TextBox 36"/>
            <p:cNvSpPr txBox="1"/>
            <p:nvPr userDrawn="1"/>
          </p:nvSpPr>
          <p:spPr>
            <a:xfrm>
              <a:off x="676592" y="6334485"/>
              <a:ext cx="14205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</a:rPr>
                <a:t>Mevo</a:t>
              </a:r>
              <a:r>
                <a:rPr lang="en-US" sz="800" baseline="0" dirty="0" smtClean="0">
                  <a:solidFill>
                    <a:schemeClr val="bg1">
                      <a:lumMod val="50000"/>
                    </a:schemeClr>
                  </a:solidFill>
                </a:rPr>
                <a:t> Creative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Presentation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15" y="6317836"/>
              <a:ext cx="316708" cy="284168"/>
            </a:xfrm>
            <a:prstGeom prst="rect">
              <a:avLst/>
            </a:prstGeom>
          </p:spPr>
        </p:pic>
      </p:grpSp>
      <p:sp>
        <p:nvSpPr>
          <p:cNvPr id="60" name="Hexagon 59"/>
          <p:cNvSpPr/>
          <p:nvPr userDrawn="1"/>
        </p:nvSpPr>
        <p:spPr>
          <a:xfrm>
            <a:off x="11562663" y="6327167"/>
            <a:ext cx="307377" cy="264980"/>
          </a:xfrm>
          <a:prstGeom prst="hexag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62663" y="6349065"/>
            <a:ext cx="309789" cy="25293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rgbClr val="4B5554"/>
                </a:solidFill>
                <a:latin typeface="+mj-lt"/>
              </a:defRPr>
            </a:lvl1pPr>
          </a:lstStyle>
          <a:p>
            <a:fld id="{502AA32E-850A-4F3A-9344-4AB458E1939A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715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2835731" y="3201831"/>
            <a:ext cx="6520540" cy="2194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668486" y="2709809"/>
            <a:ext cx="4855030" cy="3142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3668486" y="2325557"/>
            <a:ext cx="4855030" cy="3142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 baseline="0">
                <a:solidFill>
                  <a:srgbClr val="363F49"/>
                </a:solidFill>
                <a:latin typeface="+mj-lt"/>
                <a:ea typeface="Pacifico" panose="02000000000000000000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endParaRPr lang="en-US" dirty="0" smtClean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31891" y="6317836"/>
            <a:ext cx="1727959" cy="284168"/>
            <a:chOff x="369215" y="6317836"/>
            <a:chExt cx="1727959" cy="284168"/>
          </a:xfrm>
        </p:grpSpPr>
        <p:sp>
          <p:nvSpPr>
            <p:cNvPr id="21" name="TextBox 20"/>
            <p:cNvSpPr txBox="1"/>
            <p:nvPr userDrawn="1"/>
          </p:nvSpPr>
          <p:spPr>
            <a:xfrm>
              <a:off x="676592" y="6334485"/>
              <a:ext cx="14205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</a:rPr>
                <a:t>Mevo</a:t>
              </a:r>
              <a:r>
                <a:rPr lang="en-US" sz="800" baseline="0" dirty="0" smtClean="0">
                  <a:solidFill>
                    <a:schemeClr val="bg1">
                      <a:lumMod val="50000"/>
                    </a:schemeClr>
                  </a:solidFill>
                </a:rPr>
                <a:t> Creative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Presentation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15" y="6317836"/>
              <a:ext cx="316708" cy="284168"/>
            </a:xfrm>
            <a:prstGeom prst="rect">
              <a:avLst/>
            </a:prstGeom>
          </p:spPr>
        </p:pic>
      </p:grpSp>
      <p:sp>
        <p:nvSpPr>
          <p:cNvPr id="23" name="Hexagon 22"/>
          <p:cNvSpPr/>
          <p:nvPr userDrawn="1"/>
        </p:nvSpPr>
        <p:spPr>
          <a:xfrm>
            <a:off x="11562663" y="6327167"/>
            <a:ext cx="307377" cy="264980"/>
          </a:xfrm>
          <a:prstGeom prst="hexag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62663" y="6349065"/>
            <a:ext cx="309789" cy="25293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rgbClr val="4B5554"/>
                </a:solidFill>
                <a:latin typeface="+mj-lt"/>
              </a:defRPr>
            </a:lvl1pPr>
          </a:lstStyle>
          <a:p>
            <a:fld id="{502AA32E-850A-4F3A-9344-4AB458E1939A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9686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8983" y="438596"/>
            <a:ext cx="11434034" cy="30581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2200">
                <a:solidFill>
                  <a:srgbClr val="363F49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00844" y="800104"/>
            <a:ext cx="11390313" cy="2419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39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446804" y="0"/>
            <a:ext cx="4572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20589" y="6266622"/>
            <a:ext cx="1875141" cy="295553"/>
            <a:chOff x="334657" y="6210350"/>
            <a:chExt cx="1875141" cy="295553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657" y="6230038"/>
              <a:ext cx="207338" cy="27586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27927" y="6210350"/>
              <a:ext cx="16818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 smtClean="0">
                  <a:solidFill>
                    <a:srgbClr val="363F49"/>
                  </a:solidFill>
                </a:rPr>
                <a:t>Pixel Powerpoint Presentation</a:t>
              </a:r>
            </a:p>
          </p:txBody>
        </p:sp>
      </p:grp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5931" y="239442"/>
            <a:ext cx="318947" cy="337918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fld id="{502AA32E-850A-4F3A-9344-4AB458E1939A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948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8983" y="438596"/>
            <a:ext cx="11434034" cy="30581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2200">
                <a:solidFill>
                  <a:srgbClr val="363F49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00844" y="800104"/>
            <a:ext cx="11390313" cy="2419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31891" y="6317836"/>
            <a:ext cx="1727959" cy="284168"/>
            <a:chOff x="369215" y="6317836"/>
            <a:chExt cx="1727959" cy="284168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676592" y="6334485"/>
              <a:ext cx="14205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</a:rPr>
                <a:t>Mevo</a:t>
              </a:r>
              <a:r>
                <a:rPr lang="en-US" sz="800" baseline="0" dirty="0" smtClean="0">
                  <a:solidFill>
                    <a:schemeClr val="bg1">
                      <a:lumMod val="50000"/>
                    </a:schemeClr>
                  </a:solidFill>
                </a:rPr>
                <a:t> Creative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Presentation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15" y="6317836"/>
              <a:ext cx="316708" cy="284168"/>
            </a:xfrm>
            <a:prstGeom prst="rect">
              <a:avLst/>
            </a:prstGeom>
          </p:spPr>
        </p:pic>
      </p:grpSp>
      <p:sp>
        <p:nvSpPr>
          <p:cNvPr id="14" name="Hexagon 13"/>
          <p:cNvSpPr/>
          <p:nvPr userDrawn="1"/>
        </p:nvSpPr>
        <p:spPr>
          <a:xfrm>
            <a:off x="11562663" y="6327167"/>
            <a:ext cx="307377" cy="264980"/>
          </a:xfrm>
          <a:prstGeom prst="hexag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62663" y="6349065"/>
            <a:ext cx="309789" cy="25293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rgbClr val="4B5554"/>
                </a:solidFill>
                <a:latin typeface="+mj-lt"/>
              </a:defRPr>
            </a:lvl1pPr>
          </a:lstStyle>
          <a:p>
            <a:fld id="{502AA32E-850A-4F3A-9344-4AB458E1939A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1541350" y="2291534"/>
            <a:ext cx="1405849" cy="24982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3238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8983" y="438596"/>
            <a:ext cx="11434034" cy="30581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2200">
                <a:solidFill>
                  <a:srgbClr val="363F49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00844" y="800104"/>
            <a:ext cx="11390313" cy="2419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31891" y="6317836"/>
            <a:ext cx="1727959" cy="284168"/>
            <a:chOff x="369215" y="6317836"/>
            <a:chExt cx="1727959" cy="284168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676592" y="6334485"/>
              <a:ext cx="14205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</a:rPr>
                <a:t>Mevo</a:t>
              </a:r>
              <a:r>
                <a:rPr lang="en-US" sz="800" baseline="0" dirty="0" smtClean="0">
                  <a:solidFill>
                    <a:schemeClr val="bg1">
                      <a:lumMod val="50000"/>
                    </a:schemeClr>
                  </a:solidFill>
                </a:rPr>
                <a:t> Creative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Presentation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15" y="6317836"/>
              <a:ext cx="316708" cy="284168"/>
            </a:xfrm>
            <a:prstGeom prst="rect">
              <a:avLst/>
            </a:prstGeom>
          </p:spPr>
        </p:pic>
      </p:grpSp>
      <p:sp>
        <p:nvSpPr>
          <p:cNvPr id="14" name="Hexagon 13"/>
          <p:cNvSpPr/>
          <p:nvPr userDrawn="1"/>
        </p:nvSpPr>
        <p:spPr>
          <a:xfrm>
            <a:off x="11562663" y="6327167"/>
            <a:ext cx="307377" cy="264980"/>
          </a:xfrm>
          <a:prstGeom prst="hexag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62663" y="6349065"/>
            <a:ext cx="309789" cy="25293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rgbClr val="4B5554"/>
                </a:solidFill>
                <a:latin typeface="+mj-lt"/>
              </a:defRPr>
            </a:lvl1pPr>
          </a:lstStyle>
          <a:p>
            <a:fld id="{502AA32E-850A-4F3A-9344-4AB458E1939A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984" y="1729820"/>
            <a:ext cx="1857604" cy="3900237"/>
          </a:xfrm>
          <a:prstGeom prst="rect">
            <a:avLst/>
          </a:prstGeom>
        </p:spPr>
      </p:pic>
      <p:sp>
        <p:nvSpPr>
          <p:cNvPr id="13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430030" y="2305955"/>
            <a:ext cx="1557526" cy="27677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99865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8983" y="438596"/>
            <a:ext cx="11434034" cy="30581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2200">
                <a:solidFill>
                  <a:srgbClr val="363F49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00844" y="800104"/>
            <a:ext cx="11390313" cy="2419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31891" y="6317836"/>
            <a:ext cx="1727959" cy="284168"/>
            <a:chOff x="369215" y="6317836"/>
            <a:chExt cx="1727959" cy="284168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676592" y="6334485"/>
              <a:ext cx="14205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</a:rPr>
                <a:t>Mevo</a:t>
              </a:r>
              <a:r>
                <a:rPr lang="en-US" sz="800" baseline="0" dirty="0" smtClean="0">
                  <a:solidFill>
                    <a:schemeClr val="bg1">
                      <a:lumMod val="50000"/>
                    </a:schemeClr>
                  </a:solidFill>
                </a:rPr>
                <a:t> Creative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Presentation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15" y="6317836"/>
              <a:ext cx="316708" cy="284168"/>
            </a:xfrm>
            <a:prstGeom prst="rect">
              <a:avLst/>
            </a:prstGeom>
          </p:spPr>
        </p:pic>
      </p:grpSp>
      <p:sp>
        <p:nvSpPr>
          <p:cNvPr id="14" name="Hexagon 13"/>
          <p:cNvSpPr/>
          <p:nvPr userDrawn="1"/>
        </p:nvSpPr>
        <p:spPr>
          <a:xfrm>
            <a:off x="11562663" y="6327167"/>
            <a:ext cx="307377" cy="264980"/>
          </a:xfrm>
          <a:prstGeom prst="hexag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62663" y="6349065"/>
            <a:ext cx="309789" cy="25293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rgbClr val="4B5554"/>
                </a:solidFill>
                <a:latin typeface="+mj-lt"/>
              </a:defRPr>
            </a:lvl1pPr>
          </a:lstStyle>
          <a:p>
            <a:fld id="{502AA32E-850A-4F3A-9344-4AB458E1939A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142409" y="2150376"/>
            <a:ext cx="3971925" cy="22336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360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635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8983" y="438596"/>
            <a:ext cx="11434034" cy="30581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2200">
                <a:solidFill>
                  <a:srgbClr val="363F49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00844" y="800104"/>
            <a:ext cx="11390313" cy="2419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839890" y="1679731"/>
            <a:ext cx="2435402" cy="332395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540780" y="1679731"/>
            <a:ext cx="2435402" cy="332395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942560" y="1679731"/>
            <a:ext cx="2435402" cy="332395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241670" y="1679731"/>
            <a:ext cx="2435402" cy="332395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331891" y="6317836"/>
            <a:ext cx="1727959" cy="284168"/>
            <a:chOff x="369215" y="6317836"/>
            <a:chExt cx="1727959" cy="284168"/>
          </a:xfrm>
        </p:grpSpPr>
        <p:sp>
          <p:nvSpPr>
            <p:cNvPr id="23" name="TextBox 22"/>
            <p:cNvSpPr txBox="1"/>
            <p:nvPr userDrawn="1"/>
          </p:nvSpPr>
          <p:spPr>
            <a:xfrm>
              <a:off x="676592" y="6334485"/>
              <a:ext cx="14205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</a:rPr>
                <a:t>Mevo</a:t>
              </a:r>
              <a:r>
                <a:rPr lang="en-US" sz="800" baseline="0" dirty="0" smtClean="0">
                  <a:solidFill>
                    <a:schemeClr val="bg1">
                      <a:lumMod val="50000"/>
                    </a:schemeClr>
                  </a:solidFill>
                </a:rPr>
                <a:t> Creative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Presentation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15" y="6317836"/>
              <a:ext cx="316708" cy="284168"/>
            </a:xfrm>
            <a:prstGeom prst="rect">
              <a:avLst/>
            </a:prstGeom>
          </p:spPr>
        </p:pic>
      </p:grpSp>
      <p:sp>
        <p:nvSpPr>
          <p:cNvPr id="27" name="Hexagon 26"/>
          <p:cNvSpPr/>
          <p:nvPr userDrawn="1"/>
        </p:nvSpPr>
        <p:spPr>
          <a:xfrm>
            <a:off x="11562663" y="6327167"/>
            <a:ext cx="307377" cy="264980"/>
          </a:xfrm>
          <a:prstGeom prst="hexag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62663" y="6349065"/>
            <a:ext cx="309789" cy="25293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rgbClr val="4B5554"/>
                </a:solidFill>
                <a:latin typeface="+mj-lt"/>
              </a:defRPr>
            </a:lvl1pPr>
          </a:lstStyle>
          <a:p>
            <a:fld id="{502AA32E-850A-4F3A-9344-4AB458E1939A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967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8983" y="438596"/>
            <a:ext cx="11434034" cy="30581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2200">
                <a:solidFill>
                  <a:srgbClr val="363F49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00844" y="800104"/>
            <a:ext cx="11390313" cy="2419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10227" y="1539054"/>
            <a:ext cx="2331720" cy="14021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611117" y="1539054"/>
            <a:ext cx="2331720" cy="14021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9012897" y="1539054"/>
            <a:ext cx="2331720" cy="14021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312007" y="1539054"/>
            <a:ext cx="2331720" cy="14021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910227" y="3760718"/>
            <a:ext cx="2331720" cy="14021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3611117" y="3760718"/>
            <a:ext cx="2331720" cy="14021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9012897" y="3760718"/>
            <a:ext cx="2331720" cy="14021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6312007" y="3760718"/>
            <a:ext cx="2331720" cy="14021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31891" y="6317836"/>
            <a:ext cx="1727959" cy="284168"/>
            <a:chOff x="369215" y="6317836"/>
            <a:chExt cx="1727959" cy="284168"/>
          </a:xfrm>
        </p:grpSpPr>
        <p:sp>
          <p:nvSpPr>
            <p:cNvPr id="27" name="TextBox 26"/>
            <p:cNvSpPr txBox="1"/>
            <p:nvPr userDrawn="1"/>
          </p:nvSpPr>
          <p:spPr>
            <a:xfrm>
              <a:off x="676592" y="6334485"/>
              <a:ext cx="14205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</a:rPr>
                <a:t>Mevo</a:t>
              </a:r>
              <a:r>
                <a:rPr lang="en-US" sz="800" baseline="0" dirty="0" smtClean="0">
                  <a:solidFill>
                    <a:schemeClr val="bg1">
                      <a:lumMod val="50000"/>
                    </a:schemeClr>
                  </a:solidFill>
                </a:rPr>
                <a:t> Creative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Presentation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15" y="6317836"/>
              <a:ext cx="316708" cy="284168"/>
            </a:xfrm>
            <a:prstGeom prst="rect">
              <a:avLst/>
            </a:prstGeom>
          </p:spPr>
        </p:pic>
      </p:grpSp>
      <p:sp>
        <p:nvSpPr>
          <p:cNvPr id="29" name="Hexagon 28"/>
          <p:cNvSpPr/>
          <p:nvPr userDrawn="1"/>
        </p:nvSpPr>
        <p:spPr>
          <a:xfrm>
            <a:off x="11562663" y="6327167"/>
            <a:ext cx="307377" cy="264980"/>
          </a:xfrm>
          <a:prstGeom prst="hexag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62663" y="6349065"/>
            <a:ext cx="309789" cy="25293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rgbClr val="4B5554"/>
                </a:solidFill>
                <a:latin typeface="+mj-lt"/>
              </a:defRPr>
            </a:lvl1pPr>
          </a:lstStyle>
          <a:p>
            <a:fld id="{502AA32E-850A-4F3A-9344-4AB458E1939A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961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8983" y="438596"/>
            <a:ext cx="11434034" cy="30581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2200">
                <a:solidFill>
                  <a:srgbClr val="363F49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00844" y="800104"/>
            <a:ext cx="11390313" cy="2419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0" y="1420838"/>
            <a:ext cx="3054096" cy="353099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3054096" y="1420838"/>
            <a:ext cx="3054096" cy="353099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6108192" y="1420838"/>
            <a:ext cx="3054096" cy="353099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9162288" y="1420838"/>
            <a:ext cx="3054096" cy="353099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1891" y="6317836"/>
            <a:ext cx="1727959" cy="284168"/>
            <a:chOff x="369215" y="6317836"/>
            <a:chExt cx="1727959" cy="284168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676592" y="6334485"/>
              <a:ext cx="14205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</a:rPr>
                <a:t>Mevo</a:t>
              </a:r>
              <a:r>
                <a:rPr lang="en-US" sz="800" baseline="0" dirty="0" smtClean="0">
                  <a:solidFill>
                    <a:schemeClr val="bg1">
                      <a:lumMod val="50000"/>
                    </a:schemeClr>
                  </a:solidFill>
                </a:rPr>
                <a:t> Creative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Presentation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15" y="6317836"/>
              <a:ext cx="316708" cy="284168"/>
            </a:xfrm>
            <a:prstGeom prst="rect">
              <a:avLst/>
            </a:prstGeom>
          </p:spPr>
        </p:pic>
      </p:grpSp>
      <p:sp>
        <p:nvSpPr>
          <p:cNvPr id="26" name="Hexagon 25"/>
          <p:cNvSpPr/>
          <p:nvPr userDrawn="1"/>
        </p:nvSpPr>
        <p:spPr>
          <a:xfrm>
            <a:off x="11562663" y="6327167"/>
            <a:ext cx="307377" cy="264980"/>
          </a:xfrm>
          <a:prstGeom prst="hexag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62663" y="6349065"/>
            <a:ext cx="309789" cy="25293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rgbClr val="4B5554"/>
                </a:solidFill>
                <a:latin typeface="+mj-lt"/>
              </a:defRPr>
            </a:lvl1pPr>
          </a:lstStyle>
          <a:p>
            <a:fld id="{502AA32E-850A-4F3A-9344-4AB458E1939A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332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13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9" r:id="rId3"/>
    <p:sldLayoutId id="2147483670" r:id="rId4"/>
    <p:sldLayoutId id="2147483671" r:id="rId5"/>
    <p:sldLayoutId id="2147483665" r:id="rId6"/>
    <p:sldLayoutId id="2147483657" r:id="rId7"/>
    <p:sldLayoutId id="2147483658" r:id="rId8"/>
    <p:sldLayoutId id="2147483659" r:id="rId9"/>
    <p:sldLayoutId id="2147483661" r:id="rId10"/>
    <p:sldLayoutId id="2147483667" r:id="rId11"/>
    <p:sldLayoutId id="2147483662" r:id="rId12"/>
    <p:sldLayoutId id="2147483664" r:id="rId13"/>
    <p:sldLayoutId id="2147483663" r:id="rId14"/>
    <p:sldLayoutId id="2147483656" r:id="rId15"/>
    <p:sldLayoutId id="2147483660" r:id="rId16"/>
    <p:sldLayoutId id="2147483653" r:id="rId17"/>
    <p:sldLayoutId id="2147483666" r:id="rId18"/>
    <p:sldLayoutId id="2147483654" r:id="rId19"/>
    <p:sldLayoutId id="2147483655" r:id="rId20"/>
    <p:sldLayoutId id="2147483651" r:id="rId21"/>
    <p:sldLayoutId id="2147483652" r:id="rId22"/>
    <p:sldLayoutId id="2147483650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1900/pww.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g.is/CzXe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anowski.digitalscholarship.emory.edu/nnap/network/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sl.richmond.edu/panorama/renewal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374" y="1110009"/>
            <a:ext cx="106512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Information Visualization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ARL Digital Scholarship Institute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August 1,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5692391" y="4056424"/>
            <a:ext cx="4913644" cy="116955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2000" b="1" dirty="0" smtClean="0"/>
              <a:t>Megan Ozeran</a:t>
            </a:r>
            <a:endParaRPr lang="en-US" sz="2000" dirty="0"/>
          </a:p>
          <a:p>
            <a:pPr algn="r">
              <a:spcBef>
                <a:spcPts val="600"/>
              </a:spcBef>
            </a:pPr>
            <a:r>
              <a:rPr lang="en-US" sz="2000" i="1" dirty="0" smtClean="0"/>
              <a:t>Data </a:t>
            </a:r>
            <a:r>
              <a:rPr lang="en-US" sz="2000" i="1" dirty="0"/>
              <a:t>Analytics and Visualization Librarian</a:t>
            </a:r>
          </a:p>
          <a:p>
            <a:pPr algn="r">
              <a:spcBef>
                <a:spcPts val="600"/>
              </a:spcBef>
            </a:pPr>
            <a:r>
              <a:rPr lang="en-US" sz="2000" dirty="0" smtClean="0"/>
              <a:t>mozeran@illinois.edu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585965" y="4056424"/>
            <a:ext cx="4106426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/>
              <a:t>Stefan Elnabli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i="1" dirty="0"/>
              <a:t>Media Curation Librarian</a:t>
            </a:r>
          </a:p>
          <a:p>
            <a:pPr>
              <a:spcBef>
                <a:spcPts val="600"/>
              </a:spcBef>
            </a:pPr>
            <a:r>
              <a:rPr lang="en-US" sz="2000" i="1" dirty="0"/>
              <a:t>UC San Diego Library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stelnabli@ucsd.edu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9" t="18773" r="8914" b="16960"/>
          <a:stretch/>
        </p:blipFill>
        <p:spPr>
          <a:xfrm>
            <a:off x="8149213" y="5392397"/>
            <a:ext cx="2471894" cy="943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65" y="5745653"/>
            <a:ext cx="2776371" cy="52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374" y="3059123"/>
            <a:ext cx="10651253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Information Visualization in Digital Scholarship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17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1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837" y="0"/>
            <a:ext cx="7098163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6354" y="765544"/>
            <a:ext cx="44460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 smtClean="0"/>
              <a:t>#</a:t>
            </a:r>
            <a:r>
              <a:rPr lang="en-US" sz="2400" i="1" dirty="0" err="1" smtClean="0"/>
              <a:t>TheJayZMixtape</a:t>
            </a:r>
            <a:endParaRPr lang="en-US" sz="2400" i="1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by Kenton </a:t>
            </a:r>
            <a:r>
              <a:rPr lang="en-US" sz="2400" dirty="0" err="1" smtClean="0"/>
              <a:t>Rambsy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University of Texas at Arlington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hlinkClick r:id="rId3"/>
              </a:rPr>
              <a:t>https://doi.org/10.21900/pww.2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30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1"/>
          </p:nvPr>
        </p:nvSpPr>
        <p:spPr/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60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199" y="6010623"/>
            <a:ext cx="11941602" cy="832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100" i="1" dirty="0" smtClean="0"/>
              <a:t>The Jazz Age Building Tour: 1920-1930</a:t>
            </a:r>
            <a:r>
              <a:rPr lang="en-US" sz="2100" dirty="0" smtClean="0"/>
              <a:t>, by </a:t>
            </a:r>
            <a:r>
              <a:rPr lang="en-US" sz="2100" dirty="0" err="1"/>
              <a:t>Mindi</a:t>
            </a:r>
            <a:r>
              <a:rPr lang="en-US" sz="2100" dirty="0"/>
              <a:t> </a:t>
            </a:r>
            <a:r>
              <a:rPr lang="en-US" sz="2100" dirty="0" smtClean="0"/>
              <a:t>Zhang, </a:t>
            </a:r>
            <a:r>
              <a:rPr lang="en-US" sz="2100" dirty="0"/>
              <a:t>edited by Joe Porto and James Whitacre </a:t>
            </a:r>
            <a:endParaRPr lang="en-US" sz="2100" dirty="0" smtClean="0"/>
          </a:p>
          <a:p>
            <a:pPr algn="ctr">
              <a:lnSpc>
                <a:spcPct val="120000"/>
              </a:lnSpc>
            </a:pPr>
            <a:r>
              <a:rPr lang="en-US" sz="2100" dirty="0" smtClean="0"/>
              <a:t>University of Illinois, </a:t>
            </a:r>
            <a:r>
              <a:rPr lang="en-US" sz="2100" dirty="0" smtClean="0">
                <a:hlinkClick r:id="rId3"/>
              </a:rPr>
              <a:t>https://arcg.is/CzXe1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68375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6" name="TextBox 5"/>
          <p:cNvSpPr txBox="1"/>
          <p:nvPr/>
        </p:nvSpPr>
        <p:spPr>
          <a:xfrm>
            <a:off x="-87552" y="6019192"/>
            <a:ext cx="12367103" cy="832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100" i="1" dirty="0"/>
              <a:t>Networking the New American </a:t>
            </a:r>
            <a:r>
              <a:rPr lang="en-US" sz="2100" i="1" dirty="0" smtClean="0"/>
              <a:t>Poetry</a:t>
            </a:r>
            <a:r>
              <a:rPr lang="en-US" sz="2100" dirty="0" smtClean="0"/>
              <a:t>, by </a:t>
            </a:r>
            <a:r>
              <a:rPr lang="en-US" sz="2100" dirty="0"/>
              <a:t>Lisa Marie Chinn, Brian </a:t>
            </a:r>
            <a:r>
              <a:rPr lang="en-US" sz="2100" dirty="0" err="1"/>
              <a:t>Croxall</a:t>
            </a:r>
            <a:r>
              <a:rPr lang="en-US" sz="2100" dirty="0"/>
              <a:t>, and Rebecca Sutton </a:t>
            </a:r>
            <a:r>
              <a:rPr lang="en-US" sz="2100" dirty="0" err="1" smtClean="0"/>
              <a:t>Koeser</a:t>
            </a:r>
            <a:endParaRPr lang="en-US" sz="2100" dirty="0" smtClean="0"/>
          </a:p>
          <a:p>
            <a:pPr algn="ctr">
              <a:lnSpc>
                <a:spcPct val="120000"/>
              </a:lnSpc>
            </a:pPr>
            <a:r>
              <a:rPr lang="en-US" sz="2100" dirty="0" smtClean="0"/>
              <a:t>Emory University, </a:t>
            </a:r>
            <a:r>
              <a:rPr lang="en-US" sz="2100" dirty="0" smtClean="0">
                <a:hlinkClick r:id="rId2"/>
              </a:rPr>
              <a:t>https</a:t>
            </a:r>
            <a:r>
              <a:rPr lang="en-US" sz="2100" dirty="0">
                <a:hlinkClick r:id="rId2"/>
              </a:rPr>
              <a:t>://danowski.digitalscholarship.emory.edu/nnap/network</a:t>
            </a:r>
            <a:r>
              <a:rPr lang="en-US" sz="2100" dirty="0" smtClean="0">
                <a:hlinkClick r:id="rId2"/>
              </a:rPr>
              <a:t>/</a:t>
            </a:r>
            <a:r>
              <a:rPr lang="en-US" sz="2100" dirty="0" smtClean="0"/>
              <a:t> </a:t>
            </a:r>
            <a:endParaRPr lang="en-US" sz="21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-1" b="25317"/>
          <a:stretch/>
        </p:blipFill>
        <p:spPr>
          <a:xfrm>
            <a:off x="66674" y="0"/>
            <a:ext cx="12058650" cy="597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2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1"/>
          </p:nvPr>
        </p:nvSpPr>
        <p:spPr/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509" r="944" b="3916"/>
          <a:stretch/>
        </p:blipFill>
        <p:spPr>
          <a:xfrm>
            <a:off x="0" y="-26581"/>
            <a:ext cx="7623544" cy="68845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3543" y="58479"/>
            <a:ext cx="447504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i="1" dirty="0"/>
              <a:t>Renewing </a:t>
            </a:r>
            <a:r>
              <a:rPr lang="en-US" sz="2400" i="1" dirty="0" smtClean="0"/>
              <a:t>Inequality:</a:t>
            </a:r>
          </a:p>
          <a:p>
            <a:pPr algn="r">
              <a:lnSpc>
                <a:spcPct val="150000"/>
              </a:lnSpc>
            </a:pPr>
            <a:r>
              <a:rPr lang="en-US" sz="2400" i="1" dirty="0" smtClean="0"/>
              <a:t>Urban </a:t>
            </a:r>
            <a:r>
              <a:rPr lang="en-US" sz="2400" i="1" dirty="0"/>
              <a:t>Renewal</a:t>
            </a:r>
            <a:r>
              <a:rPr lang="en-US" sz="2400" i="1" dirty="0" smtClean="0"/>
              <a:t>,</a:t>
            </a:r>
          </a:p>
          <a:p>
            <a:pPr algn="r">
              <a:lnSpc>
                <a:spcPct val="150000"/>
              </a:lnSpc>
            </a:pPr>
            <a:r>
              <a:rPr lang="en-US" sz="2400" i="1" dirty="0" smtClean="0"/>
              <a:t>Family </a:t>
            </a:r>
            <a:r>
              <a:rPr lang="en-US" sz="2400" i="1" dirty="0"/>
              <a:t>Displacements</a:t>
            </a:r>
            <a:r>
              <a:rPr lang="en-US" sz="2400" i="1" dirty="0" smtClean="0"/>
              <a:t>,</a:t>
            </a:r>
          </a:p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en-US" sz="2400" i="1" dirty="0" smtClean="0"/>
              <a:t>and Race 1955-1966</a:t>
            </a:r>
          </a:p>
          <a:p>
            <a:pPr algn="r">
              <a:lnSpc>
                <a:spcPct val="150000"/>
              </a:lnSpc>
            </a:pPr>
            <a:r>
              <a:rPr lang="en-US" sz="2400" dirty="0"/>
              <a:t>Digital Scholarship </a:t>
            </a:r>
            <a:r>
              <a:rPr lang="en-US" sz="2400" dirty="0" smtClean="0"/>
              <a:t>Lab,</a:t>
            </a:r>
          </a:p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en-US" sz="2400" dirty="0" smtClean="0"/>
              <a:t>University of Richmond</a:t>
            </a:r>
          </a:p>
          <a:p>
            <a:pPr algn="r">
              <a:lnSpc>
                <a:spcPct val="150000"/>
              </a:lnSpc>
            </a:pPr>
            <a:r>
              <a:rPr lang="en-US" sz="2000" dirty="0" smtClean="0">
                <a:hlinkClick r:id="rId3"/>
              </a:rPr>
              <a:t>dsl.richmond.edu/panorama/renewal/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530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62" y="871866"/>
            <a:ext cx="8590476" cy="5019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7104" y="6115975"/>
            <a:ext cx="569779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i="1" dirty="0" smtClean="0"/>
              <a:t>Example from an awesome colleague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1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91343" y="1775278"/>
            <a:ext cx="9699171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Times New Roman" panose="02020603050405020304" pitchFamily="18" charset="0"/>
              </a:rPr>
              <a:t>Break up into groups of 3 or 4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Times New Roman" panose="02020603050405020304" pitchFamily="18" charset="0"/>
              </a:rPr>
              <a:t>Spend about 5-10 minutes thinking about some research questions in your domain that might benefit from or be answered by data visualization.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Times New Roman" panose="02020603050405020304" pitchFamily="18" charset="0"/>
              </a:rPr>
              <a:t>Spend another 10 minutes discussing your ideas with the group, focusing on challenges and opportunities.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919763" y="838201"/>
            <a:ext cx="4352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Brainstorming exercise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44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67377" y="3105835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Activity break!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1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374" y="2737389"/>
            <a:ext cx="10651253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Evaluating Visualizations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293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943410"/>
            <a:ext cx="9154885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Trifecta Checkup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The visualization’s question (or purpose or argument)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The underlying data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The visual form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956" y="6349279"/>
            <a:ext cx="78832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Fung, K. “Junk charts trifecta checkup: The definitive guide.”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Junk Charts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Retrieved from http://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junkcharts.typepad.com/junk_charts/junk-charts-trifecta-checkup-the-definitive-guide.html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6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2267" y="1557867"/>
            <a:ext cx="8246533" cy="622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3600" dirty="0" smtClean="0"/>
              <a:t>What is Information Visualization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3600" dirty="0" smtClean="0"/>
              <a:t>How </a:t>
            </a:r>
            <a:r>
              <a:rPr lang="en-US" sz="3600" dirty="0"/>
              <a:t>to Evaluate Visualizations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3600" dirty="0" smtClean="0"/>
              <a:t>Visualization Components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3600" dirty="0" smtClean="0"/>
              <a:t>Chart Families &amp; Types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3600" dirty="0" smtClean="0"/>
              <a:t>Visualization Tools and RAW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187631" y="410027"/>
            <a:ext cx="3805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Agenda at a Glance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30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6771" y="2477218"/>
            <a:ext cx="3419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 this chart’s…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Question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Visual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524" y="903763"/>
            <a:ext cx="8590476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5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3780" cy="4167963"/>
          </a:xfrm>
          <a:prstGeom prst="rect">
            <a:avLst/>
          </a:prstGeom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" r="1385"/>
          <a:stretch>
            <a:fillRect/>
          </a:stretch>
        </p:blipFill>
        <p:spPr>
          <a:xfrm>
            <a:off x="5071730" y="2852848"/>
            <a:ext cx="7120269" cy="4005152"/>
          </a:xfr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288008" y="4263488"/>
            <a:ext cx="3419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 this chart’s…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Question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Visual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30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844" y="0"/>
            <a:ext cx="5936257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" y="6396335"/>
            <a:ext cx="59054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Example from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JunkCharts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://junkcharts.typepad.com/junk_charts/2017/03/light-entertainment-were-very-sorry-but-this-is-not-a-pie-chart.html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4455" y="1966855"/>
            <a:ext cx="3419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 this chart’s…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Question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Visual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1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96335"/>
            <a:ext cx="1022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Example from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Bryce Covert and Adam Peck for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ThinkProgress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“U.S. Paid Family Leave Versus The Rest Of The World, In 2 Disturbing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Charts,”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://thinkprogress.org/u-s-paid-family-leave-versus-the-rest-of-the-world-in-2-disturbing-charts-365324eeba45/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700" y="19042"/>
            <a:ext cx="7861299" cy="643971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51990" y="1966855"/>
            <a:ext cx="3419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 this chart’s…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Question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Visual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04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96335"/>
            <a:ext cx="843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Example from Max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Roser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“The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 history of global living conditions and why it matters that we know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it,”</a:t>
            </a:r>
          </a:p>
          <a:p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Our World in Data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https://ourworldindata.org/a-history-of-global-living-conditions-in-5-charts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690" y="1966855"/>
            <a:ext cx="3419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 this chart’s…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Question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Visual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524" y="0"/>
            <a:ext cx="9061475" cy="639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96335"/>
            <a:ext cx="5848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Example from Geoff Boeing, “Comparing US City Street Orientations”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https://geoffboeing.com/2018/07/comparing-city-street-orientations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78"/>
          <a:stretch/>
        </p:blipFill>
        <p:spPr>
          <a:xfrm>
            <a:off x="3530601" y="0"/>
            <a:ext cx="8661400" cy="59108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7490" y="1966855"/>
            <a:ext cx="3419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 this chart’s…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Question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Visual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0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267" y="1377945"/>
            <a:ext cx="12005733" cy="528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Identify one or two opportunities to incorporate information visualization methods into faculty or student collaborations </a:t>
            </a:r>
            <a:r>
              <a:rPr lang="en-US" sz="2800" dirty="0" smtClean="0"/>
              <a:t>toward </a:t>
            </a:r>
            <a:r>
              <a:rPr lang="en-US" sz="2800" dirty="0"/>
              <a:t>promoting information visualization as a mode of digital scholarship research and dissemination.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/>
              <a:t>Critically </a:t>
            </a:r>
            <a:r>
              <a:rPr lang="en-US" sz="2800" dirty="0"/>
              <a:t>evaluate information visualizations in order to understand their content as well as determine the authority of the message.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/>
              <a:t>Create </a:t>
            </a:r>
            <a:r>
              <a:rPr lang="en-US" sz="2800" dirty="0"/>
              <a:t>new information visualizations using standard principles and the </a:t>
            </a:r>
            <a:r>
              <a:rPr lang="en-US" sz="2800" dirty="0" err="1"/>
              <a:t>RAWgraphs</a:t>
            </a:r>
            <a:r>
              <a:rPr lang="en-US" sz="2800" dirty="0"/>
              <a:t> tool, in order to enhance </a:t>
            </a:r>
            <a:r>
              <a:rPr lang="en-US" sz="2800" dirty="0" smtClean="0"/>
              <a:t>your </a:t>
            </a:r>
            <a:r>
              <a:rPr lang="en-US" sz="2800" dirty="0"/>
              <a:t>and </a:t>
            </a:r>
            <a:r>
              <a:rPr lang="en-US" sz="2800" dirty="0" smtClean="0"/>
              <a:t>your colleagues</a:t>
            </a:r>
            <a:r>
              <a:rPr lang="en-US" sz="2800" dirty="0"/>
              <a:t>’ scholarship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707798" y="562427"/>
            <a:ext cx="2962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Goals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374" y="2263256"/>
            <a:ext cx="10651253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What is Information Visualization?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0374" y="3209743"/>
            <a:ext cx="10651253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graphic representation of information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288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1242" y="1259645"/>
            <a:ext cx="11061366" cy="443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“A 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good visualization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is: 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80000"/>
              </a:lnSpc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reliable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information; 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80000"/>
              </a:lnSpc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visually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encoded so relevant patterns become noticeable; 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80000"/>
              </a:lnSpc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organized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 a way that enables at least some exploration, when it’s appropriate; 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80000"/>
              </a:lnSpc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and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presented in an attractive manner, 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80000"/>
              </a:lnSpc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but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always remembering that honesty, clarity, and depth come first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.”</a:t>
            </a:r>
          </a:p>
          <a:p>
            <a:pPr>
              <a:lnSpc>
                <a:spcPct val="180000"/>
              </a:lnSpc>
              <a:spcBef>
                <a:spcPts val="600"/>
              </a:spcBef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- Alberto Cairo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101" y="6500002"/>
            <a:ext cx="81244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Cairo, A.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Truthful Art: Data, Charts, and Maps for Communication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Pearson: 2016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p. 12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3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4143" y="676840"/>
            <a:ext cx="11061366" cy="552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Why visualize?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Enhance understanding of a topic or area of research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Use as evidence to support an argument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Clarify a result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Illustrate results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Make graphical inferences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Create new ways of seeing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2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0374" y="366437"/>
            <a:ext cx="10651253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Anscombe’s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Quartet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444430"/>
              </p:ext>
            </p:extLst>
          </p:nvPr>
        </p:nvGraphicFramePr>
        <p:xfrm>
          <a:off x="2426301" y="1641790"/>
          <a:ext cx="7339397" cy="3734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Worksheet" r:id="rId4" imgW="4886169" imgH="2486218" progId="Excel.Sheet.12">
                  <p:embed/>
                </p:oleObj>
              </mc:Choice>
              <mc:Fallback>
                <p:oleObj name="Worksheet" r:id="rId4" imgW="4886169" imgH="24862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6301" y="1641790"/>
                        <a:ext cx="7339397" cy="3734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85100" y="6459807"/>
            <a:ext cx="62453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https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://en.wikipedia.org/wiki/Anscombe%27s_quartet</a:t>
            </a:r>
          </a:p>
        </p:txBody>
      </p:sp>
    </p:spTree>
    <p:extLst>
      <p:ext uri="{BB962C8B-B14F-4D97-AF65-F5344CB8AC3E}">
        <p14:creationId xmlns:p14="http://schemas.microsoft.com/office/powerpoint/2010/main" val="110293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0374" y="366437"/>
            <a:ext cx="10651253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Anscombe’s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Quartet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383436"/>
              </p:ext>
            </p:extLst>
          </p:nvPr>
        </p:nvGraphicFramePr>
        <p:xfrm>
          <a:off x="1959105" y="2018805"/>
          <a:ext cx="8273790" cy="298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Worksheet" r:id="rId4" imgW="4257831" imgH="1533418" progId="Excel.Sheet.12">
                  <p:embed/>
                </p:oleObj>
              </mc:Choice>
              <mc:Fallback>
                <p:oleObj name="Worksheet" r:id="rId4" imgW="4257831" imgH="1533418" progId="Excel.Sheet.12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9105" y="2018805"/>
                        <a:ext cx="8273790" cy="2980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85100" y="6459807"/>
            <a:ext cx="62453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https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://en.wikipedia.org/wiki/Anscombe%27s_quartet</a:t>
            </a:r>
          </a:p>
        </p:txBody>
      </p:sp>
    </p:spTree>
    <p:extLst>
      <p:ext uri="{BB962C8B-B14F-4D97-AF65-F5344CB8AC3E}">
        <p14:creationId xmlns:p14="http://schemas.microsoft.com/office/powerpoint/2010/main" val="38938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0374" y="366437"/>
            <a:ext cx="10651253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Anscombe’s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Quartet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3887" y="6446575"/>
            <a:ext cx="116125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 by Schutz: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Anscombe.svg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CC-BY-SA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3.0, https://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commons.wikimedia.org/wiki/File:Anscombe.svg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89605"/>
            <a:ext cx="76200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9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5588</TotalTime>
  <Words>564</Words>
  <Application>Microsoft Office PowerPoint</Application>
  <PresentationFormat>Widescreen</PresentationFormat>
  <Paragraphs>123</Paragraphs>
  <Slides>25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Corbel</vt:lpstr>
      <vt:lpstr>Lato</vt:lpstr>
      <vt:lpstr>Lato Light</vt:lpstr>
      <vt:lpstr>Pacifico</vt:lpstr>
      <vt:lpstr>Times New Roman</vt:lpstr>
      <vt:lpstr>Wingdings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</dc:creator>
  <cp:lastModifiedBy>Elnabli, Stefan</cp:lastModifiedBy>
  <cp:revision>672</cp:revision>
  <dcterms:created xsi:type="dcterms:W3CDTF">2014-08-02T15:01:44Z</dcterms:created>
  <dcterms:modified xsi:type="dcterms:W3CDTF">2018-08-01T12:44:45Z</dcterms:modified>
</cp:coreProperties>
</file>