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7" r:id="rId2"/>
    <p:sldId id="256" r:id="rId3"/>
    <p:sldId id="277" r:id="rId4"/>
    <p:sldId id="272" r:id="rId5"/>
    <p:sldId id="279" r:id="rId6"/>
    <p:sldId id="259" r:id="rId7"/>
    <p:sldId id="260" r:id="rId8"/>
    <p:sldId id="262" r:id="rId9"/>
    <p:sldId id="263" r:id="rId10"/>
    <p:sldId id="264" r:id="rId11"/>
    <p:sldId id="261" r:id="rId12"/>
    <p:sldId id="280" r:id="rId13"/>
    <p:sldId id="265" r:id="rId14"/>
    <p:sldId id="266" r:id="rId15"/>
    <p:sldId id="267" r:id="rId16"/>
    <p:sldId id="268" r:id="rId17"/>
    <p:sldId id="269" r:id="rId18"/>
    <p:sldId id="270" r:id="rId19"/>
    <p:sldId id="287" r:id="rId20"/>
    <p:sldId id="276" r:id="rId21"/>
    <p:sldId id="274" r:id="rId22"/>
    <p:sldId id="286" r:id="rId23"/>
    <p:sldId id="284" r:id="rId24"/>
    <p:sldId id="281" r:id="rId25"/>
    <p:sldId id="283" r:id="rId26"/>
    <p:sldId id="282" r:id="rId27"/>
    <p:sldId id="285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8" autoAdjust="0"/>
    <p:restoredTop sz="41558" autoAdjust="0"/>
  </p:normalViewPr>
  <p:slideViewPr>
    <p:cSldViewPr snapToGrid="0">
      <p:cViewPr varScale="1">
        <p:scale>
          <a:sx n="30" d="100"/>
          <a:sy n="30" d="100"/>
        </p:scale>
        <p:origin x="2088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AB0F33-D977-4B81-BBA2-8DAFC3D5BF78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81B2E6-5BB8-474D-A221-CB7673A0B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0231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1B2E6-5BB8-474D-A221-CB7673A0B93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6914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1B2E6-5BB8-474D-A221-CB7673A0B93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6847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1B2E6-5BB8-474D-A221-CB7673A0B93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4568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1B2E6-5BB8-474D-A221-CB7673A0B93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6380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1B2E6-5BB8-474D-A221-CB7673A0B93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1746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1B2E6-5BB8-474D-A221-CB7673A0B93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4783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1B2E6-5BB8-474D-A221-CB7673A0B93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4266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1B2E6-5BB8-474D-A221-CB7673A0B93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1416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1B2E6-5BB8-474D-A221-CB7673A0B93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5012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1B2E6-5BB8-474D-A221-CB7673A0B93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7869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1B2E6-5BB8-474D-A221-CB7673A0B93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7964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1B2E6-5BB8-474D-A221-CB7673A0B93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5659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dirty="0"/>
          </a:p>
        </p:txBody>
      </p:sp>
      <p:sp>
        <p:nvSpPr>
          <p:cNvPr id="257" name="Google Shape;257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340681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1B2E6-5BB8-474D-A221-CB7673A0B93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49943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1B2E6-5BB8-474D-A221-CB7673A0B93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39604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dirty="0"/>
          </a:p>
        </p:txBody>
      </p:sp>
      <p:sp>
        <p:nvSpPr>
          <p:cNvPr id="257" name="Google Shape;257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6029849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dirty="0"/>
          </a:p>
        </p:txBody>
      </p:sp>
      <p:sp>
        <p:nvSpPr>
          <p:cNvPr id="257" name="Google Shape;257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1858296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dirty="0"/>
          </a:p>
        </p:txBody>
      </p:sp>
      <p:sp>
        <p:nvSpPr>
          <p:cNvPr id="257" name="Google Shape;257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658143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1B2E6-5BB8-474D-A221-CB7673A0B93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681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>
              <a:sym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1B2E6-5BB8-474D-A221-CB7673A0B93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8945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9" name="Google Shape;269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ym typeface="Calibri"/>
            </a:endParaRPr>
          </a:p>
        </p:txBody>
      </p:sp>
      <p:sp>
        <p:nvSpPr>
          <p:cNvPr id="270" name="Google Shape;270;p2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849790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1B2E6-5BB8-474D-A221-CB7673A0B93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5516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1B2E6-5BB8-474D-A221-CB7673A0B93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7333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1B2E6-5BB8-474D-A221-CB7673A0B93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8131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1B2E6-5BB8-474D-A221-CB7673A0B93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9880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D88BD-AB11-4B92-AA52-D6AFA052FA23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3AE1-87B7-489B-8AAB-61C3B9B94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902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D88BD-AB11-4B92-AA52-D6AFA052FA23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3AE1-87B7-489B-8AAB-61C3B9B94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214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D88BD-AB11-4B92-AA52-D6AFA052FA23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3AE1-87B7-489B-8AAB-61C3B9B94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431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D88BD-AB11-4B92-AA52-D6AFA052FA23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3AE1-87B7-489B-8AAB-61C3B9B94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917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D88BD-AB11-4B92-AA52-D6AFA052FA23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3AE1-87B7-489B-8AAB-61C3B9B94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109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D88BD-AB11-4B92-AA52-D6AFA052FA23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3AE1-87B7-489B-8AAB-61C3B9B94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634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D88BD-AB11-4B92-AA52-D6AFA052FA23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3AE1-87B7-489B-8AAB-61C3B9B94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753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D88BD-AB11-4B92-AA52-D6AFA052FA23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3AE1-87B7-489B-8AAB-61C3B9B94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305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D88BD-AB11-4B92-AA52-D6AFA052FA23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3AE1-87B7-489B-8AAB-61C3B9B94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291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D88BD-AB11-4B92-AA52-D6AFA052FA23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3AE1-87B7-489B-8AAB-61C3B9B94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063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D88BD-AB11-4B92-AA52-D6AFA052FA23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3AE1-87B7-489B-8AAB-61C3B9B94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570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8D88BD-AB11-4B92-AA52-D6AFA052FA23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353AE1-87B7-489B-8AAB-61C3B9B94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302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archive.nytimes.com/www.nytimes.com/interactive/2012/02/13/us/politics/2013-budget-proposal-graphic.html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culocity.com/Areas/Labs/Images/sunburst/sb_wine.png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bost.ocks.org/mike/sankey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flourish.studio/story/963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2013.sopawards.com/wp-content/uploads/2013/05/697-South-China-Morning-Post-Arteries-of-the-City.pdf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vizcatalogue.com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chartmaker.visualisingdata.com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rawgraphs.io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oo.gl/nU9FLQ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oogle.com/publicdata/directory" TargetMode="External"/><Relationship Id="rId3" Type="http://schemas.openxmlformats.org/officeDocument/2006/relationships/hyperlink" Target="https://www.data.gov/" TargetMode="External"/><Relationship Id="rId7" Type="http://schemas.openxmlformats.org/officeDocument/2006/relationships/hyperlink" Target="http://data.un.or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cia.gov/library/publications/the-world-factbook/" TargetMode="External"/><Relationship Id="rId11" Type="http://schemas.openxmlformats.org/officeDocument/2006/relationships/hyperlink" Target="https://github.com/" TargetMode="External"/><Relationship Id="rId5" Type="http://schemas.openxmlformats.org/officeDocument/2006/relationships/hyperlink" Target="http://open.canada.ca/en/open-data" TargetMode="External"/><Relationship Id="rId10" Type="http://schemas.openxmlformats.org/officeDocument/2006/relationships/hyperlink" Target="https://www.hathitrust.org/datasets" TargetMode="External"/><Relationship Id="rId4" Type="http://schemas.openxmlformats.org/officeDocument/2006/relationships/hyperlink" Target="https://www.usa.gov/statistics" TargetMode="External"/><Relationship Id="rId9" Type="http://schemas.openxmlformats.org/officeDocument/2006/relationships/hyperlink" Target="https://cloud.google.com/bigquery/public-data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78541"/>
            <a:ext cx="10515600" cy="54326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 smtClean="0"/>
              <a:t>“A good visualization is: </a:t>
            </a:r>
            <a:r>
              <a:rPr lang="en-US" sz="4000" b="1" dirty="0" smtClean="0">
                <a:solidFill>
                  <a:schemeClr val="accent2"/>
                </a:solidFill>
              </a:rPr>
              <a:t>reliable information</a:t>
            </a:r>
            <a:r>
              <a:rPr lang="en-US" sz="4000" dirty="0" smtClean="0"/>
              <a:t>; visually encoded so </a:t>
            </a:r>
            <a:r>
              <a:rPr lang="en-US" sz="4000" b="1" dirty="0" smtClean="0">
                <a:solidFill>
                  <a:schemeClr val="accent6"/>
                </a:solidFill>
              </a:rPr>
              <a:t>relevant patterns become noticeable</a:t>
            </a:r>
            <a:r>
              <a:rPr lang="en-US" sz="4000" dirty="0" smtClean="0"/>
              <a:t>; organized in a way that </a:t>
            </a:r>
            <a:r>
              <a:rPr lang="en-US" sz="4000" b="1" dirty="0" smtClean="0">
                <a:solidFill>
                  <a:srgbClr val="FF0000"/>
                </a:solidFill>
              </a:rPr>
              <a:t>enables at least some exploration</a:t>
            </a:r>
            <a:r>
              <a:rPr lang="en-US" sz="4000" dirty="0" smtClean="0"/>
              <a:t>, when it’s appropriate; and </a:t>
            </a:r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</a:rPr>
              <a:t>presented in an attractive manner</a:t>
            </a:r>
            <a:r>
              <a:rPr lang="en-US" sz="4000" dirty="0" smtClean="0"/>
              <a:t>, but always remembering that </a:t>
            </a:r>
            <a:r>
              <a:rPr lang="en-US" sz="4000" b="1" dirty="0" smtClean="0">
                <a:solidFill>
                  <a:schemeClr val="accent4">
                    <a:lumMod val="75000"/>
                  </a:schemeClr>
                </a:solidFill>
              </a:rPr>
              <a:t>honesty, clarity, and depth</a:t>
            </a:r>
            <a:r>
              <a:rPr lang="en-US" sz="4000" dirty="0" smtClean="0"/>
              <a:t> come first.”</a:t>
            </a:r>
          </a:p>
          <a:p>
            <a:pPr marL="0" indent="0">
              <a:buNone/>
            </a:pPr>
            <a:r>
              <a:rPr lang="en-US" sz="5400" dirty="0" smtClean="0"/>
              <a:t>- Alberto Cairo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544753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239" y="0"/>
            <a:ext cx="97495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601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13398"/>
          </a:xfrm>
        </p:spPr>
        <p:txBody>
          <a:bodyPr/>
          <a:lstStyle/>
          <a:p>
            <a:pPr algn="ctr"/>
            <a:r>
              <a:rPr lang="en-US" dirty="0" err="1" smtClean="0"/>
              <a:t>Bertin’s</a:t>
            </a:r>
            <a:r>
              <a:rPr lang="en-US" dirty="0" smtClean="0"/>
              <a:t> Visual Attributes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6677" y="615054"/>
            <a:ext cx="7338646" cy="624294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393723" y="639117"/>
            <a:ext cx="1323474" cy="605044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611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1378"/>
            <a:ext cx="10515600" cy="713398"/>
          </a:xfrm>
        </p:spPr>
        <p:txBody>
          <a:bodyPr/>
          <a:lstStyle/>
          <a:p>
            <a:pPr algn="ctr"/>
            <a:r>
              <a:rPr lang="en-US" dirty="0" smtClean="0"/>
              <a:t>Back to Data Types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848525"/>
            <a:ext cx="12192000" cy="5792908"/>
          </a:xfrm>
        </p:spPr>
        <p:txBody>
          <a:bodyPr>
            <a:noAutofit/>
          </a:bodyPr>
          <a:lstStyle/>
          <a:p>
            <a:pPr marL="0" indent="0" algn="ctr">
              <a:spcBef>
                <a:spcPts val="0"/>
              </a:spcBef>
              <a:buClr>
                <a:schemeClr val="dk1"/>
              </a:buClr>
              <a:buSzPts val="2960"/>
              <a:buNone/>
            </a:pPr>
            <a:r>
              <a:rPr lang="en-US" sz="40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Are these data types Quantitative or Qualitative</a:t>
            </a:r>
          </a:p>
          <a:p>
            <a:pPr marL="0" indent="0" algn="ctr">
              <a:spcBef>
                <a:spcPts val="0"/>
              </a:spcBef>
              <a:buClr>
                <a:schemeClr val="dk1"/>
              </a:buClr>
              <a:buSzPts val="2960"/>
              <a:buNone/>
            </a:pPr>
            <a:r>
              <a:rPr lang="en-US" sz="4000" b="1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Textual</a:t>
            </a:r>
          </a:p>
          <a:p>
            <a:pPr marL="0" indent="0" algn="ctr">
              <a:spcBef>
                <a:spcPts val="0"/>
              </a:spcBef>
              <a:buClr>
                <a:schemeClr val="dk1"/>
              </a:buClr>
              <a:buSzPts val="2960"/>
              <a:buNone/>
            </a:pPr>
            <a:r>
              <a:rPr lang="en-US" sz="4000" dirty="0" smtClean="0">
                <a:solidFill>
                  <a:srgbClr val="FF0000"/>
                </a:solidFill>
                <a:ea typeface="Calibri"/>
                <a:cs typeface="Calibri"/>
                <a:sym typeface="Calibri"/>
              </a:rPr>
              <a:t>Qualitative</a:t>
            </a:r>
            <a:endParaRPr lang="en-US" sz="4000" dirty="0">
              <a:solidFill>
                <a:srgbClr val="FF0000"/>
              </a:solidFill>
              <a:ea typeface="Calibri"/>
              <a:cs typeface="Calibri"/>
              <a:sym typeface="Calibri"/>
            </a:endParaRPr>
          </a:p>
          <a:p>
            <a:pPr marL="0" indent="0" algn="ctr">
              <a:spcBef>
                <a:spcPts val="0"/>
              </a:spcBef>
              <a:buClr>
                <a:schemeClr val="dk1"/>
              </a:buClr>
              <a:buSzPts val="2960"/>
              <a:buNone/>
            </a:pPr>
            <a:r>
              <a:rPr lang="en-US" sz="4000" b="1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Nominal</a:t>
            </a:r>
          </a:p>
          <a:p>
            <a:pPr marL="0" indent="0" algn="ctr">
              <a:spcBef>
                <a:spcPts val="0"/>
              </a:spcBef>
              <a:buClr>
                <a:schemeClr val="dk1"/>
              </a:buClr>
              <a:buSzPts val="2960"/>
              <a:buNone/>
            </a:pPr>
            <a:r>
              <a:rPr lang="en-US" sz="4000" dirty="0" smtClean="0">
                <a:solidFill>
                  <a:srgbClr val="FF0000"/>
                </a:solidFill>
                <a:ea typeface="Calibri"/>
                <a:cs typeface="Calibri"/>
                <a:sym typeface="Calibri"/>
              </a:rPr>
              <a:t>Qualitative</a:t>
            </a:r>
          </a:p>
          <a:p>
            <a:pPr marL="0" indent="0" algn="ctr">
              <a:spcBef>
                <a:spcPts val="0"/>
              </a:spcBef>
              <a:buClr>
                <a:schemeClr val="dk1"/>
              </a:buClr>
              <a:buSzPts val="2960"/>
              <a:buNone/>
            </a:pPr>
            <a:r>
              <a:rPr lang="en-US" sz="4000" b="1" dirty="0" smtClean="0"/>
              <a:t>Ordinal</a:t>
            </a:r>
            <a:endParaRPr lang="en-US" sz="4000" b="1" dirty="0"/>
          </a:p>
          <a:p>
            <a:pPr marL="0" indent="0" algn="ctr">
              <a:spcBef>
                <a:spcPts val="0"/>
              </a:spcBef>
              <a:buClr>
                <a:schemeClr val="dk1"/>
              </a:buClr>
              <a:buSzPts val="2960"/>
              <a:buNone/>
            </a:pPr>
            <a:r>
              <a:rPr lang="en-US" sz="4000" dirty="0" smtClean="0">
                <a:solidFill>
                  <a:srgbClr val="FF0000"/>
                </a:solidFill>
              </a:rPr>
              <a:t>Qualitative</a:t>
            </a:r>
          </a:p>
          <a:p>
            <a:pPr marL="0" indent="0" algn="ctr">
              <a:spcBef>
                <a:spcPts val="0"/>
              </a:spcBef>
              <a:buClr>
                <a:schemeClr val="dk1"/>
              </a:buClr>
              <a:buSzPts val="2960"/>
              <a:buNone/>
            </a:pPr>
            <a:r>
              <a:rPr lang="en-US" sz="4000" b="1" dirty="0" smtClean="0"/>
              <a:t>Interval</a:t>
            </a:r>
            <a:endParaRPr lang="en-US" sz="4000" b="1" dirty="0"/>
          </a:p>
          <a:p>
            <a:pPr marL="0" indent="0" algn="ctr">
              <a:spcBef>
                <a:spcPts val="0"/>
              </a:spcBef>
              <a:buClr>
                <a:schemeClr val="dk1"/>
              </a:buClr>
              <a:buSzPts val="2960"/>
              <a:buNone/>
            </a:pPr>
            <a:r>
              <a:rPr lang="en-US" sz="4000" dirty="0" smtClean="0">
                <a:solidFill>
                  <a:srgbClr val="FF0000"/>
                </a:solidFill>
              </a:rPr>
              <a:t>Quantitative</a:t>
            </a:r>
          </a:p>
          <a:p>
            <a:pPr marL="0" indent="0" algn="ctr">
              <a:spcBef>
                <a:spcPts val="0"/>
              </a:spcBef>
              <a:buClr>
                <a:schemeClr val="dk1"/>
              </a:buClr>
              <a:buSzPts val="2960"/>
              <a:buNone/>
            </a:pPr>
            <a:r>
              <a:rPr lang="en-US" sz="4000" b="1" dirty="0" smtClean="0"/>
              <a:t>Ratio</a:t>
            </a:r>
            <a:endParaRPr lang="en-US" sz="4000" b="1" dirty="0"/>
          </a:p>
          <a:p>
            <a:pPr marL="0" indent="0" algn="ctr">
              <a:spcBef>
                <a:spcPts val="0"/>
              </a:spcBef>
              <a:buClr>
                <a:schemeClr val="dk1"/>
              </a:buClr>
              <a:buSzPts val="2960"/>
              <a:buNone/>
            </a:pPr>
            <a:r>
              <a:rPr lang="en-US" sz="4000" dirty="0" smtClean="0">
                <a:solidFill>
                  <a:srgbClr val="FF0000"/>
                </a:solidFill>
              </a:rPr>
              <a:t>Quantitative</a:t>
            </a:r>
            <a:endParaRPr lang="en-US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0348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Chart Families &amp; 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303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hlinkClick r:id="rId3"/>
              </a:rPr>
              <a:t>Categorical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pPr marL="0" indent="0" algn="ctr">
              <a:buNone/>
            </a:pPr>
            <a:r>
              <a:rPr lang="en-US" sz="3200" dirty="0" smtClean="0"/>
              <a:t>Compares categories and distributions of quantitative values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3957" y="2291808"/>
            <a:ext cx="4162425" cy="41052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345448" y="3267227"/>
            <a:ext cx="47950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e.g. </a:t>
            </a:r>
            <a:r>
              <a:rPr lang="en-US" sz="3200" dirty="0" smtClean="0"/>
              <a:t>Bubble chart, Bullet chart, Bar chart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475108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hlinkClick r:id="rId3"/>
              </a:rPr>
              <a:t>Hierarchical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3789"/>
            <a:ext cx="10515600" cy="459823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dirty="0" smtClean="0"/>
              <a:t>Charts part-to-whole relationships and hierarchies</a:t>
            </a:r>
          </a:p>
        </p:txBody>
      </p:sp>
      <p:pic>
        <p:nvPicPr>
          <p:cNvPr id="2050" name="Picture 2" descr="https://www.aculocity.com/Areas/Labs/Images/sunburst/sb_win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4612" y="2165652"/>
            <a:ext cx="4381227" cy="4349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069588" y="2988527"/>
            <a:ext cx="47950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e.g. </a:t>
            </a:r>
            <a:r>
              <a:rPr lang="en-US" sz="3200" dirty="0" err="1"/>
              <a:t>Dendrogram</a:t>
            </a:r>
            <a:r>
              <a:rPr lang="en-US" sz="3200" dirty="0"/>
              <a:t>, Ring chart, Tree </a:t>
            </a:r>
            <a:r>
              <a:rPr lang="en-US" sz="3200" dirty="0" smtClean="0"/>
              <a:t>Diagram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56985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hlinkClick r:id="rId3"/>
              </a:rPr>
              <a:t>Relational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91916"/>
            <a:ext cx="10515600" cy="455011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dirty="0" smtClean="0"/>
              <a:t>Graphing relationships to explore correlations and connections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695" y="2315225"/>
            <a:ext cx="6725578" cy="431975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63778" y="3579762"/>
            <a:ext cx="47950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e.g. </a:t>
            </a:r>
            <a:r>
              <a:rPr lang="en-US" sz="3200" dirty="0" smtClean="0"/>
              <a:t>Sankey Diagram, </a:t>
            </a:r>
          </a:p>
          <a:p>
            <a:r>
              <a:rPr lang="en-US" sz="3200" dirty="0" smtClean="0"/>
              <a:t>Matrix Chart, Heat Map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638171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hlinkClick r:id="rId3"/>
              </a:rPr>
              <a:t>Temporal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dirty="0" smtClean="0"/>
              <a:t>Showing trends and activities over time</a:t>
            </a:r>
            <a:endParaRPr lang="en-US" sz="3200" i="1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996" y="3877328"/>
            <a:ext cx="11676007" cy="243457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47834" y="2714645"/>
            <a:ext cx="113441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e.g. </a:t>
            </a:r>
            <a:r>
              <a:rPr lang="en-US" sz="3200" dirty="0" smtClean="0"/>
              <a:t>Connected scatter plot, Polar area diagram, Time series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672034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hlinkClick r:id="rId3"/>
              </a:rPr>
              <a:t>Spatial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5979"/>
            <a:ext cx="10515600" cy="452604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dirty="0" smtClean="0"/>
              <a:t>Mapping spatial patterns through overlays and distortions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0758" y="2865598"/>
            <a:ext cx="5610484" cy="361768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024728" y="2131949"/>
            <a:ext cx="95240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e.g. </a:t>
            </a:r>
            <a:r>
              <a:rPr lang="en-US" sz="3200" dirty="0" smtClean="0"/>
              <a:t>Prism map, Dot map, Grid map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651511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59239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/>
              <a:t>30 Minute Break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0867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Visualization Components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427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Three Stages of Understanding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98174"/>
            <a:ext cx="10515600" cy="4206240"/>
          </a:xfrm>
        </p:spPr>
      </p:pic>
    </p:spTree>
    <p:extLst>
      <p:ext uri="{BB962C8B-B14F-4D97-AF65-F5344CB8AC3E}">
        <p14:creationId xmlns:p14="http://schemas.microsoft.com/office/powerpoint/2010/main" val="615320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6"/>
          <p:cNvSpPr txBox="1"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spcBef>
                <a:spcPts val="0"/>
              </a:spcBef>
              <a:buClr>
                <a:schemeClr val="dk1"/>
              </a:buClr>
              <a:buSzPts val="4400"/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Exercise </a:t>
            </a:r>
            <a:r>
              <a:rPr lang="en-US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dirty="0"/>
          </a:p>
        </p:txBody>
      </p:sp>
      <p:sp>
        <p:nvSpPr>
          <p:cNvPr id="260" name="Google Shape;260;p36"/>
          <p:cNvSpPr txBox="1">
            <a:spLocks noGrp="1"/>
          </p:cNvSpPr>
          <p:nvPr>
            <p:ph type="body" idx="1"/>
          </p:nvPr>
        </p:nvSpPr>
        <p:spPr>
          <a:xfrm>
            <a:off x="812074" y="1162457"/>
            <a:ext cx="10567851" cy="503451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0" indent="0">
              <a:spcBef>
                <a:spcPts val="0"/>
              </a:spcBef>
              <a:buClr>
                <a:schemeClr val="dk1"/>
              </a:buClr>
              <a:buSzPts val="3200"/>
              <a:buNone/>
            </a:pPr>
            <a:r>
              <a:rPr lang="en-US" sz="3600" dirty="0" smtClean="0"/>
              <a:t>In groups, review </a:t>
            </a:r>
            <a:r>
              <a:rPr lang="en-US" sz="3600" dirty="0"/>
              <a:t>your</a:t>
            </a:r>
            <a:r>
              <a:rPr lang="en-US" sz="3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scenario and construct a prototype visualization using paper and </a:t>
            </a:r>
            <a:r>
              <a:rPr lang="en-US" sz="36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markers</a:t>
            </a: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3200"/>
              <a:buNone/>
            </a:pPr>
            <a:endParaRPr sz="3600" dirty="0"/>
          </a:p>
          <a:p>
            <a:pPr marL="742950" lvl="1" indent="-285750">
              <a:spcBef>
                <a:spcPts val="560"/>
              </a:spcBef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3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kind of data will you need?</a:t>
            </a:r>
            <a:endParaRPr sz="3600" dirty="0"/>
          </a:p>
          <a:p>
            <a:pPr marL="742950" lvl="1" indent="-285750">
              <a:spcBef>
                <a:spcPts val="560"/>
              </a:spcBef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3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will you get the data?</a:t>
            </a:r>
            <a:endParaRPr sz="3600" dirty="0"/>
          </a:p>
          <a:p>
            <a:pPr marL="742950" lvl="1" indent="-285750">
              <a:spcBef>
                <a:spcPts val="560"/>
              </a:spcBef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3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kind of chart lends itself well to your research question</a:t>
            </a:r>
            <a:r>
              <a:rPr lang="en-US" sz="36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 - </a:t>
            </a:r>
            <a:r>
              <a:rPr lang="en-US" sz="3600" dirty="0">
                <a:hlinkClick r:id="rId3"/>
              </a:rPr>
              <a:t>https://datavizcatalogue.com</a:t>
            </a:r>
            <a:r>
              <a:rPr lang="en-US" sz="3600" dirty="0" smtClean="0">
                <a:hlinkClick r:id="rId3"/>
              </a:rPr>
              <a:t>/</a:t>
            </a:r>
            <a:endParaRPr lang="en-US" sz="3600" dirty="0" smtClean="0"/>
          </a:p>
          <a:p>
            <a:pPr marL="457200" lvl="1" indent="0">
              <a:spcBef>
                <a:spcPts val="560"/>
              </a:spcBef>
              <a:buClr>
                <a:schemeClr val="dk1"/>
              </a:buClr>
              <a:buSzPts val="2800"/>
              <a:buNone/>
            </a:pPr>
            <a:endParaRPr sz="3600" dirty="0"/>
          </a:p>
          <a:p>
            <a:pPr marL="457200" lvl="1" indent="0">
              <a:spcBef>
                <a:spcPts val="560"/>
              </a:spcBef>
              <a:buClr>
                <a:srgbClr val="FF0000"/>
              </a:buClr>
              <a:buSzPts val="2800"/>
              <a:buNone/>
            </a:pPr>
            <a:r>
              <a:rPr lang="en-US" sz="3600" b="1" i="1" dirty="0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Use </a:t>
            </a:r>
            <a:r>
              <a:rPr lang="en-US" sz="3600" b="1" i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any tools you have at your </a:t>
            </a:r>
            <a:r>
              <a:rPr lang="en-US" sz="3600" b="1" i="1" dirty="0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disposal - </a:t>
            </a:r>
            <a:r>
              <a:rPr lang="en-US" sz="3600" b="1" i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including the web! Be a librarian</a:t>
            </a:r>
            <a:r>
              <a:rPr lang="en-US" sz="3600" b="1" i="1" dirty="0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239766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3140" y="2278985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Visualization Tools and RAW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147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9221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Visualization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560" y="1219200"/>
            <a:ext cx="11358880" cy="4734243"/>
          </a:xfrm>
        </p:spPr>
        <p:txBody>
          <a:bodyPr/>
          <a:lstStyle/>
          <a:p>
            <a:pPr fontAlgn="ctr"/>
            <a:r>
              <a:rPr lang="en-US" dirty="0" smtClean="0"/>
              <a:t>Common: spreadsheets (Excel)</a:t>
            </a:r>
            <a:endParaRPr lang="en-US" dirty="0"/>
          </a:p>
          <a:p>
            <a:pPr fontAlgn="ctr"/>
            <a:r>
              <a:rPr lang="en-US" dirty="0"/>
              <a:t>Google </a:t>
            </a:r>
            <a:r>
              <a:rPr lang="en-US" dirty="0" smtClean="0"/>
              <a:t>charts: free, online, basic</a:t>
            </a:r>
            <a:endParaRPr lang="en-US" dirty="0"/>
          </a:p>
          <a:p>
            <a:pPr fontAlgn="ctr"/>
            <a:r>
              <a:rPr lang="en-US" dirty="0" smtClean="0"/>
              <a:t>Advanced: Tableau</a:t>
            </a:r>
          </a:p>
          <a:p>
            <a:pPr marL="0" indent="0" algn="ctr" fontAlgn="ctr">
              <a:buNone/>
            </a:pPr>
            <a:r>
              <a:rPr lang="en-US" sz="2600" i="1" dirty="0" smtClean="0">
                <a:hlinkClick r:id="rId3"/>
              </a:rPr>
              <a:t>“The </a:t>
            </a:r>
            <a:r>
              <a:rPr lang="en-US" sz="2600" i="1" dirty="0" err="1">
                <a:hlinkClick r:id="rId3"/>
              </a:rPr>
              <a:t>Chartmaker</a:t>
            </a:r>
            <a:r>
              <a:rPr lang="en-US" sz="2600" i="1" dirty="0">
                <a:hlinkClick r:id="rId3"/>
              </a:rPr>
              <a:t> Directory is an attempt to gather and </a:t>
            </a:r>
            <a:r>
              <a:rPr lang="en-US" sz="2600" i="1" dirty="0" err="1">
                <a:hlinkClick r:id="rId3"/>
              </a:rPr>
              <a:t>organise</a:t>
            </a:r>
            <a:r>
              <a:rPr lang="en-US" sz="2600" i="1" dirty="0">
                <a:hlinkClick r:id="rId3"/>
              </a:rPr>
              <a:t> a useful catalogue of references that will offer an answer to one of the most common questions in data </a:t>
            </a:r>
            <a:r>
              <a:rPr lang="en-US" sz="2600" i="1" dirty="0" err="1">
                <a:hlinkClick r:id="rId3"/>
              </a:rPr>
              <a:t>visualisation</a:t>
            </a:r>
            <a:r>
              <a:rPr lang="en-US" sz="2600" i="1" dirty="0">
                <a:hlinkClick r:id="rId3"/>
              </a:rPr>
              <a:t>: 'which tool do you need to make that chart</a:t>
            </a:r>
            <a:r>
              <a:rPr lang="en-US" sz="2600" i="1" dirty="0" smtClean="0">
                <a:hlinkClick r:id="rId3"/>
              </a:rPr>
              <a:t>?’.”</a:t>
            </a:r>
            <a:endParaRPr lang="en-US" sz="2600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8560" y="4116026"/>
            <a:ext cx="4173924" cy="2599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610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6"/>
          <p:cNvSpPr txBox="1"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spcBef>
                <a:spcPts val="0"/>
              </a:spcBef>
              <a:buClr>
                <a:schemeClr val="dk1"/>
              </a:buClr>
              <a:buSzPts val="4400"/>
            </a:pPr>
            <a:r>
              <a:rPr lang="en-US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RAW Intro</a:t>
            </a:r>
            <a:endParaRPr dirty="0"/>
          </a:p>
        </p:txBody>
      </p:sp>
      <p:sp>
        <p:nvSpPr>
          <p:cNvPr id="260" name="Google Shape;260;p36"/>
          <p:cNvSpPr txBox="1">
            <a:spLocks noGrp="1"/>
          </p:cNvSpPr>
          <p:nvPr>
            <p:ph type="body" idx="1"/>
          </p:nvPr>
        </p:nvSpPr>
        <p:spPr>
          <a:xfrm>
            <a:off x="744583" y="1600201"/>
            <a:ext cx="10567851" cy="452596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660400" indent="-457200">
              <a:spcBef>
                <a:spcPts val="640"/>
              </a:spcBef>
              <a:buClr>
                <a:schemeClr val="dk1"/>
              </a:buClr>
              <a:buSzPts val="3200"/>
            </a:pPr>
            <a:r>
              <a:rPr lang="en-US" sz="32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 source data visualization tool</a:t>
            </a:r>
          </a:p>
          <a:p>
            <a:pPr marL="1117600" lvl="1" indent="-457200">
              <a:spcBef>
                <a:spcPts val="640"/>
              </a:spcBef>
              <a:buClr>
                <a:schemeClr val="dk1"/>
              </a:buClr>
              <a:buSzPts val="3200"/>
            </a:pPr>
            <a:r>
              <a:rPr lang="en-US" sz="2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Online and free to use through your browser</a:t>
            </a:r>
          </a:p>
          <a:p>
            <a:pPr marL="660400" indent="-457200">
              <a:spcBef>
                <a:spcPts val="640"/>
              </a:spcBef>
              <a:buClr>
                <a:schemeClr val="dk1"/>
              </a:buClr>
              <a:buSzPts val="3200"/>
            </a:pPr>
            <a:r>
              <a:rPr lang="en-US" sz="32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Built on top of D3.js</a:t>
            </a:r>
          </a:p>
          <a:p>
            <a:pPr marL="660400" indent="-457200">
              <a:spcBef>
                <a:spcPts val="640"/>
              </a:spcBef>
              <a:buClr>
                <a:schemeClr val="dk1"/>
              </a:buClr>
              <a:buSzPts val="3200"/>
            </a:pPr>
            <a:r>
              <a:rPr lang="en-US" sz="32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Allows mapping dimensions of datasets to visual variables of a chart (think marks and attributes)</a:t>
            </a:r>
          </a:p>
          <a:p>
            <a:pPr marL="660400" indent="-457200">
              <a:spcBef>
                <a:spcPts val="640"/>
              </a:spcBef>
              <a:buClr>
                <a:schemeClr val="dk1"/>
              </a:buClr>
              <a:buSzPts val="3200"/>
            </a:pPr>
            <a:r>
              <a:rPr lang="en-US" sz="32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Customizable dimensions</a:t>
            </a:r>
          </a:p>
          <a:p>
            <a:pPr marL="660400" indent="-457200">
              <a:spcBef>
                <a:spcPts val="640"/>
              </a:spcBef>
              <a:buClr>
                <a:schemeClr val="dk1"/>
              </a:buClr>
              <a:buSzPts val="3200"/>
            </a:pPr>
            <a:r>
              <a:rPr lang="en-US" sz="32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Ability to export as vector or raster image</a:t>
            </a:r>
            <a:endParaRPr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64461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7560" y="2336165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hlinkClick r:id="rId2"/>
              </a:rPr>
              <a:t>RAWGraphs.io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358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6"/>
          <p:cNvSpPr txBox="1"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spcBef>
                <a:spcPts val="0"/>
              </a:spcBef>
              <a:buClr>
                <a:schemeClr val="dk1"/>
              </a:buClr>
              <a:buSzPts val="4400"/>
            </a:pPr>
            <a:r>
              <a:rPr lang="en-US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Exercise 4</a:t>
            </a:r>
            <a:endParaRPr dirty="0"/>
          </a:p>
        </p:txBody>
      </p:sp>
      <p:sp>
        <p:nvSpPr>
          <p:cNvPr id="260" name="Google Shape;260;p36"/>
          <p:cNvSpPr txBox="1">
            <a:spLocks noGrp="1"/>
          </p:cNvSpPr>
          <p:nvPr>
            <p:ph type="body" idx="1"/>
          </p:nvPr>
        </p:nvSpPr>
        <p:spPr>
          <a:xfrm>
            <a:off x="586928" y="1290255"/>
            <a:ext cx="10567851" cy="525779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660400" indent="-457200">
              <a:spcBef>
                <a:spcPts val="640"/>
              </a:spcBef>
              <a:buClr>
                <a:schemeClr val="dk1"/>
              </a:buClr>
              <a:buSzPts val="3200"/>
            </a:pPr>
            <a:r>
              <a:rPr lang="en-US" sz="4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Choose at least 3 sample data sets in RAWgraphs.io and visualize them in different ways with different charts</a:t>
            </a:r>
          </a:p>
          <a:p>
            <a:pPr marL="660400" indent="-457200">
              <a:spcBef>
                <a:spcPts val="640"/>
              </a:spcBef>
              <a:buClr>
                <a:schemeClr val="dk1"/>
              </a:buClr>
              <a:buSzPts val="3200"/>
            </a:pPr>
            <a:r>
              <a:rPr lang="en-US" sz="4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Export your charts, give them a unique filename, and upload them to the google drive folder: </a:t>
            </a:r>
            <a:r>
              <a:rPr lang="en-US" sz="4000" dirty="0" smtClean="0">
                <a:hlinkClick r:id="rId3"/>
              </a:rPr>
              <a:t>https</a:t>
            </a:r>
            <a:r>
              <a:rPr lang="en-US" sz="4000" dirty="0">
                <a:hlinkClick r:id="rId3"/>
              </a:rPr>
              <a:t>://</a:t>
            </a:r>
            <a:r>
              <a:rPr lang="en-US" sz="4000" dirty="0" smtClean="0">
                <a:hlinkClick r:id="rId3"/>
              </a:rPr>
              <a:t>goo.gl/nU9FLQ</a:t>
            </a:r>
            <a:endParaRPr lang="en-US" sz="4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60400" indent="-457200">
              <a:spcBef>
                <a:spcPts val="640"/>
              </a:spcBef>
              <a:buClr>
                <a:schemeClr val="dk1"/>
              </a:buClr>
              <a:buSzPts val="3200"/>
            </a:pPr>
            <a:r>
              <a:rPr lang="en-US" sz="4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might you learn from these charts?</a:t>
            </a:r>
          </a:p>
        </p:txBody>
      </p:sp>
    </p:spTree>
    <p:extLst>
      <p:ext uri="{BB962C8B-B14F-4D97-AF65-F5344CB8AC3E}">
        <p14:creationId xmlns:p14="http://schemas.microsoft.com/office/powerpoint/2010/main" val="4147239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6"/>
          <p:cNvSpPr txBox="1"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spcBef>
                <a:spcPts val="0"/>
              </a:spcBef>
              <a:buClr>
                <a:schemeClr val="dk1"/>
              </a:buClr>
              <a:buSzPts val="4400"/>
            </a:pPr>
            <a:r>
              <a:rPr lang="en-US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Final Discussion</a:t>
            </a:r>
            <a:endParaRPr dirty="0"/>
          </a:p>
        </p:txBody>
      </p:sp>
      <p:sp>
        <p:nvSpPr>
          <p:cNvPr id="260" name="Google Shape;260;p36"/>
          <p:cNvSpPr txBox="1">
            <a:spLocks noGrp="1"/>
          </p:cNvSpPr>
          <p:nvPr>
            <p:ph type="body" idx="1"/>
          </p:nvPr>
        </p:nvSpPr>
        <p:spPr>
          <a:xfrm>
            <a:off x="744583" y="1600201"/>
            <a:ext cx="10567851" cy="456668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660400" indent="-457200">
              <a:spcBef>
                <a:spcPts val="640"/>
              </a:spcBef>
              <a:buClr>
                <a:schemeClr val="dk1"/>
              </a:buClr>
              <a:buSzPts val="3200"/>
            </a:pPr>
            <a:r>
              <a:rPr lang="en-US" sz="4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Based on your experiences in the class, how do you think Data Visualization can be incorporated in your work now?</a:t>
            </a:r>
          </a:p>
          <a:p>
            <a:pPr marL="660400" indent="-457200">
              <a:spcBef>
                <a:spcPts val="640"/>
              </a:spcBef>
              <a:buClr>
                <a:schemeClr val="dk1"/>
              </a:buClr>
              <a:buSzPts val="3200"/>
            </a:pPr>
            <a:r>
              <a:rPr lang="en-US" sz="4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not in your work, should/would you support/promote it?</a:t>
            </a:r>
          </a:p>
          <a:p>
            <a:pPr marL="660400" indent="-457200">
              <a:spcBef>
                <a:spcPts val="640"/>
              </a:spcBef>
              <a:buClr>
                <a:schemeClr val="dk1"/>
              </a:buClr>
              <a:buSzPts val="3200"/>
            </a:pPr>
            <a:r>
              <a:rPr lang="en-US" sz="4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resources are available on your campus to support Data Visualization work?</a:t>
            </a:r>
          </a:p>
        </p:txBody>
      </p:sp>
    </p:spTree>
    <p:extLst>
      <p:ext uri="{BB962C8B-B14F-4D97-AF65-F5344CB8AC3E}">
        <p14:creationId xmlns:p14="http://schemas.microsoft.com/office/powerpoint/2010/main" val="29444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24227"/>
            <a:ext cx="10515600" cy="3596600"/>
          </a:xfrm>
        </p:spPr>
        <p:txBody>
          <a:bodyPr/>
          <a:lstStyle/>
          <a:p>
            <a:r>
              <a:rPr lang="en-US" sz="3200" dirty="0"/>
              <a:t>“Factual information (such as measurements or statistics) used as a basis for reasoning, discussion, or calculation” (Merriam-Webster)</a:t>
            </a:r>
          </a:p>
          <a:p>
            <a:r>
              <a:rPr lang="en-US" sz="3200" dirty="0" smtClean="0"/>
              <a:t>“[…] names, amounts, groups, statistical values, dates, comments, locations. Data is textual and numeric in format” (Andy Kirk)</a:t>
            </a:r>
          </a:p>
          <a:p>
            <a:endParaRPr lang="en-US" sz="2667" dirty="0" smtClean="0"/>
          </a:p>
          <a:p>
            <a:endParaRPr lang="en-US" dirty="0"/>
          </a:p>
        </p:txBody>
      </p:sp>
      <p:pic>
        <p:nvPicPr>
          <p:cNvPr id="4" name="Picture 3" descr="digital-bits-icon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8172" y="4512605"/>
            <a:ext cx="1943267" cy="1943267"/>
          </a:xfrm>
          <a:prstGeom prst="rect">
            <a:avLst/>
          </a:prstGeom>
          <a:solidFill>
            <a:srgbClr val="006C92"/>
          </a:solidFill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8802" y="3651325"/>
            <a:ext cx="4401855" cy="316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461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29;p32"/>
          <p:cNvSpPr txBox="1">
            <a:spLocks noGrp="1"/>
          </p:cNvSpPr>
          <p:nvPr>
            <p:ph type="title"/>
          </p:nvPr>
        </p:nvSpPr>
        <p:spPr>
          <a:xfrm>
            <a:off x="457199" y="274638"/>
            <a:ext cx="11168743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Types</a:t>
            </a:r>
            <a:endParaRPr dirty="0"/>
          </a:p>
        </p:txBody>
      </p:sp>
      <p:sp>
        <p:nvSpPr>
          <p:cNvPr id="5" name="Google Shape;230;p32"/>
          <p:cNvSpPr txBox="1">
            <a:spLocks/>
          </p:cNvSpPr>
          <p:nvPr/>
        </p:nvSpPr>
        <p:spPr>
          <a:xfrm>
            <a:off x="1023258" y="1297860"/>
            <a:ext cx="10225990" cy="540065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spcBef>
                <a:spcPts val="0"/>
              </a:spcBef>
              <a:buClr>
                <a:schemeClr val="dk1"/>
              </a:buClr>
              <a:buSzPts val="2960"/>
              <a:buFont typeface="Arial"/>
              <a:buChar char="•"/>
            </a:pPr>
            <a:r>
              <a:rPr lang="en-US" sz="36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Textual - </a:t>
            </a:r>
            <a:r>
              <a:rPr lang="en-US" sz="36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w</a:t>
            </a:r>
            <a:r>
              <a:rPr lang="en-US" sz="36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ords, may be unstructured</a:t>
            </a:r>
          </a:p>
          <a:p>
            <a:pPr marL="800100" lvl="1" indent="-342900">
              <a:spcBef>
                <a:spcPts val="0"/>
              </a:spcBef>
              <a:buClr>
                <a:schemeClr val="dk1"/>
              </a:buClr>
              <a:buSzPts val="2960"/>
              <a:buFont typeface="Arial"/>
              <a:buChar char="•"/>
            </a:pPr>
            <a:r>
              <a:rPr lang="en-US" sz="36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e.g. Comments in a survey</a:t>
            </a:r>
          </a:p>
          <a:p>
            <a:pPr marL="342900" indent="-342900">
              <a:spcBef>
                <a:spcPts val="0"/>
              </a:spcBef>
              <a:buClr>
                <a:schemeClr val="dk1"/>
              </a:buClr>
              <a:buSzPts val="2960"/>
              <a:buFont typeface="Arial"/>
              <a:buChar char="•"/>
            </a:pPr>
            <a:r>
              <a:rPr lang="en-US" sz="36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Nominal - </a:t>
            </a:r>
            <a:r>
              <a:rPr lang="en-US" sz="3600" dirty="0">
                <a:solidFill>
                  <a:schemeClr val="dk1"/>
                </a:solidFill>
                <a:cs typeface="Calibri"/>
                <a:sym typeface="Calibri"/>
              </a:rPr>
              <a:t>m</a:t>
            </a:r>
            <a:r>
              <a:rPr lang="en-US" sz="3600" dirty="0" smtClean="0">
                <a:solidFill>
                  <a:schemeClr val="dk1"/>
                </a:solidFill>
                <a:cs typeface="Calibri"/>
                <a:sym typeface="Calibri"/>
              </a:rPr>
              <a:t>utually exclusive categories</a:t>
            </a:r>
          </a:p>
          <a:p>
            <a:pPr marL="800100" lvl="1" indent="-342900">
              <a:spcBef>
                <a:spcPts val="0"/>
              </a:spcBef>
              <a:buClr>
                <a:schemeClr val="dk1"/>
              </a:buClr>
              <a:buSzPts val="2960"/>
              <a:buFont typeface="Arial"/>
              <a:buChar char="•"/>
            </a:pPr>
            <a:r>
              <a:rPr lang="en-US" sz="3600" dirty="0" smtClean="0">
                <a:solidFill>
                  <a:schemeClr val="dk1"/>
                </a:solidFill>
                <a:cs typeface="Calibri"/>
                <a:sym typeface="Calibri"/>
              </a:rPr>
              <a:t>e.g. Names of languages spoken in the US</a:t>
            </a:r>
            <a:endParaRPr lang="en-US" sz="3600" dirty="0">
              <a:sym typeface="Calibri"/>
            </a:endParaRPr>
          </a:p>
          <a:p>
            <a:pPr marL="342900" indent="-304165">
              <a:spcBef>
                <a:spcPts val="518"/>
              </a:spcBef>
              <a:buClr>
                <a:schemeClr val="dk1"/>
              </a:buClr>
              <a:buSzPts val="2590"/>
              <a:buFont typeface="Arial"/>
              <a:buChar char="•"/>
            </a:pPr>
            <a:r>
              <a:rPr lang="en-US" sz="3600" dirty="0" smtClean="0"/>
              <a:t>Ordinal – values that have characteristics of order</a:t>
            </a:r>
          </a:p>
          <a:p>
            <a:pPr marL="800100" lvl="1" indent="-304165">
              <a:spcBef>
                <a:spcPts val="518"/>
              </a:spcBef>
              <a:buClr>
                <a:schemeClr val="dk1"/>
              </a:buClr>
              <a:buSzPts val="2590"/>
              <a:buFont typeface="Arial"/>
              <a:buChar char="•"/>
            </a:pPr>
            <a:r>
              <a:rPr lang="en-US" sz="3600" dirty="0" smtClean="0"/>
              <a:t>e.g. Express shipping vs. Next Day vs. Super Saver</a:t>
            </a:r>
          </a:p>
          <a:p>
            <a:pPr marL="342900" indent="-304165">
              <a:spcBef>
                <a:spcPts val="0"/>
              </a:spcBef>
              <a:buClr>
                <a:schemeClr val="dk1"/>
              </a:buClr>
              <a:buSzPts val="2590"/>
              <a:buFont typeface="Arial"/>
              <a:buChar char="•"/>
            </a:pPr>
            <a:r>
              <a:rPr lang="en-US" sz="3600" dirty="0" smtClean="0"/>
              <a:t>Interval - numerical ranges</a:t>
            </a:r>
          </a:p>
          <a:p>
            <a:pPr marL="800100" lvl="1" indent="-304165">
              <a:spcBef>
                <a:spcPts val="0"/>
              </a:spcBef>
              <a:buClr>
                <a:schemeClr val="dk1"/>
              </a:buClr>
              <a:buSzPts val="2590"/>
              <a:buFont typeface="Arial"/>
              <a:buChar char="•"/>
            </a:pPr>
            <a:r>
              <a:rPr lang="en-US" sz="3600" dirty="0" smtClean="0"/>
              <a:t>e.g. temperature</a:t>
            </a:r>
          </a:p>
          <a:p>
            <a:pPr marL="342900" indent="-304165">
              <a:spcBef>
                <a:spcPts val="0"/>
              </a:spcBef>
              <a:buClr>
                <a:schemeClr val="dk1"/>
              </a:buClr>
              <a:buSzPts val="2590"/>
              <a:buFont typeface="Arial"/>
              <a:buChar char="•"/>
            </a:pPr>
            <a:r>
              <a:rPr lang="en-US" sz="3600" dirty="0" smtClean="0"/>
              <a:t>Ratio – has both properties of difference and scale</a:t>
            </a:r>
          </a:p>
          <a:p>
            <a:pPr marL="800100" lvl="1" indent="-304165">
              <a:spcBef>
                <a:spcPts val="0"/>
              </a:spcBef>
              <a:buClr>
                <a:schemeClr val="dk1"/>
              </a:buClr>
              <a:buSzPts val="2590"/>
              <a:buFont typeface="Arial"/>
              <a:buChar char="•"/>
            </a:pPr>
            <a:r>
              <a:rPr lang="en-US" sz="3600" dirty="0" smtClean="0"/>
              <a:t>e.g. age of survey participants in years</a:t>
            </a:r>
          </a:p>
          <a:p>
            <a:pPr marL="457200" lvl="1" indent="0">
              <a:spcBef>
                <a:spcPts val="518"/>
              </a:spcBef>
              <a:buClr>
                <a:schemeClr val="dk1"/>
              </a:buClr>
              <a:buSzPts val="2590"/>
              <a:buFont typeface="Arial"/>
              <a:buNone/>
            </a:pPr>
            <a:endParaRPr lang="en-US"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2748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8"/>
          <p:cNvSpPr txBox="1">
            <a:spLocks noGrp="1"/>
          </p:cNvSpPr>
          <p:nvPr>
            <p:ph type="title"/>
          </p:nvPr>
        </p:nvSpPr>
        <p:spPr>
          <a:xfrm>
            <a:off x="1215025" y="274638"/>
            <a:ext cx="8995775" cy="1143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3959"/>
            </a:pPr>
            <a:r>
              <a:rPr lang="en-US" sz="3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Finding </a:t>
            </a:r>
            <a:r>
              <a:rPr lang="en-US" sz="36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r>
              <a:rPr lang="en-US" sz="3600" dirty="0" smtClean="0">
                <a:sym typeface="Calibri"/>
              </a:rPr>
              <a:t>: </a:t>
            </a:r>
            <a:r>
              <a:rPr lang="en-US" sz="3600" dirty="0" smtClean="0"/>
              <a:t>Sources </a:t>
            </a:r>
            <a:r>
              <a:rPr lang="en-US" sz="3600" dirty="0"/>
              <a:t>of Open Data Sets</a:t>
            </a:r>
            <a:endParaRPr sz="3600" dirty="0"/>
          </a:p>
        </p:txBody>
      </p:sp>
      <p:sp>
        <p:nvSpPr>
          <p:cNvPr id="273" name="Google Shape;273;p38"/>
          <p:cNvSpPr txBox="1">
            <a:spLocks noGrp="1"/>
          </p:cNvSpPr>
          <p:nvPr>
            <p:ph type="body" idx="1"/>
          </p:nvPr>
        </p:nvSpPr>
        <p:spPr>
          <a:xfrm>
            <a:off x="968949" y="1417638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0" indent="0">
              <a:spcBef>
                <a:spcPts val="0"/>
              </a:spcBef>
              <a:buClr>
                <a:schemeClr val="dk1"/>
              </a:buClr>
              <a:buSzPts val="3200"/>
              <a:buNone/>
            </a:pPr>
            <a:r>
              <a:rPr lang="en-US" sz="2400" dirty="0"/>
              <a:t>U.S. Data</a:t>
            </a:r>
            <a:endParaRPr sz="2400" dirty="0"/>
          </a:p>
          <a:p>
            <a:pPr marL="342900" indent="-254000">
              <a:spcBef>
                <a:spcPts val="0"/>
              </a:spcBef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2400" u="sng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Data.gov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U.S. Government Data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indent="-254000">
              <a:spcBef>
                <a:spcPts val="0"/>
              </a:spcBef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2400" u="sng" dirty="0">
                <a:solidFill>
                  <a:schemeClr val="hlink"/>
                </a:solidFill>
                <a:hlinkClick r:id="rId4"/>
              </a:rPr>
              <a:t>USA.gov</a:t>
            </a:r>
            <a:r>
              <a:rPr lang="en-US" sz="2400" dirty="0"/>
              <a:t>- Data about the U.S. from the Census and other government agencies</a:t>
            </a:r>
            <a:endParaRPr sz="2400" dirty="0"/>
          </a:p>
          <a:p>
            <a:pPr marL="0" indent="0">
              <a:spcBef>
                <a:spcPts val="640"/>
              </a:spcBef>
              <a:buNone/>
            </a:pPr>
            <a:r>
              <a:rPr lang="en-US" sz="2400" dirty="0"/>
              <a:t>Canadian Data</a:t>
            </a:r>
            <a:endParaRPr sz="2400" dirty="0"/>
          </a:p>
          <a:p>
            <a:pPr marL="342900" indent="-254000">
              <a:spcBef>
                <a:spcPts val="640"/>
              </a:spcBef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2400" u="sng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Open Canada/Open Data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Canadian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Gov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Data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spcBef>
                <a:spcPts val="640"/>
              </a:spcBef>
              <a:buNone/>
            </a:pPr>
            <a:r>
              <a:rPr lang="en-US" sz="2400" dirty="0"/>
              <a:t>Global Data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indent="-25400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2400" u="sng" dirty="0">
                <a:solidFill>
                  <a:schemeClr val="hlink"/>
                </a:solidFill>
                <a:hlinkClick r:id="rId6"/>
              </a:rPr>
              <a:t>CIA World Fact Book</a:t>
            </a:r>
            <a:r>
              <a:rPr lang="en-US" sz="2400" dirty="0"/>
              <a:t> - facts and data for 267 world entities</a:t>
            </a:r>
            <a:endParaRPr sz="2400" dirty="0"/>
          </a:p>
          <a:p>
            <a:pPr marL="342900" indent="-25400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2400" u="sng" dirty="0">
                <a:solidFill>
                  <a:srgbClr val="1155CC"/>
                </a:solidFill>
                <a:hlinkClick r:id="rId7"/>
              </a:rPr>
              <a:t>UN Data</a:t>
            </a:r>
            <a:r>
              <a:rPr lang="en-US" sz="2400" dirty="0"/>
              <a:t> - produced by United Nations agencies</a:t>
            </a:r>
            <a:endParaRPr sz="2400" dirty="0"/>
          </a:p>
          <a:p>
            <a:pPr marL="342900" indent="-25400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2400" u="sng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8"/>
              </a:rPr>
              <a:t>Google Public Data Explorer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global datasets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spcBef>
                <a:spcPts val="640"/>
              </a:spcBef>
              <a:buNone/>
            </a:pPr>
            <a:r>
              <a:rPr lang="en-US" sz="2400" dirty="0"/>
              <a:t>Other</a:t>
            </a:r>
            <a:endParaRPr sz="2400" dirty="0"/>
          </a:p>
          <a:p>
            <a:pPr marL="342900" indent="-254000">
              <a:spcBef>
                <a:spcPts val="0"/>
              </a:spcBef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2400" u="sng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9"/>
              </a:rPr>
              <a:t>Google Big Query Datasets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BIG DATA!</a:t>
            </a:r>
            <a:endParaRPr sz="2400" dirty="0"/>
          </a:p>
          <a:p>
            <a:pPr marL="342900" indent="-254000">
              <a:spcBef>
                <a:spcPts val="0"/>
              </a:spcBef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2400" u="sng" dirty="0" err="1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0"/>
              </a:rPr>
              <a:t>Hathi</a:t>
            </a:r>
            <a:r>
              <a:rPr lang="en-US" sz="2400" u="sng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0"/>
              </a:rPr>
              <a:t> Trust Datasets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non-google digitized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indent="-254000">
              <a:spcBef>
                <a:spcPts val="0"/>
              </a:spcBef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2400" dirty="0"/>
              <a:t>Subscribed content: JSTOR, </a:t>
            </a:r>
            <a:r>
              <a:rPr lang="en-US" sz="2400" dirty="0" err="1"/>
              <a:t>Readex</a:t>
            </a:r>
            <a:r>
              <a:rPr lang="en-US" sz="2400" dirty="0"/>
              <a:t>, Gale</a:t>
            </a:r>
            <a:endParaRPr sz="2400" dirty="0"/>
          </a:p>
          <a:p>
            <a:pPr marL="342900" indent="-254000">
              <a:spcBef>
                <a:spcPts val="0"/>
              </a:spcBef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2400" dirty="0"/>
              <a:t>Cultural Institutions on </a:t>
            </a:r>
            <a:r>
              <a:rPr lang="en-US" sz="2400" u="sng" dirty="0">
                <a:solidFill>
                  <a:schemeClr val="hlink"/>
                </a:solidFill>
                <a:hlinkClick r:id="rId11"/>
              </a:rPr>
              <a:t>GitHub</a:t>
            </a:r>
            <a:endParaRPr sz="2400" dirty="0"/>
          </a:p>
          <a:p>
            <a:pPr marL="0" indent="0">
              <a:spcBef>
                <a:spcPts val="640"/>
              </a:spcBef>
              <a:buClr>
                <a:schemeClr val="dk1"/>
              </a:buClr>
              <a:buSzPts val="3200"/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72095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Visual Encoding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Charts</a:t>
            </a:r>
          </a:p>
          <a:p>
            <a:pPr lvl="1"/>
            <a:r>
              <a:rPr lang="en-US" dirty="0" smtClean="0"/>
              <a:t>…or graphs, plots, diagrams, maps</a:t>
            </a: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dirty="0" smtClean="0"/>
              <a:t>Marks</a:t>
            </a:r>
          </a:p>
          <a:p>
            <a:pPr lvl="1"/>
            <a:r>
              <a:rPr lang="en-US" dirty="0" smtClean="0"/>
              <a:t>Represents records, can be points, lines, areas, forms.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 smtClean="0"/>
              <a:t>Attributes</a:t>
            </a:r>
          </a:p>
          <a:p>
            <a:pPr lvl="1"/>
            <a:r>
              <a:rPr lang="en-US" dirty="0" smtClean="0"/>
              <a:t>Represents variable values held for each record, can include visual properties like position, size, color, connection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750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13398"/>
          </a:xfrm>
        </p:spPr>
        <p:txBody>
          <a:bodyPr/>
          <a:lstStyle/>
          <a:p>
            <a:pPr algn="ctr"/>
            <a:r>
              <a:rPr lang="en-US" dirty="0" err="1" smtClean="0"/>
              <a:t>Bertin’s</a:t>
            </a:r>
            <a:r>
              <a:rPr lang="en-US" dirty="0" smtClean="0"/>
              <a:t> Visual Attributes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2109" y="552832"/>
            <a:ext cx="6083217" cy="6328614"/>
          </a:xfrm>
        </p:spPr>
      </p:pic>
    </p:spTree>
    <p:extLst>
      <p:ext uri="{BB962C8B-B14F-4D97-AF65-F5344CB8AC3E}">
        <p14:creationId xmlns:p14="http://schemas.microsoft.com/office/powerpoint/2010/main" val="2388359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blogs.library.unt.edu/digital-humanities/wp-content/uploads/sites/20/2017/03/treema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534" y="984738"/>
            <a:ext cx="11868150" cy="477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0334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98" y="291950"/>
            <a:ext cx="11948346" cy="6226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506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9995</TotalTime>
  <Words>745</Words>
  <Application>Microsoft Office PowerPoint</Application>
  <PresentationFormat>Widescreen</PresentationFormat>
  <Paragraphs>125</Paragraphs>
  <Slides>27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Office Theme</vt:lpstr>
      <vt:lpstr>PowerPoint Presentation</vt:lpstr>
      <vt:lpstr>Visualization Components</vt:lpstr>
      <vt:lpstr>Data</vt:lpstr>
      <vt:lpstr>Data Types</vt:lpstr>
      <vt:lpstr>Finding Data: Sources of Open Data Sets</vt:lpstr>
      <vt:lpstr>Visual Encoding</vt:lpstr>
      <vt:lpstr>Bertin’s Visual Attributes</vt:lpstr>
      <vt:lpstr>PowerPoint Presentation</vt:lpstr>
      <vt:lpstr>PowerPoint Presentation</vt:lpstr>
      <vt:lpstr>PowerPoint Presentation</vt:lpstr>
      <vt:lpstr>Bertin’s Visual Attributes</vt:lpstr>
      <vt:lpstr>Back to Data Types</vt:lpstr>
      <vt:lpstr>Chart Families &amp; Types</vt:lpstr>
      <vt:lpstr>Categorical</vt:lpstr>
      <vt:lpstr>Hierarchical</vt:lpstr>
      <vt:lpstr>Relational</vt:lpstr>
      <vt:lpstr>Temporal</vt:lpstr>
      <vt:lpstr>Spatial</vt:lpstr>
      <vt:lpstr>30 Minute Break</vt:lpstr>
      <vt:lpstr>Three Stages of Understanding</vt:lpstr>
      <vt:lpstr>Exercise 3</vt:lpstr>
      <vt:lpstr>Visualization Tools and RAW</vt:lpstr>
      <vt:lpstr>Visualization Tools</vt:lpstr>
      <vt:lpstr>RAW Intro</vt:lpstr>
      <vt:lpstr>RAWGraphs.io</vt:lpstr>
      <vt:lpstr>Exercise 4</vt:lpstr>
      <vt:lpstr>Final Discussion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Elnabli, Stefan</dc:creator>
  <cp:lastModifiedBy>Elnabli, Stefan</cp:lastModifiedBy>
  <cp:revision>115</cp:revision>
  <dcterms:created xsi:type="dcterms:W3CDTF">2018-07-22T17:49:04Z</dcterms:created>
  <dcterms:modified xsi:type="dcterms:W3CDTF">2018-08-01T12:45:18Z</dcterms:modified>
</cp:coreProperties>
</file>